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1"/>
  </p:notesMasterIdLst>
  <p:sldIdLst>
    <p:sldId id="321" r:id="rId3"/>
    <p:sldId id="322" r:id="rId4"/>
    <p:sldId id="323" r:id="rId5"/>
    <p:sldId id="32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25" r:id="rId57"/>
    <p:sldId id="326" r:id="rId58"/>
    <p:sldId id="327" r:id="rId59"/>
    <p:sldId id="32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6" d="100"/>
          <a:sy n="116" d="100"/>
        </p:scale>
        <p:origin x="1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DD123-7F1A-4BE0-B1A4-B32E81B97E45}" type="datetimeFigureOut">
              <a:rPr lang="en-US" smtClean="0"/>
              <a:t>17-Feb-16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5E968-669A-451D-9489-404D31F7FF55}" type="slidenum">
              <a:rPr lang="en-US" smtClean="0"/>
              <a:t>‹#›</a:t>
            </a:fld>
            <a:endParaRPr lang="en-US"/>
          </a:p>
        </p:txBody>
      </p:sp>
    </p:spTree>
    <p:extLst>
      <p:ext uri="{BB962C8B-B14F-4D97-AF65-F5344CB8AC3E}">
        <p14:creationId xmlns:p14="http://schemas.microsoft.com/office/powerpoint/2010/main" val="183371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46083"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l-GR" smtClean="0">
              <a:solidFill>
                <a:srgbClr val="FF0000"/>
              </a:solidFill>
            </a:endParaRPr>
          </a:p>
        </p:txBody>
      </p:sp>
      <p:sp>
        <p:nvSpPr>
          <p:cNvPr id="46084"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DF7863-645E-4CC6-8474-56C8216B595F}" type="slidenum">
              <a:rPr lang="el-GR">
                <a:solidFill>
                  <a:prstClr val="black"/>
                </a:solidFill>
              </a:rPr>
              <a:pPr fontAlgn="base">
                <a:spcBef>
                  <a:spcPct val="0"/>
                </a:spcBef>
                <a:spcAft>
                  <a:spcPct val="0"/>
                </a:spcAft>
              </a:pPr>
              <a:t>1</a:t>
            </a:fld>
            <a:endParaRPr lang="el-GR">
              <a:solidFill>
                <a:prstClr val="black"/>
              </a:solidFill>
            </a:endParaRPr>
          </a:p>
        </p:txBody>
      </p:sp>
    </p:spTree>
    <p:extLst>
      <p:ext uri="{BB962C8B-B14F-4D97-AF65-F5344CB8AC3E}">
        <p14:creationId xmlns:p14="http://schemas.microsoft.com/office/powerpoint/2010/main" val="99580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47107"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 </a:t>
            </a:r>
          </a:p>
        </p:txBody>
      </p:sp>
      <p:sp>
        <p:nvSpPr>
          <p:cNvPr id="47108"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317ED-40BD-412C-93AF-82E8B1BBA3E4}" type="slidenum">
              <a:rPr lang="el-GR">
                <a:solidFill>
                  <a:prstClr val="black"/>
                </a:solidFill>
              </a:rPr>
              <a:pPr fontAlgn="base">
                <a:spcBef>
                  <a:spcPct val="0"/>
                </a:spcBef>
                <a:spcAft>
                  <a:spcPct val="0"/>
                </a:spcAft>
              </a:pPr>
              <a:t>2</a:t>
            </a:fld>
            <a:endParaRPr lang="el-GR">
              <a:solidFill>
                <a:prstClr val="black"/>
              </a:solidFill>
            </a:endParaRPr>
          </a:p>
        </p:txBody>
      </p:sp>
    </p:spTree>
    <p:extLst>
      <p:ext uri="{BB962C8B-B14F-4D97-AF65-F5344CB8AC3E}">
        <p14:creationId xmlns:p14="http://schemas.microsoft.com/office/powerpoint/2010/main" val="1131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48131"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l-GR" smtClean="0"/>
          </a:p>
        </p:txBody>
      </p:sp>
      <p:sp>
        <p:nvSpPr>
          <p:cNvPr id="48132"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B794C6-4D55-4568-9BFA-00C68AC37007}" type="slidenum">
              <a:rPr lang="el-GR">
                <a:solidFill>
                  <a:prstClr val="black"/>
                </a:solidFill>
              </a:rPr>
              <a:pPr fontAlgn="base">
                <a:spcBef>
                  <a:spcPct val="0"/>
                </a:spcBef>
                <a:spcAft>
                  <a:spcPct val="0"/>
                </a:spcAft>
              </a:pPr>
              <a:t>3</a:t>
            </a:fld>
            <a:endParaRPr lang="el-GR">
              <a:solidFill>
                <a:prstClr val="black"/>
              </a:solidFill>
            </a:endParaRPr>
          </a:p>
        </p:txBody>
      </p:sp>
    </p:spTree>
    <p:extLst>
      <p:ext uri="{BB962C8B-B14F-4D97-AF65-F5344CB8AC3E}">
        <p14:creationId xmlns:p14="http://schemas.microsoft.com/office/powerpoint/2010/main" val="269408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a:defRPr/>
            </a:pPr>
            <a:fld id="{D0FE152E-94E2-4987-8DBE-C83F77B1FC83}" type="slidenum">
              <a:rPr lang="el-GR">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261697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23CD9E-E3A8-4D5D-A655-106FDB4B2C7B}" type="slidenum">
              <a:rPr lang="el-GR" altLang="en-US">
                <a:latin typeface="Calibri" panose="020F0502020204030204" pitchFamily="34" charset="0"/>
              </a:rPr>
              <a:pPr eaLnBrk="1" hangingPunct="1"/>
              <a:t>7</a:t>
            </a:fld>
            <a:endParaRPr lang="el-GR" altLang="en-US">
              <a:latin typeface="Calibri" panose="020F0502020204030204" pitchFamily="34" charset="0"/>
            </a:endParaRPr>
          </a:p>
        </p:txBody>
      </p:sp>
    </p:spTree>
    <p:extLst>
      <p:ext uri="{BB962C8B-B14F-4D97-AF65-F5344CB8AC3E}">
        <p14:creationId xmlns:p14="http://schemas.microsoft.com/office/powerpoint/2010/main" val="245842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156969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107517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72707"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72708"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EEDCA5-D54C-4F21-9F79-8D022D4ED562}" type="slidenum">
              <a:rPr lang="el-GR"/>
              <a:pPr fontAlgn="base">
                <a:spcBef>
                  <a:spcPct val="0"/>
                </a:spcBef>
                <a:spcAft>
                  <a:spcPct val="0"/>
                </a:spcAft>
              </a:pPr>
              <a:t>57</a:t>
            </a:fld>
            <a:endParaRPr lang="el-GR"/>
          </a:p>
        </p:txBody>
      </p:sp>
    </p:spTree>
    <p:extLst>
      <p:ext uri="{BB962C8B-B14F-4D97-AF65-F5344CB8AC3E}">
        <p14:creationId xmlns:p14="http://schemas.microsoft.com/office/powerpoint/2010/main" val="406820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350130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266CAA-D78D-410F-A96C-8388C0B75D80}" type="datetimeFigureOut">
              <a:rPr lang="en-US" smtClean="0"/>
              <a:t>17-Feb-16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230657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66CAA-D78D-410F-A96C-8388C0B75D80}" type="datetimeFigureOut">
              <a:rPr lang="en-US" smtClean="0"/>
              <a:t>17-Feb-16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1275265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66CAA-D78D-410F-A96C-8388C0B75D80}" type="datetimeFigureOut">
              <a:rPr lang="en-US" smtClean="0"/>
              <a:t>17-Feb-16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206124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Διαφάνεια τίτλου">
    <p:spTree>
      <p:nvGrpSpPr>
        <p:cNvPr id="1" name=""/>
        <p:cNvGrpSpPr/>
        <p:nvPr/>
      </p:nvGrpSpPr>
      <p:grpSpPr>
        <a:xfrm>
          <a:off x="0" y="0"/>
          <a:ext cx="0" cy="0"/>
          <a:chOff x="0" y="0"/>
          <a:chExt cx="0" cy="0"/>
        </a:xfrm>
      </p:grpSpPr>
      <p:pic>
        <p:nvPicPr>
          <p:cNvPr id="4" name="Picture 2" descr="W:\Opencourses\Brochures\auth_logo_color.jpg"/>
          <p:cNvPicPr>
            <a:picLocks noChangeAspect="1" noChangeArrowheads="1"/>
          </p:cNvPicPr>
          <p:nvPr/>
        </p:nvPicPr>
        <p:blipFill>
          <a:blip r:embed="rId2" cstate="print"/>
          <a:srcRect/>
          <a:stretch>
            <a:fillRect/>
          </a:stretch>
        </p:blipFill>
        <p:spPr bwMode="auto">
          <a:xfrm>
            <a:off x="143934" y="207963"/>
            <a:ext cx="1039284" cy="781050"/>
          </a:xfrm>
          <a:prstGeom prst="rect">
            <a:avLst/>
          </a:prstGeom>
          <a:noFill/>
          <a:ln w="9525">
            <a:noFill/>
            <a:miter lim="800000"/>
            <a:headEnd/>
            <a:tailEnd/>
          </a:ln>
        </p:spPr>
      </p:pic>
      <p:cxnSp>
        <p:nvCxnSpPr>
          <p:cNvPr id="5" name="Straight Connector 10"/>
          <p:cNvCxnSpPr/>
          <p:nvPr/>
        </p:nvCxnSpPr>
        <p:spPr>
          <a:xfrm>
            <a:off x="0" y="1266825"/>
            <a:ext cx="12192000" cy="0"/>
          </a:xfrm>
          <a:prstGeom prst="line">
            <a:avLst/>
          </a:prstGeom>
          <a:ln w="50800">
            <a:solidFill>
              <a:srgbClr val="A7A9AE"/>
            </a:solidFill>
          </a:ln>
        </p:spPr>
        <p:style>
          <a:lnRef idx="1">
            <a:schemeClr val="accent1"/>
          </a:lnRef>
          <a:fillRef idx="0">
            <a:schemeClr val="accent1"/>
          </a:fillRef>
          <a:effectRef idx="0">
            <a:schemeClr val="accent1"/>
          </a:effectRef>
          <a:fontRef idx="minor">
            <a:schemeClr val="tx1"/>
          </a:fontRef>
        </p:style>
      </p:cxnSp>
      <p:sp>
        <p:nvSpPr>
          <p:cNvPr id="6" name="TextBox 3"/>
          <p:cNvSpPr txBox="1"/>
          <p:nvPr/>
        </p:nvSpPr>
        <p:spPr>
          <a:xfrm>
            <a:off x="1301752" y="188913"/>
            <a:ext cx="2874433" cy="857250"/>
          </a:xfrm>
          <a:prstGeom prst="rect">
            <a:avLst/>
          </a:prstGeom>
        </p:spPr>
        <p:txBody>
          <a:bodyPr anchor="ctr"/>
          <a:lstStyle/>
          <a:p>
            <a:pPr>
              <a:defRPr/>
            </a:pPr>
            <a:r>
              <a:rPr lang="el-GR" b="1" dirty="0">
                <a:solidFill>
                  <a:prstClr val="black"/>
                </a:solidFill>
                <a:latin typeface="Century Gothic" pitchFamily="34" charset="0"/>
              </a:rPr>
              <a:t>ΑΡΙΣΤΟΤΕΛΕΙΟ</a:t>
            </a:r>
          </a:p>
          <a:p>
            <a:pPr>
              <a:defRPr/>
            </a:pPr>
            <a:r>
              <a:rPr lang="el-GR" b="1" dirty="0">
                <a:solidFill>
                  <a:prstClr val="black"/>
                </a:solidFill>
                <a:latin typeface="Century Gothic" pitchFamily="34" charset="0"/>
              </a:rPr>
              <a:t>ΠΑΝΕΠΙΣΤΗΜΙΟ</a:t>
            </a:r>
          </a:p>
          <a:p>
            <a:pPr>
              <a:defRPr/>
            </a:pPr>
            <a:r>
              <a:rPr lang="el-GR" b="1" dirty="0">
                <a:solidFill>
                  <a:prstClr val="black"/>
                </a:solidFill>
                <a:latin typeface="Century Gothic" pitchFamily="34" charset="0"/>
              </a:rPr>
              <a:t>ΘΕΣΣΑΛΟΝΙΚΗΣ</a:t>
            </a:r>
          </a:p>
        </p:txBody>
      </p:sp>
      <p:sp>
        <p:nvSpPr>
          <p:cNvPr id="2" name="Τίτλος 1"/>
          <p:cNvSpPr>
            <a:spLocks noGrp="1"/>
          </p:cNvSpPr>
          <p:nvPr>
            <p:ph type="ctrTitle"/>
          </p:nvPr>
        </p:nvSpPr>
        <p:spPr>
          <a:xfrm>
            <a:off x="914400" y="1844826"/>
            <a:ext cx="10363200" cy="1512167"/>
          </a:xfrm>
          <a:prstGeom prst="rect">
            <a:avLst/>
          </a:prstGeom>
        </p:spPr>
        <p:txBody>
          <a:bodyPr/>
          <a:lstStyle>
            <a:lvl1pPr>
              <a:defRPr>
                <a:solidFill>
                  <a:schemeClr val="tx1"/>
                </a:solidFill>
              </a:defRPr>
            </a:lvl1pPr>
          </a:lstStyle>
          <a:p>
            <a:r>
              <a:rPr lang="en-US" smtClean="0"/>
              <a:t>Click to edit Master title style</a:t>
            </a:r>
            <a:endParaRPr lang="el-GR" dirty="0"/>
          </a:p>
        </p:txBody>
      </p:sp>
      <p:sp>
        <p:nvSpPr>
          <p:cNvPr id="3" name="Υπότιτλος 2"/>
          <p:cNvSpPr>
            <a:spLocks noGrp="1"/>
          </p:cNvSpPr>
          <p:nvPr>
            <p:ph type="subTitle" idx="1"/>
          </p:nvPr>
        </p:nvSpPr>
        <p:spPr>
          <a:xfrm>
            <a:off x="911424" y="3501008"/>
            <a:ext cx="10369152" cy="18002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pic>
        <p:nvPicPr>
          <p:cNvPr id="7" name="Picture 2" descr="W:\Opencourses\Brochures\Opencources GUnet.jpg"/>
          <p:cNvPicPr>
            <a:picLocks noChangeAspect="1" noChangeArrowheads="1"/>
          </p:cNvPicPr>
          <p:nvPr/>
        </p:nvPicPr>
        <p:blipFill>
          <a:blip r:embed="rId3" cstate="print">
            <a:clrChange>
              <a:clrFrom>
                <a:srgbClr val="FFFFFF"/>
              </a:clrFrom>
              <a:clrTo>
                <a:srgbClr val="FFFFFF">
                  <a:alpha val="0"/>
                </a:srgbClr>
              </a:clrTo>
            </a:clrChange>
          </a:blip>
          <a:srcRect l="16202" t="3781" r="16829" b="22774"/>
          <a:stretch>
            <a:fillRect/>
          </a:stretch>
        </p:blipFill>
        <p:spPr bwMode="auto">
          <a:xfrm>
            <a:off x="10270067" y="138113"/>
            <a:ext cx="1875367" cy="1020762"/>
          </a:xfrm>
          <a:prstGeom prst="rect">
            <a:avLst/>
          </a:prstGeom>
          <a:noFill/>
          <a:ln w="9525">
            <a:noFill/>
            <a:miter lim="800000"/>
            <a:headEnd/>
            <a:tailEnd/>
          </a:ln>
        </p:spPr>
      </p:pic>
      <p:sp>
        <p:nvSpPr>
          <p:cNvPr id="8" name="7 - Ορθογώνιο"/>
          <p:cNvSpPr/>
          <p:nvPr/>
        </p:nvSpPr>
        <p:spPr>
          <a:xfrm>
            <a:off x="7728181" y="188640"/>
            <a:ext cx="2471936" cy="923330"/>
          </a:xfrm>
          <a:prstGeom prst="rect">
            <a:avLst/>
          </a:prstGeom>
        </p:spPr>
        <p:txBody>
          <a:bodyPr wrap="square">
            <a:spAutoFit/>
          </a:bodyPr>
          <a:lstStyle/>
          <a:p>
            <a:pPr algn="r"/>
            <a:r>
              <a:rPr lang="el-GR" b="1" dirty="0">
                <a:solidFill>
                  <a:prstClr val="black"/>
                </a:solidFill>
                <a:latin typeface="Century Gothic" pitchFamily="34" charset="0"/>
              </a:rPr>
              <a:t>ΑΝΟΙΧΤΑ</a:t>
            </a:r>
          </a:p>
          <a:p>
            <a:pPr algn="r"/>
            <a:r>
              <a:rPr lang="el-GR" b="1" dirty="0">
                <a:solidFill>
                  <a:prstClr val="black"/>
                </a:solidFill>
                <a:latin typeface="Century Gothic" pitchFamily="34" charset="0"/>
              </a:rPr>
              <a:t>ΑΚΑΔΗΜΑΙΚΑ</a:t>
            </a:r>
          </a:p>
          <a:p>
            <a:pPr algn="r"/>
            <a:r>
              <a:rPr lang="el-GR" b="1" dirty="0">
                <a:solidFill>
                  <a:prstClr val="black"/>
                </a:solidFill>
                <a:latin typeface="Century Gothic" pitchFamily="34" charset="0"/>
              </a:rPr>
              <a:t>ΜΑΘΗΜΑΤΑ</a:t>
            </a:r>
          </a:p>
        </p:txBody>
      </p:sp>
    </p:spTree>
    <p:extLst>
      <p:ext uri="{BB962C8B-B14F-4D97-AF65-F5344CB8AC3E}">
        <p14:creationId xmlns:p14="http://schemas.microsoft.com/office/powerpoint/2010/main" val="14428943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cxnSp>
        <p:nvCxnSpPr>
          <p:cNvPr id="4" name="Straight Connector 8"/>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pic>
        <p:nvPicPr>
          <p:cNvPr id="5" name="Picture 3" descr="\\ccf2\dfs\winHome\home\apmoneda\My Documents\opencourses\Brochures\Saint APTh.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6634" y="206375"/>
            <a:ext cx="1043517" cy="782638"/>
          </a:xfrm>
          <a:prstGeom prst="rect">
            <a:avLst/>
          </a:prstGeom>
          <a:noFill/>
          <a:ln w="9525">
            <a:noFill/>
            <a:miter lim="800000"/>
            <a:headEnd/>
            <a:tailEnd/>
          </a:ln>
        </p:spPr>
      </p:pic>
      <p:sp>
        <p:nvSpPr>
          <p:cNvPr id="2" name="Τίτλος 1"/>
          <p:cNvSpPr>
            <a:spLocks noGrp="1"/>
          </p:cNvSpPr>
          <p:nvPr>
            <p:ph type="title"/>
          </p:nvPr>
        </p:nvSpPr>
        <p:spPr>
          <a:xfrm>
            <a:off x="963084" y="3849068"/>
            <a:ext cx="10363200" cy="1362075"/>
          </a:xfrm>
          <a:prstGeom prst="rect">
            <a:avLst/>
          </a:prstGeom>
        </p:spPr>
        <p:txBody>
          <a:bodyPr anchor="t"/>
          <a:lstStyle>
            <a:lvl1pPr algn="l">
              <a:defRPr sz="4000" b="1" cap="none" baseline="0">
                <a:solidFill>
                  <a:schemeClr val="tx1"/>
                </a:solidFill>
              </a:defRPr>
            </a:lvl1pPr>
          </a:lstStyle>
          <a:p>
            <a:r>
              <a:rPr lang="en-US" smtClean="0"/>
              <a:t>Click to edit Master title style</a:t>
            </a:r>
            <a:endParaRPr lang="el-GR" dirty="0"/>
          </a:p>
        </p:txBody>
      </p:sp>
      <p:sp>
        <p:nvSpPr>
          <p:cNvPr id="3" name="Θέση κειμένου 2"/>
          <p:cNvSpPr>
            <a:spLocks noGrp="1"/>
          </p:cNvSpPr>
          <p:nvPr>
            <p:ph type="body" idx="1"/>
          </p:nvPr>
        </p:nvSpPr>
        <p:spPr>
          <a:xfrm>
            <a:off x="963084" y="2348881"/>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TextBox 3"/>
          <p:cNvSpPr txBox="1"/>
          <p:nvPr/>
        </p:nvSpPr>
        <p:spPr>
          <a:xfrm>
            <a:off x="1301752" y="188913"/>
            <a:ext cx="2874433" cy="857250"/>
          </a:xfrm>
          <a:prstGeom prst="rect">
            <a:avLst/>
          </a:prstGeom>
        </p:spPr>
        <p:txBody>
          <a:bodyPr anchor="ctr"/>
          <a:lstStyle/>
          <a:p>
            <a:pPr>
              <a:defRPr/>
            </a:pPr>
            <a:r>
              <a:rPr lang="el-GR" b="1" dirty="0">
                <a:solidFill>
                  <a:prstClr val="black"/>
                </a:solidFill>
                <a:latin typeface="Century Gothic" pitchFamily="34" charset="0"/>
              </a:rPr>
              <a:t>ΑΡΙΣΤΟΤΕΛΕΙΟ</a:t>
            </a:r>
          </a:p>
          <a:p>
            <a:pPr>
              <a:defRPr/>
            </a:pPr>
            <a:r>
              <a:rPr lang="el-GR" b="1" dirty="0">
                <a:solidFill>
                  <a:prstClr val="black"/>
                </a:solidFill>
                <a:latin typeface="Century Gothic" pitchFamily="34" charset="0"/>
              </a:rPr>
              <a:t>ΠΑΝΕΠΙΣΤΗΜΙΟ</a:t>
            </a:r>
          </a:p>
          <a:p>
            <a:pPr>
              <a:defRPr/>
            </a:pPr>
            <a:r>
              <a:rPr lang="el-GR" b="1" dirty="0">
                <a:solidFill>
                  <a:prstClr val="black"/>
                </a:solidFill>
                <a:latin typeface="Century Gothic" pitchFamily="34" charset="0"/>
              </a:rPr>
              <a:t>ΘΕΣΣΑΛΟΝΙΚΗΣ</a:t>
            </a:r>
          </a:p>
        </p:txBody>
      </p:sp>
    </p:spTree>
    <p:extLst>
      <p:ext uri="{BB962C8B-B14F-4D97-AF65-F5344CB8AC3E}">
        <p14:creationId xmlns:p14="http://schemas.microsoft.com/office/powerpoint/2010/main" val="37974525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Τίτλος και Περιεχόμενο">
    <p:spTree>
      <p:nvGrpSpPr>
        <p:cNvPr id="1" name=""/>
        <p:cNvGrpSpPr/>
        <p:nvPr/>
      </p:nvGrpSpPr>
      <p:grpSpPr>
        <a:xfrm>
          <a:off x="0" y="0"/>
          <a:ext cx="0" cy="0"/>
          <a:chOff x="0" y="0"/>
          <a:chExt cx="0" cy="0"/>
        </a:xfrm>
      </p:grpSpPr>
      <p:cxnSp>
        <p:nvCxnSpPr>
          <p:cNvPr id="4" name="Straight Connector 9"/>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609600" y="1440000"/>
            <a:ext cx="10972800" cy="4761320"/>
          </a:xfrm>
        </p:spPr>
        <p:txBody>
          <a:bodyPr>
            <a:normAutofit/>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31"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6"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a:solidFill>
                  <a:prstClr val="black"/>
                </a:solidFill>
              </a:rPr>
              <a:pPr/>
              <a:t>‹#›</a:t>
            </a:fld>
            <a:endParaRPr lang="en-US">
              <a:solidFill>
                <a:prstClr val="black"/>
              </a:solidFill>
            </a:endParaRPr>
          </a:p>
        </p:txBody>
      </p:sp>
      <p:pic>
        <p:nvPicPr>
          <p:cNvPr id="1026"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8" name="TextBox 7"/>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24755052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Τίτλος και Περιεχόμενο (Αρίθμιση)">
    <p:spTree>
      <p:nvGrpSpPr>
        <p:cNvPr id="1" name=""/>
        <p:cNvGrpSpPr/>
        <p:nvPr/>
      </p:nvGrpSpPr>
      <p:grpSpPr>
        <a:xfrm>
          <a:off x="0" y="0"/>
          <a:ext cx="0" cy="0"/>
          <a:chOff x="0" y="0"/>
          <a:chExt cx="0" cy="0"/>
        </a:xfrm>
      </p:grpSpPr>
      <p:cxnSp>
        <p:nvCxnSpPr>
          <p:cNvPr id="4" name="Straight Connector 9"/>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609600" y="1440000"/>
            <a:ext cx="10972800" cy="4761320"/>
          </a:xfrm>
        </p:spPr>
        <p:txBody>
          <a:bodyPr>
            <a:normAutofit/>
          </a:bodyPr>
          <a:lstStyle>
            <a:lvl1pPr marL="514350" indent="-514350">
              <a:spcBef>
                <a:spcPts val="1200"/>
              </a:spcBef>
              <a:buFont typeface="+mj-lt"/>
              <a:buAutoNum type="arabicPeriod"/>
              <a:defRPr/>
            </a:lvl1pPr>
            <a:lvl2pPr marL="971550" indent="-514350">
              <a:spcBef>
                <a:spcPts val="1200"/>
              </a:spcBef>
              <a:buFont typeface="+mj-lt"/>
              <a:buAutoNum type="romanLcPeriod"/>
              <a:defRPr/>
            </a:lvl2pPr>
            <a:lvl3pPr marL="1371600" indent="-457200">
              <a:spcBef>
                <a:spcPts val="1200"/>
              </a:spcBef>
              <a:buFont typeface="+mj-lt"/>
              <a:buAutoNum type="alphaLcPeriod"/>
              <a:defRPr/>
            </a:lvl3pPr>
            <a:lvl4pPr marL="1828800" indent="-457200">
              <a:spcBef>
                <a:spcPts val="1200"/>
              </a:spcBef>
              <a:buFont typeface="Arial" pitchFamily="34" charset="0"/>
              <a:buChar char="•"/>
              <a:defRPr/>
            </a:lvl4pPr>
            <a:lvl5pPr marL="2286000" indent="-457200">
              <a:spcBef>
                <a:spcPts val="1200"/>
              </a:spcBef>
              <a:buFont typeface="Courier New"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31"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6"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7"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9" name="TextBox 8"/>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5367160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Δύο περιεχόμενα">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8"/>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sz="half" idx="1"/>
          </p:nvPr>
        </p:nvSpPr>
        <p:spPr>
          <a:xfrm>
            <a:off x="609600" y="1440000"/>
            <a:ext cx="5384800" cy="4761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Θέση περιεχομένου 3"/>
          <p:cNvSpPr>
            <a:spLocks noGrp="1"/>
          </p:cNvSpPr>
          <p:nvPr>
            <p:ph sz="half" idx="2"/>
          </p:nvPr>
        </p:nvSpPr>
        <p:spPr>
          <a:xfrm>
            <a:off x="6197600" y="1440000"/>
            <a:ext cx="5384800" cy="4761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8"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1601212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cxnSp>
        <p:nvCxnSpPr>
          <p:cNvPr id="7" name="Straight Connector 12"/>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8" name="Straight Connector 20"/>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κειμένου 2"/>
          <p:cNvSpPr>
            <a:spLocks noGrp="1"/>
          </p:cNvSpPr>
          <p:nvPr>
            <p:ph type="body" idx="1"/>
          </p:nvPr>
        </p:nvSpPr>
        <p:spPr>
          <a:xfrm>
            <a:off x="609600" y="14400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Θέση περιεχομένου 3"/>
          <p:cNvSpPr>
            <a:spLocks noGrp="1"/>
          </p:cNvSpPr>
          <p:nvPr>
            <p:ph sz="half" idx="2"/>
          </p:nvPr>
        </p:nvSpPr>
        <p:spPr>
          <a:xfrm>
            <a:off x="609600" y="2104656"/>
            <a:ext cx="5386917" cy="41044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Θέση κειμένου 4"/>
          <p:cNvSpPr>
            <a:spLocks noGrp="1"/>
          </p:cNvSpPr>
          <p:nvPr>
            <p:ph type="body" sz="quarter" idx="3"/>
          </p:nvPr>
        </p:nvSpPr>
        <p:spPr>
          <a:xfrm>
            <a:off x="6193368" y="14400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Θέση περιεχομένου 5"/>
          <p:cNvSpPr>
            <a:spLocks noGrp="1"/>
          </p:cNvSpPr>
          <p:nvPr>
            <p:ph sz="quarter" idx="4"/>
          </p:nvPr>
        </p:nvSpPr>
        <p:spPr>
          <a:xfrm>
            <a:off x="6193368" y="2104656"/>
            <a:ext cx="5389033" cy="41044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20"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9"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10"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2" name="TextBox 11"/>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4575330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Περιεχόμενο με λεζάντα 1">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p:nvPr>
        </p:nvSpPr>
        <p:spPr>
          <a:xfrm>
            <a:off x="623392" y="1440000"/>
            <a:ext cx="4033275" cy="4751387"/>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p:txBody>
      </p:sp>
      <p:sp>
        <p:nvSpPr>
          <p:cNvPr id="8" name="Content Placeholder 7"/>
          <p:cNvSpPr>
            <a:spLocks noGrp="1"/>
          </p:cNvSpPr>
          <p:nvPr>
            <p:ph sz="quarter" idx="14"/>
          </p:nvPr>
        </p:nvSpPr>
        <p:spPr>
          <a:xfrm>
            <a:off x="4847861" y="1440000"/>
            <a:ext cx="6815667" cy="4751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6"/>
          </p:nvPr>
        </p:nvSpPr>
        <p:spPr>
          <a:xfrm>
            <a:off x="8737600" y="6456364"/>
            <a:ext cx="2844800" cy="365125"/>
          </a:xfrm>
        </p:spPr>
        <p:txBody>
          <a:bodyPr/>
          <a:lstStyle>
            <a:lvl1pPr>
              <a:defRPr smtClean="0">
                <a:solidFill>
                  <a:schemeClr val="tx1"/>
                </a:solidFill>
              </a:defRPr>
            </a:lvl1pPr>
          </a:lstStyle>
          <a:p>
            <a:fld id="{728778E2-04E4-467D-9333-3F987EE3EF15}" type="slidenum">
              <a:rPr lang="en-US">
                <a:solidFill>
                  <a:prstClr val="black"/>
                </a:solidFill>
              </a:rPr>
              <a:pPr/>
              <a:t>‹#›</a:t>
            </a:fld>
            <a:endParaRPr lang="en-US">
              <a:solidFill>
                <a:prstClr val="black"/>
              </a:solidFill>
            </a:endParaRPr>
          </a:p>
        </p:txBody>
      </p:sp>
      <p:pic>
        <p:nvPicPr>
          <p:cNvPr id="9"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1" name="TextBox 10"/>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31067506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Περιεχόμενο με λεζάντα 2">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p:nvPr>
        </p:nvSpPr>
        <p:spPr>
          <a:xfrm>
            <a:off x="7549125" y="1440000"/>
            <a:ext cx="4033275" cy="4751387"/>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p:txBody>
      </p:sp>
      <p:sp>
        <p:nvSpPr>
          <p:cNvPr id="8" name="Content Placeholder 7"/>
          <p:cNvSpPr>
            <a:spLocks noGrp="1"/>
          </p:cNvSpPr>
          <p:nvPr>
            <p:ph sz="quarter" idx="14"/>
          </p:nvPr>
        </p:nvSpPr>
        <p:spPr>
          <a:xfrm>
            <a:off x="623392" y="1440000"/>
            <a:ext cx="6815667"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6"/>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9"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1" name="TextBox 10"/>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8931149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66CAA-D78D-410F-A96C-8388C0B75D80}" type="datetimeFigureOut">
              <a:rPr lang="en-US" smtClean="0"/>
              <a:t>17-Feb-16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3681901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Εικόνα με λεζάντα 1">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εικόνας 2"/>
          <p:cNvSpPr>
            <a:spLocks noGrp="1"/>
          </p:cNvSpPr>
          <p:nvPr>
            <p:ph type="pic" idx="1"/>
          </p:nvPr>
        </p:nvSpPr>
        <p:spPr>
          <a:xfrm>
            <a:off x="2389717" y="2780928"/>
            <a:ext cx="73152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dirty="0"/>
          </a:p>
        </p:txBody>
      </p:sp>
      <p:sp>
        <p:nvSpPr>
          <p:cNvPr id="4" name="Θέση κειμένου 3"/>
          <p:cNvSpPr>
            <a:spLocks noGrp="1"/>
          </p:cNvSpPr>
          <p:nvPr>
            <p:ph type="body" sz="half" idx="2"/>
          </p:nvPr>
        </p:nvSpPr>
        <p:spPr>
          <a:xfrm>
            <a:off x="2389717" y="1440000"/>
            <a:ext cx="7315200" cy="1224136"/>
          </a:xfrm>
        </p:spPr>
        <p:txBody>
          <a:bodyPr>
            <a:normAutofit/>
          </a:bodyPr>
          <a:lstStyle>
            <a:lvl1pPr marL="0" indent="0" algn="l">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8350095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Εικόνα με λεζάντα 2">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εικόνας 2"/>
          <p:cNvSpPr>
            <a:spLocks noGrp="1"/>
          </p:cNvSpPr>
          <p:nvPr>
            <p:ph type="pic" idx="1"/>
          </p:nvPr>
        </p:nvSpPr>
        <p:spPr>
          <a:xfrm>
            <a:off x="2389717" y="1440000"/>
            <a:ext cx="73152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dirty="0"/>
          </a:p>
        </p:txBody>
      </p:sp>
      <p:sp>
        <p:nvSpPr>
          <p:cNvPr id="4" name="Θέση κειμένου 3"/>
          <p:cNvSpPr>
            <a:spLocks noGrp="1"/>
          </p:cNvSpPr>
          <p:nvPr>
            <p:ph type="body" sz="half" idx="2"/>
          </p:nvPr>
        </p:nvSpPr>
        <p:spPr>
          <a:xfrm>
            <a:off x="2389717" y="5013176"/>
            <a:ext cx="7315200" cy="1224136"/>
          </a:xfrm>
        </p:spPr>
        <p:txBody>
          <a:bodyPr>
            <a:normAutofit/>
          </a:bodyPr>
          <a:lstStyle>
            <a:lvl1pPr marL="0" indent="0" algn="l">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329321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Τίτλος και Κατακόρυφο κείμενο">
    <p:spTree>
      <p:nvGrpSpPr>
        <p:cNvPr id="1" name=""/>
        <p:cNvGrpSpPr/>
        <p:nvPr/>
      </p:nvGrpSpPr>
      <p:grpSpPr>
        <a:xfrm>
          <a:off x="0" y="0"/>
          <a:ext cx="0" cy="0"/>
          <a:chOff x="0" y="0"/>
          <a:chExt cx="0" cy="0"/>
        </a:xfrm>
      </p:grpSpPr>
      <p:cxnSp>
        <p:nvCxnSpPr>
          <p:cNvPr id="4" name="Straight Connector 9"/>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5" name="Θέση τίτλου 1"/>
          <p:cNvSpPr txBox="1">
            <a:spLocks/>
          </p:cNvSpPr>
          <p:nvPr/>
        </p:nvSpPr>
        <p:spPr>
          <a:xfrm>
            <a:off x="609600" y="25400"/>
            <a:ext cx="10972800" cy="1143000"/>
          </a:xfrm>
          <a:prstGeom prst="rect">
            <a:avLst/>
          </a:prstGeom>
        </p:spPr>
        <p:txBody>
          <a:bodyPr anchor="ctr">
            <a:normAutofit/>
          </a:bodyPr>
          <a:lstStyle>
            <a:lvl1pPr algn="ctr" defTabSz="914400" rtl="0" eaLnBrk="1" latinLnBrk="0" hangingPunct="1">
              <a:spcBef>
                <a:spcPct val="0"/>
              </a:spcBef>
              <a:buNone/>
              <a:defRPr sz="4400" b="1" kern="1200">
                <a:solidFill>
                  <a:schemeClr val="bg1">
                    <a:lumMod val="95000"/>
                  </a:schemeClr>
                </a:solidFill>
                <a:latin typeface="+mj-lt"/>
                <a:ea typeface="+mj-ea"/>
                <a:cs typeface="+mj-cs"/>
              </a:defRPr>
            </a:lvl1pPr>
          </a:lstStyle>
          <a:p>
            <a:pPr>
              <a:defRPr/>
            </a:pPr>
            <a:r>
              <a:rPr lang="el-GR" dirty="0" smtClean="0">
                <a:solidFill>
                  <a:prstClr val="black"/>
                </a:solidFill>
              </a:rPr>
              <a:t>Στυλ κύριου τίτλου</a:t>
            </a:r>
            <a:endParaRPr lang="el-GR" dirty="0">
              <a:solidFill>
                <a:prstClr val="black"/>
              </a:solidFill>
            </a:endParaRPr>
          </a:p>
        </p:txBody>
      </p:sp>
      <p:cxnSp>
        <p:nvCxnSpPr>
          <p:cNvPr id="6" name="Straight Connector 17"/>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κατακόρυφου κειμένου 2"/>
          <p:cNvSpPr>
            <a:spLocks noGrp="1"/>
          </p:cNvSpPr>
          <p:nvPr>
            <p:ph type="body" orient="vert" idx="1"/>
          </p:nvPr>
        </p:nvSpPr>
        <p:spPr>
          <a:xfrm>
            <a:off x="623392" y="1440000"/>
            <a:ext cx="10972800" cy="4761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833527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cxnSp>
        <p:nvCxnSpPr>
          <p:cNvPr id="4" name="Straight Connector 7"/>
          <p:cNvCxnSpPr/>
          <p:nvPr/>
        </p:nvCxnSpPr>
        <p:spPr>
          <a:xfrm flipV="1">
            <a:off x="662517" y="0"/>
            <a:ext cx="0" cy="685800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flipV="1">
            <a:off x="10502900" y="0"/>
            <a:ext cx="0" cy="685800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κατακόρυφου κειμένου 2"/>
          <p:cNvSpPr>
            <a:spLocks noGrp="1"/>
          </p:cNvSpPr>
          <p:nvPr>
            <p:ph type="body" orient="vert" idx="1"/>
          </p:nvPr>
        </p:nvSpPr>
        <p:spPr>
          <a:xfrm>
            <a:off x="815413" y="274639"/>
            <a:ext cx="96010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2" name="Κατακόρυφος τίτλος 1"/>
          <p:cNvSpPr>
            <a:spLocks noGrp="1"/>
          </p:cNvSpPr>
          <p:nvPr>
            <p:ph type="title" orient="vert"/>
          </p:nvPr>
        </p:nvSpPr>
        <p:spPr>
          <a:xfrm>
            <a:off x="10584000" y="274639"/>
            <a:ext cx="1526400" cy="5851525"/>
          </a:xfrm>
          <a:prstGeom prst="rect">
            <a:avLst/>
          </a:prstGeom>
        </p:spPr>
        <p:txBody>
          <a:bodyPr vert="eaVert">
            <a:normAutofit/>
          </a:bodyPr>
          <a:lstStyle>
            <a:lvl1pPr>
              <a:defRPr>
                <a:solidFill>
                  <a:schemeClr val="tx1"/>
                </a:solidFill>
              </a:defRPr>
            </a:lvl1pPr>
          </a:lstStyle>
          <a:p>
            <a:r>
              <a:rPr lang="en-US" smtClean="0"/>
              <a:t>Click to edit Master title style</a:t>
            </a:r>
            <a:endParaRPr lang="el-GR" dirty="0"/>
          </a:p>
        </p:txBody>
      </p:sp>
      <p:sp>
        <p:nvSpPr>
          <p:cNvPr id="6" name="Θέση αριθμού διαφάνειας 5"/>
          <p:cNvSpPr>
            <a:spLocks noGrp="1"/>
          </p:cNvSpPr>
          <p:nvPr>
            <p:ph type="sldNum" sz="quarter" idx="10"/>
          </p:nvPr>
        </p:nvSpPr>
        <p:spPr>
          <a:xfrm>
            <a:off x="156634" y="6356351"/>
            <a:ext cx="385233" cy="365125"/>
          </a:xfrm>
        </p:spPr>
        <p:txBody>
          <a:bodyPr vert="vert"/>
          <a:lstStyle>
            <a:lvl1pPr algn="l">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grpSp>
        <p:nvGrpSpPr>
          <p:cNvPr id="13" name="Group 12"/>
          <p:cNvGrpSpPr/>
          <p:nvPr/>
        </p:nvGrpSpPr>
        <p:grpSpPr>
          <a:xfrm rot="5400000">
            <a:off x="134831" y="-162311"/>
            <a:ext cx="720080" cy="1044701"/>
            <a:chOff x="11113" y="6074474"/>
            <a:chExt cx="720080" cy="783526"/>
          </a:xfrm>
        </p:grpSpPr>
        <p:pic>
          <p:nvPicPr>
            <p:cNvPr id="10" name="Picture 2" descr="W:\logos\AUTH logo\auth_logo_bw.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08552" y="6074474"/>
              <a:ext cx="468052" cy="4688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1113" y="6543366"/>
              <a:ext cx="720080"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grpSp>
      <p:sp>
        <p:nvSpPr>
          <p:cNvPr id="12" name="TextBox 11"/>
          <p:cNvSpPr txBox="1"/>
          <p:nvPr/>
        </p:nvSpPr>
        <p:spPr>
          <a:xfrm rot="5400000">
            <a:off x="-1095695" y="3062947"/>
            <a:ext cx="2880320" cy="732107"/>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Τίτλος Μαθήματος</a:t>
            </a:r>
          </a:p>
          <a:p>
            <a:pPr algn="ctr"/>
            <a:r>
              <a:rPr lang="el-GR" sz="1000" dirty="0">
                <a:solidFill>
                  <a:prstClr val="black"/>
                </a:solidFill>
              </a:rPr>
              <a:t>Τμήμα</a:t>
            </a:r>
          </a:p>
        </p:txBody>
      </p:sp>
    </p:spTree>
    <p:extLst>
      <p:ext uri="{BB962C8B-B14F-4D97-AF65-F5344CB8AC3E}">
        <p14:creationId xmlns:p14="http://schemas.microsoft.com/office/powerpoint/2010/main" val="295367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cxnSp>
        <p:nvCxnSpPr>
          <p:cNvPr id="3" name="Straight Connector 8"/>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4" name="Straight Connector 16"/>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15"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5"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6"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8" name="TextBox 7"/>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12067232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cxnSp>
        <p:nvCxnSpPr>
          <p:cNvPr id="2" name="Straight Connector 4"/>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3" name="Straight Connector 7"/>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4"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0D78B3F8-B61D-437E-97E6-C7E59EDC2C41}" type="slidenum">
              <a:rPr lang="en-US">
                <a:solidFill>
                  <a:prstClr val="black"/>
                </a:solidFill>
              </a:rPr>
              <a:pPr/>
              <a:t>‹#›</a:t>
            </a:fld>
            <a:endParaRPr lang="en-US">
              <a:solidFill>
                <a:prstClr val="black"/>
              </a:solidFill>
            </a:endParaRPr>
          </a:p>
        </p:txBody>
      </p:sp>
      <p:pic>
        <p:nvPicPr>
          <p:cNvPr id="5"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r>
              <a:rPr lang="el-GR" dirty="0">
                <a:solidFill>
                  <a:prstClr val="black"/>
                </a:solidFill>
                <a:latin typeface="Century Gothic" pitchFamily="34" charset="0"/>
                <a:ea typeface="Arial Unicode MS" pitchFamily="34" charset="-128"/>
                <a:cs typeface="Arial Unicode MS" pitchFamily="34" charset="-128"/>
              </a:rPr>
              <a:t>Αριστοτέλειο</a:t>
            </a:r>
          </a:p>
          <a:p>
            <a:r>
              <a:rPr lang="el-GR" dirty="0">
                <a:solidFill>
                  <a:prstClr val="black"/>
                </a:solidFill>
                <a:latin typeface="Century Gothic" pitchFamily="34" charset="0"/>
                <a:ea typeface="Arial Unicode MS" pitchFamily="34" charset="-128"/>
                <a:cs typeface="Arial Unicode MS" pitchFamily="34" charset="-128"/>
              </a:rPr>
              <a:t>Πανεπιστήμιο</a:t>
            </a:r>
          </a:p>
          <a:p>
            <a:r>
              <a:rPr lang="el-GR" dirty="0">
                <a:solidFill>
                  <a:prstClr val="black"/>
                </a:solidFill>
                <a:latin typeface="Century Gothic" pitchFamily="34" charset="0"/>
                <a:ea typeface="Arial Unicode MS" pitchFamily="34" charset="-128"/>
                <a:cs typeface="Arial Unicode MS" pitchFamily="34" charset="-128"/>
              </a:rPr>
              <a:t>Θεσσαλονίκης</a:t>
            </a:r>
          </a:p>
        </p:txBody>
      </p:sp>
      <p:sp>
        <p:nvSpPr>
          <p:cNvPr id="7" name="TextBox 6"/>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a:solidFill>
                  <a:prstClr val="black"/>
                </a:solidFill>
              </a:rPr>
              <a:t>Εισαγωγή στη Γεωφυσική</a:t>
            </a:r>
          </a:p>
          <a:p>
            <a:pPr algn="ctr"/>
            <a:r>
              <a:rPr lang="el-GR" sz="1000" dirty="0">
                <a:solidFill>
                  <a:prstClr val="black"/>
                </a:solidFill>
              </a:rPr>
              <a:t>Τμήμα Γεωλογίας</a:t>
            </a:r>
          </a:p>
        </p:txBody>
      </p:sp>
    </p:spTree>
    <p:extLst>
      <p:ext uri="{BB962C8B-B14F-4D97-AF65-F5344CB8AC3E}">
        <p14:creationId xmlns:p14="http://schemas.microsoft.com/office/powerpoint/2010/main" val="3794827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Κενή">
    <p:spTree>
      <p:nvGrpSpPr>
        <p:cNvPr id="1" name=""/>
        <p:cNvGrpSpPr/>
        <p:nvPr/>
      </p:nvGrpSpPr>
      <p:grpSpPr>
        <a:xfrm>
          <a:off x="0" y="0"/>
          <a:ext cx="0" cy="0"/>
          <a:chOff x="0" y="0"/>
          <a:chExt cx="0" cy="0"/>
        </a:xfrm>
      </p:grpSpPr>
      <p:sp>
        <p:nvSpPr>
          <p:cNvPr id="2" name="Θέση αριθμού διαφάνειας 5"/>
          <p:cNvSpPr>
            <a:spLocks noGrp="1"/>
          </p:cNvSpPr>
          <p:nvPr>
            <p:ph type="sldNum" sz="quarter" idx="10"/>
          </p:nvPr>
        </p:nvSpPr>
        <p:spPr/>
        <p:txBody>
          <a:bodyPr/>
          <a:lstStyle>
            <a:lvl1pPr>
              <a:defRPr/>
            </a:lvl1pPr>
          </a:lstStyle>
          <a:p>
            <a:fld id="{0D78B3F8-B61D-437E-97E6-C7E59EDC2C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8810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5CF8C5C-F043-4963-80C7-C322DDAC3820}" type="datetimeFigureOut">
              <a:rPr lang="en-US">
                <a:solidFill>
                  <a:prstClr val="black"/>
                </a:solidFill>
              </a:rPr>
              <a:pPr/>
              <a:t>17-Feb-16</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D78B3F8-B61D-437E-97E6-C7E59EDC2C4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4182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5CF8C5C-F043-4963-80C7-C322DDAC3820}" type="datetimeFigureOut">
              <a:rPr lang="en-US">
                <a:solidFill>
                  <a:prstClr val="black"/>
                </a:solidFill>
              </a:rPr>
              <a:pPr/>
              <a:t>17-Feb-16</a:t>
            </a:fld>
            <a:endParaRPr lang="en-US">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D78B3F8-B61D-437E-97E6-C7E59EDC2C4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644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266CAA-D78D-410F-A96C-8388C0B75D80}" type="datetimeFigureOut">
              <a:rPr lang="en-US" smtClean="0"/>
              <a:t>17-Feb-16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163147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266CAA-D78D-410F-A96C-8388C0B75D80}" type="datetimeFigureOut">
              <a:rPr lang="en-US" smtClean="0"/>
              <a:t>17-Feb-16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420448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266CAA-D78D-410F-A96C-8388C0B75D80}" type="datetimeFigureOut">
              <a:rPr lang="en-US" smtClean="0"/>
              <a:t>17-Feb-16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179693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266CAA-D78D-410F-A96C-8388C0B75D80}" type="datetimeFigureOut">
              <a:rPr lang="en-US" smtClean="0"/>
              <a:t>17-Feb-16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1341238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66CAA-D78D-410F-A96C-8388C0B75D80}" type="datetimeFigureOut">
              <a:rPr lang="en-US" smtClean="0"/>
              <a:t>17-Feb-16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2544556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66CAA-D78D-410F-A96C-8388C0B75D80}" type="datetimeFigureOut">
              <a:rPr lang="en-US" smtClean="0"/>
              <a:t>17-Feb-16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237981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66CAA-D78D-410F-A96C-8388C0B75D80}" type="datetimeFigureOut">
              <a:rPr lang="en-US" smtClean="0"/>
              <a:t>17-Feb-16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0AFF1-81C9-4CC2-A717-D5F5EEF9F926}" type="slidenum">
              <a:rPr lang="en-US" smtClean="0"/>
              <a:t>‹#›</a:t>
            </a:fld>
            <a:endParaRPr lang="en-US"/>
          </a:p>
        </p:txBody>
      </p:sp>
    </p:spTree>
    <p:extLst>
      <p:ext uri="{BB962C8B-B14F-4D97-AF65-F5344CB8AC3E}">
        <p14:creationId xmlns:p14="http://schemas.microsoft.com/office/powerpoint/2010/main" val="407379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66CAA-D78D-410F-A96C-8388C0B75D80}" type="datetimeFigureOut">
              <a:rPr lang="en-US" smtClean="0"/>
              <a:t>17-Feb-16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0AFF1-81C9-4CC2-A717-D5F5EEF9F926}" type="slidenum">
              <a:rPr lang="en-US" smtClean="0"/>
              <a:t>‹#›</a:t>
            </a:fld>
            <a:endParaRPr lang="en-US"/>
          </a:p>
        </p:txBody>
      </p:sp>
    </p:spTree>
    <p:extLst>
      <p:ext uri="{BB962C8B-B14F-4D97-AF65-F5344CB8AC3E}">
        <p14:creationId xmlns:p14="http://schemas.microsoft.com/office/powerpoint/2010/main" val="2779510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κειμένου 2"/>
          <p:cNvSpPr>
            <a:spLocks noGrp="1"/>
          </p:cNvSpPr>
          <p:nvPr>
            <p:ph type="body" idx="1"/>
          </p:nvPr>
        </p:nvSpPr>
        <p:spPr bwMode="auto">
          <a:xfrm>
            <a:off x="609600" y="1547813"/>
            <a:ext cx="10972800" cy="4760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400" smtClean="0">
                <a:solidFill>
                  <a:schemeClr val="tx1"/>
                </a:solidFill>
                <a:latin typeface="+mn-lt"/>
              </a:defRPr>
            </a:lvl1pPr>
          </a:lstStyle>
          <a:p>
            <a:fld id="{0D78B3F8-B61D-437E-97E6-C7E59EDC2C4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8799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ctr" rtl="0" eaLnBrk="1" fontAlgn="base" hangingPunct="1">
        <a:spcBef>
          <a:spcPct val="0"/>
        </a:spcBef>
        <a:spcAft>
          <a:spcPct val="0"/>
        </a:spcAft>
        <a:defRPr sz="4400" b="1" kern="1200">
          <a:solidFill>
            <a:srgbClr val="F2F2F2"/>
          </a:solidFill>
          <a:latin typeface="+mj-lt"/>
          <a:ea typeface="+mj-ea"/>
          <a:cs typeface="+mj-cs"/>
        </a:defRPr>
      </a:lvl1pPr>
      <a:lvl2pPr algn="ctr" rtl="0" eaLnBrk="1" fontAlgn="base" hangingPunct="1">
        <a:spcBef>
          <a:spcPct val="0"/>
        </a:spcBef>
        <a:spcAft>
          <a:spcPct val="0"/>
        </a:spcAft>
        <a:defRPr sz="4400" b="1">
          <a:solidFill>
            <a:srgbClr val="F2F2F2"/>
          </a:solidFill>
          <a:latin typeface="Calibri" pitchFamily="34" charset="0"/>
        </a:defRPr>
      </a:lvl2pPr>
      <a:lvl3pPr algn="ctr" rtl="0" eaLnBrk="1" fontAlgn="base" hangingPunct="1">
        <a:spcBef>
          <a:spcPct val="0"/>
        </a:spcBef>
        <a:spcAft>
          <a:spcPct val="0"/>
        </a:spcAft>
        <a:defRPr sz="4400" b="1">
          <a:solidFill>
            <a:srgbClr val="F2F2F2"/>
          </a:solidFill>
          <a:latin typeface="Calibri" pitchFamily="34" charset="0"/>
        </a:defRPr>
      </a:lvl3pPr>
      <a:lvl4pPr algn="ctr" rtl="0" eaLnBrk="1" fontAlgn="base" hangingPunct="1">
        <a:spcBef>
          <a:spcPct val="0"/>
        </a:spcBef>
        <a:spcAft>
          <a:spcPct val="0"/>
        </a:spcAft>
        <a:defRPr sz="4400" b="1">
          <a:solidFill>
            <a:srgbClr val="F2F2F2"/>
          </a:solidFill>
          <a:latin typeface="Calibri" pitchFamily="34" charset="0"/>
        </a:defRPr>
      </a:lvl4pPr>
      <a:lvl5pPr algn="ctr" rtl="0" eaLnBrk="1" fontAlgn="base" hangingPunct="1">
        <a:spcBef>
          <a:spcPct val="0"/>
        </a:spcBef>
        <a:spcAft>
          <a:spcPct val="0"/>
        </a:spcAft>
        <a:defRPr sz="4400" b="1">
          <a:solidFill>
            <a:srgbClr val="F2F2F2"/>
          </a:solidFill>
          <a:latin typeface="Calibri" pitchFamily="34" charset="0"/>
        </a:defRPr>
      </a:lvl5pPr>
      <a:lvl6pPr marL="457200" algn="ctr" rtl="0" eaLnBrk="1" fontAlgn="base" hangingPunct="1">
        <a:spcBef>
          <a:spcPct val="0"/>
        </a:spcBef>
        <a:spcAft>
          <a:spcPct val="0"/>
        </a:spcAft>
        <a:defRPr sz="4400" b="1">
          <a:solidFill>
            <a:srgbClr val="F2F2F2"/>
          </a:solidFill>
          <a:latin typeface="Calibri" pitchFamily="34" charset="0"/>
        </a:defRPr>
      </a:lvl6pPr>
      <a:lvl7pPr marL="914400" algn="ctr" rtl="0" eaLnBrk="1" fontAlgn="base" hangingPunct="1">
        <a:spcBef>
          <a:spcPct val="0"/>
        </a:spcBef>
        <a:spcAft>
          <a:spcPct val="0"/>
        </a:spcAft>
        <a:defRPr sz="4400" b="1">
          <a:solidFill>
            <a:srgbClr val="F2F2F2"/>
          </a:solidFill>
          <a:latin typeface="Calibri" pitchFamily="34" charset="0"/>
        </a:defRPr>
      </a:lvl7pPr>
      <a:lvl8pPr marL="1371600" algn="ctr" rtl="0" eaLnBrk="1" fontAlgn="base" hangingPunct="1">
        <a:spcBef>
          <a:spcPct val="0"/>
        </a:spcBef>
        <a:spcAft>
          <a:spcPct val="0"/>
        </a:spcAft>
        <a:defRPr sz="4400" b="1">
          <a:solidFill>
            <a:srgbClr val="F2F2F2"/>
          </a:solidFill>
          <a:latin typeface="Calibri" pitchFamily="34" charset="0"/>
        </a:defRPr>
      </a:lvl8pPr>
      <a:lvl9pPr marL="1828800" algn="ctr" rtl="0" eaLnBrk="1" fontAlgn="base" hangingPunct="1">
        <a:spcBef>
          <a:spcPct val="0"/>
        </a:spcBef>
        <a:spcAft>
          <a:spcPct val="0"/>
        </a:spcAft>
        <a:defRPr sz="4400" b="1">
          <a:solidFill>
            <a:srgbClr val="F2F2F2"/>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image" Target="http://hometown.aol.co.uk/herriesweb/images/100_2827.jpg" TargetMode="External"/><Relationship Id="rId5" Type="http://schemas.openxmlformats.org/officeDocument/2006/relationships/image" Target="../media/image31.jpeg"/><Relationship Id="rId4" Type="http://schemas.openxmlformats.org/officeDocument/2006/relationships/image" Target="../media/image30.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4.xml"/><Relationship Id="rId1" Type="http://schemas.openxmlformats.org/officeDocument/2006/relationships/vmlDrawing" Target="../drawings/vmlDrawing6.vml"/><Relationship Id="rId4" Type="http://schemas.openxmlformats.org/officeDocument/2006/relationships/image" Target="../media/image35.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4.xml"/><Relationship Id="rId1" Type="http://schemas.openxmlformats.org/officeDocument/2006/relationships/vmlDrawing" Target="../drawings/vmlDrawing7.vml"/><Relationship Id="rId6" Type="http://schemas.openxmlformats.org/officeDocument/2006/relationships/image" Target="../media/image37.wmf"/><Relationship Id="rId5" Type="http://schemas.openxmlformats.org/officeDocument/2006/relationships/oleObject" Target="../embeddings/oleObject16.bin"/><Relationship Id="rId4" Type="http://schemas.openxmlformats.org/officeDocument/2006/relationships/image" Target="../media/image36.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4.xml"/><Relationship Id="rId1" Type="http://schemas.openxmlformats.org/officeDocument/2006/relationships/vmlDrawing" Target="../drawings/vmlDrawing8.vml"/><Relationship Id="rId4" Type="http://schemas.openxmlformats.org/officeDocument/2006/relationships/image" Target="../media/image62.em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4.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 Id="rId5" Type="http://schemas.openxmlformats.org/officeDocument/2006/relationships/image" Target="../media/image72.jpeg"/><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hyperlink" Target="http://eclass.auth.gr/courses/OCRS519/"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hyperlink" Target="http://creativecommons.org/licenses/by/4.0/" TargetMode="External"/><Relationship Id="rId5" Type="http://schemas.openxmlformats.org/officeDocument/2006/relationships/hyperlink" Target="http://creativecommons.org/licenses/by-sa/4.0/" TargetMode="Externa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4.wmf"/><Relationship Id="rId3" Type="http://schemas.openxmlformats.org/officeDocument/2006/relationships/notesSlide" Target="../notesSlides/notesSlide5.xml"/><Relationship Id="rId7" Type="http://schemas.openxmlformats.org/officeDocument/2006/relationships/image" Target="../media/image11.wmf"/><Relationship Id="rId12" Type="http://schemas.openxmlformats.org/officeDocument/2006/relationships/oleObject" Target="../embeddings/oleObject5.bin"/><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3.wmf"/><Relationship Id="rId5" Type="http://schemas.openxmlformats.org/officeDocument/2006/relationships/image" Target="../media/image1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image" Target="../media/image16.wmf"/><Relationship Id="rId12" Type="http://schemas.openxmlformats.org/officeDocument/2006/relationships/oleObject" Target="../embeddings/oleObject10.bin"/><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1" name="Picture 17" descr="http://www.lib.umich.edu/files/services/copyright/cc-by-sa.png"/>
          <p:cNvPicPr>
            <a:picLocks noChangeAspect="1" noChangeArrowheads="1"/>
          </p:cNvPicPr>
          <p:nvPr/>
        </p:nvPicPr>
        <p:blipFill>
          <a:blip r:embed="rId4" cstate="print"/>
          <a:srcRect/>
          <a:stretch>
            <a:fillRect/>
          </a:stretch>
        </p:blipFill>
        <p:spPr bwMode="auto">
          <a:xfrm>
            <a:off x="8832304" y="5922963"/>
            <a:ext cx="1584176" cy="554266"/>
          </a:xfrm>
          <a:prstGeom prst="rect">
            <a:avLst/>
          </a:prstGeom>
          <a:noFill/>
        </p:spPr>
      </p:pic>
      <p:sp>
        <p:nvSpPr>
          <p:cNvPr id="16386" name="Τίτλος 1"/>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l-GR" dirty="0" smtClean="0"/>
              <a:t>ΕΙΣΑΓΩΓΗ ΣΤΗ ΓΕΩΦΥΣΙΚΗ</a:t>
            </a:r>
          </a:p>
        </p:txBody>
      </p:sp>
      <p:sp>
        <p:nvSpPr>
          <p:cNvPr id="3" name="Υπότιτλος 2"/>
          <p:cNvSpPr>
            <a:spLocks noGrp="1"/>
          </p:cNvSpPr>
          <p:nvPr>
            <p:ph type="subTitle" idx="1"/>
          </p:nvPr>
        </p:nvSpPr>
        <p:spPr>
          <a:xfrm>
            <a:off x="2208214" y="2743200"/>
            <a:ext cx="7775575" cy="3124200"/>
          </a:xfrm>
        </p:spPr>
        <p:txBody>
          <a:bodyPr rtlCol="0">
            <a:normAutofit/>
          </a:bodyPr>
          <a:lstStyle/>
          <a:p>
            <a:r>
              <a:rPr lang="el-GR" b="1" dirty="0" smtClean="0"/>
              <a:t>Ενότητα</a:t>
            </a:r>
            <a:r>
              <a:rPr lang="el-GR" dirty="0" smtClean="0"/>
              <a:t> </a:t>
            </a:r>
            <a:r>
              <a:rPr lang="en-US" b="1" dirty="0" smtClean="0"/>
              <a:t>7</a:t>
            </a:r>
            <a:r>
              <a:rPr lang="el-GR" dirty="0" smtClean="0"/>
              <a:t>:</a:t>
            </a:r>
            <a:r>
              <a:rPr lang="en-US" dirty="0" smtClean="0"/>
              <a:t> </a:t>
            </a:r>
            <a:r>
              <a:rPr lang="el-GR" dirty="0" err="1" smtClean="0"/>
              <a:t>Παλαιομαγνητισμός</a:t>
            </a:r>
            <a:endParaRPr lang="el-GR" sz="2900" dirty="0"/>
          </a:p>
          <a:p>
            <a:pPr fontAlgn="auto">
              <a:spcAft>
                <a:spcPts val="0"/>
              </a:spcAft>
              <a:defRPr/>
            </a:pPr>
            <a:endParaRPr lang="el-GR" b="1" dirty="0" smtClean="0"/>
          </a:p>
          <a:p>
            <a:pPr fontAlgn="auto">
              <a:spcAft>
                <a:spcPts val="0"/>
              </a:spcAft>
              <a:defRPr/>
            </a:pPr>
            <a:r>
              <a:rPr lang="el-GR" sz="2300" b="1" dirty="0" smtClean="0"/>
              <a:t>Κοντοπούλου </a:t>
            </a:r>
            <a:r>
              <a:rPr lang="el-GR" sz="2300" b="1" dirty="0"/>
              <a:t>Δέσποινα</a:t>
            </a:r>
          </a:p>
          <a:p>
            <a:pPr fontAlgn="auto">
              <a:spcAft>
                <a:spcPts val="0"/>
              </a:spcAft>
              <a:defRPr/>
            </a:pPr>
            <a:r>
              <a:rPr lang="el-GR" sz="2300" dirty="0"/>
              <a:t>Καθηγήτρια Φυσική Εσωτερικού της Γης, Τομέας Γεωφυσικής</a:t>
            </a:r>
          </a:p>
          <a:p>
            <a:pPr fontAlgn="auto">
              <a:spcAft>
                <a:spcPts val="0"/>
              </a:spcAft>
              <a:defRPr/>
            </a:pPr>
            <a:r>
              <a:rPr lang="el-GR" sz="2300" b="1" dirty="0" smtClean="0"/>
              <a:t>Παπαζάχος Κωνσταντίνος</a:t>
            </a:r>
            <a:r>
              <a:rPr lang="el-GR" sz="2300" dirty="0"/>
              <a:t> </a:t>
            </a:r>
            <a:endParaRPr lang="en-US" sz="2300" dirty="0"/>
          </a:p>
          <a:p>
            <a:pPr fontAlgn="auto">
              <a:spcAft>
                <a:spcPts val="0"/>
              </a:spcAft>
              <a:defRPr/>
            </a:pPr>
            <a:r>
              <a:rPr lang="el-GR" sz="2300" dirty="0" smtClean="0"/>
              <a:t>Καθηγητής Γεωφυσικής, Τομέας Γεωφυσικής</a:t>
            </a:r>
          </a:p>
        </p:txBody>
      </p:sp>
      <p:pic>
        <p:nvPicPr>
          <p:cNvPr id="16388" name="Picture 2" descr="Λογότυπο επιχειρησιακού προγράμματος εκπαίδευσης και δια βίου μάθησης&#10;"/>
          <p:cNvPicPr>
            <a:picLocks noChangeAspect="1" noChangeArrowheads="1"/>
          </p:cNvPicPr>
          <p:nvPr/>
        </p:nvPicPr>
        <p:blipFill>
          <a:blip r:embed="rId5" cstate="print"/>
          <a:srcRect/>
          <a:stretch>
            <a:fillRect/>
          </a:stretch>
        </p:blipFill>
        <p:spPr bwMode="auto">
          <a:xfrm>
            <a:off x="3638550" y="5624513"/>
            <a:ext cx="4914900" cy="1238250"/>
          </a:xfrm>
          <a:prstGeom prst="rect">
            <a:avLst/>
          </a:prstGeom>
          <a:noFill/>
          <a:ln w="9525">
            <a:noFill/>
            <a:miter lim="800000"/>
            <a:headEnd/>
            <a:tailEnd/>
          </a:ln>
        </p:spPr>
      </p:pic>
      <p:sp>
        <p:nvSpPr>
          <p:cNvPr id="16395" name="AutoShape 11" descr="data:image/jpeg;base64,/9j/4AAQSkZJRgABAQAAAQABAAD/2wCEAAkGBhQSEBUQEBMWFRUVGBsaGRgYFRodGxcfFhcYGCEfGRceICYfHBskHBUXIS8hJCcpLiwsGiIxNTAqNSYrLCkBCQoKDgwOFA8PFykYFBgpKSkpKSkpKSkpKSkpKSkpKSkpKSkpKSkpKSkpKSkpKSkpKSkpKSkpKSkpKSkpKSkpKf/AABEIAHABQgMBIgACEQEDEQH/xAAcAAACAgMBAQAAAAAAAAAAAAAABwYIAQQFAgP/xABIEAABAgMDBwgFCQgBBQEAAAABAgMABBEFEiEGBzFBUWGSExciY3GBkdEWUlShsQgUIzI1QmKDshU0cnOCosHC4SRDdLPxM//EABYBAQEBAAAAAAAAAAAAAAAAAAABAv/EABcRAQEBAQAAAAAAAAAAAAAAAAABESH/2gAMAwEAAhEDEQA/AOXIySrcU7OzzzpQXFJaaSqiW0jEYY44j3k1rhtc00l1vGPKDNL9n/mr+CYmkRlC+aaS63jHlBzTSXW8Y8omkEBC+aaS63jHlBzTSXW8Y8oklsW+xKpvzDiUV0DSpX8KRiYg1qZ5EgkSzBV+JxVP7U4+8QHV5ppLreMeUHNNJdbxjyiHvZ3pw/VSynsQo/qUYGc704PrJZV2oUP0qEF6mHNNJdbxjyg5ppLreMeUcmzM8iSQJlgp/E2qv9qsfeYnNjZQsTSb0u6ldNI0KT/Ek4j4QTqOc00l1vGPKDmmkut4x5RNIICF800l1vGPKDmmkut4x5RNIICF800l1vGPKDmmkut4x5RNIICF800l1vGPKDmmkut4x5RNIICF800l1vGPKDmmkut4x5RMXXQlJUogJAqSTQADWTqEL3KLO4hBKJJAcI/7i6hP9KcCe0074Do800l1vGPKDmlkut4/+Ihcvb9sTpKpcTCxr5Bo3R3pTQd5jYVZtvNdLkp7bghavcAaQXqWc00l1vGPKDmmkut4x5RD7PzpTjCrkwkOgGigtN1Y/qFMe0GGRk3lgxOj6FRCwKqbVgobxtG8QTrj800l1vGPKDmmkut4x5RNIICF800l1vGPKDmmkut4x5RNIICF800l1vGPKDmmkut4x5R28o8rGJJILyukfqoTipXdqG8wtbTzqzbyrkslLQOCQlN5Z7zr7AIHUv5pZLreMeUHNNJdbxjyiJIs63nekG57b9RafiBWPjMW3bElRUwJlCdH0zRunvUmh8YL1M+aaS63jHlBzTSXW8Y8o5eT2d1KiETqAjrGwbv9SDUjtFeyGIw+laQtCgpKhUEGoIOsGCIfzTSXW8Y8oOaaS63jHlE0ggIXzTSXW8Y8oOaaS63jHlE0ggIXzTSXW8Y8o+E9m7blmlzEk8+y80krSoOeqK0NADQ0/wDuiJ3Glbf7q/8Ayl/pMDUdkflEqS0hLrIUsJSFKxF5QAqaDRU1MEJSCK0c2aX7P/NX8ExNIheaX7P/ADV/BMTSIyIhmW+cJEpVhii36Y+q3X1tqvw+OyN3LvK0STHQoXnKhA2U0qI2Cvee+FJkzk4/ac4lhqqlrJUtaqkJFektZ2Y95oNcCRry8tMz8xdQlyYeXsBUe/UEjuAhq5N/JycWErn5jk66W2gFKG4uHog9gVDZyLyGl7MYDUumqjTlHD9dw7zqGxIwHviRRWi8lsw9lJFFNOOb1PLx4bojMzmIspQ6LTiN6Xl/7EiGFBAIjKL5OCkgrkJm/sbeABP5icK9qRCnnrPmrPmLrqHJd5GIrUHtSRgpO8Egxc+OHldkbL2iwWJlFdNxYwW2TrSr4jQdYgE3kLnFEzSXmaJe+6rQlzu1L3aDq2ROYQeWWSL1mTapd2uHSbcAoFprgpOw7RqIhn5vMrvnjFx0/TNABX4xoCu3Ud/bEZsS2CCCIgggggCME0xMZiHZ0bcLEnyaDRT5ubwmlVU7cB3wVDMtcrnJ98SkpeU1eCUpTWryiaA01iugd/Y1M3mY1iWQl+0UpffNDyZxbb3U0LVtJw2DWeX8nzIgBtVqPJBUolDFfugVC1jeTVI3BW2HXGmnIyit5mz5Rcy6KNtAdFIFTUhISkaKkkCIbkLnrYtGa+aKYUwtVeTJWFBd0FRBoBdVQE6xgcY3M5NvWY6y7Zk9OJaWoA4BSlNqFFJJABGw0JFQdVaws83cjZVnzgnJi1GnVN15NKGnQKqBTeUSnYThv04QDwyjyQlZ5FybZS5sVSi0/wAKx0h4xXXOBm4mLGeTMMLUpgq+jdGCkH1XKYA0rjoVjo0RZmy7UamWkvy7iXG1iqVJNQaGniCCKR5tiyW5phyXfSFtuJKVA79Y2EHEHURAJ/IfK5M8x0qB5ugcTt2KG4+490SWEpKocse2FMLODbnJrOpTa6UVwlKu6HXEZoiP5ZZVpkWL+BdXUNp2nafwivfgIkEJW3FO2ra4l2vvOci3sSlJNVHwUo/8QI2chsgpm25lbzq1BpKhyrysSTpuoGgqp3JFNwNjMmcipSQRclWUoOtZxWr+JZx7tG6NvJ+wmpOWblWE3UNppvJ1qO1RNSe2FPnmztOMOmzpBdxaQOWdH1kkitxB1GhBKtONMKGK0crj6U4KUB2kCPSkhQoaEHvBiolk5FWjaAL7LDrwP/cUQAqmmi3CL3cTHuVte0rGmAi89LrGPJrrcUD+A9FQNNI8YB1ZwcyEvNoU9IpTLzGmgwbc3FOhB/EO8awoMk8qHrMmVSs0FBsKKXEHS0qv1kj400jGLCZucvm7VleVSLjrZCXW6/VJ0FJ1pVQkdhGqIR8oLIpLkuLTaSA41RLtPvoUQlJO0pUQOxW6A7LbgUApJBBFQRoIOOEeohGai3C9KKZWaqYIA23FVI8CCOykTeMsiCCCCCNK2/3V/wDlL/SY3Y0rb/dX/wCUv9JgK5QQQRps5s0v2f8Amr+CYmkQvNL9n/mr+CYkOUs2WpOYcGlLS6biRQe8iIySeWtuGanXHQaoBuI2XU4Cnbie+LF5n8iRISCVOJpMP0W4SMUgjoo/pBxG0mK8Zv7GE3acrLrxSp0FQ2pR0yO8JI74uFFaEaK7clwq4ZhkK9Uuor4VrCFzz50HnZlyz5VwtsNG64UGhdWPrAqGNxJwprIJNcKcqwMxk/NSyZkFpsLTeQlxRvKBxBNEkJqMRWAs4lQIqMRGYrzmmXa8rPmUSy6thC7j6Fn6NvVeSs9EKAxASekNRwI+uevOe8qYXZ0osttNdF1STRTitaajEITooNJrXVAPNy3JdKrin2gr1S6gHwrWN1KwRUGoOsRWLJ7MdPzcsmZBaaC03kJcUbygcQSAk3QdIrjujp5rf2vJ2iZVDLq2kLuPtqP0aB6yVnopUB0hQ9IbYBs51MixaNnrQhIL7VVsnXUDFNdigKdtNkVnyStoyk429oSDdWPwqwPhp7RFyoqFnKsgS1rTTKfq8oVJ3ByiwO69SAeoMZjlZKzRckZdw6S0mvcLv+I6sZYEEEEAQo88cyTNMt1wS1e71LUPggQ3IUmeOWImmXKYKau96FqPwWIsWLDZESAZs2UaSKBLDfipIUfeTHcMcPIefD1myjqTUFhvxSkJPvBjuRWlSM6321Ofzf8AVMROGpnpzfvsPv2otbZaeeASkE3xeTrFKfdOuFxYtlKmZlqWbICnlpQkq0ArNBWmrGAsrmJ+xWv43f8A2KhgxF822S7ln2eiUeUhS0qWSUE06aioaQDriUQFcvlFSARaTTqRTlWBeO0oWtNeG6O6JzYj9+VZX6zSD/aIg3yip8LtJppJryTCbw2Fa1qpw3D3xObEYuSzKPVaQP7REqV9LTfuMOr9VCleCSf8Qvfk9yActVTqhXkmVqB2FRSivgpQ74YVpMX2XEeshSfFJH+YXvye58N2qppRpyrK0gbSkpXTwSo90IRYqfU4GlFgIU4B0QskJJ2EgEgHbQxUK2LMmnrSdZcZX86deVVulTeWonDdjW9opjoi4sJ+cz32c3NqcXJO/OG7zRcut3gEqxF69WlRFUzsnJNTUoy0tCG1IQlJQ2SUpoKUBIFe2mJrEFz/AFiodsozBHTl1oUk66OKDZHYbyT3CGPKzKXEJcQapWkKB2hQqPcYXOf+2UtWUWCenMLQkDc2oOE9gupHeIBZZgLVLVrBmvRfbWkjVVA5QHuuKHfFhMqZAPSMyyoVC2XE+KDT30ivGYKzC5a6XQMGG3Fk/wASeTHf0z4GLDZVT4YkZl5RoEMuHwQad9aQFbsz75E44jUponhUnzhvwoMz7BM44vUlojiUnyMN+JWaIIIIiCNK2/3V/wDlL/SY3Y0rb/dX/wCUv9JgK5QQQRps5s0v2f8Amr+CY6mX9f2bM09QeF9McvNL9n/mr+CYkGVEqXZKYbGJU0um8gXh7xEZLTMeB+25e9scp28mqLTRUDN1a4lbVlX14JS6Ao7AuqCT2BVe6LfxWlKrXJM06XK15Vd7bW+a9+mLpNABICaUphTRTVTdSK3Z583LsrNuTrKCqWeUVkpFeSWrFQVsBNSDoxpqgyez9zktLJl1NNPcmkJQtV4EACgCqGiqDDVogLJxTLKkn5/M39PLu17eUVWGPmxmbWtC1FTiXnENKWC+un0RCcAhKD0SaC6KYp012/HPZm5dYmnLQYQVy7xvLKRXklnTeA0JJxCtFSRhhULESwSEJCKXaC7TRSmHupH0iteTefmclZZMsppp4NpuoWq8FAAUAVTBVBhqMbObqcte0bUVNtPLbQpQL66fRXRhcCDVKjQXQMSNNdJgLGRVvPpT9tv09RqvbySf8Ui0kVGzoWsJi15p1P1eUuDeGgG/9YBoZvq/s2Xr6p8L6qRIo5OScsW5GWQdIaTX+oXv8x1oyyIIIIIIh+c+wjMSfKIFVsErprKaUVTsFD3RMIwRARr5PuXAuKst5QBBK2K/eBxUgbwaqHarZDtiq+W+Rzkk8JyUvBq8FAp0sqBqMdITXQdWjZVl5vc+zL6UsWmoMvDAO0o25vVT/wDNX9u8aI023vlD/ZKf/IR+lyEbm7+1pH/yWv1iLLZd5JIteTSwh8ITyiVhaQFg3QoUwIH3tsQvJ75P4lZtiaE4V8i4hy7yVL1xQNK3jStIBvCNO2bYalWHJmYWENtpqon4DaScANZMc3KbLiTkEFU08lJ1IHScVuCBj3mg2kRXjLrODNW0+lhlCkshX0bKcSo+s4daqdyR3khpyinLYthT7gwcc5RY1JbRSieEJSIdcRzInJFMizQ0Ly6FxX+qfwj3nHZSRxGaIS1vNu2Va4mWcKOcs3sIJNUnxUk7jvh0xwsr8lkTzHJnouJqW17DsP4Tr8dUCGlk9bzU7LNzTCgpDgrvSdaTsUDgYSmejNU6H12jJNlxtzpPISKqQrWoJ0lJ0mmg11aIlkbltN2HNKacQS2SOVZVr1XkHUqmg6CNOqlicl8vZO0EBUs8kq1tq6Lia7UH4io3xWlbLAzp2jJNCXZf+jTglC0JVc3JvCoG6tN0ai1WhbM0CeUmXjQVoAlA7gEITjuGMWvm7BlnTV2XZWdNVNIJ8SI+6GmmEdEIaQNgCUj4CAi+bLN8mypUoJC33SFOrGio0JT+FNT2kk7AIb8oHLZKGBZjSgXHaKep9xCSFJSdhUoA9id8bmcDPqxLpUxZ5D7+jlKVab31++rcMNp1QqckclHrSmDNzZUWyoqWtWl1Va0B2bSNAwgJfmpsMsyheWKKfII23E1A8SSeykTePKEAAJSAABQAaABsj1GWRBBBBBGlbf7q/wDyl/pMbsaVt/ur/wDKX+kwFcoIII02c2aX7P8AzV/BMTSF1mzyhlmZK48+22rlFG6pVDQgYxMJfKqUWoIRMtKUo0AC8STqG+IySeWFiGUnHGaUTW8j+FWI8NHdFk802WgtGz0KWqr7NG3RXEkDBf8AUMa7QrZEDy/yQ+esBTdOWbqUfiB0oJ36Rv7TCsyRyqfsucD7VQUm642cAtNcUqGrRp1EVirFw1JBFCKgxxnMi5FS+UVJSxVpvFhuvjdjxkhlnL2kwH5Zeil9B+u2TqUPgdB1R3YK8NMpSkJQAlIwAAoB2AR6IrgYzBAcZ3IuRUvlFSUsVabxYbJ8bsdVlhKEhKEhKRoCQAB2AR9I42VWV0vZzBfml3RoSkYrcPqoTrPuGsiA5mc3LIWbZ7jwI5ZfQZGGK1DTTWEiqj2Aa4q/kzZCpucbZxIUqqz+EYqNeyveY3MuctHrUmy+7UJHRabBqG010Dao6SdZ3AAMfNxkgZRkvOijzoFRrQnSE9p0nuGqCVMQKYDARmOVMZVSjaihcy0lSTQgrxBGox8/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UI+4ioR3qwUe6kMFpoJSEpASkCgAFAANQEcn0ykva2eOD0ykva2eOCOzBHG9MpL2tnjg9MpL2tnjiDswRxvTKS9rZ44PTKS9rZ44DsxpW3+6v/wApf6TGn6ZSXtbPHGpa+V0mqXdSmaaJLawAFaSUnCARMEYrBGmmI9JWQQQSCMQRqpHmCAemQmV6Z1i6s0fbACx62q+Nx17D2iNHLjN2marMS9EP6xoS5TbsVv169sKOzLTcl3UvMqKVp0EfAjWDsh0ZIZfMziQhRDb+tB0K3oOvs09umIhRSFozVnzF9pbku8jA0wPYpJwUncQQYbWTfyjqAItCXKiNLjJFT2tqoK9ih2R2rbybl5tN2YbCiNCtCk9ihj3aIgVqZmzUmWfFPVdBH96a/phppuSue2yV0/6koJ1LacFO03ae+MzOeyyUV/6q8diWnDXvu098Id7NTPJ0JbV2Op/2pHlrNZPq0toTvLqP8EmKumHlH8o8UKLPlyDqceIw7G0k+9XdCjtS2Jq0JgLfW4+6rBI09yEjBI3AARNrLzNmoMy+ANaWwT/cqnwid2HkzLyiaS7YSTpUcVq7VH4CgiamoxkPm4TL3ZiaAU9pSjSlvt9ZfuG/THVy6yvTJMUSavuAhA9XVfO4atp7485XZesyaShJDj+pA0J3rOrs0ndphLWnabkw6p55RUtWkn4AagNkBrrcJJJJJOJJOJrtjFYxBFVmsFYxBAZrBWMQQGax0kZNTZAUmVfIIqCGXKEHYaRzIs9lLaNpNWZImyWy4stthYuBVE8immnRjAVqnLOdZIDza2ydAWhSa9lQI9TVlPNJC3WXEJVoUpCkg1FcCRQ4Q+cr7UfVk26bcbQiZWq6ykAXibySk0FQlQF+ujojfHNzdWmi2rKdsWbV9MymrKzibo+oobShVEnakgbYBLSVnuvEpZbW4QKkIQpRA2kAHCPi60pKilQKVA0IIIII1EHQYfEtLDJqxVuLu/P5o3RiDQ4gAHWlCaqO1RprFEO66VKKlElSiSSTUknEknbAeawVjEEBmsFYxBAe22yohKQSSaAAVJJ1AazHSm8lptpHKuyr6EUreU0sAdpIw74Y/wAnVpkzcwV3eXDY5G9sJN8p3/VrTGhO+JMxlFb0lMLXaUsqblSFVDCG1AbCm6L13coaICv1Y2nLKeS2HlNOBs0osoUEmuiiqUxjqmRRP2pyUk2W0TD9EINPowtWOjCiRU9gixdqty023NZPtiimZVu7sBobmG1JS0r+uAqrWCsen2ShRQoUUkkEbCDQjxjxAZrBWMQQGawVjEEBmsFYxBAEEEEAQR6cbKSUqBBBoQRQgjChGox5gCMpVQ1GBEYggJnYGdKZYAQ9R9A9Y0WOxeNe8GJzZ2dOScAvqW0di01HEmop4Qk4IJiwzWVsmr6s0zxgfGkDuVsmn600zxg/CsV5giYYdlo51JJsG4pbp2ITQcSqCnjEHt7OlMvgoZowg+qarPavCn9IEQuCKYypVTU4kxiCCCiCCCAIIIIAggggCLK5Z2ZaL1lyAspTiVhDZXybvJm7yIpU1FRXVFao7TWWk8lISmdmQkAAATDgAAwAAvYCkA9LMlZtiw50ZQOBaSlVwOLStdLmAv41UV3buJIIhN5r5pTdsSZQopJeSk01hZukHcQTHDtK3JiYp84fdepo5RxS6dl4mka0tMqbWlxtSkLSapUkkFJGsEYgwDL+ULNrVaiG1KJShhF1OoXiomg2mg8BshXxs2habr6+UfdW6ugF5xZUaDQKkk0xjWgCCCCAIIIIBg5qMi2LRL6VTDjM00Ati4oJrgcdBV0VXa0NaGGJm9ayganUsz15cqKhanVoVgAaFDgN9RrTTXuiv0vMKQoLbUUqSahSSQQdoIxBjtTWXc+43yTk7MKQRQguqxB1HHEdsA6clrHl1W/aNpt3eQlRS8KXeUU0OVKeyjld6jtjRsPOTYv7T+dNMzSJiYVcU4ul36QpHSHKGiRROgYUhKS1uTDbSmG33UNLrebS4oIVeASbyAaGoABrqEaQOuAYGe7Jn5raq3EijcyOVTsCjgscQJ7FCF9G9aVuTExd+cPuvXa3eUcUu7XTS8TTQPCNGAIIIIAggggCCCCAII3W7EfUApLDpBFQQ2ogg6waYiMwH//Z"/>
          <p:cNvSpPr>
            <a:spLocks noChangeAspect="1" noChangeArrowheads="1"/>
          </p:cNvSpPr>
          <p:nvPr/>
        </p:nvSpPr>
        <p:spPr bwMode="auto">
          <a:xfrm>
            <a:off x="1668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
        <p:nvSpPr>
          <p:cNvPr id="16397" name="AutoShape 13" descr="data:image/jpeg;base64,/9j/4AAQSkZJRgABAQAAAQABAAD/2wCEAAkGBhQSEBUQEBMWFRUVGBsaGRgYFRodGxcfFhcYGCEfGRceICYfHBskHBUXIS8hJCcpLiwsGiIxNTAqNSYrLCkBCQoKDgwOFA8PFykYFBgpKSkpKSkpKSkpKSkpKSkpKSkpKSkpKSkpKSkpKSkpKSkpKSkpKSkpKSkpKSkpKSkpKf/AABEIAHABQgMBIgACEQEDEQH/xAAcAAACAgMBAQAAAAAAAAAAAAAABwYIAQQFAgP/xABIEAABAgMDBwgFCQgBBQEAAAABAgMABBEFEiEGBzFBUWGSExciY3GBkdEWUlShsQgUIzI1QmKDshU0cnOCosHC4SRDdLPxM//EABYBAQEBAAAAAAAAAAAAAAAAAAABAv/EABcRAQEBAQAAAAAAAAAAAAAAAAABESH/2gAMAwEAAhEDEQA/AOXIySrcU7OzzzpQXFJaaSqiW0jEYY44j3k1rhtc00l1vGPKDNL9n/mr+CYmkRlC+aaS63jHlBzTSXW8Y8omkEBC+aaS63jHlBzTSXW8Y8oklsW+xKpvzDiUV0DSpX8KRiYg1qZ5EgkSzBV+JxVP7U4+8QHV5ppLreMeUHNNJdbxjyiHvZ3pw/VSynsQo/qUYGc704PrJZV2oUP0qEF6mHNNJdbxjyg5ppLreMeUcmzM8iSQJlgp/E2qv9qsfeYnNjZQsTSb0u6ldNI0KT/Ek4j4QTqOc00l1vGPKDmmkut4x5RNIICF800l1vGPKDmmkut4x5RNIICF800l1vGPKDmmkut4x5RNIICF800l1vGPKDmmkut4x5RNIICF800l1vGPKDmmkut4x5RMXXQlJUogJAqSTQADWTqEL3KLO4hBKJJAcI/7i6hP9KcCe0074Do800l1vGPKDmlkut4/+Ihcvb9sTpKpcTCxr5Bo3R3pTQd5jYVZtvNdLkp7bghavcAaQXqWc00l1vGPKDmmkut4x5RD7PzpTjCrkwkOgGigtN1Y/qFMe0GGRk3lgxOj6FRCwKqbVgobxtG8QTrj800l1vGPKDmmkut4x5RNIICF800l1vGPKDmmkut4x5RNIICF800l1vGPKDmmkut4x5R28o8rGJJILyukfqoTipXdqG8wtbTzqzbyrkslLQOCQlN5Z7zr7AIHUv5pZLreMeUHNNJdbxjyiJIs63nekG57b9RafiBWPjMW3bElRUwJlCdH0zRunvUmh8YL1M+aaS63jHlBzTSXW8Y8o5eT2d1KiETqAjrGwbv9SDUjtFeyGIw+laQtCgpKhUEGoIOsGCIfzTSXW8Y8oOaaS63jHlE0ggIXzTSXW8Y8oOaaS63jHlE0ggIXzTSXW8Y8o+E9m7blmlzEk8+y80krSoOeqK0NADQ0/wDuiJ3Glbf7q/8Ayl/pMDUdkflEqS0hLrIUsJSFKxF5QAqaDRU1MEJSCK0c2aX7P/NX8ExNIheaX7P/ADV/BMTSIyIhmW+cJEpVhii36Y+q3X1tqvw+OyN3LvK0STHQoXnKhA2U0qI2Cvee+FJkzk4/ac4lhqqlrJUtaqkJFektZ2Y95oNcCRry8tMz8xdQlyYeXsBUe/UEjuAhq5N/JycWErn5jk66W2gFKG4uHog9gVDZyLyGl7MYDUumqjTlHD9dw7zqGxIwHviRRWi8lsw9lJFFNOOb1PLx4bojMzmIspQ6LTiN6Xl/7EiGFBAIjKL5OCkgrkJm/sbeABP5icK9qRCnnrPmrPmLrqHJd5GIrUHtSRgpO8Egxc+OHldkbL2iwWJlFdNxYwW2TrSr4jQdYgE3kLnFEzSXmaJe+6rQlzu1L3aDq2ROYQeWWSL1mTapd2uHSbcAoFprgpOw7RqIhn5vMrvnjFx0/TNABX4xoCu3Ud/bEZsS2CCCIgggggCME0xMZiHZ0bcLEnyaDRT5ubwmlVU7cB3wVDMtcrnJ98SkpeU1eCUpTWryiaA01iugd/Y1M3mY1iWQl+0UpffNDyZxbb3U0LVtJw2DWeX8nzIgBtVqPJBUolDFfugVC1jeTVI3BW2HXGmnIyit5mz5Rcy6KNtAdFIFTUhISkaKkkCIbkLnrYtGa+aKYUwtVeTJWFBd0FRBoBdVQE6xgcY3M5NvWY6y7Zk9OJaWoA4BSlNqFFJJABGw0JFQdVaws83cjZVnzgnJi1GnVN15NKGnQKqBTeUSnYThv04QDwyjyQlZ5FybZS5sVSi0/wAKx0h4xXXOBm4mLGeTMMLUpgq+jdGCkH1XKYA0rjoVjo0RZmy7UamWkvy7iXG1iqVJNQaGniCCKR5tiyW5phyXfSFtuJKVA79Y2EHEHURAJ/IfK5M8x0qB5ugcTt2KG4+490SWEpKocse2FMLODbnJrOpTa6UVwlKu6HXEZoiP5ZZVpkWL+BdXUNp2nafwivfgIkEJW3FO2ra4l2vvOci3sSlJNVHwUo/8QI2chsgpm25lbzq1BpKhyrysSTpuoGgqp3JFNwNjMmcipSQRclWUoOtZxWr+JZx7tG6NvJ+wmpOWblWE3UNppvJ1qO1RNSe2FPnmztOMOmzpBdxaQOWdH1kkitxB1GhBKtONMKGK0crj6U4KUB2kCPSkhQoaEHvBiolk5FWjaAL7LDrwP/cUQAqmmi3CL3cTHuVte0rGmAi89LrGPJrrcUD+A9FQNNI8YB1ZwcyEvNoU9IpTLzGmgwbc3FOhB/EO8awoMk8qHrMmVSs0FBsKKXEHS0qv1kj400jGLCZucvm7VleVSLjrZCXW6/VJ0FJ1pVQkdhGqIR8oLIpLkuLTaSA41RLtPvoUQlJO0pUQOxW6A7LbgUApJBBFQRoIOOEeohGai3C9KKZWaqYIA23FVI8CCOykTeMsiCCCCCNK2/3V/wDlL/SY3Y0rb/dX/wCUv9JgK5QQQRps5s0v2f8Amr+CYmkQvNL9n/mr+CYkOUs2WpOYcGlLS6biRQe8iIySeWtuGanXHQaoBuI2XU4Cnbie+LF5n8iRISCVOJpMP0W4SMUgjoo/pBxG0mK8Zv7GE3acrLrxSp0FQ2pR0yO8JI74uFFaEaK7clwq4ZhkK9Uuor4VrCFzz50HnZlyz5VwtsNG64UGhdWPrAqGNxJwprIJNcKcqwMxk/NSyZkFpsLTeQlxRvKBxBNEkJqMRWAs4lQIqMRGYrzmmXa8rPmUSy6thC7j6Fn6NvVeSs9EKAxASekNRwI+uevOe8qYXZ0osttNdF1STRTitaajEITooNJrXVAPNy3JdKrin2gr1S6gHwrWN1KwRUGoOsRWLJ7MdPzcsmZBaaC03kJcUbygcQSAk3QdIrjujp5rf2vJ2iZVDLq2kLuPtqP0aB6yVnopUB0hQ9IbYBs51MixaNnrQhIL7VVsnXUDFNdigKdtNkVnyStoyk429oSDdWPwqwPhp7RFyoqFnKsgS1rTTKfq8oVJ3ByiwO69SAeoMZjlZKzRckZdw6S0mvcLv+I6sZYEEEEAQo88cyTNMt1wS1e71LUPggQ3IUmeOWImmXKYKau96FqPwWIsWLDZESAZs2UaSKBLDfipIUfeTHcMcPIefD1myjqTUFhvxSkJPvBjuRWlSM6321Ofzf8AVMROGpnpzfvsPv2otbZaeeASkE3xeTrFKfdOuFxYtlKmZlqWbICnlpQkq0ArNBWmrGAsrmJ+xWv43f8A2KhgxF822S7ln2eiUeUhS0qWSUE06aioaQDriUQFcvlFSARaTTqRTlWBeO0oWtNeG6O6JzYj9+VZX6zSD/aIg3yip8LtJppJryTCbw2Fa1qpw3D3xObEYuSzKPVaQP7REqV9LTfuMOr9VCleCSf8Qvfk9yActVTqhXkmVqB2FRSivgpQ74YVpMX2XEeshSfFJH+YXvye58N2qppRpyrK0gbSkpXTwSo90IRYqfU4GlFgIU4B0QskJJ2EgEgHbQxUK2LMmnrSdZcZX86deVVulTeWonDdjW9opjoi4sJ+cz32c3NqcXJO/OG7zRcut3gEqxF69WlRFUzsnJNTUoy0tCG1IQlJQ2SUpoKUBIFe2mJrEFz/AFiodsozBHTl1oUk66OKDZHYbyT3CGPKzKXEJcQapWkKB2hQqPcYXOf+2UtWUWCenMLQkDc2oOE9gupHeIBZZgLVLVrBmvRfbWkjVVA5QHuuKHfFhMqZAPSMyyoVC2XE+KDT30ivGYKzC5a6XQMGG3Fk/wASeTHf0z4GLDZVT4YkZl5RoEMuHwQad9aQFbsz75E44jUponhUnzhvwoMz7BM44vUlojiUnyMN+JWaIIIIiCNK2/3V/wDlL/SY3Y0rb/dX/wCUv9JgK5QQQRps5s0v2f8Amr+CY6mX9f2bM09QeF9McvNL9n/mr+CYkGVEqXZKYbGJU0um8gXh7xEZLTMeB+25e9scp28mqLTRUDN1a4lbVlX14JS6Ao7AuqCT2BVe6LfxWlKrXJM06XK15Vd7bW+a9+mLpNABICaUphTRTVTdSK3Z583LsrNuTrKCqWeUVkpFeSWrFQVsBNSDoxpqgyez9zktLJl1NNPcmkJQtV4EACgCqGiqDDVogLJxTLKkn5/M39PLu17eUVWGPmxmbWtC1FTiXnENKWC+un0RCcAhKD0SaC6KYp012/HPZm5dYmnLQYQVy7xvLKRXklnTeA0JJxCtFSRhhULESwSEJCKXaC7TRSmHupH0iteTefmclZZMsppp4NpuoWq8FAAUAVTBVBhqMbObqcte0bUVNtPLbQpQL66fRXRhcCDVKjQXQMSNNdJgLGRVvPpT9tv09RqvbySf8Ui0kVGzoWsJi15p1P1eUuDeGgG/9YBoZvq/s2Xr6p8L6qRIo5OScsW5GWQdIaTX+oXv8x1oyyIIIIIIh+c+wjMSfKIFVsErprKaUVTsFD3RMIwRARr5PuXAuKst5QBBK2K/eBxUgbwaqHarZDtiq+W+Rzkk8JyUvBq8FAp0sqBqMdITXQdWjZVl5vc+zL6UsWmoMvDAO0o25vVT/wDNX9u8aI023vlD/ZKf/IR+lyEbm7+1pH/yWv1iLLZd5JIteTSwh8ITyiVhaQFg3QoUwIH3tsQvJ75P4lZtiaE4V8i4hy7yVL1xQNK3jStIBvCNO2bYalWHJmYWENtpqon4DaScANZMc3KbLiTkEFU08lJ1IHScVuCBj3mg2kRXjLrODNW0+lhlCkshX0bKcSo+s4daqdyR3khpyinLYthT7gwcc5RY1JbRSieEJSIdcRzInJFMizQ0Ly6FxX+qfwj3nHZSRxGaIS1vNu2Va4mWcKOcs3sIJNUnxUk7jvh0xwsr8lkTzHJnouJqW17DsP4Tr8dUCGlk9bzU7LNzTCgpDgrvSdaTsUDgYSmejNU6H12jJNlxtzpPISKqQrWoJ0lJ0mmg11aIlkbltN2HNKacQS2SOVZVr1XkHUqmg6CNOqlicl8vZO0EBUs8kq1tq6Lia7UH4io3xWlbLAzp2jJNCXZf+jTglC0JVc3JvCoG6tN0ai1WhbM0CeUmXjQVoAlA7gEITjuGMWvm7BlnTV2XZWdNVNIJ8SI+6GmmEdEIaQNgCUj4CAi+bLN8mypUoJC33SFOrGio0JT+FNT2kk7AIb8oHLZKGBZjSgXHaKep9xCSFJSdhUoA9id8bmcDPqxLpUxZ5D7+jlKVab31++rcMNp1QqckclHrSmDNzZUWyoqWtWl1Va0B2bSNAwgJfmpsMsyheWKKfII23E1A8SSeykTePKEAAJSAABQAaABsj1GWRBBBBBGlbf7q/wDyl/pMbsaVt/ur/wDKX+kwFcoIII02c2aX7P8AzV/BMTSF1mzyhlmZK48+22rlFG6pVDQgYxMJfKqUWoIRMtKUo0AC8STqG+IySeWFiGUnHGaUTW8j+FWI8NHdFk802WgtGz0KWqr7NG3RXEkDBf8AUMa7QrZEDy/yQ+esBTdOWbqUfiB0oJ36Rv7TCsyRyqfsucD7VQUm642cAtNcUqGrRp1EVirFw1JBFCKgxxnMi5FS+UVJSxVpvFhuvjdjxkhlnL2kwH5Zeil9B+u2TqUPgdB1R3YK8NMpSkJQAlIwAAoB2AR6IrgYzBAcZ3IuRUvlFSUsVabxYbJ8bsdVlhKEhKEhKRoCQAB2AR9I42VWV0vZzBfml3RoSkYrcPqoTrPuGsiA5mc3LIWbZ7jwI5ZfQZGGK1DTTWEiqj2Aa4q/kzZCpucbZxIUqqz+EYqNeyveY3MuctHrUmy+7UJHRabBqG010Dao6SdZ3AAMfNxkgZRkvOijzoFRrQnSE9p0nuGqCVMQKYDARmOVMZVSjaihcy0lSTQgrxBGox8/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UI+4ioR3qwUe6kMFpoJSEpASkCgAFAANQEcn0ykva2eOD0ykva2eOCOzBHG9MpL2tnjg9MpL2tnjiDswRxvTKS9rZ44PTKS9rZ44DsxpW3+6v/wApf6TGn6ZSXtbPHGpa+V0mqXdSmaaJLawAFaSUnCARMEYrBGmmI9JWQQQSCMQRqpHmCAemQmV6Z1i6s0fbACx62q+Nx17D2iNHLjN2marMS9EP6xoS5TbsVv169sKOzLTcl3UvMqKVp0EfAjWDsh0ZIZfMziQhRDb+tB0K3oOvs09umIhRSFozVnzF9pbku8jA0wPYpJwUncQQYbWTfyjqAItCXKiNLjJFT2tqoK9ih2R2rbybl5tN2YbCiNCtCk9ihj3aIgVqZmzUmWfFPVdBH96a/phppuSue2yV0/6koJ1LacFO03ae+MzOeyyUV/6q8diWnDXvu098Id7NTPJ0JbV2Op/2pHlrNZPq0toTvLqP8EmKumHlH8o8UKLPlyDqceIw7G0k+9XdCjtS2Jq0JgLfW4+6rBI09yEjBI3AARNrLzNmoMy+ANaWwT/cqnwid2HkzLyiaS7YSTpUcVq7VH4CgiamoxkPm4TL3ZiaAU9pSjSlvt9ZfuG/THVy6yvTJMUSavuAhA9XVfO4atp7485XZesyaShJDj+pA0J3rOrs0ndphLWnabkw6p55RUtWkn4AagNkBrrcJJJJJOJJOJrtjFYxBFVmsFYxBAZrBWMQQGax0kZNTZAUmVfIIqCGXKEHYaRzIs9lLaNpNWZImyWy4stthYuBVE8immnRjAVqnLOdZIDza2ydAWhSa9lQI9TVlPNJC3WXEJVoUpCkg1FcCRQ4Q+cr7UfVk26bcbQiZWq6ykAXibySk0FQlQF+ujojfHNzdWmi2rKdsWbV9MymrKzibo+oobShVEnakgbYBLSVnuvEpZbW4QKkIQpRA2kAHCPi60pKilQKVA0IIIII1EHQYfEtLDJqxVuLu/P5o3RiDQ4gAHWlCaqO1RprFEO66VKKlElSiSSTUknEknbAeawVjEEBmsFYxBAe22yohKQSSaAAVJJ1AazHSm8lptpHKuyr6EUreU0sAdpIw74Y/wAnVpkzcwV3eXDY5G9sJN8p3/VrTGhO+JMxlFb0lMLXaUsqblSFVDCG1AbCm6L13coaICv1Y2nLKeS2HlNOBs0osoUEmuiiqUxjqmRRP2pyUk2W0TD9EINPowtWOjCiRU9gixdqty023NZPtiimZVu7sBobmG1JS0r+uAqrWCsen2ShRQoUUkkEbCDQjxjxAZrBWMQQGawVjEEBmsFYxBAEEEEAQR6cbKSUqBBBoQRQgjChGox5gCMpVQ1GBEYggJnYGdKZYAQ9R9A9Y0WOxeNe8GJzZ2dOScAvqW0di01HEmop4Qk4IJiwzWVsmr6s0zxgfGkDuVsmn600zxg/CsV5giYYdlo51JJsG4pbp2ITQcSqCnjEHt7OlMvgoZowg+qarPavCn9IEQuCKYypVTU4kxiCCCiCCCAIIIIAggggCLK5Z2ZaL1lyAspTiVhDZXybvJm7yIpU1FRXVFao7TWWk8lISmdmQkAAATDgAAwAAvYCkA9LMlZtiw50ZQOBaSlVwOLStdLmAv41UV3buJIIhN5r5pTdsSZQopJeSk01hZukHcQTHDtK3JiYp84fdepo5RxS6dl4mka0tMqbWlxtSkLSapUkkFJGsEYgwDL+ULNrVaiG1KJShhF1OoXiomg2mg8BshXxs2habr6+UfdW6ugF5xZUaDQKkk0xjWgCCCCAIIIIBg5qMi2LRL6VTDjM00Ati4oJrgcdBV0VXa0NaGGJm9ayganUsz15cqKhanVoVgAaFDgN9RrTTXuiv0vMKQoLbUUqSahSSQQdoIxBjtTWXc+43yTk7MKQRQguqxB1HHEdsA6clrHl1W/aNpt3eQlRS8KXeUU0OVKeyjld6jtjRsPOTYv7T+dNMzSJiYVcU4ul36QpHSHKGiRROgYUhKS1uTDbSmG33UNLrebS4oIVeASbyAaGoABrqEaQOuAYGe7Jn5raq3EijcyOVTsCjgscQJ7FCF9G9aVuTExd+cPuvXa3eUcUu7XTS8TTQPCNGAIIIIAggggCCCCAII3W7EfUApLDpBFQQ2ogg6waYiMwH//Z"/>
          <p:cNvSpPr>
            <a:spLocks noChangeAspect="1" noChangeArrowheads="1"/>
          </p:cNvSpPr>
          <p:nvPr/>
        </p:nvSpPr>
        <p:spPr bwMode="auto">
          <a:xfrm>
            <a:off x="1668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
        <p:nvSpPr>
          <p:cNvPr id="16399" name="AutoShape 15" descr="data:image/jpeg;base64,/9j/4AAQSkZJRgABAQAAAQABAAD/2wCEAAkGBhQSEBUQEBMWFRUVGBsaGRgYFRodGxcfFhcYGCEfGRceICYfHBskHBUXIS8hJCcpLiwsGiIxNTAqNSYrLCkBCQoKDgwOFA8PFykYFBgpKSkpKSkpKSkpKSkpKSkpKSkpKSkpKSkpKSkpKSkpKSkpKSkpKSkpKSkpKSkpKSkpKf/AABEIAHABQgMBIgACEQEDEQH/xAAcAAACAgMBAQAAAAAAAAAAAAAABwYIAQQFAgP/xABIEAABAgMDBwgFCQgBBQEAAAABAgMABBEFEiEGBzFBUWGSExciY3GBkdEWUlShsQgUIzI1QmKDshU0cnOCosHC4SRDdLPxM//EABYBAQEBAAAAAAAAAAAAAAAAAAABAv/EABcRAQEBAQAAAAAAAAAAAAAAAAABESH/2gAMAwEAAhEDEQA/AOXIySrcU7OzzzpQXFJaaSqiW0jEYY44j3k1rhtc00l1vGPKDNL9n/mr+CYmkRlC+aaS63jHlBzTSXW8Y8omkEBC+aaS63jHlBzTSXW8Y8oklsW+xKpvzDiUV0DSpX8KRiYg1qZ5EgkSzBV+JxVP7U4+8QHV5ppLreMeUHNNJdbxjyiHvZ3pw/VSynsQo/qUYGc704PrJZV2oUP0qEF6mHNNJdbxjyg5ppLreMeUcmzM8iSQJlgp/E2qv9qsfeYnNjZQsTSb0u6ldNI0KT/Ek4j4QTqOc00l1vGPKDmmkut4x5RNIICF800l1vGPKDmmkut4x5RNIICF800l1vGPKDmmkut4x5RNIICF800l1vGPKDmmkut4x5RNIICF800l1vGPKDmmkut4x5RMXXQlJUogJAqSTQADWTqEL3KLO4hBKJJAcI/7i6hP9KcCe0074Do800l1vGPKDmlkut4/+Ihcvb9sTpKpcTCxr5Bo3R3pTQd5jYVZtvNdLkp7bghavcAaQXqWc00l1vGPKDmmkut4x5RD7PzpTjCrkwkOgGigtN1Y/qFMe0GGRk3lgxOj6FRCwKqbVgobxtG8QTrj800l1vGPKDmmkut4x5RNIICF800l1vGPKDmmkut4x5RNIICF800l1vGPKDmmkut4x5R28o8rGJJILyukfqoTipXdqG8wtbTzqzbyrkslLQOCQlN5Z7zr7AIHUv5pZLreMeUHNNJdbxjyiJIs63nekG57b9RafiBWPjMW3bElRUwJlCdH0zRunvUmh8YL1M+aaS63jHlBzTSXW8Y8o5eT2d1KiETqAjrGwbv9SDUjtFeyGIw+laQtCgpKhUEGoIOsGCIfzTSXW8Y8oOaaS63jHlE0ggIXzTSXW8Y8oOaaS63jHlE0ggIXzTSXW8Y8o+E9m7blmlzEk8+y80krSoOeqK0NADQ0/wDuiJ3Glbf7q/8Ayl/pMDUdkflEqS0hLrIUsJSFKxF5QAqaDRU1MEJSCK0c2aX7P/NX8ExNIheaX7P/ADV/BMTSIyIhmW+cJEpVhii36Y+q3X1tqvw+OyN3LvK0STHQoXnKhA2U0qI2Cvee+FJkzk4/ac4lhqqlrJUtaqkJFektZ2Y95oNcCRry8tMz8xdQlyYeXsBUe/UEjuAhq5N/JycWErn5jk66W2gFKG4uHog9gVDZyLyGl7MYDUumqjTlHD9dw7zqGxIwHviRRWi8lsw9lJFFNOOb1PLx4bojMzmIspQ6LTiN6Xl/7EiGFBAIjKL5OCkgrkJm/sbeABP5icK9qRCnnrPmrPmLrqHJd5GIrUHtSRgpO8Egxc+OHldkbL2iwWJlFdNxYwW2TrSr4jQdYgE3kLnFEzSXmaJe+6rQlzu1L3aDq2ROYQeWWSL1mTapd2uHSbcAoFprgpOw7RqIhn5vMrvnjFx0/TNABX4xoCu3Ud/bEZsS2CCCIgggggCME0xMZiHZ0bcLEnyaDRT5ubwmlVU7cB3wVDMtcrnJ98SkpeU1eCUpTWryiaA01iugd/Y1M3mY1iWQl+0UpffNDyZxbb3U0LVtJw2DWeX8nzIgBtVqPJBUolDFfugVC1jeTVI3BW2HXGmnIyit5mz5Rcy6KNtAdFIFTUhISkaKkkCIbkLnrYtGa+aKYUwtVeTJWFBd0FRBoBdVQE6xgcY3M5NvWY6y7Zk9OJaWoA4BSlNqFFJJABGw0JFQdVaws83cjZVnzgnJi1GnVN15NKGnQKqBTeUSnYThv04QDwyjyQlZ5FybZS5sVSi0/wAKx0h4xXXOBm4mLGeTMMLUpgq+jdGCkH1XKYA0rjoVjo0RZmy7UamWkvy7iXG1iqVJNQaGniCCKR5tiyW5phyXfSFtuJKVA79Y2EHEHURAJ/IfK5M8x0qB5ugcTt2KG4+490SWEpKocse2FMLODbnJrOpTa6UVwlKu6HXEZoiP5ZZVpkWL+BdXUNp2nafwivfgIkEJW3FO2ra4l2vvOci3sSlJNVHwUo/8QI2chsgpm25lbzq1BpKhyrysSTpuoGgqp3JFNwNjMmcipSQRclWUoOtZxWr+JZx7tG6NvJ+wmpOWblWE3UNppvJ1qO1RNSe2FPnmztOMOmzpBdxaQOWdH1kkitxB1GhBKtONMKGK0crj6U4KUB2kCPSkhQoaEHvBiolk5FWjaAL7LDrwP/cUQAqmmi3CL3cTHuVte0rGmAi89LrGPJrrcUD+A9FQNNI8YB1ZwcyEvNoU9IpTLzGmgwbc3FOhB/EO8awoMk8qHrMmVSs0FBsKKXEHS0qv1kj400jGLCZucvm7VleVSLjrZCXW6/VJ0FJ1pVQkdhGqIR8oLIpLkuLTaSA41RLtPvoUQlJO0pUQOxW6A7LbgUApJBBFQRoIOOEeohGai3C9KKZWaqYIA23FVI8CCOykTeMsiCCCCCNK2/3V/wDlL/SY3Y0rb/dX/wCUv9JgK5QQQRps5s0v2f8Amr+CYmkQvNL9n/mr+CYkOUs2WpOYcGlLS6biRQe8iIySeWtuGanXHQaoBuI2XU4Cnbie+LF5n8iRISCVOJpMP0W4SMUgjoo/pBxG0mK8Zv7GE3acrLrxSp0FQ2pR0yO8JI74uFFaEaK7clwq4ZhkK9Uuor4VrCFzz50HnZlyz5VwtsNG64UGhdWPrAqGNxJwprIJNcKcqwMxk/NSyZkFpsLTeQlxRvKBxBNEkJqMRWAs4lQIqMRGYrzmmXa8rPmUSy6thC7j6Fn6NvVeSs9EKAxASekNRwI+uevOe8qYXZ0osttNdF1STRTitaajEITooNJrXVAPNy3JdKrin2gr1S6gHwrWN1KwRUGoOsRWLJ7MdPzcsmZBaaC03kJcUbygcQSAk3QdIrjujp5rf2vJ2iZVDLq2kLuPtqP0aB6yVnopUB0hQ9IbYBs51MixaNnrQhIL7VVsnXUDFNdigKdtNkVnyStoyk429oSDdWPwqwPhp7RFyoqFnKsgS1rTTKfq8oVJ3ByiwO69SAeoMZjlZKzRckZdw6S0mvcLv+I6sZYEEEEAQo88cyTNMt1wS1e71LUPggQ3IUmeOWImmXKYKau96FqPwWIsWLDZESAZs2UaSKBLDfipIUfeTHcMcPIefD1myjqTUFhvxSkJPvBjuRWlSM6321Ofzf8AVMROGpnpzfvsPv2otbZaeeASkE3xeTrFKfdOuFxYtlKmZlqWbICnlpQkq0ArNBWmrGAsrmJ+xWv43f8A2KhgxF822S7ln2eiUeUhS0qWSUE06aioaQDriUQFcvlFSARaTTqRTlWBeO0oWtNeG6O6JzYj9+VZX6zSD/aIg3yip8LtJppJryTCbw2Fa1qpw3D3xObEYuSzKPVaQP7REqV9LTfuMOr9VCleCSf8Qvfk9yActVTqhXkmVqB2FRSivgpQ74YVpMX2XEeshSfFJH+YXvye58N2qppRpyrK0gbSkpXTwSo90IRYqfU4GlFgIU4B0QskJJ2EgEgHbQxUK2LMmnrSdZcZX86deVVulTeWonDdjW9opjoi4sJ+cz32c3NqcXJO/OG7zRcut3gEqxF69WlRFUzsnJNTUoy0tCG1IQlJQ2SUpoKUBIFe2mJrEFz/AFiodsozBHTl1oUk66OKDZHYbyT3CGPKzKXEJcQapWkKB2hQqPcYXOf+2UtWUWCenMLQkDc2oOE9gupHeIBZZgLVLVrBmvRfbWkjVVA5QHuuKHfFhMqZAPSMyyoVC2XE+KDT30ivGYKzC5a6XQMGG3Fk/wASeTHf0z4GLDZVT4YkZl5RoEMuHwQad9aQFbsz75E44jUponhUnzhvwoMz7BM44vUlojiUnyMN+JWaIIIIiCNK2/3V/wDlL/SY3Y0rb/dX/wCUv9JgK5QQQRps5s0v2f8Amr+CY6mX9f2bM09QeF9McvNL9n/mr+CYkGVEqXZKYbGJU0um8gXh7xEZLTMeB+25e9scp28mqLTRUDN1a4lbVlX14JS6Ao7AuqCT2BVe6LfxWlKrXJM06XK15Vd7bW+a9+mLpNABICaUphTRTVTdSK3Z583LsrNuTrKCqWeUVkpFeSWrFQVsBNSDoxpqgyez9zktLJl1NNPcmkJQtV4EACgCqGiqDDVogLJxTLKkn5/M39PLu17eUVWGPmxmbWtC1FTiXnENKWC+un0RCcAhKD0SaC6KYp012/HPZm5dYmnLQYQVy7xvLKRXklnTeA0JJxCtFSRhhULESwSEJCKXaC7TRSmHupH0iteTefmclZZMsppp4NpuoWq8FAAUAVTBVBhqMbObqcte0bUVNtPLbQpQL66fRXRhcCDVKjQXQMSNNdJgLGRVvPpT9tv09RqvbySf8Ui0kVGzoWsJi15p1P1eUuDeGgG/9YBoZvq/s2Xr6p8L6qRIo5OScsW5GWQdIaTX+oXv8x1oyyIIIIIIh+c+wjMSfKIFVsErprKaUVTsFD3RMIwRARr5PuXAuKst5QBBK2K/eBxUgbwaqHarZDtiq+W+Rzkk8JyUvBq8FAp0sqBqMdITXQdWjZVl5vc+zL6UsWmoMvDAO0o25vVT/wDNX9u8aI023vlD/ZKf/IR+lyEbm7+1pH/yWv1iLLZd5JIteTSwh8ITyiVhaQFg3QoUwIH3tsQvJ75P4lZtiaE4V8i4hy7yVL1xQNK3jStIBvCNO2bYalWHJmYWENtpqon4DaScANZMc3KbLiTkEFU08lJ1IHScVuCBj3mg2kRXjLrODNW0+lhlCkshX0bKcSo+s4daqdyR3khpyinLYthT7gwcc5RY1JbRSieEJSIdcRzInJFMizQ0Ly6FxX+qfwj3nHZSRxGaIS1vNu2Va4mWcKOcs3sIJNUnxUk7jvh0xwsr8lkTzHJnouJqW17DsP4Tr8dUCGlk9bzU7LNzTCgpDgrvSdaTsUDgYSmejNU6H12jJNlxtzpPISKqQrWoJ0lJ0mmg11aIlkbltN2HNKacQS2SOVZVr1XkHUqmg6CNOqlicl8vZO0EBUs8kq1tq6Lia7UH4io3xWlbLAzp2jJNCXZf+jTglC0JVc3JvCoG6tN0ai1WhbM0CeUmXjQVoAlA7gEITjuGMWvm7BlnTV2XZWdNVNIJ8SI+6GmmEdEIaQNgCUj4CAi+bLN8mypUoJC33SFOrGio0JT+FNT2kk7AIb8oHLZKGBZjSgXHaKep9xCSFJSdhUoA9id8bmcDPqxLpUxZ5D7+jlKVab31++rcMNp1QqckclHrSmDNzZUWyoqWtWl1Va0B2bSNAwgJfmpsMsyheWKKfII23E1A8SSeykTePKEAAJSAABQAaABsj1GWRBBBBBGlbf7q/wDyl/pMbsaVt/ur/wDKX+kwFcoIII02c2aX7P8AzV/BMTSF1mzyhlmZK48+22rlFG6pVDQgYxMJfKqUWoIRMtKUo0AC8STqG+IySeWFiGUnHGaUTW8j+FWI8NHdFk802WgtGz0KWqr7NG3RXEkDBf8AUMa7QrZEDy/yQ+esBTdOWbqUfiB0oJ36Rv7TCsyRyqfsucD7VQUm642cAtNcUqGrRp1EVirFw1JBFCKgxxnMi5FS+UVJSxVpvFhuvjdjxkhlnL2kwH5Zeil9B+u2TqUPgdB1R3YK8NMpSkJQAlIwAAoB2AR6IrgYzBAcZ3IuRUvlFSUsVabxYbJ8bsdVlhKEhKEhKRoCQAB2AR9I42VWV0vZzBfml3RoSkYrcPqoTrPuGsiA5mc3LIWbZ7jwI5ZfQZGGK1DTTWEiqj2Aa4q/kzZCpucbZxIUqqz+EYqNeyveY3MuctHrUmy+7UJHRabBqG010Dao6SdZ3AAMfNxkgZRkvOijzoFRrQnSE9p0nuGqCVMQKYDARmOVMZVSjaihcy0lSTQgrxBGox8/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UI+4ioR3qwUe6kMFpoJSEpASkCgAFAANQEcn0ykva2eOD0ykva2eOCOzBHG9MpL2tnjg9MpL2tnjiDswRxvTKS9rZ44PTKS9rZ44DsxpW3+6v/wApf6TGn6ZSXtbPHGpa+V0mqXdSmaaJLawAFaSUnCARMEYrBGmmI9JWQQQSCMQRqpHmCAemQmV6Z1i6s0fbACx62q+Nx17D2iNHLjN2marMS9EP6xoS5TbsVv169sKOzLTcl3UvMqKVp0EfAjWDsh0ZIZfMziQhRDb+tB0K3oOvs09umIhRSFozVnzF9pbku8jA0wPYpJwUncQQYbWTfyjqAItCXKiNLjJFT2tqoK9ih2R2rbybl5tN2YbCiNCtCk9ihj3aIgVqZmzUmWfFPVdBH96a/phppuSue2yV0/6koJ1LacFO03ae+MzOeyyUV/6q8diWnDXvu098Id7NTPJ0JbV2Op/2pHlrNZPq0toTvLqP8EmKumHlH8o8UKLPlyDqceIw7G0k+9XdCjtS2Jq0JgLfW4+6rBI09yEjBI3AARNrLzNmoMy+ANaWwT/cqnwid2HkzLyiaS7YSTpUcVq7VH4CgiamoxkPm4TL3ZiaAU9pSjSlvt9ZfuG/THVy6yvTJMUSavuAhA9XVfO4atp7485XZesyaShJDj+pA0J3rOrs0ndphLWnabkw6p55RUtWkn4AagNkBrrcJJJJJOJJOJrtjFYxBFVmsFYxBAZrBWMQQGax0kZNTZAUmVfIIqCGXKEHYaRzIs9lLaNpNWZImyWy4stthYuBVE8immnRjAVqnLOdZIDza2ydAWhSa9lQI9TVlPNJC3WXEJVoUpCkg1FcCRQ4Q+cr7UfVk26bcbQiZWq6ykAXibySk0FQlQF+ujojfHNzdWmi2rKdsWbV9MymrKzibo+oobShVEnakgbYBLSVnuvEpZbW4QKkIQpRA2kAHCPi60pKilQKVA0IIIII1EHQYfEtLDJqxVuLu/P5o3RiDQ4gAHWlCaqO1RprFEO66VKKlElSiSSTUknEknbAeawVjEEBmsFYxBAe22yohKQSSaAAVJJ1AazHSm8lptpHKuyr6EUreU0sAdpIw74Y/wAnVpkzcwV3eXDY5G9sJN8p3/VrTGhO+JMxlFb0lMLXaUsqblSFVDCG1AbCm6L13coaICv1Y2nLKeS2HlNOBs0osoUEmuiiqUxjqmRRP2pyUk2W0TD9EINPowtWOjCiRU9gixdqty023NZPtiimZVu7sBobmG1JS0r+uAqrWCsen2ShRQoUUkkEbCDQjxjxAZrBWMQQGawVjEEBmsFYxBAEEEEAQR6cbKSUqBBBoQRQgjChGox5gCMpVQ1GBEYggJnYGdKZYAQ9R9A9Y0WOxeNe8GJzZ2dOScAvqW0di01HEmop4Qk4IJiwzWVsmr6s0zxgfGkDuVsmn600zxg/CsV5giYYdlo51JJsG4pbp2ITQcSqCnjEHt7OlMvgoZowg+qarPavCn9IEQuCKYypVTU4kxiCCCiCCCAIIIIAggggCLK5Z2ZaL1lyAspTiVhDZXybvJm7yIpU1FRXVFao7TWWk8lISmdmQkAAATDgAAwAAvYCkA9LMlZtiw50ZQOBaSlVwOLStdLmAv41UV3buJIIhN5r5pTdsSZQopJeSk01hZukHcQTHDtK3JiYp84fdepo5RxS6dl4mka0tMqbWlxtSkLSapUkkFJGsEYgwDL+ULNrVaiG1KJShhF1OoXiomg2mg8BshXxs2habr6+UfdW6ugF5xZUaDQKkk0xjWgCCCCAIIIIBg5qMi2LRL6VTDjM00Ati4oJrgcdBV0VXa0NaGGJm9ayganUsz15cqKhanVoVgAaFDgN9RrTTXuiv0vMKQoLbUUqSahSSQQdoIxBjtTWXc+43yTk7MKQRQguqxB1HHEdsA6clrHl1W/aNpt3eQlRS8KXeUU0OVKeyjld6jtjRsPOTYv7T+dNMzSJiYVcU4ul36QpHSHKGiRROgYUhKS1uTDbSmG33UNLrebS4oIVeASbyAaGoABrqEaQOuAYGe7Jn5raq3EijcyOVTsCjgscQJ7FCF9G9aVuTExd+cPuvXa3eUcUu7XTS8TTQPCNGAIIIIAggggCCCCAII3W7EfUApLDpBFQQ2ogg6waYiMwH//Z"/>
          <p:cNvSpPr>
            <a:spLocks noChangeAspect="1" noChangeArrowheads="1"/>
          </p:cNvSpPr>
          <p:nvPr/>
        </p:nvSpPr>
        <p:spPr bwMode="auto">
          <a:xfrm>
            <a:off x="1668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Tree>
    <p:custDataLst>
      <p:tags r:id="rId1"/>
    </p:custDataLst>
    <p:extLst>
      <p:ext uri="{BB962C8B-B14F-4D97-AF65-F5344CB8AC3E}">
        <p14:creationId xmlns:p14="http://schemas.microsoft.com/office/powerpoint/2010/main" val="176167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4 - Ορθογώνιο"/>
          <p:cNvSpPr>
            <a:spLocks noChangeArrowheads="1"/>
          </p:cNvSpPr>
          <p:nvPr/>
        </p:nvSpPr>
        <p:spPr bwMode="auto">
          <a:xfrm>
            <a:off x="97277" y="1541396"/>
            <a:ext cx="118093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Παραμένουσα </a:t>
            </a:r>
            <a:r>
              <a:rPr lang="el-GR" altLang="en-US" dirty="0" err="1">
                <a:latin typeface="+mn-lt"/>
              </a:rPr>
              <a:t>θερμομαγνήτιση</a:t>
            </a:r>
            <a:r>
              <a:rPr lang="el-GR" altLang="en-US" dirty="0">
                <a:latin typeface="+mn-lt"/>
              </a:rPr>
              <a:t> αποκτούν τα </a:t>
            </a:r>
            <a:r>
              <a:rPr lang="el-GR" altLang="en-US" b="1" dirty="0" err="1">
                <a:latin typeface="+mn-lt"/>
              </a:rPr>
              <a:t>ηφαιστειακα</a:t>
            </a:r>
            <a:r>
              <a:rPr lang="el-GR" altLang="en-US" b="1" dirty="0">
                <a:latin typeface="+mn-lt"/>
              </a:rPr>
              <a:t> και</a:t>
            </a:r>
            <a:r>
              <a:rPr lang="el-GR" altLang="en-US" dirty="0">
                <a:latin typeface="+mn-lt"/>
              </a:rPr>
              <a:t> </a:t>
            </a:r>
            <a:r>
              <a:rPr lang="el-GR" altLang="en-US" b="1" dirty="0">
                <a:latin typeface="+mn-lt"/>
              </a:rPr>
              <a:t>πλουτώνια πετρώματα </a:t>
            </a:r>
            <a:r>
              <a:rPr lang="el-GR" altLang="en-US" dirty="0">
                <a:latin typeface="+mn-lt"/>
              </a:rPr>
              <a:t>καθώς</a:t>
            </a:r>
            <a:r>
              <a:rPr lang="el-GR" altLang="en-US" b="1" dirty="0">
                <a:latin typeface="+mn-lt"/>
              </a:rPr>
              <a:t> </a:t>
            </a:r>
            <a:r>
              <a:rPr lang="el-GR" altLang="en-US" dirty="0">
                <a:latin typeface="+mn-lt"/>
              </a:rPr>
              <a:t>ψύχονται από τη θερμοκρασία τήξης στην κανονική θερμοκρασία της ατμόσφαιρας.</a:t>
            </a:r>
          </a:p>
        </p:txBody>
      </p:sp>
      <p:sp>
        <p:nvSpPr>
          <p:cNvPr id="12292" name="5 - Ορθογώνιο"/>
          <p:cNvSpPr>
            <a:spLocks noChangeArrowheads="1"/>
          </p:cNvSpPr>
          <p:nvPr/>
        </p:nvSpPr>
        <p:spPr bwMode="auto">
          <a:xfrm>
            <a:off x="4844374" y="3075172"/>
            <a:ext cx="6926093" cy="2308324"/>
          </a:xfrm>
          <a:prstGeom prst="rect">
            <a:avLst/>
          </a:prstGeom>
          <a:noFill/>
          <a:ln w="9525">
            <a:noFill/>
            <a:miter lim="800000"/>
            <a:headEnd/>
            <a:tailEnd/>
          </a:ln>
        </p:spPr>
        <p:txBody>
          <a:bodyPr wrap="square">
            <a:spAutoFit/>
          </a:bodyPr>
          <a:lstStyle/>
          <a:p>
            <a:pPr algn="just">
              <a:defRPr/>
            </a:pPr>
            <a:r>
              <a:rPr lang="el-GR" dirty="0"/>
              <a:t>Ο </a:t>
            </a:r>
            <a:r>
              <a:rPr lang="el-GR" b="1" dirty="0"/>
              <a:t>μαγνητίτης</a:t>
            </a:r>
            <a:r>
              <a:rPr lang="el-GR" dirty="0"/>
              <a:t> (</a:t>
            </a:r>
            <a:r>
              <a:rPr lang="el-GR" b="1" dirty="0"/>
              <a:t>Fe</a:t>
            </a:r>
            <a:r>
              <a:rPr lang="el-GR" b="1" baseline="-25000" dirty="0"/>
              <a:t>3</a:t>
            </a:r>
            <a:r>
              <a:rPr lang="el-GR" b="1" dirty="0"/>
              <a:t>O</a:t>
            </a:r>
            <a:r>
              <a:rPr lang="el-GR" b="1" baseline="-25000" dirty="0"/>
              <a:t>4</a:t>
            </a:r>
            <a:r>
              <a:rPr lang="el-GR" dirty="0"/>
              <a:t>) αρχίζει να υφίσταται κρυστάλλωση σε θερμοκρασία </a:t>
            </a:r>
            <a:r>
              <a:rPr lang="el-GR" b="1" dirty="0"/>
              <a:t>1000</a:t>
            </a:r>
            <a:r>
              <a:rPr lang="el-GR" b="1" baseline="30000" dirty="0"/>
              <a:t>ο</a:t>
            </a:r>
            <a:r>
              <a:rPr lang="el-GR" b="1" dirty="0"/>
              <a:t>C</a:t>
            </a:r>
            <a:r>
              <a:rPr lang="el-GR" dirty="0"/>
              <a:t> περίπου και οι κρύσταλλοί του παραμένουν σε παραμαγνητική κατάσταση, δηλαδή έχουν μικρή μαγνητική επιδεκτικότητα. </a:t>
            </a:r>
          </a:p>
          <a:p>
            <a:pPr algn="just">
              <a:defRPr/>
            </a:pPr>
            <a:endParaRPr lang="el-GR" dirty="0"/>
          </a:p>
          <a:p>
            <a:pPr algn="just">
              <a:defRPr/>
            </a:pPr>
            <a:r>
              <a:rPr lang="el-GR" dirty="0"/>
              <a:t>Όταν η θερμοκρασία πέσει κάτω από το σημείο </a:t>
            </a:r>
            <a:r>
              <a:rPr lang="el-GR" b="1" dirty="0" err="1"/>
              <a:t>Curie</a:t>
            </a:r>
            <a:r>
              <a:rPr lang="el-GR" dirty="0"/>
              <a:t> </a:t>
            </a:r>
            <a:r>
              <a:rPr lang="el-GR" b="1" dirty="0"/>
              <a:t>(~575</a:t>
            </a:r>
            <a:r>
              <a:rPr lang="el-GR" b="1" baseline="30000" dirty="0"/>
              <a:t>o</a:t>
            </a:r>
            <a:r>
              <a:rPr lang="el-GR" b="1" dirty="0"/>
              <a:t>C</a:t>
            </a:r>
            <a:r>
              <a:rPr lang="el-GR" dirty="0"/>
              <a:t>) οι κρύσταλλοι περιέρχονται σταδιακά σε </a:t>
            </a:r>
            <a:r>
              <a:rPr lang="el-GR" dirty="0" err="1"/>
              <a:t>σιδηρομαγνητική</a:t>
            </a:r>
            <a:r>
              <a:rPr lang="el-GR" dirty="0"/>
              <a:t> κατάσταση, δηλαδή έχουμε απότομη αύξηση της μαγνητικής επιδεκτικότητας,</a:t>
            </a:r>
          </a:p>
        </p:txBody>
      </p:sp>
      <p:pic>
        <p:nvPicPr>
          <p:cNvPr id="13317" name="Picture 2"/>
          <p:cNvPicPr>
            <a:picLocks noChangeAspect="1" noChangeArrowheads="1"/>
          </p:cNvPicPr>
          <p:nvPr/>
        </p:nvPicPr>
        <p:blipFill>
          <a:blip r:embed="rId2" cstate="print"/>
          <a:stretch>
            <a:fillRect/>
          </a:stretch>
        </p:blipFill>
        <p:spPr bwMode="auto">
          <a:xfrm>
            <a:off x="322622" y="2441643"/>
            <a:ext cx="3688631" cy="2941853"/>
          </a:xfrm>
          <a:prstGeom prst="roundRect">
            <a:avLst>
              <a:gd name="adj" fmla="val 8594"/>
            </a:avLst>
          </a:prstGeom>
          <a:noFill/>
          <a:ln>
            <a:noFill/>
          </a:ln>
          <a:effectLst>
            <a:reflection blurRad="12700" stA="38000" endPos="28000" dist="5000" dir="5400000" sy="-100000" algn="bl" rotWithShape="0"/>
          </a:effectLst>
        </p:spPr>
      </p:pic>
      <p:sp>
        <p:nvSpPr>
          <p:cNvPr id="6" name="5 - Ορθογώνιο"/>
          <p:cNvSpPr/>
          <p:nvPr/>
        </p:nvSpPr>
        <p:spPr>
          <a:xfrm>
            <a:off x="2925779" y="5133768"/>
            <a:ext cx="2021707" cy="253916"/>
          </a:xfrm>
          <a:prstGeom prst="rect">
            <a:avLst/>
          </a:prstGeom>
        </p:spPr>
        <p:txBody>
          <a:bodyPr wrap="none">
            <a:spAutoFit/>
          </a:bodyPr>
          <a:lstStyle/>
          <a:p>
            <a:pPr>
              <a:defRPr/>
            </a:pPr>
            <a:r>
              <a:rPr lang="en-US" sz="1050" dirty="0"/>
              <a:t>(</a:t>
            </a:r>
            <a:r>
              <a:rPr lang="el-GR" sz="1050" dirty="0" smtClean="0"/>
              <a:t>Παπαζάχος &amp; Παπαζάχος , </a:t>
            </a:r>
            <a:r>
              <a:rPr lang="el-GR" sz="1050" dirty="0"/>
              <a:t>2008</a:t>
            </a:r>
            <a:r>
              <a:rPr lang="en-US" sz="1050" dirty="0"/>
              <a:t>)</a:t>
            </a:r>
            <a:endParaRPr lang="el-GR" sz="1050" dirty="0"/>
          </a:p>
        </p:txBody>
      </p:sp>
      <p:sp>
        <p:nvSpPr>
          <p:cNvPr id="2" name="Title 1"/>
          <p:cNvSpPr>
            <a:spLocks noGrp="1"/>
          </p:cNvSpPr>
          <p:nvPr>
            <p:ph type="title"/>
          </p:nvPr>
        </p:nvSpPr>
        <p:spPr/>
        <p:txBody>
          <a:bodyPr>
            <a:normAutofit fontScale="90000"/>
          </a:bodyPr>
          <a:lstStyle/>
          <a:p>
            <a:r>
              <a:rPr lang="en-US" dirty="0"/>
              <a:t>Παρα</a:t>
            </a:r>
            <a:r>
              <a:rPr lang="en-US" dirty="0" err="1"/>
              <a:t>μένουσ</a:t>
            </a:r>
            <a:r>
              <a:rPr lang="en-US" dirty="0"/>
              <a:t>α θερμομαγνήτιση </a:t>
            </a:r>
            <a:br>
              <a:rPr lang="en-US" dirty="0"/>
            </a:br>
            <a:r>
              <a:rPr lang="en-US" dirty="0"/>
              <a:t>ΤRM (Thermal Remanent Magnetization</a:t>
            </a:r>
            <a:r>
              <a:rPr lang="en-US" dirty="0" smtClean="0"/>
              <a:t>)</a:t>
            </a:r>
            <a:endParaRPr lang="en-US" dirty="0"/>
          </a:p>
        </p:txBody>
      </p:sp>
    </p:spTree>
    <p:extLst>
      <p:ext uri="{BB962C8B-B14F-4D97-AF65-F5344CB8AC3E}">
        <p14:creationId xmlns:p14="http://schemas.microsoft.com/office/powerpoint/2010/main" val="3844690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3 - Ορθογώνιο"/>
          <p:cNvSpPr>
            <a:spLocks noChangeArrowheads="1"/>
          </p:cNvSpPr>
          <p:nvPr/>
        </p:nvSpPr>
        <p:spPr bwMode="auto">
          <a:xfrm>
            <a:off x="77821" y="1349698"/>
            <a:ext cx="1230548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Αν το μαγνητικό πεδίο απομακρυνθεί κατά το χρόνο που η θερμοκρασία του πετρώματος βρίσκεται κοντά στο σημείο </a:t>
            </a:r>
            <a:r>
              <a:rPr lang="el-GR" altLang="en-US" b="1" dirty="0" err="1">
                <a:latin typeface="+mn-lt"/>
              </a:rPr>
              <a:t>Curie</a:t>
            </a:r>
            <a:r>
              <a:rPr lang="el-GR" altLang="en-US" dirty="0">
                <a:latin typeface="+mn-lt"/>
              </a:rPr>
              <a:t>, οι στοιχειώδεις μαγνήτες που αντιστοιχούν στους κόκκους μαγνητίτη αποκτούν τυχαίες διευθύνσεις λόγω της θερμικής κίνησης.</a:t>
            </a:r>
          </a:p>
          <a:p>
            <a:pPr algn="just" eaLnBrk="1" hangingPunct="1"/>
            <a:endParaRPr lang="el-GR" altLang="en-US" dirty="0">
              <a:latin typeface="+mn-lt"/>
            </a:endParaRPr>
          </a:p>
          <a:p>
            <a:pPr algn="just" eaLnBrk="1" hangingPunct="1"/>
            <a:r>
              <a:rPr lang="el-GR" altLang="en-US" dirty="0">
                <a:latin typeface="+mn-lt"/>
              </a:rPr>
              <a:t>Αν, όμως, το πέτρωμα ψύχεται μέσα στο μαγνητικό πεδίο οι κόκκοι του μαγνητίτη ή των άλλων μαγνητικών ορυκτών αποκτούν μόνιμο προσανατολισμό μέσα στο στερεό πέτρωμα, η </a:t>
            </a:r>
            <a:r>
              <a:rPr lang="el-GR" altLang="en-US" dirty="0" err="1">
                <a:latin typeface="+mn-lt"/>
              </a:rPr>
              <a:t>μαγνήτιση</a:t>
            </a:r>
            <a:r>
              <a:rPr lang="el-GR" altLang="en-US" dirty="0">
                <a:latin typeface="+mn-lt"/>
              </a:rPr>
              <a:t> σταθεροποιείται και το πέτρωμα αποκτά παραμένουσα </a:t>
            </a:r>
            <a:r>
              <a:rPr lang="el-GR" altLang="en-US" dirty="0" err="1">
                <a:latin typeface="+mn-lt"/>
              </a:rPr>
              <a:t>θερμομαγνήτιση</a:t>
            </a:r>
            <a:r>
              <a:rPr lang="el-GR" altLang="en-US" dirty="0">
                <a:latin typeface="+mn-lt"/>
              </a:rPr>
              <a:t>, όπως συμβαίνει με τα πλουτώνια πετρώματα στη φύση.</a:t>
            </a:r>
          </a:p>
        </p:txBody>
      </p:sp>
      <p:pic>
        <p:nvPicPr>
          <p:cNvPr id="14339" name="Picture 3"/>
          <p:cNvPicPr>
            <a:picLocks noChangeAspect="1" noChangeArrowheads="1"/>
          </p:cNvPicPr>
          <p:nvPr/>
        </p:nvPicPr>
        <p:blipFill>
          <a:blip r:embed="rId2" cstate="print"/>
          <a:srcRect/>
          <a:stretch>
            <a:fillRect/>
          </a:stretch>
        </p:blipFill>
        <p:spPr bwMode="auto">
          <a:xfrm>
            <a:off x="6617742" y="3811723"/>
            <a:ext cx="2214563" cy="164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64" name="Rectangle 7"/>
          <p:cNvSpPr>
            <a:spLocks noChangeArrowheads="1"/>
          </p:cNvSpPr>
          <p:nvPr/>
        </p:nvSpPr>
        <p:spPr bwMode="auto">
          <a:xfrm>
            <a:off x="3524251" y="3311661"/>
            <a:ext cx="1020408"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en-US" altLang="en-US">
                <a:latin typeface="+mn-lt"/>
                <a:sym typeface="Wingdings" panose="05000000000000000000" pitchFamily="2" charset="2"/>
              </a:rPr>
              <a:t>Unbaked</a:t>
            </a:r>
          </a:p>
        </p:txBody>
      </p:sp>
      <p:sp>
        <p:nvSpPr>
          <p:cNvPr id="15365" name="Rectangle 8"/>
          <p:cNvSpPr>
            <a:spLocks noChangeArrowheads="1"/>
          </p:cNvSpPr>
          <p:nvPr/>
        </p:nvSpPr>
        <p:spPr bwMode="auto">
          <a:xfrm>
            <a:off x="6661150" y="3311661"/>
            <a:ext cx="1781834"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en-US" altLang="en-US">
                <a:latin typeface="+mn-lt"/>
                <a:sym typeface="Wingdings" panose="05000000000000000000" pitchFamily="2" charset="2"/>
              </a:rPr>
              <a:t>Baked (T&gt;400 </a:t>
            </a:r>
            <a:r>
              <a:rPr lang="en-US" altLang="en-US" baseline="30000">
                <a:latin typeface="+mn-lt"/>
                <a:sym typeface="Wingdings" panose="05000000000000000000" pitchFamily="2" charset="2"/>
              </a:rPr>
              <a:t>0</a:t>
            </a:r>
            <a:r>
              <a:rPr lang="en-US" altLang="en-US">
                <a:latin typeface="+mn-lt"/>
                <a:sym typeface="Wingdings" panose="05000000000000000000" pitchFamily="2" charset="2"/>
              </a:rPr>
              <a:t>C)</a:t>
            </a:r>
          </a:p>
        </p:txBody>
      </p:sp>
      <p:pic>
        <p:nvPicPr>
          <p:cNvPr id="14342" name="Picture 9"/>
          <p:cNvPicPr>
            <a:picLocks noChangeAspect="1" noChangeArrowheads="1"/>
          </p:cNvPicPr>
          <p:nvPr/>
        </p:nvPicPr>
        <p:blipFill>
          <a:blip r:embed="rId3" cstate="print"/>
          <a:srcRect l="18411" t="17764" r="5576" b="6578"/>
          <a:stretch>
            <a:fillRect/>
          </a:stretch>
        </p:blipFill>
        <p:spPr bwMode="auto">
          <a:xfrm>
            <a:off x="3095626" y="3811723"/>
            <a:ext cx="2143125" cy="164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5 - Ορθογώνιο"/>
          <p:cNvSpPr/>
          <p:nvPr/>
        </p:nvSpPr>
        <p:spPr>
          <a:xfrm>
            <a:off x="7552067" y="6035526"/>
            <a:ext cx="3900427" cy="253916"/>
          </a:xfrm>
          <a:prstGeom prst="rect">
            <a:avLst/>
          </a:prstGeom>
        </p:spPr>
        <p:txBody>
          <a:bodyPr wrap="none">
            <a:spAutoFit/>
          </a:bodyPr>
          <a:lstStyle/>
          <a:p>
            <a:pPr>
              <a:defRPr/>
            </a:pPr>
            <a:r>
              <a:rPr lang="en-US" sz="1050" dirty="0"/>
              <a:t>(</a:t>
            </a:r>
            <a:r>
              <a:rPr lang="el-GR" sz="1050" dirty="0" smtClean="0"/>
              <a:t>Παπαζάχος &amp; Παπαζάχος, 2008, τροποποιημένο από </a:t>
            </a:r>
            <a:r>
              <a:rPr lang="en-US" sz="1050" dirty="0" err="1" smtClean="0"/>
              <a:t>Lowrie</a:t>
            </a:r>
            <a:r>
              <a:rPr lang="en-US" sz="1050" dirty="0" smtClean="0"/>
              <a:t>, 1997)</a:t>
            </a:r>
            <a:endParaRPr lang="el-GR" sz="1050" dirty="0"/>
          </a:p>
        </p:txBody>
      </p:sp>
      <p:sp>
        <p:nvSpPr>
          <p:cNvPr id="10" name="Title 1"/>
          <p:cNvSpPr>
            <a:spLocks noGrp="1"/>
          </p:cNvSpPr>
          <p:nvPr>
            <p:ph type="title"/>
          </p:nvPr>
        </p:nvSpPr>
        <p:spPr/>
        <p:txBody>
          <a:bodyPr>
            <a:normAutofit fontScale="90000"/>
          </a:bodyPr>
          <a:lstStyle/>
          <a:p>
            <a:r>
              <a:rPr lang="en-US" dirty="0"/>
              <a:t>Παρα</a:t>
            </a:r>
            <a:r>
              <a:rPr lang="en-US" dirty="0" err="1"/>
              <a:t>μένουσ</a:t>
            </a:r>
            <a:r>
              <a:rPr lang="en-US" dirty="0"/>
              <a:t>α θερμομαγνήτιση </a:t>
            </a:r>
            <a:br>
              <a:rPr lang="en-US" dirty="0"/>
            </a:br>
            <a:r>
              <a:rPr lang="en-US" dirty="0"/>
              <a:t>ΤRM (Thermal Remanent Magnetization</a:t>
            </a:r>
            <a:r>
              <a:rPr lang="en-US" dirty="0" smtClean="0"/>
              <a:t>)</a:t>
            </a:r>
            <a:endParaRPr lang="en-US" dirty="0"/>
          </a:p>
        </p:txBody>
      </p:sp>
    </p:spTree>
    <p:extLst>
      <p:ext uri="{BB962C8B-B14F-4D97-AF65-F5344CB8AC3E}">
        <p14:creationId xmlns:p14="http://schemas.microsoft.com/office/powerpoint/2010/main" val="4164480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3 - Ορθογώνιο"/>
          <p:cNvSpPr>
            <a:spLocks noChangeArrowheads="1"/>
          </p:cNvSpPr>
          <p:nvPr/>
        </p:nvSpPr>
        <p:spPr bwMode="auto">
          <a:xfrm>
            <a:off x="224141" y="1496028"/>
            <a:ext cx="1179924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Για να καταστραφεί η </a:t>
            </a:r>
            <a:r>
              <a:rPr lang="el-GR" altLang="en-US" dirty="0" err="1">
                <a:latin typeface="Calibri" panose="020F0502020204030204" pitchFamily="34" charset="0"/>
              </a:rPr>
              <a:t>θερμομαγνήτιση</a:t>
            </a:r>
            <a:r>
              <a:rPr lang="el-GR" altLang="en-US" dirty="0">
                <a:latin typeface="Calibri" panose="020F0502020204030204" pitchFamily="34" charset="0"/>
              </a:rPr>
              <a:t> που απέκτησε το πέτρωμα κατά την ψύξη του μέσα στο μαγνητικό πεδίο της Γης (που έχει ένταση </a:t>
            </a:r>
            <a:r>
              <a:rPr lang="el-GR" altLang="en-US" b="1" dirty="0">
                <a:latin typeface="Calibri" panose="020F0502020204030204" pitchFamily="34" charset="0"/>
              </a:rPr>
              <a:t>~5 x 10</a:t>
            </a:r>
            <a:r>
              <a:rPr lang="el-GR" altLang="en-US" b="1" baseline="30000" dirty="0">
                <a:latin typeface="Calibri" panose="020F0502020204030204" pitchFamily="34" charset="0"/>
              </a:rPr>
              <a:t>4</a:t>
            </a:r>
            <a:r>
              <a:rPr lang="el-GR" altLang="en-US" b="1" dirty="0">
                <a:latin typeface="Calibri" panose="020F0502020204030204" pitchFamily="34" charset="0"/>
              </a:rPr>
              <a:t>nT</a:t>
            </a:r>
            <a:r>
              <a:rPr lang="el-GR" altLang="en-US" dirty="0">
                <a:latin typeface="Calibri" panose="020F0502020204030204" pitchFamily="34" charset="0"/>
              </a:rPr>
              <a:t>), πρέπει αυτό :</a:t>
            </a:r>
          </a:p>
        </p:txBody>
      </p:sp>
      <p:sp>
        <p:nvSpPr>
          <p:cNvPr id="16387" name="4 - Ορθογώνιο"/>
          <p:cNvSpPr>
            <a:spLocks noChangeArrowheads="1"/>
          </p:cNvSpPr>
          <p:nvPr/>
        </p:nvSpPr>
        <p:spPr bwMode="auto">
          <a:xfrm>
            <a:off x="324762" y="2422394"/>
            <a:ext cx="61024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  είτε να </a:t>
            </a:r>
            <a:r>
              <a:rPr lang="el-GR" altLang="en-US" dirty="0" err="1">
                <a:latin typeface="Calibri" panose="020F0502020204030204" pitchFamily="34" charset="0"/>
              </a:rPr>
              <a:t>επαναθερμανθεί</a:t>
            </a:r>
            <a:r>
              <a:rPr lang="el-GR" altLang="en-US" dirty="0">
                <a:latin typeface="Calibri" panose="020F0502020204030204" pitchFamily="34" charset="0"/>
              </a:rPr>
              <a:t> σε θερμοκρασία πάνω από το σημείο </a:t>
            </a:r>
            <a:r>
              <a:rPr lang="el-GR" altLang="en-US" b="1" dirty="0" err="1">
                <a:latin typeface="Calibri" panose="020F0502020204030204" pitchFamily="34" charset="0"/>
              </a:rPr>
              <a:t>Curie</a:t>
            </a:r>
            <a:r>
              <a:rPr lang="el-GR" altLang="en-US" dirty="0">
                <a:latin typeface="Calibri" panose="020F0502020204030204" pitchFamily="34" charset="0"/>
              </a:rPr>
              <a:t>, </a:t>
            </a:r>
          </a:p>
          <a:p>
            <a:pPr algn="just" eaLnBrk="1" hangingPunct="1"/>
            <a:r>
              <a:rPr lang="el-GR" altLang="en-US" dirty="0">
                <a:latin typeface="Calibri" panose="020F0502020204030204" pitchFamily="34" charset="0"/>
              </a:rPr>
              <a:t>- είτε να μπει μέσα σε εναλλασσόμενο μαγνητικό πεδίο, του οποίου η ένταση είναι αρκετές χιλιάδες φορές μεγαλύτερη από την ένταση του πεδίου της Γης που δημιούργησε τη </a:t>
            </a:r>
            <a:r>
              <a:rPr lang="el-GR" altLang="en-US" dirty="0" err="1">
                <a:latin typeface="Calibri" panose="020F0502020204030204" pitchFamily="34" charset="0"/>
              </a:rPr>
              <a:t>μαγνήτιση</a:t>
            </a:r>
            <a:endParaRPr lang="el-GR" altLang="en-US" dirty="0">
              <a:latin typeface="Calibri" panose="020F0502020204030204" pitchFamily="34" charset="0"/>
            </a:endParaRPr>
          </a:p>
        </p:txBody>
      </p:sp>
      <p:sp>
        <p:nvSpPr>
          <p:cNvPr id="16388" name="5 - Ορθογώνιο"/>
          <p:cNvSpPr>
            <a:spLocks noChangeArrowheads="1"/>
          </p:cNvSpPr>
          <p:nvPr/>
        </p:nvSpPr>
        <p:spPr bwMode="auto">
          <a:xfrm>
            <a:off x="324762" y="4435863"/>
            <a:ext cx="598057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Αντίθετα, η όποια </a:t>
            </a:r>
            <a:r>
              <a:rPr lang="el-GR" altLang="en-US" dirty="0" err="1">
                <a:latin typeface="Calibri" panose="020F0502020204030204" pitchFamily="34" charset="0"/>
              </a:rPr>
              <a:t>μαγνήτιση</a:t>
            </a:r>
            <a:r>
              <a:rPr lang="el-GR" altLang="en-US" dirty="0">
                <a:latin typeface="Calibri" panose="020F0502020204030204" pitchFamily="34" charset="0"/>
              </a:rPr>
              <a:t> αποκτιέται από ένα πέτρωμα σε θερμοκρασία δωματίου με την επίδραση του μαγνητικού πεδίου της Γης (παρασιτική </a:t>
            </a:r>
            <a:r>
              <a:rPr lang="el-GR" altLang="en-US" dirty="0" err="1">
                <a:latin typeface="Calibri" panose="020F0502020204030204" pitchFamily="34" charset="0"/>
              </a:rPr>
              <a:t>μαγνήτιση</a:t>
            </a:r>
            <a:r>
              <a:rPr lang="el-GR" altLang="en-US" dirty="0">
                <a:latin typeface="Calibri" panose="020F0502020204030204" pitchFamily="34" charset="0"/>
              </a:rPr>
              <a:t>) καταστρέφεται με εναλλασσόμενο μαγνητικό πεδίο του οποίου η ένταση είναι της ίδιας τάξης.</a:t>
            </a:r>
          </a:p>
        </p:txBody>
      </p:sp>
      <p:grpSp>
        <p:nvGrpSpPr>
          <p:cNvPr id="16389" name="8 - Ομάδα"/>
          <p:cNvGrpSpPr>
            <a:grpSpLocks/>
          </p:cNvGrpSpPr>
          <p:nvPr/>
        </p:nvGrpSpPr>
        <p:grpSpPr bwMode="auto">
          <a:xfrm>
            <a:off x="6807369" y="2271713"/>
            <a:ext cx="5216018" cy="3760957"/>
            <a:chOff x="3980553" y="2181518"/>
            <a:chExt cx="4988424" cy="4390756"/>
          </a:xfrm>
        </p:grpSpPr>
        <p:pic>
          <p:nvPicPr>
            <p:cNvPr id="15366" name="Picture 5" descr="C:\Eisagogi sti geofysiki\Geofusiki_ppt\Palaiomagnitismos\Magnetization.JPG"/>
            <p:cNvPicPr>
              <a:picLocks noChangeAspect="1" noChangeArrowheads="1"/>
            </p:cNvPicPr>
            <p:nvPr/>
          </p:nvPicPr>
          <p:blipFill>
            <a:blip r:embed="rId2" cstate="print"/>
            <a:srcRect/>
            <a:stretch>
              <a:fillRect/>
            </a:stretch>
          </p:blipFill>
          <p:spPr bwMode="auto">
            <a:xfrm>
              <a:off x="3980553" y="2357432"/>
              <a:ext cx="4988424" cy="4214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367" name="5 - TextBox"/>
            <p:cNvSpPr txBox="1">
              <a:spLocks noChangeArrowheads="1"/>
            </p:cNvSpPr>
            <p:nvPr/>
          </p:nvSpPr>
          <p:spPr bwMode="auto">
            <a:xfrm>
              <a:off x="5715312" y="2181518"/>
              <a:ext cx="1285594" cy="538974"/>
            </a:xfrm>
            <a:prstGeom prst="rect">
              <a:avLst/>
            </a:prstGeom>
            <a:solidFill>
              <a:schemeClr val="bg1"/>
            </a:solidFill>
            <a:ln>
              <a:solidFill>
                <a:schemeClr val="tx1"/>
              </a:solidFill>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l-GR" sz="1200" b="1" dirty="0">
                  <a:solidFill>
                    <a:schemeClr val="tx1"/>
                  </a:solidFill>
                </a:rPr>
                <a:t>Πάνω από το σημείο </a:t>
              </a:r>
              <a:r>
                <a:rPr lang="en-US" sz="1200" b="1" dirty="0">
                  <a:solidFill>
                    <a:schemeClr val="tx1"/>
                  </a:solidFill>
                </a:rPr>
                <a:t>Curie</a:t>
              </a:r>
              <a:endParaRPr lang="el-GR" sz="1200" b="1" dirty="0">
                <a:solidFill>
                  <a:schemeClr val="tx1"/>
                </a:solidFill>
              </a:endParaRPr>
            </a:p>
          </p:txBody>
        </p:sp>
        <p:sp>
          <p:nvSpPr>
            <p:cNvPr id="16392" name="6 - TextBox"/>
            <p:cNvSpPr txBox="1">
              <a:spLocks noChangeArrowheads="1"/>
            </p:cNvSpPr>
            <p:nvPr/>
          </p:nvSpPr>
          <p:spPr bwMode="auto">
            <a:xfrm>
              <a:off x="6715142" y="5786455"/>
              <a:ext cx="221457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1200" b="1"/>
                <a:t>Επίδραση του εξωτερικού μαγνητικού πεδίου Κάτω από το σημείο </a:t>
              </a:r>
              <a:r>
                <a:rPr lang="en-US" altLang="en-US" sz="1200" b="1"/>
                <a:t>Curie</a:t>
              </a:r>
              <a:r>
                <a:rPr lang="el-GR" altLang="en-US" sz="1200" b="1"/>
                <a:t> </a:t>
              </a:r>
            </a:p>
          </p:txBody>
        </p:sp>
        <p:sp>
          <p:nvSpPr>
            <p:cNvPr id="16393" name="7 - TextBox"/>
            <p:cNvSpPr txBox="1">
              <a:spLocks noChangeArrowheads="1"/>
            </p:cNvSpPr>
            <p:nvPr/>
          </p:nvSpPr>
          <p:spPr bwMode="auto">
            <a:xfrm>
              <a:off x="4000496" y="5643578"/>
              <a:ext cx="221457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1200" b="1" dirty="0"/>
                <a:t>Χωρίς εξωτερικό μαγνητικό πεδίο. Κάτω από το σημείο </a:t>
              </a:r>
              <a:r>
                <a:rPr lang="en-US" altLang="en-US" sz="1200" b="1" dirty="0"/>
                <a:t>Curie</a:t>
              </a:r>
              <a:r>
                <a:rPr lang="el-GR" altLang="en-US" sz="1200" b="1" dirty="0"/>
                <a:t> </a:t>
              </a:r>
            </a:p>
          </p:txBody>
        </p:sp>
      </p:grpSp>
      <p:sp>
        <p:nvSpPr>
          <p:cNvPr id="11" name="Title 1"/>
          <p:cNvSpPr>
            <a:spLocks noGrp="1"/>
          </p:cNvSpPr>
          <p:nvPr>
            <p:ph type="title"/>
          </p:nvPr>
        </p:nvSpPr>
        <p:spPr/>
        <p:txBody>
          <a:bodyPr>
            <a:normAutofit fontScale="90000"/>
          </a:bodyPr>
          <a:lstStyle/>
          <a:p>
            <a:r>
              <a:rPr lang="en-US" dirty="0"/>
              <a:t>Παρα</a:t>
            </a:r>
            <a:r>
              <a:rPr lang="en-US" dirty="0" err="1"/>
              <a:t>μένουσ</a:t>
            </a:r>
            <a:r>
              <a:rPr lang="en-US" dirty="0"/>
              <a:t>α θερμομαγνήτιση </a:t>
            </a:r>
            <a:br>
              <a:rPr lang="en-US" dirty="0"/>
            </a:br>
            <a:r>
              <a:rPr lang="en-US" dirty="0"/>
              <a:t>ΤRM (Thermal Remanent Magnetization</a:t>
            </a:r>
            <a:r>
              <a:rPr lang="en-US" dirty="0" smtClean="0"/>
              <a:t>)</a:t>
            </a:r>
            <a:endParaRPr lang="en-US" dirty="0"/>
          </a:p>
        </p:txBody>
      </p:sp>
    </p:spTree>
    <p:extLst>
      <p:ext uri="{BB962C8B-B14F-4D97-AF65-F5344CB8AC3E}">
        <p14:creationId xmlns:p14="http://schemas.microsoft.com/office/powerpoint/2010/main" val="2682366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 Ορθογώνιο"/>
          <p:cNvSpPr>
            <a:spLocks noChangeArrowheads="1"/>
          </p:cNvSpPr>
          <p:nvPr/>
        </p:nvSpPr>
        <p:spPr bwMode="auto">
          <a:xfrm>
            <a:off x="107005" y="1507174"/>
            <a:ext cx="11858016" cy="923330"/>
          </a:xfrm>
          <a:prstGeom prst="rect">
            <a:avLst/>
          </a:prstGeom>
          <a:noFill/>
          <a:ln w="9525">
            <a:noFill/>
            <a:miter lim="800000"/>
            <a:headEnd/>
            <a:tailEnd/>
          </a:ln>
        </p:spPr>
        <p:txBody>
          <a:bodyPr wrap="square">
            <a:spAutoFit/>
          </a:bodyPr>
          <a:lstStyle/>
          <a:p>
            <a:pPr algn="just">
              <a:defRPr/>
            </a:pPr>
            <a:r>
              <a:rPr lang="el-GR" dirty="0">
                <a:latin typeface="Calibri" pitchFamily="34" charset="0"/>
              </a:rPr>
              <a:t>Πολλά υλικά και πετρώματα που σχηματίζονται εντός του μαγνητικού πεδίου της Γης, αλλά κάτω από τη θερμοκρασία </a:t>
            </a:r>
            <a:r>
              <a:rPr lang="el-GR" b="1" dirty="0" err="1">
                <a:latin typeface="Calibri" pitchFamily="34" charset="0"/>
              </a:rPr>
              <a:t>Curie</a:t>
            </a:r>
            <a:r>
              <a:rPr lang="el-GR" dirty="0">
                <a:latin typeface="Calibri" pitchFamily="34" charset="0"/>
              </a:rPr>
              <a:t> αποκτούν παραμένουσα μαγνήτιση λόγω χημικών μεταβολών που δημιουργούν </a:t>
            </a:r>
            <a:r>
              <a:rPr lang="el-GR" dirty="0" err="1">
                <a:latin typeface="Calibri" pitchFamily="34" charset="0"/>
              </a:rPr>
              <a:t>σιδηρομαγνητικά</a:t>
            </a:r>
            <a:r>
              <a:rPr lang="el-GR" dirty="0">
                <a:latin typeface="Calibri" pitchFamily="34" charset="0"/>
              </a:rPr>
              <a:t> ορυκτά, διαδικασία που είναι γνωστή ως </a:t>
            </a:r>
            <a:r>
              <a:rPr lang="el-GR" b="1" dirty="0">
                <a:latin typeface="Calibri" pitchFamily="34" charset="0"/>
              </a:rPr>
              <a:t>χημική ή κρυσταλλική παραμένουσα μαγνήτιση</a:t>
            </a:r>
            <a:r>
              <a:rPr lang="el-GR" dirty="0">
                <a:latin typeface="Calibri" pitchFamily="34" charset="0"/>
              </a:rPr>
              <a:t>.</a:t>
            </a:r>
          </a:p>
        </p:txBody>
      </p:sp>
      <p:sp>
        <p:nvSpPr>
          <p:cNvPr id="3078" name="5 - Ορθογώνιο"/>
          <p:cNvSpPr>
            <a:spLocks noChangeArrowheads="1"/>
          </p:cNvSpPr>
          <p:nvPr/>
        </p:nvSpPr>
        <p:spPr bwMode="auto">
          <a:xfrm>
            <a:off x="107005" y="2778762"/>
            <a:ext cx="11858016"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Calibri" panose="020F0502020204030204" pitchFamily="34" charset="0"/>
              </a:rPr>
              <a:t>Αυτό μπορεί να γίνει με τη δημιουργία μιας νέας σιδηρομαγνητικής φάσης στα ιζήματα, όπως είναι ο σχηματισμός τμημάτων αιματίτη (</a:t>
            </a:r>
            <a:r>
              <a:rPr lang="el-GR" altLang="en-US" b="1">
                <a:latin typeface="Calibri" panose="020F0502020204030204" pitchFamily="34" charset="0"/>
              </a:rPr>
              <a:t>Fe</a:t>
            </a:r>
            <a:r>
              <a:rPr lang="el-GR" altLang="en-US" b="1" baseline="-25000">
                <a:latin typeface="Calibri" panose="020F0502020204030204" pitchFamily="34" charset="0"/>
              </a:rPr>
              <a:t>2</a:t>
            </a:r>
            <a:r>
              <a:rPr lang="el-GR" altLang="en-US" b="1">
                <a:latin typeface="Calibri" panose="020F0502020204030204" pitchFamily="34" charset="0"/>
              </a:rPr>
              <a:t>O</a:t>
            </a:r>
            <a:r>
              <a:rPr lang="el-GR" altLang="en-US" b="1" baseline="-25000">
                <a:latin typeface="Calibri" panose="020F0502020204030204" pitchFamily="34" charset="0"/>
              </a:rPr>
              <a:t>3</a:t>
            </a:r>
            <a:r>
              <a:rPr lang="el-GR" altLang="en-US">
                <a:latin typeface="Calibri" panose="020F0502020204030204" pitchFamily="34" charset="0"/>
              </a:rPr>
              <a:t>) σε ιζήματα ή με τη μεταβολή μιας προυπάρχουσας φάσης, όπως είναι η οξείδωση του μαγνητίτη σε αιματίτη.</a:t>
            </a:r>
          </a:p>
        </p:txBody>
      </p:sp>
      <p:sp>
        <p:nvSpPr>
          <p:cNvPr id="3079" name="6 - Ορθογώνιο"/>
          <p:cNvSpPr>
            <a:spLocks noChangeArrowheads="1"/>
          </p:cNvSpPr>
          <p:nvPr/>
        </p:nvSpPr>
        <p:spPr bwMode="auto">
          <a:xfrm>
            <a:off x="107005" y="3778886"/>
            <a:ext cx="118580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Τα μαγνητικά χαρακτηριστικά της χημικής παραμένουσας </a:t>
            </a:r>
            <a:r>
              <a:rPr lang="el-GR" altLang="en-US" dirty="0" err="1">
                <a:latin typeface="Calibri" panose="020F0502020204030204" pitchFamily="34" charset="0"/>
              </a:rPr>
              <a:t>μαγνήτισης</a:t>
            </a:r>
            <a:r>
              <a:rPr lang="el-GR" altLang="en-US" dirty="0">
                <a:latin typeface="Calibri" panose="020F0502020204030204" pitchFamily="34" charset="0"/>
              </a:rPr>
              <a:t> (CRM) είναι παρόμοια με αυτά της παραμένουσας </a:t>
            </a:r>
            <a:r>
              <a:rPr lang="el-GR" altLang="en-US" dirty="0" err="1">
                <a:latin typeface="Calibri" panose="020F0502020204030204" pitchFamily="34" charset="0"/>
              </a:rPr>
              <a:t>θερμομαγνήτισης</a:t>
            </a:r>
            <a:r>
              <a:rPr lang="el-GR" altLang="en-US" dirty="0">
                <a:latin typeface="Calibri" panose="020F0502020204030204" pitchFamily="34" charset="0"/>
              </a:rPr>
              <a:t> (TRM). Για μικρές τιμές της έντασης του μαγνητικού πεδίου, </a:t>
            </a:r>
            <a:r>
              <a:rPr lang="el-GR" altLang="en-US" b="1" i="1" dirty="0">
                <a:latin typeface="Calibri" panose="020F0502020204030204" pitchFamily="34" charset="0"/>
              </a:rPr>
              <a:t>Η</a:t>
            </a:r>
            <a:r>
              <a:rPr lang="el-GR" altLang="en-US" i="1" dirty="0">
                <a:latin typeface="Calibri" panose="020F0502020204030204" pitchFamily="34" charset="0"/>
              </a:rPr>
              <a:t>, το μέτρο της χημικής </a:t>
            </a:r>
            <a:r>
              <a:rPr lang="el-GR" altLang="en-US" i="1" dirty="0" err="1">
                <a:latin typeface="Calibri" panose="020F0502020204030204" pitchFamily="34" charset="0"/>
              </a:rPr>
              <a:t>θερμομαγνήτισης</a:t>
            </a:r>
            <a:r>
              <a:rPr lang="el-GR" altLang="en-US" i="1" dirty="0">
                <a:latin typeface="Calibri" panose="020F0502020204030204" pitchFamily="34" charset="0"/>
              </a:rPr>
              <a:t>, </a:t>
            </a:r>
            <a:r>
              <a:rPr lang="el-GR" altLang="en-US" b="1" i="1" dirty="0">
                <a:latin typeface="Calibri" panose="020F0502020204030204" pitchFamily="34" charset="0"/>
              </a:rPr>
              <a:t>J</a:t>
            </a:r>
            <a:r>
              <a:rPr lang="el-GR" altLang="en-US" b="1" i="1" baseline="-25000" dirty="0">
                <a:latin typeface="Calibri" panose="020F0502020204030204" pitchFamily="34" charset="0"/>
              </a:rPr>
              <a:t>CRM</a:t>
            </a:r>
            <a:r>
              <a:rPr lang="el-GR" altLang="en-US" i="1" dirty="0">
                <a:latin typeface="Calibri" panose="020F0502020204030204" pitchFamily="34" charset="0"/>
              </a:rPr>
              <a:t>, είναι ανάλογο της έντασης του πεδίου και σε πρώτη προσέγγιση είναι:</a:t>
            </a:r>
            <a:endParaRPr lang="el-GR" altLang="en-US" dirty="0">
              <a:latin typeface="Calibri" panose="020F0502020204030204" pitchFamily="34" charset="0"/>
            </a:endParaRPr>
          </a:p>
        </p:txBody>
      </p:sp>
      <p:grpSp>
        <p:nvGrpSpPr>
          <p:cNvPr id="3080" name="7 - Ομάδα"/>
          <p:cNvGrpSpPr>
            <a:grpSpLocks/>
          </p:cNvGrpSpPr>
          <p:nvPr/>
        </p:nvGrpSpPr>
        <p:grpSpPr bwMode="auto">
          <a:xfrm>
            <a:off x="4728961" y="4832664"/>
            <a:ext cx="3021573" cy="571500"/>
            <a:chOff x="3590928" y="2489186"/>
            <a:chExt cx="2150140" cy="392112"/>
          </a:xfrm>
        </p:grpSpPr>
        <p:graphicFrame>
          <p:nvGraphicFramePr>
            <p:cNvPr id="3074" name="Object 2"/>
            <p:cNvGraphicFramePr>
              <a:graphicFrameLocks noChangeAspect="1"/>
            </p:cNvGraphicFramePr>
            <p:nvPr>
              <p:extLst>
                <p:ext uri="{D42A27DB-BD31-4B8C-83A1-F6EECF244321}">
                  <p14:modId xmlns:p14="http://schemas.microsoft.com/office/powerpoint/2010/main" val="1722695287"/>
                </p:ext>
              </p:extLst>
            </p:nvPr>
          </p:nvGraphicFramePr>
          <p:xfrm>
            <a:off x="3590928" y="2489186"/>
            <a:ext cx="1549400" cy="392112"/>
          </p:xfrm>
          <a:graphic>
            <a:graphicData uri="http://schemas.openxmlformats.org/presentationml/2006/ole">
              <mc:AlternateContent xmlns:mc="http://schemas.openxmlformats.org/markup-compatibility/2006">
                <mc:Choice xmlns:v="urn:schemas-microsoft-com:vml" Requires="v">
                  <p:oleObj spid="_x0000_s3083" name="Equation" r:id="rId3" imgW="901440" imgH="228600" progId="Equation.DSMT4">
                    <p:embed/>
                  </p:oleObj>
                </mc:Choice>
                <mc:Fallback>
                  <p:oleObj name="Equation" r:id="rId3" imgW="901440" imgH="228600" progId="Equation.DSMT4">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3590928" y="2489186"/>
                          <a:ext cx="15494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2" name="9 - Ορθογώνιο"/>
            <p:cNvSpPr>
              <a:spLocks noChangeArrowheads="1"/>
            </p:cNvSpPr>
            <p:nvPr/>
          </p:nvSpPr>
          <p:spPr bwMode="auto">
            <a:xfrm>
              <a:off x="5276579" y="2549719"/>
              <a:ext cx="464489" cy="21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a:latin typeface="Calibri" panose="020F0502020204030204" pitchFamily="34" charset="0"/>
                </a:rPr>
                <a:t> (7.31)</a:t>
              </a:r>
            </a:p>
          </p:txBody>
        </p:sp>
      </p:grpSp>
      <p:sp>
        <p:nvSpPr>
          <p:cNvPr id="3081" name="10 - Ορθογώνιο"/>
          <p:cNvSpPr>
            <a:spLocks noChangeArrowheads="1"/>
          </p:cNvSpPr>
          <p:nvPr/>
        </p:nvSpPr>
        <p:spPr bwMode="auto">
          <a:xfrm>
            <a:off x="2091853" y="5534612"/>
            <a:ext cx="8501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Η </a:t>
            </a:r>
            <a:r>
              <a:rPr lang="el-GR" altLang="en-US" b="1" i="1" dirty="0">
                <a:latin typeface="Calibri" panose="020F0502020204030204" pitchFamily="34" charset="0"/>
              </a:rPr>
              <a:t>J</a:t>
            </a:r>
            <a:r>
              <a:rPr lang="el-GR" altLang="en-US" b="1" i="1" baseline="-25000" dirty="0">
                <a:latin typeface="Calibri" panose="020F0502020204030204" pitchFamily="34" charset="0"/>
              </a:rPr>
              <a:t>CRM</a:t>
            </a:r>
            <a:r>
              <a:rPr lang="el-GR" altLang="en-US" i="1" dirty="0">
                <a:latin typeface="Calibri" panose="020F0502020204030204" pitchFamily="34" charset="0"/>
              </a:rPr>
              <a:t> είναι συνήθως πολύ μικρότερη από την </a:t>
            </a:r>
            <a:r>
              <a:rPr lang="el-GR" altLang="en-US" b="1" i="1" dirty="0">
                <a:latin typeface="Calibri" panose="020F0502020204030204" pitchFamily="34" charset="0"/>
              </a:rPr>
              <a:t>J</a:t>
            </a:r>
            <a:r>
              <a:rPr lang="el-GR" altLang="en-US" b="1" i="1" baseline="-25000" dirty="0">
                <a:latin typeface="Calibri" panose="020F0502020204030204" pitchFamily="34" charset="0"/>
              </a:rPr>
              <a:t>TRM</a:t>
            </a:r>
            <a:r>
              <a:rPr lang="el-GR" altLang="en-US" i="1" dirty="0">
                <a:latin typeface="Calibri" panose="020F0502020204030204" pitchFamily="34" charset="0"/>
              </a:rPr>
              <a:t> (περίπου το ένα δέκατο) </a:t>
            </a:r>
            <a:r>
              <a:rPr lang="el-GR" altLang="en-US" dirty="0">
                <a:latin typeface="Calibri" panose="020F0502020204030204" pitchFamily="34" charset="0"/>
              </a:rPr>
              <a:t>που παράγεται στο ίδιο δείγμα και στο ίδιο μαγνητικό πεδίο.</a:t>
            </a:r>
          </a:p>
        </p:txBody>
      </p:sp>
      <p:sp>
        <p:nvSpPr>
          <p:cNvPr id="3" name="Title 2"/>
          <p:cNvSpPr>
            <a:spLocks noGrp="1"/>
          </p:cNvSpPr>
          <p:nvPr>
            <p:ph type="title"/>
          </p:nvPr>
        </p:nvSpPr>
        <p:spPr/>
        <p:txBody>
          <a:bodyPr>
            <a:normAutofit fontScale="90000"/>
          </a:bodyPr>
          <a:lstStyle/>
          <a:p>
            <a:r>
              <a:rPr lang="el-GR" dirty="0"/>
              <a:t>Χημική παραμένουσα </a:t>
            </a:r>
            <a:r>
              <a:rPr lang="el-GR" dirty="0" err="1"/>
              <a:t>μαγνήτιση</a:t>
            </a:r>
            <a:r>
              <a:rPr lang="el-GR" dirty="0"/>
              <a:t> </a:t>
            </a:r>
            <a:br>
              <a:rPr lang="el-GR" dirty="0"/>
            </a:br>
            <a:r>
              <a:rPr lang="en-US" dirty="0"/>
              <a:t>CRM (Chemical </a:t>
            </a:r>
            <a:r>
              <a:rPr lang="en-US" dirty="0" err="1"/>
              <a:t>Remanent</a:t>
            </a:r>
            <a:r>
              <a:rPr lang="en-US" dirty="0"/>
              <a:t> Magnetization</a:t>
            </a:r>
            <a:r>
              <a:rPr lang="en-US" dirty="0" smtClean="0"/>
              <a:t>)</a:t>
            </a:r>
            <a:endParaRPr lang="en-US" dirty="0"/>
          </a:p>
        </p:txBody>
      </p:sp>
    </p:spTree>
    <p:extLst>
      <p:ext uri="{BB962C8B-B14F-4D97-AF65-F5344CB8AC3E}">
        <p14:creationId xmlns:p14="http://schemas.microsoft.com/office/powerpoint/2010/main" val="2040375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4 - Ορθογώνιο"/>
          <p:cNvSpPr>
            <a:spLocks noChangeArrowheads="1"/>
          </p:cNvSpPr>
          <p:nvPr/>
        </p:nvSpPr>
        <p:spPr bwMode="auto">
          <a:xfrm>
            <a:off x="118578" y="1334998"/>
            <a:ext cx="116713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Τα ιζηματογενή πετρώματα περιέχουν συνήθως κόκκους μαγνητίτη, οι οποίοι έχουν υποστεί </a:t>
            </a:r>
            <a:r>
              <a:rPr lang="el-GR" altLang="en-US" dirty="0" err="1">
                <a:latin typeface="Calibri" panose="020F0502020204030204" pitchFamily="34" charset="0"/>
              </a:rPr>
              <a:t>θερμομαγνήτιση</a:t>
            </a:r>
            <a:r>
              <a:rPr lang="el-GR" altLang="en-US" dirty="0">
                <a:latin typeface="Calibri" panose="020F0502020204030204" pitchFamily="34" charset="0"/>
              </a:rPr>
              <a:t> κατά την προηγούμενη πλουτώνια ιστορία τους. Κατά την απόθεση των ιζημάτων οι μαγνητικές ροπές των κόκκων του μαγνητίτη προσανατολίζονται κατά τη διεύθυνση της έντασης του μαγνητικού πεδίου της Γης που επικρατεί κατά το χρόνο της απόθεσης και διατηρούν τον προσανατολισμό αυτό μέσα στο ίζημα.</a:t>
            </a:r>
          </a:p>
        </p:txBody>
      </p:sp>
      <p:grpSp>
        <p:nvGrpSpPr>
          <p:cNvPr id="17412" name="7 - Ομάδα"/>
          <p:cNvGrpSpPr>
            <a:grpSpLocks/>
          </p:cNvGrpSpPr>
          <p:nvPr/>
        </p:nvGrpSpPr>
        <p:grpSpPr bwMode="auto">
          <a:xfrm>
            <a:off x="7715671" y="2308352"/>
            <a:ext cx="4349652" cy="3764667"/>
            <a:chOff x="-2110682" y="2596434"/>
            <a:chExt cx="6353333" cy="4368138"/>
          </a:xfrm>
        </p:grpSpPr>
        <p:pic>
          <p:nvPicPr>
            <p:cNvPr id="16392" name="Picture 2"/>
            <p:cNvPicPr>
              <a:picLocks noChangeAspect="1" noChangeArrowheads="1"/>
            </p:cNvPicPr>
            <p:nvPr/>
          </p:nvPicPr>
          <p:blipFill>
            <a:blip r:embed="rId2" cstate="print"/>
            <a:srcRect/>
            <a:stretch>
              <a:fillRect/>
            </a:stretch>
          </p:blipFill>
          <p:spPr bwMode="auto">
            <a:xfrm>
              <a:off x="-1708419" y="2596434"/>
              <a:ext cx="5548808" cy="3971935"/>
            </a:xfrm>
            <a:prstGeom prst="roundRect">
              <a:avLst>
                <a:gd name="adj" fmla="val 8594"/>
              </a:avLst>
            </a:prstGeom>
            <a:noFill/>
            <a:ln>
              <a:noFill/>
            </a:ln>
            <a:effectLst>
              <a:reflection blurRad="12700" stA="38000" endPos="28000" dist="5000" dir="5400000" sy="-100000" algn="bl" rotWithShape="0"/>
            </a:effectLst>
          </p:spPr>
        </p:pic>
        <p:sp>
          <p:nvSpPr>
            <p:cNvPr id="17417" name="6 - Ορθογώνιο"/>
            <p:cNvSpPr>
              <a:spLocks noChangeArrowheads="1"/>
            </p:cNvSpPr>
            <p:nvPr/>
          </p:nvSpPr>
          <p:spPr bwMode="auto">
            <a:xfrm>
              <a:off x="-2110682" y="6643170"/>
              <a:ext cx="6353333" cy="32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200" dirty="0">
                  <a:latin typeface="Calibri" panose="020F0502020204030204" pitchFamily="34" charset="0"/>
                </a:rPr>
                <a:t>(Παπαζάχος </a:t>
              </a:r>
              <a:r>
                <a:rPr lang="el-GR" altLang="en-US" sz="1200" dirty="0" smtClean="0">
                  <a:latin typeface="Calibri" panose="020F0502020204030204" pitchFamily="34" charset="0"/>
                </a:rPr>
                <a:t>&amp; Παπαζάχος 2008</a:t>
              </a:r>
              <a:r>
                <a:rPr lang="el-GR" altLang="en-US" sz="1200" dirty="0">
                  <a:latin typeface="Calibri" panose="020F0502020204030204" pitchFamily="34" charset="0"/>
                </a:rPr>
                <a:t>, τροποποιημένο από </a:t>
              </a:r>
              <a:r>
                <a:rPr lang="en-US" altLang="en-US" sz="1200" dirty="0" err="1">
                  <a:latin typeface="Calibri" panose="020F0502020204030204" pitchFamily="34" charset="0"/>
                </a:rPr>
                <a:t>Lowrie</a:t>
              </a:r>
              <a:r>
                <a:rPr lang="en-US" altLang="en-US" sz="1200" dirty="0">
                  <a:latin typeface="Calibri" panose="020F0502020204030204" pitchFamily="34" charset="0"/>
                </a:rPr>
                <a:t>, 1997)</a:t>
              </a:r>
              <a:endParaRPr lang="el-GR" altLang="en-US" sz="1200" dirty="0">
                <a:latin typeface="Calibri" panose="020F0502020204030204" pitchFamily="34" charset="0"/>
              </a:endParaRPr>
            </a:p>
          </p:txBody>
        </p:sp>
      </p:grpSp>
      <p:sp>
        <p:nvSpPr>
          <p:cNvPr id="17413" name="8 - Ορθογώνιο"/>
          <p:cNvSpPr>
            <a:spLocks noChangeArrowheads="1"/>
          </p:cNvSpPr>
          <p:nvPr/>
        </p:nvSpPr>
        <p:spPr bwMode="auto">
          <a:xfrm>
            <a:off x="1429965" y="2906057"/>
            <a:ext cx="58430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Calibri" panose="020F0502020204030204" pitchFamily="34" charset="0"/>
              </a:rPr>
              <a:t>Κατά την απόθεση των ιζημάτων ο προσανατολισμός των μαγνητικών ροπών των κόκκων του μαγνητίτη επηρεάζεται από:</a:t>
            </a:r>
          </a:p>
        </p:txBody>
      </p:sp>
      <p:sp>
        <p:nvSpPr>
          <p:cNvPr id="17414" name="9 - Ορθογώνιο"/>
          <p:cNvSpPr>
            <a:spLocks noChangeArrowheads="1"/>
          </p:cNvSpPr>
          <p:nvPr/>
        </p:nvSpPr>
        <p:spPr bwMode="auto">
          <a:xfrm>
            <a:off x="1429965" y="3771724"/>
            <a:ext cx="5843081"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ü"/>
            </a:pPr>
            <a:r>
              <a:rPr lang="el-GR" altLang="en-US" sz="1600" dirty="0">
                <a:latin typeface="Calibri" panose="020F0502020204030204" pitchFamily="34" charset="0"/>
              </a:rPr>
              <a:t>Τη μορφολογία του χώρου απόθεσης, </a:t>
            </a:r>
          </a:p>
          <a:p>
            <a:pPr eaLnBrk="1" hangingPunct="1">
              <a:buFont typeface="Wingdings" panose="05000000000000000000" pitchFamily="2" charset="2"/>
              <a:buChar char="ü"/>
            </a:pPr>
            <a:r>
              <a:rPr lang="el-GR" altLang="en-US" sz="1600" dirty="0">
                <a:latin typeface="Calibri" panose="020F0502020204030204" pitchFamily="34" charset="0"/>
              </a:rPr>
              <a:t>Το σχήμα των κόκκων </a:t>
            </a:r>
          </a:p>
          <a:p>
            <a:pPr eaLnBrk="1" hangingPunct="1">
              <a:buFont typeface="Wingdings" panose="05000000000000000000" pitchFamily="2" charset="2"/>
              <a:buChar char="ü"/>
            </a:pPr>
            <a:r>
              <a:rPr lang="el-GR" altLang="en-US" sz="1600" dirty="0">
                <a:latin typeface="Calibri" panose="020F0502020204030204" pitchFamily="34" charset="0"/>
              </a:rPr>
              <a:t>Τη διεύθυνση του ρεύματος του νερού όταν έχουμε απόθεση σε ποτάμια, κλπ.</a:t>
            </a:r>
          </a:p>
        </p:txBody>
      </p:sp>
      <p:sp>
        <p:nvSpPr>
          <p:cNvPr id="17415" name="10 - Ορθογώνιο"/>
          <p:cNvSpPr>
            <a:spLocks noChangeArrowheads="1"/>
          </p:cNvSpPr>
          <p:nvPr/>
        </p:nvSpPr>
        <p:spPr bwMode="auto">
          <a:xfrm>
            <a:off x="2971294" y="4995106"/>
            <a:ext cx="37147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Calibri" panose="020F0502020204030204" pitchFamily="34" charset="0"/>
              </a:rPr>
              <a:t>Οι κόκκοι συνήθως προσανατολίζονται ώστε ο μεγάλος άξονάς τους να είναι παράλληλος προς την τοπική μορφολογική κλίση του εδάφους.</a:t>
            </a:r>
          </a:p>
        </p:txBody>
      </p:sp>
      <p:sp>
        <p:nvSpPr>
          <p:cNvPr id="2" name="Title 1"/>
          <p:cNvSpPr>
            <a:spLocks noGrp="1"/>
          </p:cNvSpPr>
          <p:nvPr>
            <p:ph type="title"/>
          </p:nvPr>
        </p:nvSpPr>
        <p:spPr/>
        <p:txBody>
          <a:bodyPr>
            <a:normAutofit fontScale="90000"/>
          </a:bodyPr>
          <a:lstStyle/>
          <a:p>
            <a:r>
              <a:rPr lang="el-GR" dirty="0"/>
              <a:t>Θραυσματοπαγής παραμένουσα </a:t>
            </a:r>
            <a:r>
              <a:rPr lang="el-GR" dirty="0" err="1"/>
              <a:t>μαγνήτιση</a:t>
            </a:r>
            <a:r>
              <a:rPr lang="el-GR" dirty="0"/>
              <a:t> </a:t>
            </a:r>
            <a:br>
              <a:rPr lang="el-GR" dirty="0"/>
            </a:br>
            <a:r>
              <a:rPr lang="en-US" dirty="0"/>
              <a:t>DRM (Detrital </a:t>
            </a:r>
            <a:r>
              <a:rPr lang="en-US" dirty="0" err="1"/>
              <a:t>Remanent</a:t>
            </a:r>
            <a:r>
              <a:rPr lang="en-US" dirty="0"/>
              <a:t> Magnetization</a:t>
            </a:r>
            <a:r>
              <a:rPr lang="en-US" dirty="0" smtClean="0"/>
              <a:t>)</a:t>
            </a:r>
            <a:endParaRPr lang="en-US" dirty="0"/>
          </a:p>
        </p:txBody>
      </p:sp>
    </p:spTree>
    <p:extLst>
      <p:ext uri="{BB962C8B-B14F-4D97-AF65-F5344CB8AC3E}">
        <p14:creationId xmlns:p14="http://schemas.microsoft.com/office/powerpoint/2010/main" val="4045558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1 - Ορθογώνιο"/>
          <p:cNvSpPr>
            <a:spLocks noChangeArrowheads="1"/>
          </p:cNvSpPr>
          <p:nvPr/>
        </p:nvSpPr>
        <p:spPr bwMode="auto">
          <a:xfrm>
            <a:off x="137808" y="1405708"/>
            <a:ext cx="11916383" cy="646113"/>
          </a:xfrm>
          <a:prstGeom prst="rect">
            <a:avLst/>
          </a:prstGeom>
          <a:noFill/>
          <a:ln w="9525">
            <a:noFill/>
            <a:miter lim="800000"/>
            <a:headEnd/>
            <a:tailEnd/>
          </a:ln>
        </p:spPr>
        <p:txBody>
          <a:bodyPr wrap="square">
            <a:spAutoFit/>
          </a:bodyPr>
          <a:lstStyle/>
          <a:p>
            <a:pPr algn="just">
              <a:defRPr/>
            </a:pPr>
            <a:r>
              <a:rPr lang="en-US" dirty="0"/>
              <a:t>H</a:t>
            </a:r>
            <a:r>
              <a:rPr lang="el-GR" dirty="0"/>
              <a:t> μαγνητική έγκλιση, </a:t>
            </a:r>
            <a:r>
              <a:rPr lang="el-GR" b="1" i="1" dirty="0"/>
              <a:t>I</a:t>
            </a:r>
            <a:r>
              <a:rPr lang="el-GR" b="1" i="1" baseline="-25000" dirty="0"/>
              <a:t>S</a:t>
            </a:r>
            <a:r>
              <a:rPr lang="el-GR" i="1" dirty="0"/>
              <a:t>, της</a:t>
            </a:r>
            <a:r>
              <a:rPr lang="en-US" i="1" dirty="0"/>
              <a:t> </a:t>
            </a:r>
            <a:r>
              <a:rPr lang="el-GR" dirty="0"/>
              <a:t>μαγνήτισης των κόκκων να αποκλίνει συστηματικά ως προς το οριζόντιο επίπεδο και προκαλεί το </a:t>
            </a:r>
            <a:r>
              <a:rPr lang="el-GR" b="1" dirty="0"/>
              <a:t>σφάλμα έγκλισης.</a:t>
            </a:r>
            <a:endParaRPr lang="el-GR" dirty="0"/>
          </a:p>
        </p:txBody>
      </p:sp>
      <p:grpSp>
        <p:nvGrpSpPr>
          <p:cNvPr id="4101" name="7 - Ομάδα"/>
          <p:cNvGrpSpPr>
            <a:grpSpLocks/>
          </p:cNvGrpSpPr>
          <p:nvPr/>
        </p:nvGrpSpPr>
        <p:grpSpPr bwMode="auto">
          <a:xfrm>
            <a:off x="4536503" y="2385318"/>
            <a:ext cx="2446337" cy="392113"/>
            <a:chOff x="3482989" y="2489201"/>
            <a:chExt cx="2446334" cy="392112"/>
          </a:xfrm>
        </p:grpSpPr>
        <p:graphicFrame>
          <p:nvGraphicFramePr>
            <p:cNvPr id="4098" name="Object 2"/>
            <p:cNvGraphicFramePr>
              <a:graphicFrameLocks noChangeAspect="1"/>
            </p:cNvGraphicFramePr>
            <p:nvPr>
              <p:extLst>
                <p:ext uri="{D42A27DB-BD31-4B8C-83A1-F6EECF244321}">
                  <p14:modId xmlns:p14="http://schemas.microsoft.com/office/powerpoint/2010/main" val="1282795179"/>
                </p:ext>
              </p:extLst>
            </p:nvPr>
          </p:nvGraphicFramePr>
          <p:xfrm>
            <a:off x="3482989" y="2489201"/>
            <a:ext cx="1766892" cy="392112"/>
          </p:xfrm>
          <a:graphic>
            <a:graphicData uri="http://schemas.openxmlformats.org/presentationml/2006/ole">
              <mc:AlternateContent xmlns:mc="http://schemas.openxmlformats.org/markup-compatibility/2006">
                <mc:Choice xmlns:v="urn:schemas-microsoft-com:vml" Requires="v">
                  <p:oleObj spid="_x0000_s4108" name="Equation" r:id="rId3" imgW="1028520" imgH="228600" progId="Equation.DSMT4">
                    <p:embed/>
                  </p:oleObj>
                </mc:Choice>
                <mc:Fallback>
                  <p:oleObj name="Equation" r:id="rId3" imgW="1028520" imgH="228600" progId="Equation.DSMT4">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3482989" y="2489201"/>
                          <a:ext cx="1766892"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4" name="9 - Ορθογώνιο"/>
            <p:cNvSpPr>
              <a:spLocks noChangeArrowheads="1"/>
            </p:cNvSpPr>
            <p:nvPr/>
          </p:nvSpPr>
          <p:spPr bwMode="auto">
            <a:xfrm>
              <a:off x="5276578" y="2549719"/>
              <a:ext cx="652745"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a:latin typeface="+mn-lt"/>
                </a:rPr>
                <a:t> (7.32)</a:t>
              </a:r>
            </a:p>
          </p:txBody>
        </p:sp>
      </p:grpSp>
      <p:sp>
        <p:nvSpPr>
          <p:cNvPr id="2" name="5 - Ορθογώνιο"/>
          <p:cNvSpPr>
            <a:spLocks noChangeArrowheads="1"/>
          </p:cNvSpPr>
          <p:nvPr/>
        </p:nvSpPr>
        <p:spPr bwMode="auto">
          <a:xfrm>
            <a:off x="5578103" y="3171496"/>
            <a:ext cx="6613897" cy="923925"/>
          </a:xfrm>
          <a:prstGeom prst="rect">
            <a:avLst/>
          </a:prstGeom>
          <a:noFill/>
          <a:ln w="9525">
            <a:noFill/>
            <a:miter lim="800000"/>
            <a:headEnd/>
            <a:tailEnd/>
          </a:ln>
        </p:spPr>
        <p:txBody>
          <a:bodyPr wrap="square">
            <a:spAutoFit/>
          </a:bodyPr>
          <a:lstStyle/>
          <a:p>
            <a:pPr algn="just">
              <a:defRPr/>
            </a:pPr>
            <a:r>
              <a:rPr lang="el-GR" b="1" i="1" dirty="0"/>
              <a:t>Ι</a:t>
            </a:r>
            <a:r>
              <a:rPr lang="el-GR" b="1" i="1" baseline="-25000" dirty="0"/>
              <a:t>S</a:t>
            </a:r>
            <a:r>
              <a:rPr lang="el-GR" i="1" dirty="0"/>
              <a:t> είναι η έγκλιση της θραυσματοπαγούς μαγνήτισης των ιζημάτων, </a:t>
            </a:r>
          </a:p>
          <a:p>
            <a:pPr algn="just">
              <a:defRPr/>
            </a:pPr>
            <a:r>
              <a:rPr lang="el-GR" b="1" i="1" dirty="0"/>
              <a:t>Ι</a:t>
            </a:r>
            <a:r>
              <a:rPr lang="el-GR" b="1" i="1" baseline="-25000" dirty="0"/>
              <a:t>Η</a:t>
            </a:r>
            <a:r>
              <a:rPr lang="el-GR" i="1" dirty="0"/>
              <a:t> είναι η </a:t>
            </a:r>
            <a:r>
              <a:rPr lang="el-GR" dirty="0"/>
              <a:t>έγκλιση του εξωτερικού πεδίου της Γης </a:t>
            </a:r>
          </a:p>
          <a:p>
            <a:pPr algn="just">
              <a:defRPr/>
            </a:pPr>
            <a:r>
              <a:rPr lang="el-GR" b="1" i="1" dirty="0"/>
              <a:t>f </a:t>
            </a:r>
            <a:r>
              <a:rPr lang="el-GR" i="1" dirty="0"/>
              <a:t>είναι συντελεστής που έχει τιμές μεταξύ </a:t>
            </a:r>
            <a:r>
              <a:rPr lang="el-GR" b="1" i="1" dirty="0"/>
              <a:t>0.4 </a:t>
            </a:r>
            <a:r>
              <a:rPr lang="el-GR" i="1" dirty="0"/>
              <a:t>και </a:t>
            </a:r>
            <a:r>
              <a:rPr lang="el-GR" b="1" i="1" dirty="0"/>
              <a:t>0.6</a:t>
            </a:r>
            <a:r>
              <a:rPr lang="el-GR" i="1" dirty="0"/>
              <a:t>.</a:t>
            </a:r>
            <a:endParaRPr lang="el-GR" dirty="0"/>
          </a:p>
        </p:txBody>
      </p:sp>
      <p:sp>
        <p:nvSpPr>
          <p:cNvPr id="4102" name="6 - Ορθογώνιο"/>
          <p:cNvSpPr>
            <a:spLocks noChangeArrowheads="1"/>
          </p:cNvSpPr>
          <p:nvPr/>
        </p:nvSpPr>
        <p:spPr bwMode="auto">
          <a:xfrm>
            <a:off x="126459" y="4833430"/>
            <a:ext cx="11916383" cy="1200329"/>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διαφοροποίηση κατά τη διάρκεια της απόθεσης των κόκκων έχει ως πρόσθετο αποτέλεσμα η μαγνητική απόκλιση, </a:t>
            </a:r>
            <a:r>
              <a:rPr lang="el-GR" altLang="en-US" b="1" i="1" dirty="0">
                <a:latin typeface="+mn-lt"/>
              </a:rPr>
              <a:t>D</a:t>
            </a:r>
            <a:r>
              <a:rPr lang="el-GR" altLang="en-US" b="1" i="1" baseline="-25000" dirty="0">
                <a:latin typeface="+mn-lt"/>
              </a:rPr>
              <a:t>S</a:t>
            </a:r>
            <a:r>
              <a:rPr lang="el-GR" altLang="en-US" i="1" dirty="0">
                <a:latin typeface="+mn-lt"/>
              </a:rPr>
              <a:t>, της </a:t>
            </a:r>
            <a:r>
              <a:rPr lang="el-GR" altLang="en-US" i="1" dirty="0" err="1">
                <a:latin typeface="+mn-lt"/>
              </a:rPr>
              <a:t>μαγνήτισης</a:t>
            </a:r>
            <a:r>
              <a:rPr lang="el-GR" altLang="en-US" i="1" dirty="0">
                <a:latin typeface="+mn-lt"/>
              </a:rPr>
              <a:t> των κόκκων να αποκλίνει </a:t>
            </a:r>
            <a:r>
              <a:rPr lang="el-GR" altLang="en-US" dirty="0">
                <a:latin typeface="+mn-lt"/>
              </a:rPr>
              <a:t>είτε τυχαία σε σχέση προς τη διεύθυνση της έντασης του μαγνητικού πεδίου της Γης, είτε συστηματικά λόγω της διεύθυνσης του ρεύματος του νερού το οποίο προσανατολίζει τους κόκκους σε διαφορετική διεύθυνση από εκείνη του μαγνητικού πεδίου της </a:t>
            </a:r>
            <a:r>
              <a:rPr lang="el-GR" altLang="en-US" dirty="0" err="1">
                <a:latin typeface="+mn-lt"/>
              </a:rPr>
              <a:t>Γής</a:t>
            </a:r>
            <a:r>
              <a:rPr lang="el-GR" altLang="en-US" dirty="0">
                <a:latin typeface="+mn-lt"/>
              </a:rPr>
              <a:t>.</a:t>
            </a:r>
          </a:p>
        </p:txBody>
      </p:sp>
      <p:sp>
        <p:nvSpPr>
          <p:cNvPr id="9" name="Title 1"/>
          <p:cNvSpPr>
            <a:spLocks noGrp="1"/>
          </p:cNvSpPr>
          <p:nvPr>
            <p:ph type="title"/>
          </p:nvPr>
        </p:nvSpPr>
        <p:spPr/>
        <p:txBody>
          <a:bodyPr>
            <a:normAutofit fontScale="90000"/>
          </a:bodyPr>
          <a:lstStyle/>
          <a:p>
            <a:r>
              <a:rPr lang="el-GR" dirty="0"/>
              <a:t>Θραυσματοπαγής παραμένουσα </a:t>
            </a:r>
            <a:r>
              <a:rPr lang="el-GR" dirty="0" err="1"/>
              <a:t>μαγνήτιση</a:t>
            </a:r>
            <a:r>
              <a:rPr lang="el-GR" dirty="0"/>
              <a:t> </a:t>
            </a:r>
            <a:br>
              <a:rPr lang="el-GR" dirty="0"/>
            </a:br>
            <a:r>
              <a:rPr lang="en-US" dirty="0"/>
              <a:t>DRM (Detrital </a:t>
            </a:r>
            <a:r>
              <a:rPr lang="en-US" dirty="0" err="1"/>
              <a:t>Remanent</a:t>
            </a:r>
            <a:r>
              <a:rPr lang="en-US" dirty="0"/>
              <a:t> Magnetization</a:t>
            </a:r>
            <a:r>
              <a:rPr lang="en-US" dirty="0" smtClean="0"/>
              <a:t>)</a:t>
            </a:r>
            <a:endParaRPr lang="en-US" dirty="0"/>
          </a:p>
        </p:txBody>
      </p:sp>
    </p:spTree>
    <p:extLst>
      <p:ext uri="{BB962C8B-B14F-4D97-AF65-F5344CB8AC3E}">
        <p14:creationId xmlns:p14="http://schemas.microsoft.com/office/powerpoint/2010/main" val="1574465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4 - Ορθογώνιο"/>
          <p:cNvSpPr>
            <a:spLocks noChangeArrowheads="1"/>
          </p:cNvSpPr>
          <p:nvPr/>
        </p:nvSpPr>
        <p:spPr bwMode="auto">
          <a:xfrm>
            <a:off x="1598781" y="2219426"/>
            <a:ext cx="8643938" cy="1200150"/>
          </a:xfrm>
          <a:prstGeom prst="rect">
            <a:avLst/>
          </a:prstGeom>
          <a:noFill/>
          <a:ln w="9525">
            <a:noFill/>
            <a:miter lim="800000"/>
            <a:headEnd/>
            <a:tailEnd/>
          </a:ln>
        </p:spPr>
        <p:txBody>
          <a:bodyPr>
            <a:spAutoFit/>
          </a:bodyPr>
          <a:lstStyle/>
          <a:p>
            <a:pPr algn="just">
              <a:buFont typeface="Wingdings" pitchFamily="2" charset="2"/>
              <a:buChar char="Ø"/>
              <a:defRPr/>
            </a:pPr>
            <a:r>
              <a:rPr lang="el-GR" dirty="0"/>
              <a:t>  Η</a:t>
            </a:r>
            <a:r>
              <a:rPr lang="el-GR" b="1" dirty="0"/>
              <a:t> ιξώδης παραμένουσα μαγνήτιση, </a:t>
            </a:r>
            <a:r>
              <a:rPr lang="en-US" b="1" dirty="0"/>
              <a:t>VRM </a:t>
            </a:r>
            <a:r>
              <a:rPr lang="en-US" dirty="0"/>
              <a:t>(viscous </a:t>
            </a:r>
            <a:r>
              <a:rPr lang="en-US" dirty="0" err="1"/>
              <a:t>remanent</a:t>
            </a:r>
            <a:r>
              <a:rPr lang="en-US" dirty="0"/>
              <a:t> magnetization)</a:t>
            </a:r>
            <a:r>
              <a:rPr lang="el-GR" dirty="0"/>
              <a:t> είναι η μαγνήτιση που αποκτούν τα πλουτώνια και ιζηματογενή πετρώματα λόγω της συνεχούς έκθεσής τους στο μαγνητικό πεδίο της Γης, σε συνθήκες θερμοκρασίας περιβάλλοντος ή γενικά θερμοκρασίας κάτω από το σημείο </a:t>
            </a:r>
            <a:r>
              <a:rPr lang="el-GR" b="1" dirty="0" err="1"/>
              <a:t>Curie</a:t>
            </a:r>
            <a:r>
              <a:rPr lang="el-GR" dirty="0"/>
              <a:t>.</a:t>
            </a:r>
          </a:p>
        </p:txBody>
      </p:sp>
      <p:sp>
        <p:nvSpPr>
          <p:cNvPr id="18436" name="5 - Ορθογώνιο"/>
          <p:cNvSpPr>
            <a:spLocks noChangeArrowheads="1"/>
          </p:cNvSpPr>
          <p:nvPr/>
        </p:nvSpPr>
        <p:spPr bwMode="auto">
          <a:xfrm>
            <a:off x="1598782" y="3862489"/>
            <a:ext cx="8429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mn-lt"/>
              </a:rPr>
              <a:t>Η </a:t>
            </a:r>
            <a:r>
              <a:rPr lang="el-GR" altLang="en-US" b="1">
                <a:latin typeface="+mn-lt"/>
              </a:rPr>
              <a:t>VRM</a:t>
            </a:r>
            <a:r>
              <a:rPr lang="el-GR" altLang="en-US">
                <a:latin typeface="+mn-lt"/>
              </a:rPr>
              <a:t> είναι δευτερογενής παραμένουσα μαγνήτιση από την οποία το πέτρωμα πρέπει να απαλλαγεί ώστε να είναι δυνατός ο προσδιορισμός της πρωτογενούς μαγνήτισης, που εκφράζει γεωφυσικές ιδιότητες του γεωλογικού παρελθόντος.</a:t>
            </a:r>
          </a:p>
        </p:txBody>
      </p:sp>
      <p:sp>
        <p:nvSpPr>
          <p:cNvPr id="2" name="Title 1"/>
          <p:cNvSpPr>
            <a:spLocks noGrp="1"/>
          </p:cNvSpPr>
          <p:nvPr>
            <p:ph type="title"/>
          </p:nvPr>
        </p:nvSpPr>
        <p:spPr/>
        <p:txBody>
          <a:bodyPr>
            <a:normAutofit/>
          </a:bodyPr>
          <a:lstStyle/>
          <a:p>
            <a:r>
              <a:rPr lang="el-GR" dirty="0"/>
              <a:t>Άλλα είδη παραμένουσας </a:t>
            </a:r>
            <a:r>
              <a:rPr lang="el-GR" dirty="0" err="1" smtClean="0"/>
              <a:t>μαγνήτισης</a:t>
            </a:r>
            <a:endParaRPr lang="en-US" dirty="0"/>
          </a:p>
        </p:txBody>
      </p:sp>
    </p:spTree>
    <p:extLst>
      <p:ext uri="{BB962C8B-B14F-4D97-AF65-F5344CB8AC3E}">
        <p14:creationId xmlns:p14="http://schemas.microsoft.com/office/powerpoint/2010/main" val="3733001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3 - Ορθογώνιο"/>
          <p:cNvSpPr>
            <a:spLocks noChangeArrowheads="1"/>
          </p:cNvSpPr>
          <p:nvPr/>
        </p:nvSpPr>
        <p:spPr bwMode="auto">
          <a:xfrm>
            <a:off x="1666874" y="1466896"/>
            <a:ext cx="8858250" cy="1477962"/>
          </a:xfrm>
          <a:prstGeom prst="rect">
            <a:avLst/>
          </a:prstGeom>
          <a:noFill/>
          <a:ln w="9525">
            <a:noFill/>
            <a:miter lim="800000"/>
            <a:headEnd/>
            <a:tailEnd/>
          </a:ln>
        </p:spPr>
        <p:txBody>
          <a:bodyPr wrap="square">
            <a:spAutoFit/>
          </a:bodyPr>
          <a:lstStyle/>
          <a:p>
            <a:pPr algn="just">
              <a:buFont typeface="Wingdings" pitchFamily="2" charset="2"/>
              <a:buChar char="Ø"/>
              <a:defRPr/>
            </a:pPr>
            <a:r>
              <a:rPr lang="el-GR" dirty="0"/>
              <a:t> Η </a:t>
            </a:r>
            <a:r>
              <a:rPr lang="el-GR" b="1" dirty="0"/>
              <a:t>ισόθερμη παραμένουσα μαγνήτιση, </a:t>
            </a:r>
            <a:r>
              <a:rPr lang="en-US" b="1" dirty="0"/>
              <a:t>IRM </a:t>
            </a:r>
            <a:r>
              <a:rPr lang="en-US" dirty="0"/>
              <a:t>(isothermal </a:t>
            </a:r>
            <a:r>
              <a:rPr lang="en-US" dirty="0" err="1"/>
              <a:t>remanent</a:t>
            </a:r>
            <a:r>
              <a:rPr lang="en-US" dirty="0"/>
              <a:t> magnetization)</a:t>
            </a:r>
            <a:r>
              <a:rPr lang="el-GR" dirty="0"/>
              <a:t> οφείλεται σε κεραυνούς και αστραπές κατά τις οποίες παράγονται ηλεκτρικά ρεύματα της τάξης των </a:t>
            </a:r>
            <a:r>
              <a:rPr lang="el-GR" b="1" dirty="0"/>
              <a:t>100</a:t>
            </a:r>
            <a:r>
              <a:rPr lang="el-GR" b="1" baseline="30000" dirty="0"/>
              <a:t>Α</a:t>
            </a:r>
            <a:r>
              <a:rPr lang="el-GR" dirty="0"/>
              <a:t>, τα οποία διαρκούν μερικά χιλιοστά του δευτερολέπτου και παράγουν ισχυρό μαγνητικό πεδίο, που προσανατολίζει τους μαγνητικούς κόκκους των πετρωμάτων και δημιουργεί την IRM.</a:t>
            </a:r>
          </a:p>
        </p:txBody>
      </p:sp>
      <p:sp>
        <p:nvSpPr>
          <p:cNvPr id="19459" name="4 - Ορθογώνιο"/>
          <p:cNvSpPr>
            <a:spLocks noChangeArrowheads="1"/>
          </p:cNvSpPr>
          <p:nvPr/>
        </p:nvSpPr>
        <p:spPr bwMode="auto">
          <a:xfrm>
            <a:off x="1666874" y="3242673"/>
            <a:ext cx="8858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Για το λόγο αυτό πρέπει να αποφεύγεται η λήψη δειγμάτων για </a:t>
            </a:r>
            <a:r>
              <a:rPr lang="el-GR" altLang="en-US" dirty="0" err="1">
                <a:latin typeface="+mn-lt"/>
              </a:rPr>
              <a:t>παλαιομαγνητικές</a:t>
            </a:r>
            <a:r>
              <a:rPr lang="el-GR" altLang="en-US" dirty="0">
                <a:latin typeface="+mn-lt"/>
              </a:rPr>
              <a:t> μελέτες σε περιοχές όπου εμφανίζονται συχνά αστραπές ή κεραυνοί.</a:t>
            </a:r>
          </a:p>
        </p:txBody>
      </p:sp>
      <p:sp>
        <p:nvSpPr>
          <p:cNvPr id="17412" name="5 - Ορθογώνιο"/>
          <p:cNvSpPr>
            <a:spLocks noChangeArrowheads="1"/>
          </p:cNvSpPr>
          <p:nvPr/>
        </p:nvSpPr>
        <p:spPr bwMode="auto">
          <a:xfrm>
            <a:off x="1666874" y="4397207"/>
            <a:ext cx="8858250" cy="1477962"/>
          </a:xfrm>
          <a:prstGeom prst="rect">
            <a:avLst/>
          </a:prstGeom>
          <a:noFill/>
          <a:ln w="9525">
            <a:noFill/>
            <a:miter lim="800000"/>
            <a:headEnd/>
            <a:tailEnd/>
          </a:ln>
        </p:spPr>
        <p:txBody>
          <a:bodyPr>
            <a:spAutoFit/>
          </a:bodyPr>
          <a:lstStyle/>
          <a:p>
            <a:pPr algn="just">
              <a:buFont typeface="Wingdings" pitchFamily="2" charset="2"/>
              <a:buChar char="Ø"/>
              <a:defRPr/>
            </a:pPr>
            <a:r>
              <a:rPr lang="el-GR" b="1" dirty="0" err="1"/>
              <a:t>Πιεζομαγνήτιση</a:t>
            </a:r>
            <a:r>
              <a:rPr lang="el-GR" b="1" dirty="0"/>
              <a:t> </a:t>
            </a:r>
            <a:r>
              <a:rPr lang="el-GR" dirty="0"/>
              <a:t>που οφείλεται σε</a:t>
            </a:r>
            <a:r>
              <a:rPr lang="el-GR" b="1" dirty="0"/>
              <a:t> </a:t>
            </a:r>
            <a:r>
              <a:rPr lang="el-GR" dirty="0"/>
              <a:t>παραμορφώσεις των κόκκων του υλικού λόγω της </a:t>
            </a:r>
            <a:r>
              <a:rPr lang="el-GR" dirty="0" err="1"/>
              <a:t>ασκουμένης</a:t>
            </a:r>
            <a:r>
              <a:rPr lang="el-GR" dirty="0"/>
              <a:t> πίεσης.</a:t>
            </a:r>
          </a:p>
          <a:p>
            <a:pPr algn="just">
              <a:buFont typeface="Wingdings" pitchFamily="2" charset="2"/>
              <a:buChar char="Ø"/>
              <a:defRPr/>
            </a:pPr>
            <a:endParaRPr lang="el-GR" dirty="0"/>
          </a:p>
          <a:p>
            <a:pPr algn="just">
              <a:buFont typeface="Wingdings" pitchFamily="2" charset="2"/>
              <a:buChar char="Ø"/>
              <a:defRPr/>
            </a:pPr>
            <a:r>
              <a:rPr lang="el-GR" b="1" dirty="0" err="1"/>
              <a:t>Γεωτρητική</a:t>
            </a:r>
            <a:r>
              <a:rPr lang="el-GR" b="1" dirty="0"/>
              <a:t> παραμένουσα μαγνήτιση </a:t>
            </a:r>
            <a:r>
              <a:rPr lang="el-GR" dirty="0"/>
              <a:t>που οφείλεται στην πίεση που ασκείται στο</a:t>
            </a:r>
            <a:r>
              <a:rPr lang="el-GR" b="1" dirty="0"/>
              <a:t> </a:t>
            </a:r>
            <a:r>
              <a:rPr lang="el-GR" dirty="0"/>
              <a:t>πέτρωμα κατά τη γεώτρηση.</a:t>
            </a:r>
          </a:p>
        </p:txBody>
      </p:sp>
      <p:sp>
        <p:nvSpPr>
          <p:cNvPr id="6" name="Title 1"/>
          <p:cNvSpPr>
            <a:spLocks noGrp="1"/>
          </p:cNvSpPr>
          <p:nvPr>
            <p:ph type="title"/>
          </p:nvPr>
        </p:nvSpPr>
        <p:spPr/>
        <p:txBody>
          <a:bodyPr>
            <a:normAutofit/>
          </a:bodyPr>
          <a:lstStyle/>
          <a:p>
            <a:r>
              <a:rPr lang="el-GR" dirty="0"/>
              <a:t>Άλλα είδη παραμένουσας </a:t>
            </a:r>
            <a:r>
              <a:rPr lang="el-GR" dirty="0" err="1" smtClean="0"/>
              <a:t>μαγνήτισης</a:t>
            </a:r>
            <a:endParaRPr lang="en-US" dirty="0"/>
          </a:p>
        </p:txBody>
      </p:sp>
    </p:spTree>
    <p:extLst>
      <p:ext uri="{BB962C8B-B14F-4D97-AF65-F5344CB8AC3E}">
        <p14:creationId xmlns:p14="http://schemas.microsoft.com/office/powerpoint/2010/main" val="749938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5 - Ορθογώνιο"/>
          <p:cNvSpPr>
            <a:spLocks noChangeArrowheads="1"/>
          </p:cNvSpPr>
          <p:nvPr/>
        </p:nvSpPr>
        <p:spPr bwMode="auto">
          <a:xfrm>
            <a:off x="259404" y="1393141"/>
            <a:ext cx="11673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Απαραίτητη προϋπόθεση για να αποκτηθούν </a:t>
            </a:r>
            <a:r>
              <a:rPr lang="el-GR" altLang="en-US" dirty="0" err="1">
                <a:latin typeface="+mn-lt"/>
              </a:rPr>
              <a:t>παλαιομαγνητικά</a:t>
            </a:r>
            <a:r>
              <a:rPr lang="el-GR" altLang="en-US" dirty="0">
                <a:latin typeface="+mn-lt"/>
              </a:rPr>
              <a:t> δεδομένα επιστημονικώς άρτια και αξιοποιήσιμα είναι η συλλογή δειγμάτων από κατάλληλα πετρώματα και η σωστή επεξεργασία τους στο εργαστήριο.</a:t>
            </a:r>
          </a:p>
        </p:txBody>
      </p:sp>
      <p:grpSp>
        <p:nvGrpSpPr>
          <p:cNvPr id="20483" name="7 - Ομάδα"/>
          <p:cNvGrpSpPr>
            <a:grpSpLocks/>
          </p:cNvGrpSpPr>
          <p:nvPr/>
        </p:nvGrpSpPr>
        <p:grpSpPr bwMode="auto">
          <a:xfrm>
            <a:off x="1765098" y="2263531"/>
            <a:ext cx="4114851" cy="3971293"/>
            <a:chOff x="250825" y="2428868"/>
            <a:chExt cx="4114800" cy="3970964"/>
          </a:xfrm>
        </p:grpSpPr>
        <p:pic>
          <p:nvPicPr>
            <p:cNvPr id="20486" name="Picture 3" descr="DSC051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428868"/>
              <a:ext cx="411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5 - Ορθογώνιο"/>
            <p:cNvSpPr>
              <a:spLocks noChangeArrowheads="1"/>
            </p:cNvSpPr>
            <p:nvPr/>
          </p:nvSpPr>
          <p:spPr bwMode="auto">
            <a:xfrm>
              <a:off x="1100734" y="6033150"/>
              <a:ext cx="1552556" cy="36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l-GR" altLang="en-US" dirty="0" err="1">
                  <a:latin typeface="+mn-lt"/>
                </a:rPr>
                <a:t>Εγκλισιόμετρο</a:t>
              </a:r>
              <a:endParaRPr lang="en-GB" altLang="en-US" dirty="0">
                <a:latin typeface="+mn-lt"/>
              </a:endParaRPr>
            </a:p>
          </p:txBody>
        </p:sp>
      </p:grpSp>
      <p:pic>
        <p:nvPicPr>
          <p:cNvPr id="20484" name="Picture 4" descr="C:\Eisagogi sti geofysiki\Geofusiki_ppt\Palaiomagnitismos\Overview of the labora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398" y="2334777"/>
            <a:ext cx="46672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2461431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4 - Ορθογώνιο"/>
          <p:cNvSpPr>
            <a:spLocks noChangeArrowheads="1"/>
          </p:cNvSpPr>
          <p:nvPr/>
        </p:nvSpPr>
        <p:spPr bwMode="auto">
          <a:xfrm>
            <a:off x="238336" y="3892281"/>
            <a:ext cx="786480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Όμως, τα μαγνητόμετρα δεν μετρούν τη </a:t>
            </a:r>
            <a:r>
              <a:rPr lang="el-GR" altLang="en-US" dirty="0" err="1">
                <a:latin typeface="+mn-lt"/>
              </a:rPr>
              <a:t>μαγνήτιση</a:t>
            </a:r>
            <a:r>
              <a:rPr lang="el-GR" altLang="en-US" dirty="0">
                <a:latin typeface="+mn-lt"/>
              </a:rPr>
              <a:t>, </a:t>
            </a:r>
            <a:r>
              <a:rPr lang="el-GR" altLang="en-US" b="1" i="1" dirty="0">
                <a:latin typeface="+mn-lt"/>
              </a:rPr>
              <a:t>J</a:t>
            </a:r>
            <a:r>
              <a:rPr lang="el-GR" altLang="en-US" i="1" dirty="0">
                <a:latin typeface="+mn-lt"/>
              </a:rPr>
              <a:t>, αλλά τη μαγνητική επαγωγή, </a:t>
            </a:r>
            <a:r>
              <a:rPr lang="el-GR" altLang="en-US" b="1" i="1" dirty="0">
                <a:latin typeface="+mn-lt"/>
              </a:rPr>
              <a:t>Β</a:t>
            </a:r>
            <a:r>
              <a:rPr lang="el-GR" altLang="en-US" i="1" dirty="0">
                <a:latin typeface="+mn-lt"/>
              </a:rPr>
              <a:t>. Για το λόγο αυτό δίνεται στο δείγμα κατάλληλο σχήμα και αναλογία διαστάσεων </a:t>
            </a:r>
          </a:p>
          <a:p>
            <a:pPr algn="just" eaLnBrk="1" hangingPunct="1"/>
            <a:r>
              <a:rPr lang="el-GR" altLang="en-US" dirty="0">
                <a:latin typeface="+mn-lt"/>
              </a:rPr>
              <a:t>(π.χ. κυλινδρικό με λόγο ύψους προς διάμετρο βάσης ίσο με </a:t>
            </a:r>
            <a:r>
              <a:rPr lang="el-GR" altLang="en-US" b="1" dirty="0">
                <a:latin typeface="+mn-lt"/>
              </a:rPr>
              <a:t>0.9</a:t>
            </a:r>
            <a:r>
              <a:rPr lang="el-GR" altLang="en-US" dirty="0">
                <a:latin typeface="+mn-lt"/>
              </a:rPr>
              <a:t>), ώστε αυτό να είναι ισοδύναμο με δίπολο του οποίου η μαγνητική ροπή, </a:t>
            </a:r>
            <a:r>
              <a:rPr lang="el-GR" altLang="en-US" b="1" i="1" dirty="0">
                <a:latin typeface="+mn-lt"/>
              </a:rPr>
              <a:t>Μ</a:t>
            </a:r>
            <a:r>
              <a:rPr lang="el-GR" altLang="en-US" i="1" dirty="0">
                <a:latin typeface="+mn-lt"/>
              </a:rPr>
              <a:t>, είναι ίση με τη μετρούμενη </a:t>
            </a:r>
            <a:r>
              <a:rPr lang="el-GR" altLang="en-US" dirty="0">
                <a:latin typeface="+mn-lt"/>
              </a:rPr>
              <a:t>μαγνητική επαγωγή.</a:t>
            </a:r>
          </a:p>
        </p:txBody>
      </p:sp>
      <p:grpSp>
        <p:nvGrpSpPr>
          <p:cNvPr id="5125" name="6 - Ομάδα"/>
          <p:cNvGrpSpPr>
            <a:grpSpLocks/>
          </p:cNvGrpSpPr>
          <p:nvPr/>
        </p:nvGrpSpPr>
        <p:grpSpPr bwMode="auto">
          <a:xfrm>
            <a:off x="238336" y="1429233"/>
            <a:ext cx="9221821" cy="1200150"/>
            <a:chOff x="282676" y="1428985"/>
            <a:chExt cx="8643998" cy="1199930"/>
          </a:xfrm>
        </p:grpSpPr>
        <p:sp>
          <p:nvSpPr>
            <p:cNvPr id="5129" name="3 - Ορθογώνιο"/>
            <p:cNvSpPr>
              <a:spLocks noChangeArrowheads="1"/>
            </p:cNvSpPr>
            <p:nvPr/>
          </p:nvSpPr>
          <p:spPr bwMode="auto">
            <a:xfrm>
              <a:off x="282676" y="1428985"/>
              <a:ext cx="8643998" cy="119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παραμένουσα </a:t>
              </a:r>
              <a:r>
                <a:rPr lang="el-GR" altLang="en-US" dirty="0" err="1">
                  <a:latin typeface="+mn-lt"/>
                </a:rPr>
                <a:t>μαγνήτιση</a:t>
              </a:r>
              <a:r>
                <a:rPr lang="el-GR" altLang="en-US" dirty="0">
                  <a:latin typeface="+mn-lt"/>
                </a:rPr>
                <a:t> του δείγματος που παρατηρείται στο εργαστήριο εκφράζεται με ένα διάνυσμα,  </a:t>
              </a:r>
              <a:r>
                <a:rPr lang="el-GR" altLang="en-US" b="1" dirty="0">
                  <a:latin typeface="+mn-lt"/>
                </a:rPr>
                <a:t> </a:t>
              </a:r>
              <a:r>
                <a:rPr lang="el-GR" altLang="en-US" dirty="0">
                  <a:latin typeface="+mn-lt"/>
                </a:rPr>
                <a:t>,  του οποίου πρέπει να μετρηθεί το μέτρο, </a:t>
              </a:r>
              <a:r>
                <a:rPr lang="el-GR" altLang="en-US" b="1" i="1" dirty="0" err="1">
                  <a:latin typeface="+mn-lt"/>
                </a:rPr>
                <a:t>J</a:t>
              </a:r>
              <a:r>
                <a:rPr lang="el-GR" altLang="en-US" b="1" i="1" baseline="-25000" dirty="0" err="1">
                  <a:latin typeface="+mn-lt"/>
                </a:rPr>
                <a:t>r</a:t>
              </a:r>
              <a:r>
                <a:rPr lang="el-GR" altLang="en-US" i="1" dirty="0">
                  <a:latin typeface="+mn-lt"/>
                </a:rPr>
                <a:t>, και η </a:t>
              </a:r>
              <a:r>
                <a:rPr lang="el-GR" altLang="en-US" dirty="0">
                  <a:latin typeface="+mn-lt"/>
                </a:rPr>
                <a:t>κατεύθυνση. Η τελευταία ορίζεται από την απόκλιση, </a:t>
              </a:r>
              <a:r>
                <a:rPr lang="el-GR" altLang="en-US" b="1" i="1" dirty="0">
                  <a:latin typeface="+mn-lt"/>
                </a:rPr>
                <a:t>D</a:t>
              </a:r>
              <a:r>
                <a:rPr lang="el-GR" altLang="en-US" i="1" dirty="0">
                  <a:latin typeface="+mn-lt"/>
                </a:rPr>
                <a:t>, και την έγκλιση, </a:t>
              </a:r>
              <a:r>
                <a:rPr lang="el-GR" altLang="en-US" b="1" i="1" dirty="0">
                  <a:latin typeface="+mn-lt"/>
                </a:rPr>
                <a:t>Ι</a:t>
              </a:r>
              <a:r>
                <a:rPr lang="el-GR" altLang="en-US" i="1" dirty="0">
                  <a:latin typeface="+mn-lt"/>
                </a:rPr>
                <a:t>, ως προς </a:t>
              </a:r>
              <a:r>
                <a:rPr lang="el-GR" altLang="en-US" dirty="0">
                  <a:latin typeface="+mn-lt"/>
                </a:rPr>
                <a:t>το σύστημα των γεωγραφικών συντεταγμένων. </a:t>
              </a:r>
            </a:p>
          </p:txBody>
        </p:sp>
        <p:graphicFrame>
          <p:nvGraphicFramePr>
            <p:cNvPr id="5122" name="Object 6"/>
            <p:cNvGraphicFramePr>
              <a:graphicFrameLocks noChangeAspect="1"/>
            </p:cNvGraphicFramePr>
            <p:nvPr>
              <p:extLst>
                <p:ext uri="{D42A27DB-BD31-4B8C-83A1-F6EECF244321}">
                  <p14:modId xmlns:p14="http://schemas.microsoft.com/office/powerpoint/2010/main" val="1591273164"/>
                </p:ext>
              </p:extLst>
            </p:nvPr>
          </p:nvGraphicFramePr>
          <p:xfrm>
            <a:off x="1299136" y="1685597"/>
            <a:ext cx="231775" cy="357187"/>
          </p:xfrm>
          <a:graphic>
            <a:graphicData uri="http://schemas.openxmlformats.org/presentationml/2006/ole">
              <mc:AlternateContent xmlns:mc="http://schemas.openxmlformats.org/markup-compatibility/2006">
                <mc:Choice xmlns:v="urn:schemas-microsoft-com:vml" Requires="v">
                  <p:oleObj spid="_x0000_s5132" name="Equation" r:id="rId3" imgW="139680" imgH="215640" progId="Equation.DSMT4">
                    <p:embed/>
                  </p:oleObj>
                </mc:Choice>
                <mc:Fallback>
                  <p:oleObj name="Equation" r:id="rId3" imgW="139680" imgH="215640" progId="Equation.DSMT4">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299136" y="1685597"/>
                          <a:ext cx="2317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5126" name="Picture 4" descr="http://hometown.aol.co.uk/herriesweb/images/100_2827.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293085" y="3171619"/>
            <a:ext cx="3395022" cy="306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descr="C:\Eisagogi sti geofysiki\Geofusiki_ppt\Palaiomagnitismos\Samples are obtained in the field in the form of oriented cor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7208" y="1353931"/>
            <a:ext cx="2453936" cy="18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7 - Ορθογώνιο"/>
          <p:cNvSpPr>
            <a:spLocks noChangeArrowheads="1"/>
          </p:cNvSpPr>
          <p:nvPr/>
        </p:nvSpPr>
        <p:spPr bwMode="auto">
          <a:xfrm>
            <a:off x="238336" y="2831737"/>
            <a:ext cx="6865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διεύθυνση της παραμένουσας </a:t>
            </a:r>
            <a:r>
              <a:rPr lang="el-GR" altLang="en-US" dirty="0" err="1">
                <a:latin typeface="+mn-lt"/>
              </a:rPr>
              <a:t>μαγνήτισης</a:t>
            </a:r>
            <a:r>
              <a:rPr lang="el-GR" altLang="en-US" dirty="0">
                <a:latin typeface="+mn-lt"/>
              </a:rPr>
              <a:t>, πρέπει τελικά να ορισθεί ως προς το σύστημα των γεωγραφικών συντεταγμένων.</a:t>
            </a:r>
          </a:p>
        </p:txBody>
      </p:sp>
      <p:sp>
        <p:nvSpPr>
          <p:cNvPr id="10"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1042940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http://www.lib.umich.edu/files/services/copyright/cc-by-sa.png"/>
          <p:cNvPicPr>
            <a:picLocks noChangeAspect="1" noChangeArrowheads="1"/>
          </p:cNvPicPr>
          <p:nvPr/>
        </p:nvPicPr>
        <p:blipFill>
          <a:blip r:embed="rId4" cstate="print"/>
          <a:srcRect/>
          <a:stretch>
            <a:fillRect/>
          </a:stretch>
        </p:blipFill>
        <p:spPr bwMode="auto">
          <a:xfrm>
            <a:off x="5232400" y="4941888"/>
            <a:ext cx="1584176" cy="554266"/>
          </a:xfrm>
          <a:prstGeom prst="rect">
            <a:avLst/>
          </a:prstGeom>
          <a:noFill/>
        </p:spPr>
      </p:pic>
      <p:sp>
        <p:nvSpPr>
          <p:cNvPr id="17410" name="Subtitle 8"/>
          <p:cNvSpPr>
            <a:spLocks noGrp="1"/>
          </p:cNvSpPr>
          <p:nvPr>
            <p:ph idx="1"/>
          </p:nvPr>
        </p:nvSpPr>
        <p:spPr>
          <a:xfrm>
            <a:off x="1919536" y="1484784"/>
            <a:ext cx="8229600" cy="4760912"/>
          </a:xfrm>
        </p:spPr>
        <p:txBody>
          <a:bodyPr/>
          <a:lstStyle/>
          <a:p>
            <a:r>
              <a:rPr lang="el-GR" dirty="0" smtClean="0"/>
              <a:t>Το παρόν εκπαιδευτικό υλικό υπόκειται σε</a:t>
            </a:r>
            <a:r>
              <a:rPr lang="en-US" dirty="0" smtClean="0"/>
              <a:t> </a:t>
            </a:r>
            <a:r>
              <a:rPr lang="el-GR" dirty="0" smtClean="0"/>
              <a:t>άδειες χρήσης </a:t>
            </a:r>
            <a:r>
              <a:rPr lang="en-US" dirty="0" smtClean="0"/>
              <a:t>Creative Commons. </a:t>
            </a:r>
          </a:p>
          <a:p>
            <a:r>
              <a:rPr lang="el-GR" dirty="0" smtClean="0"/>
              <a:t>Για εκπαιδευτικό υλικό, όπως εικόνες, που υπόκειται σε άλλου τύπου άδειας χρήσης, η άδεια χρήσης αναφέρεται ρητώς. </a:t>
            </a:r>
          </a:p>
        </p:txBody>
      </p:sp>
      <p:sp>
        <p:nvSpPr>
          <p:cNvPr id="17412" name="Title 7"/>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l-GR" smtClean="0"/>
              <a:t>Άδειες Χρήσης</a:t>
            </a:r>
          </a:p>
        </p:txBody>
      </p:sp>
      <p:sp>
        <p:nvSpPr>
          <p:cNvPr id="17411" name="Θέση αριθμού διαφάνειας 2"/>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500525-0E54-41CE-88AB-DC30D3D1FEFF}" type="slidenum">
              <a:rPr lang="el-GR">
                <a:solidFill>
                  <a:prstClr val="black"/>
                </a:solidFill>
              </a:rPr>
              <a:pPr fontAlgn="base">
                <a:spcBef>
                  <a:spcPct val="0"/>
                </a:spcBef>
                <a:spcAft>
                  <a:spcPct val="0"/>
                </a:spcAft>
              </a:pPr>
              <a:t>2</a:t>
            </a:fld>
            <a:endParaRPr lang="el-GR">
              <a:solidFill>
                <a:prstClr val="black"/>
              </a:solidFill>
            </a:endParaRPr>
          </a:p>
        </p:txBody>
      </p:sp>
    </p:spTree>
    <p:custDataLst>
      <p:tags r:id="rId1"/>
    </p:custDataLst>
    <p:extLst>
      <p:ext uri="{BB962C8B-B14F-4D97-AF65-F5344CB8AC3E}">
        <p14:creationId xmlns:p14="http://schemas.microsoft.com/office/powerpoint/2010/main" val="427346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3 - Ορθογώνιο"/>
          <p:cNvSpPr>
            <a:spLocks noChangeArrowheads="1"/>
          </p:cNvSpPr>
          <p:nvPr/>
        </p:nvSpPr>
        <p:spPr bwMode="auto">
          <a:xfrm>
            <a:off x="252920" y="1968637"/>
            <a:ext cx="8142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Για την πραγματοποίηση στο εργαστήριο </a:t>
            </a:r>
            <a:r>
              <a:rPr lang="el-GR" altLang="en-US" dirty="0" err="1">
                <a:latin typeface="+mn-lt"/>
              </a:rPr>
              <a:t>παλαιομαγνητικών</a:t>
            </a:r>
            <a:r>
              <a:rPr lang="el-GR" altLang="en-US" dirty="0">
                <a:latin typeface="+mn-lt"/>
              </a:rPr>
              <a:t> μετρήσεων χρησιμοποιείται συνήθως </a:t>
            </a:r>
            <a:r>
              <a:rPr lang="el-GR" altLang="en-US" b="1" dirty="0">
                <a:latin typeface="+mn-lt"/>
              </a:rPr>
              <a:t>περιστροφικό</a:t>
            </a:r>
            <a:r>
              <a:rPr lang="el-GR" altLang="en-US" dirty="0">
                <a:latin typeface="+mn-lt"/>
              </a:rPr>
              <a:t> ή </a:t>
            </a:r>
            <a:r>
              <a:rPr lang="el-GR" altLang="en-US" b="1" dirty="0" err="1">
                <a:latin typeface="+mn-lt"/>
              </a:rPr>
              <a:t>κρυογενετικό</a:t>
            </a:r>
            <a:r>
              <a:rPr lang="el-GR" altLang="en-US" b="1" dirty="0">
                <a:latin typeface="+mn-lt"/>
              </a:rPr>
              <a:t> μαγνητόμετρο</a:t>
            </a:r>
            <a:r>
              <a:rPr lang="el-GR" altLang="en-US" dirty="0">
                <a:latin typeface="+mn-lt"/>
              </a:rPr>
              <a:t>. </a:t>
            </a:r>
          </a:p>
        </p:txBody>
      </p:sp>
      <p:sp>
        <p:nvSpPr>
          <p:cNvPr id="21507" name="5 - Ορθογώνιο"/>
          <p:cNvSpPr>
            <a:spLocks noChangeArrowheads="1"/>
          </p:cNvSpPr>
          <p:nvPr/>
        </p:nvSpPr>
        <p:spPr bwMode="auto">
          <a:xfrm>
            <a:off x="252920" y="3414305"/>
            <a:ext cx="821987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Το περιστροφικό μαγνητόμετρο (</a:t>
            </a:r>
            <a:r>
              <a:rPr lang="el-GR" altLang="en-US" dirty="0" err="1">
                <a:latin typeface="+mn-lt"/>
              </a:rPr>
              <a:t>spin</a:t>
            </a:r>
            <a:r>
              <a:rPr lang="en-US" altLang="en-US" dirty="0" err="1">
                <a:latin typeface="+mn-lt"/>
              </a:rPr>
              <a:t>ner</a:t>
            </a:r>
            <a:r>
              <a:rPr lang="el-GR" altLang="en-US" dirty="0">
                <a:latin typeface="+mn-lt"/>
              </a:rPr>
              <a:t> </a:t>
            </a:r>
            <a:r>
              <a:rPr lang="el-GR" altLang="en-US" dirty="0" err="1">
                <a:latin typeface="+mn-lt"/>
              </a:rPr>
              <a:t>magnetometer</a:t>
            </a:r>
            <a:r>
              <a:rPr lang="el-GR" altLang="en-US" dirty="0">
                <a:latin typeface="+mn-lt"/>
              </a:rPr>
              <a:t>) περιστρέφει το μαγνητισμένο δείγμα και δημιουργεί στα άκρα του πηνίου </a:t>
            </a:r>
            <a:r>
              <a:rPr lang="el-GR" altLang="en-US" dirty="0" err="1">
                <a:latin typeface="+mn-lt"/>
              </a:rPr>
              <a:t>εναλασσόμενο</a:t>
            </a:r>
            <a:r>
              <a:rPr lang="el-GR" altLang="en-US" dirty="0">
                <a:latin typeface="+mn-lt"/>
              </a:rPr>
              <a:t> σήμα, του οποίου το πλάτος είναι ανάλογο της συνιστώσας της μαγνητικής ροπής που είναι κάθετη στον άξονα περιστροφής, ενώ η φάση επιτρέπει το χωρισμό του σήματος σε δύο κάθετες συνιστώσες που είναι ανάλογες προς τις δύο συνιστώσες της μαγνητικής ροπής.</a:t>
            </a:r>
          </a:p>
        </p:txBody>
      </p:sp>
      <p:pic>
        <p:nvPicPr>
          <p:cNvPr id="20484" name="Picture 4" descr="C:\Eisagogi sti geofysiki\Geofusiki_ppt\Palaiomagnitismos\JR-6A spin magnetometer .jpg"/>
          <p:cNvPicPr>
            <a:picLocks noChangeAspect="1" noChangeArrowheads="1"/>
          </p:cNvPicPr>
          <p:nvPr/>
        </p:nvPicPr>
        <p:blipFill>
          <a:blip r:embed="rId2" cstate="print"/>
          <a:srcRect/>
          <a:stretch>
            <a:fillRect/>
          </a:stretch>
        </p:blipFill>
        <p:spPr bwMode="auto">
          <a:xfrm>
            <a:off x="8766175" y="1411287"/>
            <a:ext cx="2816225" cy="3754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2783521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3 - Ορθογώνιο"/>
          <p:cNvSpPr>
            <a:spLocks noChangeArrowheads="1"/>
          </p:cNvSpPr>
          <p:nvPr/>
        </p:nvSpPr>
        <p:spPr bwMode="auto">
          <a:xfrm>
            <a:off x="221862" y="1670422"/>
            <a:ext cx="8643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Το </a:t>
            </a:r>
            <a:r>
              <a:rPr lang="el-GR" altLang="en-US" dirty="0" err="1">
                <a:latin typeface="+mn-lt"/>
              </a:rPr>
              <a:t>κρυογενετικό</a:t>
            </a:r>
            <a:r>
              <a:rPr lang="el-GR" altLang="en-US" dirty="0">
                <a:latin typeface="+mn-lt"/>
              </a:rPr>
              <a:t> μαγνητόμετρο περιλαμβάνει δακτύλιο από </a:t>
            </a:r>
            <a:r>
              <a:rPr lang="el-GR" altLang="en-US" dirty="0" err="1">
                <a:latin typeface="+mn-lt"/>
              </a:rPr>
              <a:t>υπεραγώγιμο</a:t>
            </a:r>
            <a:r>
              <a:rPr lang="el-GR" altLang="en-US" dirty="0">
                <a:latin typeface="+mn-lt"/>
              </a:rPr>
              <a:t> υλικό, το οποίο διατηρείται σε θερμοκρασία χαμηλότερη από την κρίσιμη. Όταν το μαγνητισμένο δείγμα κινείται πλησίον του δακτυλίου μεταβάλλεται η μαγνητική ροή στο δακτύλιο και επάγεται ηλεκτρικό ρεύμα.</a:t>
            </a:r>
          </a:p>
        </p:txBody>
      </p:sp>
      <p:sp>
        <p:nvSpPr>
          <p:cNvPr id="20483" name="4 - Ορθογώνιο"/>
          <p:cNvSpPr>
            <a:spLocks noChangeArrowheads="1"/>
          </p:cNvSpPr>
          <p:nvPr/>
        </p:nvSpPr>
        <p:spPr bwMode="auto">
          <a:xfrm>
            <a:off x="221862" y="3048102"/>
            <a:ext cx="8643937" cy="1200329"/>
          </a:xfrm>
          <a:prstGeom prst="rect">
            <a:avLst/>
          </a:prstGeom>
          <a:noFill/>
          <a:ln w="9525">
            <a:noFill/>
            <a:miter lim="800000"/>
            <a:headEnd/>
            <a:tailEnd/>
          </a:ln>
        </p:spPr>
        <p:txBody>
          <a:bodyPr wrap="square">
            <a:spAutoFit/>
          </a:bodyPr>
          <a:lstStyle/>
          <a:p>
            <a:pPr algn="just">
              <a:defRPr/>
            </a:pPr>
            <a:r>
              <a:rPr lang="el-GR" dirty="0"/>
              <a:t>Η ένταση του ρεύματος αυτού εξαρτάται από τη συνιστώσα της μαγνητικής επαγωγής, </a:t>
            </a:r>
            <a:r>
              <a:rPr lang="el-GR" b="1" i="1" dirty="0"/>
              <a:t>Β</a:t>
            </a:r>
            <a:r>
              <a:rPr lang="el-GR" i="1" dirty="0"/>
              <a:t>, του δείγματος η οποία </a:t>
            </a:r>
            <a:r>
              <a:rPr lang="el-GR" dirty="0"/>
              <a:t>είναι παράλληλη προς τον άξονα του δακτυλίου. Έτσι με τρεις </a:t>
            </a:r>
            <a:r>
              <a:rPr lang="el-GR" dirty="0" err="1"/>
              <a:t>δακτύλιους</a:t>
            </a:r>
            <a:r>
              <a:rPr lang="el-GR" dirty="0"/>
              <a:t>, των οποίων οι άξονες είναι κάθετοι μεταξύ τους μετριούνται οι τρεις συνιστώσες της μαγνητικής επαγωγής, </a:t>
            </a:r>
            <a:r>
              <a:rPr lang="el-GR" b="1" i="1" dirty="0"/>
              <a:t>Β</a:t>
            </a:r>
            <a:r>
              <a:rPr lang="el-GR" i="1" dirty="0"/>
              <a:t>. </a:t>
            </a:r>
            <a:endParaRPr lang="el-GR" dirty="0"/>
          </a:p>
        </p:txBody>
      </p:sp>
      <p:sp>
        <p:nvSpPr>
          <p:cNvPr id="20484" name="5 - Ορθογώνιο"/>
          <p:cNvSpPr>
            <a:spLocks noChangeArrowheads="1"/>
          </p:cNvSpPr>
          <p:nvPr/>
        </p:nvSpPr>
        <p:spPr bwMode="auto">
          <a:xfrm>
            <a:off x="221862" y="4865655"/>
            <a:ext cx="8501062" cy="646113"/>
          </a:xfrm>
          <a:prstGeom prst="rect">
            <a:avLst/>
          </a:prstGeom>
          <a:noFill/>
          <a:ln w="9525">
            <a:noFill/>
            <a:miter lim="800000"/>
            <a:headEnd/>
            <a:tailEnd/>
          </a:ln>
        </p:spPr>
        <p:txBody>
          <a:bodyPr>
            <a:spAutoFit/>
          </a:bodyPr>
          <a:lstStyle/>
          <a:p>
            <a:pPr algn="just">
              <a:defRPr/>
            </a:pPr>
            <a:r>
              <a:rPr lang="el-GR" i="1" dirty="0"/>
              <a:t>Με σύγχρονα μαγνητόμετρα μπορεί να μετρηθούν </a:t>
            </a:r>
            <a:r>
              <a:rPr lang="el-GR" dirty="0"/>
              <a:t>μαγνητικές ροπές της τάξης των </a:t>
            </a:r>
            <a:r>
              <a:rPr lang="el-GR" b="1" dirty="0"/>
              <a:t>10</a:t>
            </a:r>
            <a:r>
              <a:rPr lang="el-GR" b="1" baseline="30000" dirty="0"/>
              <a:t>-10</a:t>
            </a:r>
            <a:r>
              <a:rPr lang="el-GR" b="1" dirty="0"/>
              <a:t>Αm</a:t>
            </a:r>
            <a:r>
              <a:rPr lang="el-GR" b="1" baseline="30000" dirty="0"/>
              <a:t>2</a:t>
            </a:r>
            <a:r>
              <a:rPr lang="el-GR" dirty="0"/>
              <a:t> και εντάσεις παραμένουσας μαγνήτισης της τάξης </a:t>
            </a:r>
            <a:r>
              <a:rPr lang="el-GR" b="1" dirty="0"/>
              <a:t>10</a:t>
            </a:r>
            <a:r>
              <a:rPr lang="el-GR" b="1" baseline="30000" dirty="0"/>
              <a:t>-5</a:t>
            </a:r>
            <a:r>
              <a:rPr lang="el-GR" b="1" dirty="0"/>
              <a:t>Α</a:t>
            </a:r>
            <a:r>
              <a:rPr lang="en-US" b="1" dirty="0"/>
              <a:t>m</a:t>
            </a:r>
            <a:r>
              <a:rPr lang="en-US" b="1" baseline="30000" dirty="0"/>
              <a:t>-1</a:t>
            </a:r>
            <a:r>
              <a:rPr lang="en-US" dirty="0"/>
              <a:t>.</a:t>
            </a:r>
            <a:endParaRPr lang="el-GR" dirty="0"/>
          </a:p>
        </p:txBody>
      </p:sp>
      <p:pic>
        <p:nvPicPr>
          <p:cNvPr id="21509" name="Picture 5" descr="C:\Eisagogi sti geofysiki\Geofusiki_ppt\Palaiomagnitismos\spinner magnetometers JR-5A and JR-6 (Agico) .jpg"/>
          <p:cNvPicPr>
            <a:picLocks noChangeAspect="1" noChangeArrowheads="1"/>
          </p:cNvPicPr>
          <p:nvPr/>
        </p:nvPicPr>
        <p:blipFill>
          <a:blip r:embed="rId2" cstate="print"/>
          <a:srcRect/>
          <a:stretch>
            <a:fillRect/>
          </a:stretch>
        </p:blipFill>
        <p:spPr bwMode="auto">
          <a:xfrm>
            <a:off x="9112251" y="1557338"/>
            <a:ext cx="2540000" cy="381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4230606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3 - Ορθογώνιο"/>
          <p:cNvSpPr>
            <a:spLocks noChangeArrowheads="1"/>
          </p:cNvSpPr>
          <p:nvPr/>
        </p:nvSpPr>
        <p:spPr bwMode="auto">
          <a:xfrm>
            <a:off x="1177047" y="1402629"/>
            <a:ext cx="10085968" cy="923330"/>
          </a:xfrm>
          <a:prstGeom prst="rect">
            <a:avLst/>
          </a:prstGeom>
          <a:noFill/>
          <a:ln w="9525">
            <a:noFill/>
            <a:miter lim="800000"/>
            <a:headEnd/>
            <a:tailEnd/>
          </a:ln>
        </p:spPr>
        <p:txBody>
          <a:bodyPr wrap="square">
            <a:spAutoFit/>
          </a:bodyPr>
          <a:lstStyle/>
          <a:p>
            <a:pPr algn="just">
              <a:defRPr/>
            </a:pPr>
            <a:r>
              <a:rPr lang="el-GR" b="1" dirty="0" err="1"/>
              <a:t>Απομαγνήτιση</a:t>
            </a:r>
            <a:r>
              <a:rPr lang="el-GR" b="1" dirty="0"/>
              <a:t> </a:t>
            </a:r>
            <a:r>
              <a:rPr lang="el-GR" dirty="0"/>
              <a:t>είναι η απαλλαγή του πετρώματος από τις ανεπιθύμητες συνιστώσες ώστε να είναι δυνατή η ακριβής μέτρηση της συνιστώσας που μας ενδιαφέρει και βασίζεται στο ότι διάφορες συνιστώσες έχουν διαφορετικές φυσικές ιδιότητες. </a:t>
            </a:r>
          </a:p>
        </p:txBody>
      </p:sp>
      <p:sp>
        <p:nvSpPr>
          <p:cNvPr id="21507" name="4 - Ορθογώνιο"/>
          <p:cNvSpPr>
            <a:spLocks noChangeArrowheads="1"/>
          </p:cNvSpPr>
          <p:nvPr/>
        </p:nvSpPr>
        <p:spPr bwMode="auto">
          <a:xfrm>
            <a:off x="1134938" y="4846346"/>
            <a:ext cx="10100006" cy="923925"/>
          </a:xfrm>
          <a:prstGeom prst="rect">
            <a:avLst/>
          </a:prstGeom>
          <a:noFill/>
          <a:ln w="9525">
            <a:noFill/>
            <a:miter lim="800000"/>
            <a:headEnd/>
            <a:tailEnd/>
          </a:ln>
        </p:spPr>
        <p:txBody>
          <a:bodyPr wrap="square">
            <a:spAutoFit/>
          </a:bodyPr>
          <a:lstStyle/>
          <a:p>
            <a:pPr algn="just">
              <a:buFont typeface="Wingdings" pitchFamily="2" charset="2"/>
              <a:buChar char="q"/>
              <a:defRPr/>
            </a:pPr>
            <a:r>
              <a:rPr lang="el-GR" dirty="0"/>
              <a:t>Κατά την </a:t>
            </a:r>
            <a:r>
              <a:rPr lang="el-GR" b="1" dirty="0" err="1"/>
              <a:t>απομαγνήτιση</a:t>
            </a:r>
            <a:r>
              <a:rPr lang="el-GR" b="1" dirty="0"/>
              <a:t> με εναλλασσόμενο μαγνητικό πεδίο </a:t>
            </a:r>
            <a:r>
              <a:rPr lang="el-GR" dirty="0"/>
              <a:t>ένα σωληνοειδές πηνίο που διαρρέεται από εναλλασσόμενο ρεύμα δημιουργεί εναλλασσόμενο μαγνητικό πεδίο, το οποίο προκαλεί </a:t>
            </a:r>
            <a:r>
              <a:rPr lang="el-GR" dirty="0" err="1"/>
              <a:t>απομαγνήτιση</a:t>
            </a:r>
            <a:r>
              <a:rPr lang="el-GR" dirty="0"/>
              <a:t> στο δείγμα.</a:t>
            </a:r>
          </a:p>
        </p:txBody>
      </p:sp>
      <p:sp>
        <p:nvSpPr>
          <p:cNvPr id="21508" name="5 - Ορθογώνιο"/>
          <p:cNvSpPr>
            <a:spLocks noChangeArrowheads="1"/>
          </p:cNvSpPr>
          <p:nvPr/>
        </p:nvSpPr>
        <p:spPr bwMode="auto">
          <a:xfrm>
            <a:off x="1177047" y="3390366"/>
            <a:ext cx="10057896" cy="923925"/>
          </a:xfrm>
          <a:prstGeom prst="rect">
            <a:avLst/>
          </a:prstGeom>
          <a:noFill/>
          <a:ln w="9525">
            <a:noFill/>
            <a:miter lim="800000"/>
            <a:headEnd/>
            <a:tailEnd/>
          </a:ln>
        </p:spPr>
        <p:txBody>
          <a:bodyPr wrap="square">
            <a:spAutoFit/>
          </a:bodyPr>
          <a:lstStyle/>
          <a:p>
            <a:pPr algn="just">
              <a:buFont typeface="Wingdings" pitchFamily="2" charset="2"/>
              <a:buChar char="q"/>
              <a:defRPr/>
            </a:pPr>
            <a:r>
              <a:rPr lang="el-GR" dirty="0"/>
              <a:t>Η </a:t>
            </a:r>
            <a:r>
              <a:rPr lang="el-GR" b="1" dirty="0"/>
              <a:t>θερμική </a:t>
            </a:r>
            <a:r>
              <a:rPr lang="el-GR" b="1" dirty="0" err="1"/>
              <a:t>απομαγνήτιση</a:t>
            </a:r>
            <a:r>
              <a:rPr lang="el-GR" b="1" dirty="0"/>
              <a:t> </a:t>
            </a:r>
            <a:r>
              <a:rPr lang="el-GR" dirty="0"/>
              <a:t>πραγματοποιείται με φούρνο μαγνητικά μονωμένο, ο οποίος εμποδίζει την επίδραση του Γήινου μαγνητικού πεδίου, και προκαλεί απομάκρυνση της ανεπιθύμητης μαγνήτισης με αύξηση της θερμοκρασίας. </a:t>
            </a:r>
          </a:p>
        </p:txBody>
      </p:sp>
      <p:sp>
        <p:nvSpPr>
          <p:cNvPr id="23557" name="4 - Ορθογώνιο"/>
          <p:cNvSpPr>
            <a:spLocks noChangeArrowheads="1"/>
          </p:cNvSpPr>
          <p:nvPr/>
        </p:nvSpPr>
        <p:spPr bwMode="auto">
          <a:xfrm>
            <a:off x="1212137" y="2755007"/>
            <a:ext cx="9829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a:t>
            </a:r>
            <a:r>
              <a:rPr lang="el-GR" altLang="en-US" dirty="0" err="1">
                <a:latin typeface="+mn-lt"/>
              </a:rPr>
              <a:t>απομαγνήτιση</a:t>
            </a:r>
            <a:r>
              <a:rPr lang="el-GR" altLang="en-US" dirty="0">
                <a:latin typeface="+mn-lt"/>
              </a:rPr>
              <a:t> πραγματοποιείται </a:t>
            </a:r>
            <a:r>
              <a:rPr lang="el-GR" altLang="en-US" b="1" dirty="0">
                <a:latin typeface="+mn-lt"/>
              </a:rPr>
              <a:t>θερμικά</a:t>
            </a:r>
            <a:r>
              <a:rPr lang="el-GR" altLang="en-US" dirty="0">
                <a:latin typeface="+mn-lt"/>
              </a:rPr>
              <a:t> ή με </a:t>
            </a:r>
            <a:r>
              <a:rPr lang="el-GR" altLang="en-US" b="1" dirty="0">
                <a:latin typeface="+mn-lt"/>
              </a:rPr>
              <a:t>εναλλασσόμενο μαγνητικό πεδίο</a:t>
            </a:r>
            <a:r>
              <a:rPr lang="el-GR" altLang="en-US" dirty="0">
                <a:latin typeface="+mn-lt"/>
              </a:rPr>
              <a:t>. </a:t>
            </a:r>
          </a:p>
        </p:txBody>
      </p:sp>
      <p:sp>
        <p:nvSpPr>
          <p:cNvPr id="7"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1617118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 Ορθογώνιο"/>
          <p:cNvSpPr>
            <a:spLocks noChangeArrowheads="1"/>
          </p:cNvSpPr>
          <p:nvPr/>
        </p:nvSpPr>
        <p:spPr bwMode="auto">
          <a:xfrm>
            <a:off x="706876" y="2297534"/>
            <a:ext cx="3500437" cy="338138"/>
          </a:xfrm>
          <a:prstGeom prst="rect">
            <a:avLst/>
          </a:prstGeom>
          <a:noFill/>
          <a:ln w="9525">
            <a:noFill/>
            <a:miter lim="800000"/>
            <a:headEnd/>
            <a:tailEnd/>
          </a:ln>
        </p:spPr>
        <p:txBody>
          <a:bodyPr>
            <a:spAutoFit/>
          </a:bodyPr>
          <a:lstStyle/>
          <a:p>
            <a:pPr algn="just">
              <a:defRPr/>
            </a:pPr>
            <a:r>
              <a:rPr lang="el-GR" sz="1600" b="1" dirty="0"/>
              <a:t>Εξίσωση του </a:t>
            </a:r>
            <a:r>
              <a:rPr lang="el-GR" sz="1600" b="1" dirty="0" err="1"/>
              <a:t>παλαιομαγνητισμού</a:t>
            </a:r>
            <a:r>
              <a:rPr lang="el-GR" sz="1600" b="1" dirty="0"/>
              <a:t>:</a:t>
            </a:r>
            <a:endParaRPr lang="el-GR" sz="1600" dirty="0"/>
          </a:p>
        </p:txBody>
      </p:sp>
      <p:grpSp>
        <p:nvGrpSpPr>
          <p:cNvPr id="6150" name="7 - Ομάδα"/>
          <p:cNvGrpSpPr>
            <a:grpSpLocks/>
          </p:cNvGrpSpPr>
          <p:nvPr/>
        </p:nvGrpSpPr>
        <p:grpSpPr bwMode="auto">
          <a:xfrm>
            <a:off x="4461923" y="2133385"/>
            <a:ext cx="2580635" cy="890588"/>
            <a:chOff x="3559201" y="2347923"/>
            <a:chExt cx="2298845" cy="674685"/>
          </a:xfrm>
        </p:grpSpPr>
        <p:graphicFrame>
          <p:nvGraphicFramePr>
            <p:cNvPr id="6146" name="Object 2"/>
            <p:cNvGraphicFramePr>
              <a:graphicFrameLocks noChangeAspect="1"/>
            </p:cNvGraphicFramePr>
            <p:nvPr>
              <p:extLst>
                <p:ext uri="{D42A27DB-BD31-4B8C-83A1-F6EECF244321}">
                  <p14:modId xmlns:p14="http://schemas.microsoft.com/office/powerpoint/2010/main" val="656391539"/>
                </p:ext>
              </p:extLst>
            </p:nvPr>
          </p:nvGraphicFramePr>
          <p:xfrm>
            <a:off x="3559201" y="2347923"/>
            <a:ext cx="1612905" cy="674685"/>
          </p:xfrm>
          <a:graphic>
            <a:graphicData uri="http://schemas.openxmlformats.org/presentationml/2006/ole">
              <mc:AlternateContent xmlns:mc="http://schemas.openxmlformats.org/markup-compatibility/2006">
                <mc:Choice xmlns:v="urn:schemas-microsoft-com:vml" Requires="v">
                  <p:oleObj spid="_x0000_s6156" name="Equation" r:id="rId3" imgW="939600" imgH="393480" progId="Equation.DSMT4">
                    <p:embed/>
                  </p:oleObj>
                </mc:Choice>
                <mc:Fallback>
                  <p:oleObj name="Equation" r:id="rId3" imgW="939600" imgH="393480" progId="Equation.DSMT4">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3559201" y="2347923"/>
                          <a:ext cx="1612905" cy="674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3" name="9 - Ορθογώνιο"/>
            <p:cNvSpPr>
              <a:spLocks noChangeArrowheads="1"/>
            </p:cNvSpPr>
            <p:nvPr/>
          </p:nvSpPr>
          <p:spPr bwMode="auto">
            <a:xfrm>
              <a:off x="5276579" y="2549717"/>
              <a:ext cx="581467" cy="23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a:latin typeface="+mn-lt"/>
                </a:rPr>
                <a:t> (7.33)</a:t>
              </a:r>
            </a:p>
          </p:txBody>
        </p:sp>
      </p:grpSp>
      <p:sp>
        <p:nvSpPr>
          <p:cNvPr id="3" name="8 - Ορθογώνιο"/>
          <p:cNvSpPr>
            <a:spLocks noChangeArrowheads="1"/>
          </p:cNvSpPr>
          <p:nvPr/>
        </p:nvSpPr>
        <p:spPr bwMode="auto">
          <a:xfrm>
            <a:off x="6389815" y="3023973"/>
            <a:ext cx="4775672" cy="1200329"/>
          </a:xfrm>
          <a:prstGeom prst="rect">
            <a:avLst/>
          </a:prstGeom>
          <a:noFill/>
          <a:ln w="9525">
            <a:noFill/>
            <a:miter lim="800000"/>
            <a:headEnd/>
            <a:tailEnd/>
          </a:ln>
        </p:spPr>
        <p:txBody>
          <a:bodyPr wrap="square">
            <a:spAutoFit/>
          </a:bodyPr>
          <a:lstStyle/>
          <a:p>
            <a:pPr algn="just">
              <a:defRPr/>
            </a:pPr>
            <a:r>
              <a:rPr lang="el-GR" b="1" i="1" dirty="0"/>
              <a:t>Ι</a:t>
            </a:r>
            <a:r>
              <a:rPr lang="el-GR" i="1" dirty="0"/>
              <a:t> [=</a:t>
            </a:r>
            <a:r>
              <a:rPr lang="el-GR" b="1" i="1" dirty="0" err="1"/>
              <a:t>tan</a:t>
            </a:r>
            <a:r>
              <a:rPr lang="el-GR" b="1" i="1" baseline="30000" dirty="0" err="1"/>
              <a:t>-1</a:t>
            </a:r>
            <a:r>
              <a:rPr lang="el-GR" b="1" i="1" dirty="0"/>
              <a:t>(Ζ/Η)</a:t>
            </a:r>
            <a:r>
              <a:rPr lang="el-GR" i="1" dirty="0"/>
              <a:t>] είναι η </a:t>
            </a:r>
            <a:r>
              <a:rPr lang="el-GR" i="1" dirty="0" err="1"/>
              <a:t>μετρηθείσα</a:t>
            </a:r>
            <a:r>
              <a:rPr lang="el-GR" i="1" dirty="0"/>
              <a:t> </a:t>
            </a:r>
            <a:r>
              <a:rPr lang="el-GR" i="1" dirty="0" err="1"/>
              <a:t>παλαιογεωμαγνητική</a:t>
            </a:r>
            <a:r>
              <a:rPr lang="el-GR" i="1" dirty="0"/>
              <a:t> έγκλιση, </a:t>
            </a:r>
          </a:p>
          <a:p>
            <a:pPr algn="just">
              <a:defRPr/>
            </a:pPr>
            <a:r>
              <a:rPr lang="el-GR" b="1" i="1" dirty="0"/>
              <a:t>Φ</a:t>
            </a:r>
            <a:r>
              <a:rPr lang="el-GR" i="1" dirty="0"/>
              <a:t> (=</a:t>
            </a:r>
            <a:r>
              <a:rPr lang="el-GR" b="1" i="1" dirty="0"/>
              <a:t>90-Θ</a:t>
            </a:r>
            <a:r>
              <a:rPr lang="el-GR" i="1" dirty="0"/>
              <a:t>) </a:t>
            </a:r>
            <a:r>
              <a:rPr lang="el-GR" dirty="0"/>
              <a:t>είναι το </a:t>
            </a:r>
            <a:r>
              <a:rPr lang="el-GR" dirty="0" err="1"/>
              <a:t>παλαιομαγνητικό</a:t>
            </a:r>
            <a:r>
              <a:rPr lang="el-GR" dirty="0"/>
              <a:t> πλάτος του τόπου παρατήρησης όπου έγινε η μέτρηση της </a:t>
            </a:r>
            <a:r>
              <a:rPr lang="el-GR" b="1" i="1" dirty="0"/>
              <a:t>Ι</a:t>
            </a:r>
            <a:r>
              <a:rPr lang="el-GR" i="1" dirty="0"/>
              <a:t>.</a:t>
            </a:r>
            <a:endParaRPr lang="el-GR" dirty="0"/>
          </a:p>
        </p:txBody>
      </p:sp>
      <p:sp>
        <p:nvSpPr>
          <p:cNvPr id="6152" name="9 - Ορθογώνιο"/>
          <p:cNvSpPr>
            <a:spLocks noChangeArrowheads="1"/>
          </p:cNvSpPr>
          <p:nvPr/>
        </p:nvSpPr>
        <p:spPr bwMode="auto">
          <a:xfrm>
            <a:off x="116732" y="4643438"/>
            <a:ext cx="118385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a:t>
            </a:r>
            <a:r>
              <a:rPr lang="el-GR" altLang="en-US" b="1" dirty="0">
                <a:latin typeface="+mn-lt"/>
              </a:rPr>
              <a:t> </a:t>
            </a:r>
            <a:r>
              <a:rPr lang="el-GR" altLang="en-US" sz="1600" b="1" dirty="0">
                <a:latin typeface="+mn-lt"/>
              </a:rPr>
              <a:t>Εξίσωση του </a:t>
            </a:r>
            <a:r>
              <a:rPr lang="el-GR" altLang="en-US" sz="1600" b="1" dirty="0" err="1">
                <a:latin typeface="+mn-lt"/>
              </a:rPr>
              <a:t>παλαιομαγνητισμού</a:t>
            </a:r>
            <a:r>
              <a:rPr lang="el-GR" altLang="en-US" sz="1600" b="1" dirty="0">
                <a:latin typeface="+mn-lt"/>
              </a:rPr>
              <a:t> </a:t>
            </a:r>
            <a:r>
              <a:rPr lang="el-GR" altLang="en-US" dirty="0">
                <a:latin typeface="+mn-lt"/>
              </a:rPr>
              <a:t>αποτελεί το βασικό λόγο για τον οποίο ο </a:t>
            </a:r>
            <a:r>
              <a:rPr lang="el-GR" altLang="en-US" dirty="0" err="1">
                <a:latin typeface="+mn-lt"/>
              </a:rPr>
              <a:t>παλαιομαγνητισμός</a:t>
            </a:r>
            <a:r>
              <a:rPr lang="el-GR" altLang="en-US" dirty="0">
                <a:latin typeface="+mn-lt"/>
              </a:rPr>
              <a:t> χρησιμοποιείται στη Γεωδυναμική, αφού μετρήσεις της </a:t>
            </a:r>
            <a:r>
              <a:rPr lang="el-GR" altLang="en-US" dirty="0" err="1">
                <a:latin typeface="+mn-lt"/>
              </a:rPr>
              <a:t>παλαιομαγνητικής</a:t>
            </a:r>
            <a:r>
              <a:rPr lang="el-GR" altLang="en-US" dirty="0">
                <a:latin typeface="+mn-lt"/>
              </a:rPr>
              <a:t> έγκλισης ενός πετρώματος μπορούν να χρησιμοποιηθούν για τον υπολογισμό του γεωγραφικού πλάτους, στο οποίο βρισκόταν το πέτρωμα κατά το σχηματισμό του, ή αντίστοιχα του σχετικού γεωγραφικού πλάτους του </a:t>
            </a:r>
            <a:r>
              <a:rPr lang="el-GR" altLang="en-US" dirty="0" err="1">
                <a:latin typeface="+mn-lt"/>
              </a:rPr>
              <a:t>παλαιομαγνητικού</a:t>
            </a:r>
            <a:r>
              <a:rPr lang="el-GR" altLang="en-US" dirty="0">
                <a:latin typeface="+mn-lt"/>
              </a:rPr>
              <a:t> πόλου την ίδια χρονική στιγμή σε σχέση με τη σημερινή θέση του πετρώματος.</a:t>
            </a:r>
          </a:p>
        </p:txBody>
      </p:sp>
      <p:sp>
        <p:nvSpPr>
          <p:cNvPr id="5" name="Rectangle 4"/>
          <p:cNvSpPr/>
          <p:nvPr/>
        </p:nvSpPr>
        <p:spPr>
          <a:xfrm>
            <a:off x="194553" y="1344917"/>
            <a:ext cx="11387847" cy="369332"/>
          </a:xfrm>
          <a:prstGeom prst="rect">
            <a:avLst/>
          </a:prstGeom>
        </p:spPr>
        <p:txBody>
          <a:bodyPr wrap="square">
            <a:spAutoFit/>
          </a:bodyPr>
          <a:lstStyle/>
          <a:p>
            <a:pPr algn="ctr"/>
            <a:r>
              <a:rPr lang="el-GR" altLang="en-US" b="1" i="1" dirty="0" smtClean="0"/>
              <a:t>Υπολογισμός του </a:t>
            </a:r>
            <a:r>
              <a:rPr lang="el-GR" altLang="en-US" b="1" i="1" dirty="0" err="1" smtClean="0"/>
              <a:t>παλαιομαγνητικού</a:t>
            </a:r>
            <a:r>
              <a:rPr lang="el-GR" altLang="en-US" b="1" i="1" dirty="0" smtClean="0"/>
              <a:t> πλάτους και των γεωγραφικών συντεταγμένων του </a:t>
            </a:r>
            <a:r>
              <a:rPr lang="el-GR" altLang="en-US" b="1" i="1" dirty="0" err="1" smtClean="0"/>
              <a:t>παλαιομαγνητικού</a:t>
            </a:r>
            <a:r>
              <a:rPr lang="el-GR" altLang="en-US" b="1" i="1" dirty="0" smtClean="0"/>
              <a:t> πόλου</a:t>
            </a:r>
            <a:endParaRPr lang="el-GR" altLang="en-US" dirty="0"/>
          </a:p>
        </p:txBody>
      </p:sp>
      <p:sp>
        <p:nvSpPr>
          <p:cNvPr id="11"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2321258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3 - Ορθογώνιο"/>
          <p:cNvSpPr>
            <a:spLocks noChangeArrowheads="1"/>
          </p:cNvSpPr>
          <p:nvPr/>
        </p:nvSpPr>
        <p:spPr bwMode="auto">
          <a:xfrm>
            <a:off x="265210" y="1281440"/>
            <a:ext cx="11859406" cy="646112"/>
          </a:xfrm>
          <a:prstGeom prst="rect">
            <a:avLst/>
          </a:prstGeom>
          <a:noFill/>
          <a:ln w="9525">
            <a:noFill/>
            <a:miter lim="800000"/>
            <a:headEnd/>
            <a:tailEnd/>
          </a:ln>
        </p:spPr>
        <p:txBody>
          <a:bodyPr wrap="square">
            <a:spAutoFit/>
          </a:bodyPr>
          <a:lstStyle/>
          <a:p>
            <a:pPr algn="just">
              <a:defRPr/>
            </a:pPr>
            <a:r>
              <a:rPr lang="el-GR" dirty="0"/>
              <a:t>Από τη σφαιρική τριγωνομετρία προκύπτει ότι το γεωγραφικό πλάτος, </a:t>
            </a:r>
            <a:r>
              <a:rPr lang="el-GR" b="1" i="1" dirty="0" err="1"/>
              <a:t>φ</a:t>
            </a:r>
            <a:r>
              <a:rPr lang="el-GR" b="1" i="1" baseline="-25000" dirty="0" err="1"/>
              <a:t>p</a:t>
            </a:r>
            <a:r>
              <a:rPr lang="el-GR" i="1" dirty="0"/>
              <a:t>, του </a:t>
            </a:r>
            <a:r>
              <a:rPr lang="el-GR" i="1" dirty="0" err="1"/>
              <a:t>παλαιομαγνητικού</a:t>
            </a:r>
            <a:r>
              <a:rPr lang="el-GR" i="1" dirty="0"/>
              <a:t> πόλου, </a:t>
            </a:r>
            <a:r>
              <a:rPr lang="el-GR" b="1" i="1" dirty="0"/>
              <a:t>P</a:t>
            </a:r>
            <a:r>
              <a:rPr lang="el-GR" i="1" dirty="0"/>
              <a:t>, δίνεται από τη σχέση:</a:t>
            </a:r>
            <a:endParaRPr lang="el-GR" dirty="0"/>
          </a:p>
        </p:txBody>
      </p:sp>
      <p:grpSp>
        <p:nvGrpSpPr>
          <p:cNvPr id="7174" name="7 - Ομάδα"/>
          <p:cNvGrpSpPr>
            <a:grpSpLocks/>
          </p:cNvGrpSpPr>
          <p:nvPr/>
        </p:nvGrpSpPr>
        <p:grpSpPr bwMode="auto">
          <a:xfrm>
            <a:off x="4792817" y="1758951"/>
            <a:ext cx="4397375" cy="414337"/>
            <a:chOff x="2600358" y="2478113"/>
            <a:chExt cx="4397677" cy="414337"/>
          </a:xfrm>
        </p:grpSpPr>
        <p:graphicFrame>
          <p:nvGraphicFramePr>
            <p:cNvPr id="7171" name="Object 2"/>
            <p:cNvGraphicFramePr>
              <a:graphicFrameLocks noChangeAspect="1"/>
            </p:cNvGraphicFramePr>
            <p:nvPr>
              <p:extLst>
                <p:ext uri="{D42A27DB-BD31-4B8C-83A1-F6EECF244321}">
                  <p14:modId xmlns:p14="http://schemas.microsoft.com/office/powerpoint/2010/main" val="2974188072"/>
                </p:ext>
              </p:extLst>
            </p:nvPr>
          </p:nvGraphicFramePr>
          <p:xfrm>
            <a:off x="2600358" y="2478113"/>
            <a:ext cx="3530610" cy="414337"/>
          </p:xfrm>
          <a:graphic>
            <a:graphicData uri="http://schemas.openxmlformats.org/presentationml/2006/ole">
              <mc:AlternateContent xmlns:mc="http://schemas.openxmlformats.org/markup-compatibility/2006">
                <mc:Choice xmlns:v="urn:schemas-microsoft-com:vml" Requires="v">
                  <p:oleObj spid="_x0000_s7190" name="Equation" r:id="rId3" imgW="2057400" imgH="241200" progId="Equation.DSMT4">
                    <p:embed/>
                  </p:oleObj>
                </mc:Choice>
                <mc:Fallback>
                  <p:oleObj name="Equation" r:id="rId3" imgW="2057400" imgH="241200" progId="Equation.DSMT4">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2600358" y="2478113"/>
                          <a:ext cx="353061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2" name="9 - Ορθογώνιο"/>
            <p:cNvSpPr>
              <a:spLocks noChangeArrowheads="1"/>
            </p:cNvSpPr>
            <p:nvPr/>
          </p:nvSpPr>
          <p:spPr bwMode="auto">
            <a:xfrm>
              <a:off x="6345290" y="2490800"/>
              <a:ext cx="652745"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a:latin typeface="+mn-lt"/>
                </a:rPr>
                <a:t> (7.34)</a:t>
              </a:r>
            </a:p>
          </p:txBody>
        </p:sp>
      </p:grpSp>
      <p:sp>
        <p:nvSpPr>
          <p:cNvPr id="2" name="7 - Ορθογώνιο"/>
          <p:cNvSpPr>
            <a:spLocks noChangeArrowheads="1"/>
          </p:cNvSpPr>
          <p:nvPr/>
        </p:nvSpPr>
        <p:spPr bwMode="auto">
          <a:xfrm>
            <a:off x="6404246" y="2256518"/>
            <a:ext cx="5571893" cy="738188"/>
          </a:xfrm>
          <a:prstGeom prst="rect">
            <a:avLst/>
          </a:prstGeom>
          <a:noFill/>
          <a:ln w="9525">
            <a:noFill/>
            <a:miter lim="800000"/>
            <a:headEnd/>
            <a:tailEnd/>
          </a:ln>
        </p:spPr>
        <p:txBody>
          <a:bodyPr wrap="square">
            <a:spAutoFit/>
          </a:bodyPr>
          <a:lstStyle/>
          <a:p>
            <a:pPr algn="just">
              <a:defRPr/>
            </a:pPr>
            <a:r>
              <a:rPr lang="el-GR" sz="1400" b="1" i="1" dirty="0"/>
              <a:t>Φ</a:t>
            </a:r>
            <a:r>
              <a:rPr lang="el-GR" sz="1400" i="1" dirty="0"/>
              <a:t> είναι το </a:t>
            </a:r>
            <a:r>
              <a:rPr lang="el-GR" sz="1400" i="1" dirty="0" err="1"/>
              <a:t>παλαιομαγνητικό</a:t>
            </a:r>
            <a:r>
              <a:rPr lang="el-GR" sz="1400" i="1" dirty="0"/>
              <a:t> πλάτος του τόπου παρατήρησης </a:t>
            </a:r>
            <a:r>
              <a:rPr lang="el-GR" sz="1400" dirty="0"/>
              <a:t>(σχέση 7.33)</a:t>
            </a:r>
          </a:p>
          <a:p>
            <a:pPr algn="just">
              <a:defRPr/>
            </a:pPr>
            <a:r>
              <a:rPr lang="el-GR" sz="1400" b="1" i="1" dirty="0" err="1"/>
              <a:t>φ</a:t>
            </a:r>
            <a:r>
              <a:rPr lang="el-GR" sz="1400" b="1" i="1" baseline="-25000" dirty="0" err="1"/>
              <a:t>x</a:t>
            </a:r>
            <a:r>
              <a:rPr lang="el-GR" sz="1400" i="1" dirty="0"/>
              <a:t> είναι το γεωγραφικό πλάτος του τόπου παρατήρησης</a:t>
            </a:r>
          </a:p>
          <a:p>
            <a:pPr algn="just">
              <a:defRPr/>
            </a:pPr>
            <a:r>
              <a:rPr lang="el-GR" sz="1400" b="1" i="1" dirty="0"/>
              <a:t>D</a:t>
            </a:r>
            <a:r>
              <a:rPr lang="el-GR" sz="1400" i="1" dirty="0"/>
              <a:t> </a:t>
            </a:r>
            <a:r>
              <a:rPr lang="el-GR" sz="1400" dirty="0"/>
              <a:t>είναι η </a:t>
            </a:r>
            <a:r>
              <a:rPr lang="el-GR" sz="1400" dirty="0" err="1"/>
              <a:t>μετρηθείσα</a:t>
            </a:r>
            <a:r>
              <a:rPr lang="el-GR" sz="1400" dirty="0"/>
              <a:t> </a:t>
            </a:r>
            <a:r>
              <a:rPr lang="el-GR" sz="1400" dirty="0" err="1"/>
              <a:t>παλαιομαγνητική</a:t>
            </a:r>
            <a:r>
              <a:rPr lang="el-GR" sz="1400" dirty="0"/>
              <a:t> απόκλιση.</a:t>
            </a:r>
          </a:p>
        </p:txBody>
      </p:sp>
      <p:sp>
        <p:nvSpPr>
          <p:cNvPr id="7175" name="8 - Ορθογώνιο"/>
          <p:cNvSpPr>
            <a:spLocks noChangeArrowheads="1"/>
          </p:cNvSpPr>
          <p:nvPr/>
        </p:nvSpPr>
        <p:spPr bwMode="auto">
          <a:xfrm>
            <a:off x="1764253" y="3044265"/>
            <a:ext cx="8143875" cy="369887"/>
          </a:xfrm>
          <a:prstGeom prst="rect">
            <a:avLst/>
          </a:prstGeom>
          <a:noFill/>
          <a:ln w="9525">
            <a:noFill/>
            <a:miter lim="800000"/>
            <a:headEnd/>
            <a:tailEnd/>
          </a:ln>
        </p:spPr>
        <p:txBody>
          <a:bodyPr>
            <a:spAutoFit/>
          </a:bodyPr>
          <a:lstStyle/>
          <a:p>
            <a:pPr algn="just">
              <a:defRPr/>
            </a:pPr>
            <a:r>
              <a:rPr lang="el-GR" dirty="0"/>
              <a:t>Το γεωγραφικό μήκος, </a:t>
            </a:r>
            <a:r>
              <a:rPr lang="el-GR" b="1" i="1" dirty="0" err="1"/>
              <a:t>λ</a:t>
            </a:r>
            <a:r>
              <a:rPr lang="el-GR" b="1" i="1" baseline="-25000" dirty="0" err="1"/>
              <a:t>p</a:t>
            </a:r>
            <a:r>
              <a:rPr lang="el-GR" i="1" dirty="0"/>
              <a:t>, του </a:t>
            </a:r>
            <a:r>
              <a:rPr lang="el-GR" i="1" dirty="0" err="1"/>
              <a:t>παλαιομαγνητικού</a:t>
            </a:r>
            <a:r>
              <a:rPr lang="el-GR" i="1" dirty="0"/>
              <a:t> πόλου δίνεται από τη σχέση:</a:t>
            </a:r>
            <a:endParaRPr lang="el-GR" dirty="0"/>
          </a:p>
        </p:txBody>
      </p:sp>
      <p:grpSp>
        <p:nvGrpSpPr>
          <p:cNvPr id="7177" name="7 - Ομάδα"/>
          <p:cNvGrpSpPr>
            <a:grpSpLocks/>
          </p:cNvGrpSpPr>
          <p:nvPr/>
        </p:nvGrpSpPr>
        <p:grpSpPr bwMode="auto">
          <a:xfrm>
            <a:off x="4059238" y="3571875"/>
            <a:ext cx="4005262" cy="763588"/>
            <a:chOff x="2992489" y="2303485"/>
            <a:chExt cx="4005546" cy="763585"/>
          </a:xfrm>
        </p:grpSpPr>
        <p:graphicFrame>
          <p:nvGraphicFramePr>
            <p:cNvPr id="7170" name="Object 3"/>
            <p:cNvGraphicFramePr>
              <a:graphicFrameLocks noChangeAspect="1"/>
            </p:cNvGraphicFramePr>
            <p:nvPr>
              <p:extLst>
                <p:ext uri="{D42A27DB-BD31-4B8C-83A1-F6EECF244321}">
                  <p14:modId xmlns:p14="http://schemas.microsoft.com/office/powerpoint/2010/main" val="2916481961"/>
                </p:ext>
              </p:extLst>
            </p:nvPr>
          </p:nvGraphicFramePr>
          <p:xfrm>
            <a:off x="2992489" y="2303485"/>
            <a:ext cx="2746382" cy="763585"/>
          </p:xfrm>
          <a:graphic>
            <a:graphicData uri="http://schemas.openxmlformats.org/presentationml/2006/ole">
              <mc:AlternateContent xmlns:mc="http://schemas.openxmlformats.org/markup-compatibility/2006">
                <mc:Choice xmlns:v="urn:schemas-microsoft-com:vml" Requires="v">
                  <p:oleObj spid="_x0000_s7191" name="Equation" r:id="rId5" imgW="1600200" imgH="444240" progId="Equation.DSMT4">
                    <p:embed/>
                  </p:oleObj>
                </mc:Choice>
                <mc:Fallback>
                  <p:oleObj name="Equation" r:id="rId5" imgW="1600200" imgH="444240" progId="Equation.DSMT4">
                    <p:embed/>
                    <p:pic>
                      <p:nvPicPr>
                        <p:cNvPr id="0" name=""/>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2992489" y="2303485"/>
                          <a:ext cx="2746382" cy="763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1" name="9 - Ορθογώνιο"/>
            <p:cNvSpPr>
              <a:spLocks noChangeArrowheads="1"/>
            </p:cNvSpPr>
            <p:nvPr/>
          </p:nvSpPr>
          <p:spPr bwMode="auto">
            <a:xfrm>
              <a:off x="6345290" y="2490800"/>
              <a:ext cx="652745"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a:latin typeface="+mn-lt"/>
                </a:rPr>
                <a:t> (7.35)</a:t>
              </a:r>
            </a:p>
          </p:txBody>
        </p:sp>
      </p:grpSp>
      <p:sp>
        <p:nvSpPr>
          <p:cNvPr id="7178" name="12 - Ορθογώνιο"/>
          <p:cNvSpPr>
            <a:spLocks noChangeArrowheads="1"/>
          </p:cNvSpPr>
          <p:nvPr/>
        </p:nvSpPr>
        <p:spPr bwMode="auto">
          <a:xfrm>
            <a:off x="7118389" y="4078120"/>
            <a:ext cx="485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400" b="1" i="1" dirty="0" err="1">
                <a:latin typeface="+mn-lt"/>
              </a:rPr>
              <a:t>λ</a:t>
            </a:r>
            <a:r>
              <a:rPr lang="el-GR" altLang="en-US" sz="1400" b="1" i="1" baseline="-25000" dirty="0" err="1">
                <a:latin typeface="+mn-lt"/>
              </a:rPr>
              <a:t>x</a:t>
            </a:r>
            <a:r>
              <a:rPr lang="el-GR" altLang="en-US" sz="1400" i="1" dirty="0">
                <a:latin typeface="+mn-lt"/>
              </a:rPr>
              <a:t> είναι το γεωγραφικό πλάτος του τόπου παρατήρησης.</a:t>
            </a:r>
            <a:endParaRPr lang="el-GR" altLang="en-US" sz="1400" dirty="0">
              <a:latin typeface="+mn-lt"/>
            </a:endParaRPr>
          </a:p>
        </p:txBody>
      </p:sp>
      <p:sp>
        <p:nvSpPr>
          <p:cNvPr id="3" name="13 - Ορθογώνιο"/>
          <p:cNvSpPr>
            <a:spLocks noChangeArrowheads="1"/>
          </p:cNvSpPr>
          <p:nvPr/>
        </p:nvSpPr>
        <p:spPr bwMode="auto">
          <a:xfrm>
            <a:off x="175098" y="4263449"/>
            <a:ext cx="6118292" cy="646113"/>
          </a:xfrm>
          <a:prstGeom prst="rect">
            <a:avLst/>
          </a:prstGeom>
          <a:noFill/>
          <a:ln w="9525">
            <a:noFill/>
            <a:miter lim="800000"/>
            <a:headEnd/>
            <a:tailEnd/>
          </a:ln>
        </p:spPr>
        <p:txBody>
          <a:bodyPr wrap="square">
            <a:spAutoFit/>
          </a:bodyPr>
          <a:lstStyle/>
          <a:p>
            <a:pPr algn="just">
              <a:defRPr/>
            </a:pPr>
            <a:r>
              <a:rPr lang="el-GR" dirty="0"/>
              <a:t>Η σχέση ισχύει όταν </a:t>
            </a:r>
            <a:r>
              <a:rPr lang="el-GR" b="1" dirty="0" err="1"/>
              <a:t>sin</a:t>
            </a:r>
            <a:r>
              <a:rPr lang="el-GR" b="1" i="1" dirty="0" err="1"/>
              <a:t>Φ≥sinφ</a:t>
            </a:r>
            <a:r>
              <a:rPr lang="el-GR" b="1" i="1" baseline="-25000" dirty="0" err="1"/>
              <a:t>p</a:t>
            </a:r>
            <a:r>
              <a:rPr lang="el-GR" b="1" i="1" dirty="0" err="1"/>
              <a:t>·sinφ</a:t>
            </a:r>
            <a:r>
              <a:rPr lang="el-GR" b="1" i="1" baseline="-25000" dirty="0" err="1"/>
              <a:t>x</a:t>
            </a:r>
            <a:r>
              <a:rPr lang="el-GR" b="1" i="1" dirty="0"/>
              <a:t> </a:t>
            </a:r>
          </a:p>
          <a:p>
            <a:pPr algn="just">
              <a:defRPr/>
            </a:pPr>
            <a:r>
              <a:rPr lang="el-GR" i="1" dirty="0"/>
              <a:t>Ενώ όταν </a:t>
            </a:r>
            <a:r>
              <a:rPr lang="el-GR" b="1" i="1" dirty="0" err="1"/>
              <a:t>sinΦ&lt;sinφ</a:t>
            </a:r>
            <a:r>
              <a:rPr lang="el-GR" b="1" i="1" baseline="-25000" dirty="0" err="1"/>
              <a:t>p</a:t>
            </a:r>
            <a:r>
              <a:rPr lang="el-GR" b="1" i="1" dirty="0" err="1"/>
              <a:t>·sinφ</a:t>
            </a:r>
            <a:r>
              <a:rPr lang="el-GR" b="1" i="1" baseline="-25000" dirty="0" err="1"/>
              <a:t>x</a:t>
            </a:r>
            <a:r>
              <a:rPr lang="el-GR" i="1" dirty="0"/>
              <a:t> το πρώτο μέλος της είναι </a:t>
            </a:r>
            <a:r>
              <a:rPr lang="en-US" b="1" dirty="0"/>
              <a:t>sin(</a:t>
            </a:r>
            <a:r>
              <a:rPr lang="el-GR" b="1" i="1" dirty="0"/>
              <a:t>λ</a:t>
            </a:r>
            <a:r>
              <a:rPr lang="en-US" b="1" i="1" baseline="-25000" dirty="0"/>
              <a:t>x</a:t>
            </a:r>
            <a:r>
              <a:rPr lang="en-US" b="1" i="1" dirty="0"/>
              <a:t>-</a:t>
            </a:r>
            <a:r>
              <a:rPr lang="el-GR" b="1" i="1" dirty="0"/>
              <a:t>λ</a:t>
            </a:r>
            <a:r>
              <a:rPr lang="en-US" b="1" i="1" baseline="-25000" dirty="0"/>
              <a:t>p</a:t>
            </a:r>
            <a:r>
              <a:rPr lang="en-US" b="1" i="1" dirty="0"/>
              <a:t>)</a:t>
            </a:r>
            <a:r>
              <a:rPr lang="el-GR" dirty="0"/>
              <a:t>.</a:t>
            </a:r>
            <a:endParaRPr lang="el-GR" b="1" dirty="0"/>
          </a:p>
        </p:txBody>
      </p:sp>
      <p:sp>
        <p:nvSpPr>
          <p:cNvPr id="7180" name="14 - Ορθογώνιο"/>
          <p:cNvSpPr>
            <a:spLocks noChangeArrowheads="1"/>
          </p:cNvSpPr>
          <p:nvPr/>
        </p:nvSpPr>
        <p:spPr bwMode="auto">
          <a:xfrm>
            <a:off x="175098" y="5218028"/>
            <a:ext cx="1180104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Συνεπώς, όταν έχουν μετρηθεί η έγκλιση, </a:t>
            </a:r>
            <a:r>
              <a:rPr lang="el-GR" altLang="en-US" b="1" i="1" dirty="0">
                <a:latin typeface="+mn-lt"/>
              </a:rPr>
              <a:t>Ι</a:t>
            </a:r>
            <a:r>
              <a:rPr lang="el-GR" altLang="en-US" i="1" dirty="0">
                <a:latin typeface="+mn-lt"/>
              </a:rPr>
              <a:t>, και η απόκλιση, </a:t>
            </a:r>
            <a:r>
              <a:rPr lang="el-GR" altLang="en-US" b="1" i="1" dirty="0">
                <a:latin typeface="+mn-lt"/>
              </a:rPr>
              <a:t>D</a:t>
            </a:r>
            <a:r>
              <a:rPr lang="el-GR" altLang="en-US" i="1" dirty="0">
                <a:latin typeface="+mn-lt"/>
              </a:rPr>
              <a:t>, της </a:t>
            </a:r>
            <a:r>
              <a:rPr lang="el-GR" altLang="en-US" dirty="0">
                <a:latin typeface="+mn-lt"/>
              </a:rPr>
              <a:t>παραμένουσας </a:t>
            </a:r>
            <a:r>
              <a:rPr lang="el-GR" altLang="en-US" dirty="0" err="1">
                <a:latin typeface="+mn-lt"/>
              </a:rPr>
              <a:t>μαγνήτισης</a:t>
            </a:r>
            <a:r>
              <a:rPr lang="el-GR" altLang="en-US" dirty="0">
                <a:latin typeface="+mn-lt"/>
              </a:rPr>
              <a:t>, και είναι γνωστές οι γεωγραφικές συντεταγμένες, </a:t>
            </a:r>
            <a:r>
              <a:rPr lang="el-GR" altLang="en-US" b="1" i="1" dirty="0" err="1">
                <a:latin typeface="+mn-lt"/>
              </a:rPr>
              <a:t>φ</a:t>
            </a:r>
            <a:r>
              <a:rPr lang="el-GR" altLang="en-US" b="1" i="1" baseline="-25000" dirty="0" err="1">
                <a:latin typeface="+mn-lt"/>
              </a:rPr>
              <a:t>x</a:t>
            </a:r>
            <a:r>
              <a:rPr lang="el-GR" altLang="en-US" i="1" dirty="0">
                <a:latin typeface="+mn-lt"/>
              </a:rPr>
              <a:t>, </a:t>
            </a:r>
            <a:r>
              <a:rPr lang="el-GR" altLang="en-US" b="1" i="1" dirty="0" err="1">
                <a:latin typeface="+mn-lt"/>
              </a:rPr>
              <a:t>λ</a:t>
            </a:r>
            <a:r>
              <a:rPr lang="el-GR" altLang="en-US" b="1" i="1" baseline="-25000" dirty="0" err="1">
                <a:latin typeface="+mn-lt"/>
              </a:rPr>
              <a:t>x</a:t>
            </a:r>
            <a:r>
              <a:rPr lang="el-GR" altLang="en-US" i="1" dirty="0">
                <a:latin typeface="+mn-lt"/>
              </a:rPr>
              <a:t>, </a:t>
            </a:r>
            <a:r>
              <a:rPr lang="el-GR" altLang="en-US" dirty="0">
                <a:latin typeface="+mn-lt"/>
              </a:rPr>
              <a:t>του τόπου όπου λήφθηκε το δείγμα, είναι δυνατόν να προσδιοριστεί η θέση του </a:t>
            </a:r>
            <a:r>
              <a:rPr lang="el-GR" altLang="en-US" dirty="0" err="1">
                <a:latin typeface="+mn-lt"/>
              </a:rPr>
              <a:t>παλαιομαγνητικού</a:t>
            </a:r>
            <a:r>
              <a:rPr lang="el-GR" altLang="en-US" dirty="0">
                <a:latin typeface="+mn-lt"/>
              </a:rPr>
              <a:t> πόλου</a:t>
            </a:r>
          </a:p>
        </p:txBody>
      </p:sp>
      <p:sp>
        <p:nvSpPr>
          <p:cNvPr id="15" name="Title 2"/>
          <p:cNvSpPr>
            <a:spLocks noGrp="1"/>
          </p:cNvSpPr>
          <p:nvPr>
            <p:ph type="title"/>
          </p:nvPr>
        </p:nvSpPr>
        <p:spPr/>
        <p:txBody>
          <a:bodyPr>
            <a:normAutofit/>
          </a:bodyPr>
          <a:lstStyle/>
          <a:p>
            <a:r>
              <a:rPr lang="el-GR" dirty="0" err="1"/>
              <a:t>Παλαιομαγνητικές</a:t>
            </a:r>
            <a:r>
              <a:rPr lang="el-GR" dirty="0"/>
              <a:t> </a:t>
            </a:r>
            <a:r>
              <a:rPr lang="el-GR" dirty="0" smtClean="0"/>
              <a:t>μετρήσεις</a:t>
            </a:r>
            <a:endParaRPr lang="en-US" dirty="0"/>
          </a:p>
        </p:txBody>
      </p:sp>
    </p:spTree>
    <p:extLst>
      <p:ext uri="{BB962C8B-B14F-4D97-AF65-F5344CB8AC3E}">
        <p14:creationId xmlns:p14="http://schemas.microsoft.com/office/powerpoint/2010/main" val="1289908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3 - Ορθογώνιο"/>
          <p:cNvSpPr>
            <a:spLocks noChangeArrowheads="1"/>
          </p:cNvSpPr>
          <p:nvPr/>
        </p:nvSpPr>
        <p:spPr bwMode="auto">
          <a:xfrm>
            <a:off x="1809751" y="2154070"/>
            <a:ext cx="8572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Στα δείγματα που απέκτησαν </a:t>
            </a:r>
            <a:r>
              <a:rPr lang="el-GR" altLang="en-US" dirty="0" err="1">
                <a:latin typeface="+mn-lt"/>
              </a:rPr>
              <a:t>μαγνήτιση</a:t>
            </a:r>
            <a:r>
              <a:rPr lang="el-GR" altLang="en-US" dirty="0">
                <a:latin typeface="+mn-lt"/>
              </a:rPr>
              <a:t> μέσα στο γεωλογικό χρόνο μπορούμε να θεωρήσουμε ότι η μέση θέση του </a:t>
            </a:r>
            <a:r>
              <a:rPr lang="el-GR" altLang="en-US" dirty="0" err="1">
                <a:latin typeface="+mn-lt"/>
              </a:rPr>
              <a:t>παλαιομαγνητικού</a:t>
            </a:r>
            <a:r>
              <a:rPr lang="el-GR" altLang="en-US" dirty="0">
                <a:latin typeface="+mn-lt"/>
              </a:rPr>
              <a:t> τους πόλου συμπίπτει με τον γεωγραφικό πόλο και οι </a:t>
            </a:r>
            <a:r>
              <a:rPr lang="el-GR" altLang="en-US" b="1" dirty="0" err="1">
                <a:latin typeface="+mn-lt"/>
              </a:rPr>
              <a:t>παλαιομαγνητικές</a:t>
            </a:r>
            <a:r>
              <a:rPr lang="el-GR" altLang="en-US" b="1" dirty="0">
                <a:latin typeface="+mn-lt"/>
              </a:rPr>
              <a:t> συντεταγμένες </a:t>
            </a:r>
            <a:r>
              <a:rPr lang="el-GR" altLang="en-US" dirty="0">
                <a:latin typeface="+mn-lt"/>
              </a:rPr>
              <a:t>θεωρείται ότι συμπίπτουν με τις </a:t>
            </a:r>
            <a:r>
              <a:rPr lang="el-GR" altLang="en-US" b="1" dirty="0">
                <a:latin typeface="+mn-lt"/>
              </a:rPr>
              <a:t>γεωγραφικές.</a:t>
            </a:r>
            <a:endParaRPr lang="el-GR" altLang="en-US" dirty="0">
              <a:latin typeface="+mn-lt"/>
            </a:endParaRPr>
          </a:p>
        </p:txBody>
      </p:sp>
      <p:sp>
        <p:nvSpPr>
          <p:cNvPr id="24580" name="5 - Ορθογώνιο"/>
          <p:cNvSpPr>
            <a:spLocks noChangeArrowheads="1"/>
          </p:cNvSpPr>
          <p:nvPr/>
        </p:nvSpPr>
        <p:spPr bwMode="auto">
          <a:xfrm>
            <a:off x="1809751" y="3929063"/>
            <a:ext cx="871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mn-lt"/>
              </a:rPr>
              <a:t>Με τις παλαιομαγνητικές μεθόδους επιδιώκεται η λύση πολύ σημαντικών γεωφυσικών προβλημάτων, όπως είναι η μελέτη της αιώνιας μεταβολής του γεωμαγνητικού πεδίου στο παρελθόν, η αναστροφή του γεωμαγνητικού πεδίου, η μετάθεση των ηπείρων και η επέκταση των ωκεανών.</a:t>
            </a:r>
          </a:p>
        </p:txBody>
      </p:sp>
      <p:sp>
        <p:nvSpPr>
          <p:cNvPr id="2" name="Title 1"/>
          <p:cNvSpPr>
            <a:spLocks noGrp="1"/>
          </p:cNvSpPr>
          <p:nvPr>
            <p:ph type="title"/>
          </p:nvPr>
        </p:nvSpPr>
        <p:spPr/>
        <p:txBody>
          <a:bodyPr>
            <a:normAutofit/>
          </a:bodyPr>
          <a:lstStyle/>
          <a:p>
            <a:r>
              <a:rPr lang="el-GR" dirty="0"/>
              <a:t>Γεωφυσική σημασία του </a:t>
            </a:r>
            <a:r>
              <a:rPr lang="el-GR" dirty="0" err="1" smtClean="0"/>
              <a:t>Παλαιομαγνητισμού</a:t>
            </a:r>
            <a:endParaRPr lang="en-US" dirty="0"/>
          </a:p>
        </p:txBody>
      </p:sp>
    </p:spTree>
    <p:extLst>
      <p:ext uri="{BB962C8B-B14F-4D97-AF65-F5344CB8AC3E}">
        <p14:creationId xmlns:p14="http://schemas.microsoft.com/office/powerpoint/2010/main" val="5771686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65370" y="1367650"/>
            <a:ext cx="11653736" cy="4926146"/>
          </a:xfrm>
          <a:prstGeom prst="rect">
            <a:avLst/>
          </a:prstGeom>
          <a:noFill/>
          <a:ln w="9525">
            <a:noFill/>
            <a:miter lim="800000"/>
            <a:headEnd/>
            <a:tailEnd/>
          </a:ln>
        </p:spPr>
        <p:txBody>
          <a:bodyPr lIns="92075" tIns="46038" rIns="92075" bIns="46038"/>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Font typeface="Arial" panose="020B0604020202020204" pitchFamily="34" charset="0"/>
              <a:buChar char="•"/>
            </a:pPr>
            <a:r>
              <a:rPr lang="el-GR" altLang="en-US" sz="2200" b="1" dirty="0">
                <a:latin typeface="+mn-lt"/>
                <a:cs typeface="Times New Roman" panose="02020603050405020304" pitchFamily="18" charset="0"/>
              </a:rPr>
              <a:t>Ο</a:t>
            </a:r>
            <a:r>
              <a:rPr lang="el-GR" altLang="en-US" sz="2200" b="1" dirty="0">
                <a:latin typeface="+mn-lt"/>
              </a:rPr>
              <a:t> </a:t>
            </a:r>
            <a:r>
              <a:rPr lang="el-GR" altLang="en-US" sz="2200" b="1" i="1" dirty="0">
                <a:latin typeface="+mn-lt"/>
              </a:rPr>
              <a:t>ΑΡΧΑΙΟΜΑΓΝΗΤΙΣΜΟΣ</a:t>
            </a:r>
            <a:r>
              <a:rPr lang="el-GR" altLang="en-US" sz="2200" b="1" dirty="0">
                <a:latin typeface="+mn-lt"/>
              </a:rPr>
              <a:t> αποτελεί κλάδο του </a:t>
            </a:r>
            <a:r>
              <a:rPr lang="el-GR" altLang="en-US" sz="2200" b="1" dirty="0" err="1">
                <a:latin typeface="+mn-lt"/>
              </a:rPr>
              <a:t>παλαιομαγνητισμού</a:t>
            </a:r>
            <a:r>
              <a:rPr lang="el-GR" altLang="en-US" sz="2200" b="1" dirty="0">
                <a:latin typeface="+mn-lt"/>
              </a:rPr>
              <a:t> και έχει ως αντικείμενο μελέτης το μαγνητικό πεδίο της Γης και τις μεταβολές του στα </a:t>
            </a:r>
            <a:r>
              <a:rPr lang="el-GR" altLang="en-US" sz="2200" b="1" dirty="0" err="1">
                <a:latin typeface="+mn-lt"/>
              </a:rPr>
              <a:t>προιστορικά</a:t>
            </a:r>
            <a:r>
              <a:rPr lang="el-GR" altLang="en-US" sz="2200" b="1" dirty="0">
                <a:latin typeface="+mn-lt"/>
              </a:rPr>
              <a:t> και ιστορικά χρόνια.</a:t>
            </a:r>
            <a:r>
              <a:rPr lang="el-GR" altLang="en-US" sz="2200" b="1" dirty="0">
                <a:latin typeface="+mn-lt"/>
                <a:cs typeface="Times New Roman" panose="02020603050405020304" pitchFamily="18" charset="0"/>
              </a:rPr>
              <a:t> </a:t>
            </a:r>
            <a:r>
              <a:rPr lang="el-GR" altLang="en-US" sz="2200" b="1" dirty="0" err="1">
                <a:latin typeface="+mn-lt"/>
              </a:rPr>
              <a:t>Β</a:t>
            </a:r>
            <a:r>
              <a:rPr lang="el-GR" altLang="en-US" sz="2200" b="1" dirty="0" err="1">
                <a:latin typeface="+mn-lt"/>
                <a:cs typeface="Times New Roman" panose="02020603050405020304" pitchFamily="18" charset="0"/>
              </a:rPr>
              <a:t>ασι</a:t>
            </a:r>
            <a:r>
              <a:rPr lang="el-GR" altLang="en-US" sz="2200" b="1" dirty="0" err="1">
                <a:latin typeface="+mn-lt"/>
              </a:rPr>
              <a:t>ζεται</a:t>
            </a:r>
            <a:r>
              <a:rPr lang="el-GR" altLang="en-US" sz="2200" b="1" dirty="0">
                <a:latin typeface="+mn-lt"/>
              </a:rPr>
              <a:t> στην</a:t>
            </a:r>
            <a:r>
              <a:rPr lang="el-GR" altLang="en-US" sz="2200" b="1" dirty="0">
                <a:latin typeface="+mn-lt"/>
                <a:cs typeface="Times New Roman" panose="02020603050405020304" pitchFamily="18" charset="0"/>
              </a:rPr>
              <a:t> αρχή ότι τα μαγνητικά ορυκτά που περιέχονται στ</a:t>
            </a:r>
            <a:r>
              <a:rPr lang="el-GR" altLang="en-US" sz="2200" b="1" dirty="0">
                <a:latin typeface="+mn-lt"/>
              </a:rPr>
              <a:t>η</a:t>
            </a:r>
            <a:r>
              <a:rPr lang="el-GR" altLang="en-US" sz="2200" b="1" dirty="0">
                <a:latin typeface="+mn-lt"/>
                <a:cs typeface="Times New Roman" panose="02020603050405020304" pitchFamily="18" charset="0"/>
              </a:rPr>
              <a:t>ν </a:t>
            </a:r>
            <a:r>
              <a:rPr lang="el-GR" altLang="en-US" sz="2200" b="1" dirty="0">
                <a:latin typeface="+mn-lt"/>
              </a:rPr>
              <a:t>ψημένη </a:t>
            </a:r>
            <a:r>
              <a:rPr lang="el-GR" altLang="en-US" sz="2200" b="1" dirty="0">
                <a:latin typeface="+mn-lt"/>
                <a:cs typeface="Times New Roman" panose="02020603050405020304" pitchFamily="18" charset="0"/>
              </a:rPr>
              <a:t>άργιλο μπορούν να καταγράψουν την </a:t>
            </a:r>
            <a:r>
              <a:rPr lang="el-GR" altLang="en-US" sz="2200" b="1" u="sng" dirty="0">
                <a:effectLst>
                  <a:outerShdw blurRad="38100" dist="38100" dir="2700000" algn="tl">
                    <a:srgbClr val="EEECE1"/>
                  </a:outerShdw>
                </a:effectLst>
                <a:latin typeface="+mn-lt"/>
                <a:cs typeface="Times New Roman" panose="02020603050405020304" pitchFamily="18" charset="0"/>
              </a:rPr>
              <a:t>διεύθυνση</a:t>
            </a:r>
            <a:r>
              <a:rPr lang="el-GR" altLang="en-US" sz="2200" b="1" dirty="0">
                <a:latin typeface="+mn-lt"/>
                <a:cs typeface="Times New Roman" panose="02020603050405020304" pitchFamily="18" charset="0"/>
              </a:rPr>
              <a:t> και την </a:t>
            </a:r>
            <a:r>
              <a:rPr lang="el-GR" altLang="en-US" sz="2200" b="1" u="sng" dirty="0">
                <a:effectLst>
                  <a:outerShdw blurRad="38100" dist="38100" dir="2700000" algn="tl">
                    <a:srgbClr val="EEECE1"/>
                  </a:outerShdw>
                </a:effectLst>
                <a:latin typeface="+mn-lt"/>
                <a:cs typeface="Times New Roman" panose="02020603050405020304" pitchFamily="18" charset="0"/>
              </a:rPr>
              <a:t>ένταση</a:t>
            </a:r>
            <a:r>
              <a:rPr lang="el-GR" altLang="en-US" sz="2200" b="1" dirty="0">
                <a:latin typeface="+mn-lt"/>
                <a:cs typeface="Times New Roman" panose="02020603050405020304" pitchFamily="18" charset="0"/>
              </a:rPr>
              <a:t> του</a:t>
            </a:r>
            <a:r>
              <a:rPr lang="el-GR" altLang="en-US" sz="2200" b="1" dirty="0">
                <a:latin typeface="+mn-lt"/>
              </a:rPr>
              <a:t> ΓΜΠ</a:t>
            </a:r>
            <a:r>
              <a:rPr lang="el-GR" altLang="en-US" sz="2200" b="1" dirty="0">
                <a:latin typeface="+mn-lt"/>
                <a:cs typeface="Times New Roman" panose="02020603050405020304" pitchFamily="18" charset="0"/>
              </a:rPr>
              <a:t> όταν ψυχθούν από υψηλές σε χαμηλές θερμοκρασίες</a:t>
            </a:r>
            <a:r>
              <a:rPr lang="el-GR" altLang="en-US" sz="2200" b="1" dirty="0">
                <a:latin typeface="+mn-lt"/>
              </a:rPr>
              <a:t>.</a:t>
            </a:r>
          </a:p>
          <a:p>
            <a:pPr algn="just">
              <a:spcBef>
                <a:spcPct val="20000"/>
              </a:spcBef>
              <a:buFont typeface="Arial" panose="020B0604020202020204" pitchFamily="34" charset="0"/>
              <a:buChar char="•"/>
            </a:pPr>
            <a:endParaRPr lang="it-IT" altLang="en-US" sz="1000" b="1" dirty="0">
              <a:latin typeface="+mn-lt"/>
              <a:cs typeface="Times New Roman" panose="02020603050405020304" pitchFamily="18" charset="0"/>
            </a:endParaRPr>
          </a:p>
          <a:p>
            <a:pPr algn="just">
              <a:spcBef>
                <a:spcPct val="20000"/>
              </a:spcBef>
              <a:buFont typeface="Arial" panose="020B0604020202020204" pitchFamily="34" charset="0"/>
              <a:buChar char="•"/>
            </a:pPr>
            <a:r>
              <a:rPr lang="el-GR" altLang="en-US" sz="2200" b="1" dirty="0">
                <a:latin typeface="+mn-lt"/>
                <a:cs typeface="Times New Roman" panose="02020603050405020304" pitchFamily="18" charset="0"/>
              </a:rPr>
              <a:t>Το </a:t>
            </a:r>
            <a:r>
              <a:rPr lang="el-GR" altLang="en-US" sz="2200" b="1" u="sng" dirty="0">
                <a:effectLst>
                  <a:outerShdw blurRad="38100" dist="38100" dir="2700000" algn="tl">
                    <a:srgbClr val="FFFFFF"/>
                  </a:outerShdw>
                </a:effectLst>
                <a:latin typeface="+mn-lt"/>
                <a:cs typeface="Times New Roman" panose="02020603050405020304" pitchFamily="18" charset="0"/>
              </a:rPr>
              <a:t>ευθύ πρόβλημα</a:t>
            </a:r>
            <a:r>
              <a:rPr lang="el-GR" altLang="en-US" sz="2200" b="1" dirty="0">
                <a:latin typeface="+mn-lt"/>
                <a:cs typeface="Times New Roman" panose="02020603050405020304" pitchFamily="18" charset="0"/>
              </a:rPr>
              <a:t> στον </a:t>
            </a:r>
            <a:r>
              <a:rPr lang="el-GR" altLang="en-US" sz="2200" b="1" dirty="0" err="1">
                <a:latin typeface="+mn-lt"/>
                <a:cs typeface="Times New Roman" panose="02020603050405020304" pitchFamily="18" charset="0"/>
              </a:rPr>
              <a:t>αρχαιομαγνητισμο</a:t>
            </a:r>
            <a:r>
              <a:rPr lang="el-GR" altLang="en-US" sz="2200" b="1" dirty="0">
                <a:latin typeface="+mn-lt"/>
                <a:cs typeface="Times New Roman" panose="02020603050405020304" pitchFamily="18" charset="0"/>
              </a:rPr>
              <a:t> </a:t>
            </a:r>
            <a:r>
              <a:rPr lang="el-GR" altLang="en-US" sz="2200" b="1" dirty="0">
                <a:latin typeface="+mn-lt"/>
              </a:rPr>
              <a:t>συνδέεται με</a:t>
            </a:r>
            <a:r>
              <a:rPr lang="el-GR" altLang="en-US" sz="2200" b="1" dirty="0">
                <a:latin typeface="+mn-lt"/>
                <a:cs typeface="Times New Roman" panose="02020603050405020304" pitchFamily="18" charset="0"/>
              </a:rPr>
              <a:t> την κατασκευή των καμπύλων </a:t>
            </a:r>
            <a:r>
              <a:rPr lang="el-GR" altLang="en-US" sz="2200" b="1" dirty="0">
                <a:latin typeface="+mn-lt"/>
              </a:rPr>
              <a:t>αναφοράς -</a:t>
            </a:r>
            <a:r>
              <a:rPr lang="el-GR" altLang="en-US" sz="2200" b="1" dirty="0" err="1">
                <a:latin typeface="+mn-lt"/>
                <a:cs typeface="Times New Roman" panose="02020603050405020304" pitchFamily="18" charset="0"/>
              </a:rPr>
              <a:t>αρχαιοέντασης</a:t>
            </a:r>
            <a:r>
              <a:rPr lang="el-GR" altLang="en-US" sz="2200" b="1" dirty="0">
                <a:latin typeface="+mn-lt"/>
                <a:cs typeface="Times New Roman" panose="02020603050405020304" pitchFamily="18" charset="0"/>
              </a:rPr>
              <a:t> και </a:t>
            </a:r>
            <a:r>
              <a:rPr lang="el-GR" altLang="en-US" sz="2200" b="1" dirty="0" err="1">
                <a:latin typeface="+mn-lt"/>
                <a:cs typeface="Times New Roman" panose="02020603050405020304" pitchFamily="18" charset="0"/>
              </a:rPr>
              <a:t>αρχαιοδιεύθυνσης</a:t>
            </a:r>
            <a:r>
              <a:rPr lang="el-GR" altLang="en-US" sz="2200" b="1" dirty="0">
                <a:latin typeface="+mn-lt"/>
              </a:rPr>
              <a:t>-</a:t>
            </a:r>
            <a:r>
              <a:rPr lang="el-GR" altLang="en-US" sz="2200" b="1" dirty="0">
                <a:latin typeface="+mn-lt"/>
                <a:cs typeface="Times New Roman" panose="02020603050405020304" pitchFamily="18" charset="0"/>
              </a:rPr>
              <a:t> όταν τα αρχαιολογικά υλικά έχουν χρονολογηθεί με άλλες μεθόδους (</a:t>
            </a:r>
            <a:r>
              <a:rPr lang="el-GR" altLang="en-US" sz="2200" b="1" dirty="0">
                <a:latin typeface="+mn-lt"/>
              </a:rPr>
              <a:t>αρχαιολογικά στοιχεία, </a:t>
            </a:r>
            <a:r>
              <a:rPr lang="el-GR" altLang="en-US" sz="2200" b="1" dirty="0" err="1">
                <a:latin typeface="+mn-lt"/>
              </a:rPr>
              <a:t>θερμοφωταύγεια</a:t>
            </a:r>
            <a:r>
              <a:rPr lang="el-GR" altLang="en-US" sz="2200" b="1" dirty="0">
                <a:latin typeface="+mn-lt"/>
              </a:rPr>
              <a:t>, </a:t>
            </a:r>
            <a:r>
              <a:rPr lang="el-GR" altLang="en-US" sz="2200" b="1" dirty="0">
                <a:latin typeface="+mn-lt"/>
                <a:cs typeface="Times New Roman" panose="02020603050405020304" pitchFamily="18" charset="0"/>
              </a:rPr>
              <a:t>C</a:t>
            </a:r>
            <a:r>
              <a:rPr lang="el-GR" altLang="en-US" sz="2200" b="1" baseline="30000" dirty="0">
                <a:latin typeface="+mn-lt"/>
                <a:cs typeface="Times New Roman" panose="02020603050405020304" pitchFamily="18" charset="0"/>
              </a:rPr>
              <a:t>14</a:t>
            </a:r>
            <a:r>
              <a:rPr lang="el-GR" altLang="en-US" sz="2200" b="1" dirty="0">
                <a:latin typeface="+mn-lt"/>
              </a:rPr>
              <a:t>  </a:t>
            </a:r>
            <a:r>
              <a:rPr lang="el-GR" altLang="en-US" sz="2200" b="1" dirty="0">
                <a:latin typeface="+mn-lt"/>
                <a:cs typeface="Times New Roman" panose="02020603050405020304" pitchFamily="18" charset="0"/>
              </a:rPr>
              <a:t>).</a:t>
            </a:r>
          </a:p>
          <a:p>
            <a:pPr algn="just">
              <a:spcBef>
                <a:spcPct val="20000"/>
              </a:spcBef>
              <a:buFont typeface="Arial" panose="020B0604020202020204" pitchFamily="34" charset="0"/>
              <a:buChar char="•"/>
            </a:pPr>
            <a:endParaRPr lang="it-IT" altLang="en-US" sz="1000" b="1" dirty="0">
              <a:latin typeface="+mn-lt"/>
              <a:cs typeface="Times New Roman" panose="02020603050405020304" pitchFamily="18" charset="0"/>
            </a:endParaRPr>
          </a:p>
          <a:p>
            <a:pPr algn="just">
              <a:spcBef>
                <a:spcPct val="20000"/>
              </a:spcBef>
              <a:buFont typeface="Arial" panose="020B0604020202020204" pitchFamily="34" charset="0"/>
              <a:buChar char="•"/>
            </a:pPr>
            <a:r>
              <a:rPr lang="el-GR" altLang="en-US" sz="2200" b="1" dirty="0">
                <a:latin typeface="+mn-lt"/>
                <a:cs typeface="Times New Roman" panose="02020603050405020304" pitchFamily="18" charset="0"/>
              </a:rPr>
              <a:t>Στο </a:t>
            </a:r>
            <a:r>
              <a:rPr lang="el-GR" altLang="en-US" sz="2200" b="1" u="sng" dirty="0">
                <a:effectLst>
                  <a:outerShdw blurRad="38100" dist="38100" dir="2700000" algn="tl">
                    <a:srgbClr val="FFFFFF"/>
                  </a:outerShdw>
                </a:effectLst>
                <a:latin typeface="+mn-lt"/>
                <a:cs typeface="Times New Roman" panose="02020603050405020304" pitchFamily="18" charset="0"/>
              </a:rPr>
              <a:t>αντίστροφο πρόβλημα</a:t>
            </a:r>
            <a:r>
              <a:rPr lang="el-GR" altLang="en-US" sz="2200" b="1" dirty="0">
                <a:latin typeface="+mn-lt"/>
                <a:cs typeface="Times New Roman" panose="02020603050405020304" pitchFamily="18" charset="0"/>
              </a:rPr>
              <a:t> οι δυσκολίες είναι πολλαπλές γιατί με βάση τίς καμπύλες </a:t>
            </a:r>
            <a:r>
              <a:rPr lang="el-GR" altLang="en-US" sz="2200" b="1" dirty="0">
                <a:latin typeface="+mn-lt"/>
              </a:rPr>
              <a:t>αναφοράς </a:t>
            </a:r>
            <a:r>
              <a:rPr lang="el-GR" altLang="en-US" sz="2200" b="1" dirty="0">
                <a:latin typeface="+mn-lt"/>
                <a:cs typeface="Times New Roman" panose="02020603050405020304" pitchFamily="18" charset="0"/>
              </a:rPr>
              <a:t>θα πρέπει να χρονολογήσουμε αρχαιολογικά υλικά. Οι καμπύλες θα πρέπει να έχουν κατασκευαστεί με μεγάλη ακρίβεια, και από μεγάλο αριθμό καλά χρονολογημένων δειγμάτων. </a:t>
            </a:r>
          </a:p>
        </p:txBody>
      </p:sp>
      <p:sp>
        <p:nvSpPr>
          <p:cNvPr id="2" name="Title 1"/>
          <p:cNvSpPr>
            <a:spLocks noGrp="1"/>
          </p:cNvSpPr>
          <p:nvPr>
            <p:ph type="title"/>
          </p:nvPr>
        </p:nvSpPr>
        <p:spPr/>
        <p:txBody>
          <a:bodyPr>
            <a:normAutofit/>
          </a:bodyPr>
          <a:lstStyle/>
          <a:p>
            <a:r>
              <a:rPr lang="el-GR" dirty="0"/>
              <a:t>ΒΑΣΙΚΕΣ ΑΡΧΕΣ ΣΤΟΝ </a:t>
            </a:r>
            <a:r>
              <a:rPr lang="el-GR" dirty="0" smtClean="0"/>
              <a:t>ΑΡΧΑΙΟΜΑΓΝΗΤΙΣΜΟ</a:t>
            </a:r>
            <a:endParaRPr lang="en-US" dirty="0"/>
          </a:p>
        </p:txBody>
      </p:sp>
    </p:spTree>
    <p:extLst>
      <p:ext uri="{BB962C8B-B14F-4D97-AF65-F5344CB8AC3E}">
        <p14:creationId xmlns:p14="http://schemas.microsoft.com/office/powerpoint/2010/main" val="703979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3 - Ορθογώνιο"/>
          <p:cNvSpPr>
            <a:spLocks noChangeArrowheads="1"/>
          </p:cNvSpPr>
          <p:nvPr/>
        </p:nvSpPr>
        <p:spPr bwMode="auto">
          <a:xfrm>
            <a:off x="1809751" y="1585913"/>
            <a:ext cx="8501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άργιλος περιέχει αρχικά ενώσεις σιδήρου, οι οποίες, κατά τη θέρμανσή της μετατρέπονται σε αιματίτη που αποκτάει </a:t>
            </a:r>
            <a:r>
              <a:rPr lang="el-GR" altLang="en-US" dirty="0" err="1">
                <a:latin typeface="+mn-lt"/>
              </a:rPr>
              <a:t>θερμομαγνήτιση</a:t>
            </a:r>
            <a:r>
              <a:rPr lang="el-GR" altLang="en-US" dirty="0">
                <a:latin typeface="+mn-lt"/>
              </a:rPr>
              <a:t> από το μαγνητικό πεδίο που επικρατεί κατά το χρόνο της θέρμανσης. Η </a:t>
            </a:r>
            <a:r>
              <a:rPr lang="el-GR" altLang="en-US" dirty="0" err="1">
                <a:latin typeface="+mn-lt"/>
              </a:rPr>
              <a:t>μαγνήτιση</a:t>
            </a:r>
            <a:r>
              <a:rPr lang="el-GR" altLang="en-US" dirty="0">
                <a:latin typeface="+mn-lt"/>
              </a:rPr>
              <a:t> αυτή σταθεροποιείται μετά, κατά τη ψύξη του αντικειμένου κάτω από το σημείο </a:t>
            </a:r>
            <a:r>
              <a:rPr lang="el-GR" altLang="en-US" b="1" dirty="0" err="1">
                <a:latin typeface="+mn-lt"/>
              </a:rPr>
              <a:t>Curie</a:t>
            </a:r>
            <a:r>
              <a:rPr lang="el-GR" altLang="en-US" dirty="0">
                <a:latin typeface="+mn-lt"/>
              </a:rPr>
              <a:t>.</a:t>
            </a:r>
          </a:p>
        </p:txBody>
      </p:sp>
      <p:sp>
        <p:nvSpPr>
          <p:cNvPr id="26627" name="4 - Ορθογώνιο"/>
          <p:cNvSpPr>
            <a:spLocks noChangeArrowheads="1"/>
          </p:cNvSpPr>
          <p:nvPr/>
        </p:nvSpPr>
        <p:spPr bwMode="auto">
          <a:xfrm>
            <a:off x="1738314" y="3571876"/>
            <a:ext cx="8643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mn-lt"/>
              </a:rPr>
              <a:t>Σε αρχαιολογικά αντικείμενα που δε μετατέθηκαν από το χρόνο της κατασκευής τους μπορούμε να προσδιορίσουμε τόσο την έγκλιση, όσο και την απόκλιση του αρχαιομαγνητικού πεδίου.</a:t>
            </a:r>
          </a:p>
        </p:txBody>
      </p:sp>
      <p:sp>
        <p:nvSpPr>
          <p:cNvPr id="26628" name="5 - Ορθογώνιο"/>
          <p:cNvSpPr>
            <a:spLocks noChangeArrowheads="1"/>
          </p:cNvSpPr>
          <p:nvPr/>
        </p:nvSpPr>
        <p:spPr bwMode="auto">
          <a:xfrm>
            <a:off x="1738313" y="5214939"/>
            <a:ext cx="8572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mn-lt"/>
              </a:rPr>
              <a:t>Στις περιπτώσεις κατά τις οποίες τα αντικείμενα μετατέθηκαν, αλλά γνωρίζουμε ότι κατά το χρόνο της κατασκευής τους ήταν κατακόρυφα, μπορούμε να υπολογίσουμε μόνο την έγκλιση.</a:t>
            </a:r>
          </a:p>
        </p:txBody>
      </p:sp>
      <p:sp>
        <p:nvSpPr>
          <p:cNvPr id="2" name="Title 1"/>
          <p:cNvSpPr>
            <a:spLocks noGrp="1"/>
          </p:cNvSpPr>
          <p:nvPr>
            <p:ph type="title"/>
          </p:nvPr>
        </p:nvSpPr>
        <p:spPr/>
        <p:txBody>
          <a:bodyPr>
            <a:normAutofit fontScale="90000"/>
          </a:bodyPr>
          <a:lstStyle/>
          <a:p>
            <a:r>
              <a:rPr lang="el-GR" dirty="0" smtClean="0"/>
              <a:t>Πληροφορίες για το κύριο μαγνητικό πεδίο της Γης στο παρελθόν</a:t>
            </a:r>
            <a:endParaRPr lang="en-US" dirty="0"/>
          </a:p>
        </p:txBody>
      </p:sp>
    </p:spTree>
    <p:extLst>
      <p:ext uri="{BB962C8B-B14F-4D97-AF65-F5344CB8AC3E}">
        <p14:creationId xmlns:p14="http://schemas.microsoft.com/office/powerpoint/2010/main" val="2553014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7218026" y="1453542"/>
            <a:ext cx="4741862" cy="4214813"/>
          </a:xfrm>
          <a:prstGeom prst="rect">
            <a:avLst/>
          </a:prstGeom>
          <a:ln>
            <a:noFill/>
          </a:ln>
          <a:effectLst>
            <a:outerShdw blurRad="292100" dist="139700" dir="2700000" algn="tl" rotWithShape="0">
              <a:srgbClr val="333333">
                <a:alpha val="65000"/>
              </a:srgbClr>
            </a:outerShdw>
          </a:effectLst>
        </p:spPr>
      </p:pic>
      <p:sp>
        <p:nvSpPr>
          <p:cNvPr id="25603" name="4 - Ορθογώνιο"/>
          <p:cNvSpPr>
            <a:spLocks noChangeArrowheads="1"/>
          </p:cNvSpPr>
          <p:nvPr/>
        </p:nvSpPr>
        <p:spPr bwMode="auto">
          <a:xfrm>
            <a:off x="0" y="1386651"/>
            <a:ext cx="7091464" cy="830997"/>
          </a:xfrm>
          <a:prstGeom prst="rect">
            <a:avLst/>
          </a:prstGeom>
          <a:noFill/>
          <a:ln w="9525">
            <a:noFill/>
            <a:miter lim="800000"/>
            <a:headEnd/>
            <a:tailEnd/>
          </a:ln>
        </p:spPr>
        <p:txBody>
          <a:bodyPr wrap="square">
            <a:spAutoFit/>
          </a:bodyPr>
          <a:lstStyle/>
          <a:p>
            <a:pPr algn="just">
              <a:defRPr/>
            </a:pPr>
            <a:r>
              <a:rPr lang="el-GR" sz="1600" dirty="0"/>
              <a:t>Μεταβολή της μαγνητικής έγκλισης, </a:t>
            </a:r>
            <a:r>
              <a:rPr lang="el-GR" sz="1600" b="1" i="1" dirty="0"/>
              <a:t>Ι</a:t>
            </a:r>
            <a:r>
              <a:rPr lang="el-GR" sz="1600" i="1" dirty="0"/>
              <a:t>, σε σχέση με τη μαγνητική απόκλιση, </a:t>
            </a:r>
            <a:r>
              <a:rPr lang="el-GR" sz="1600" b="1" i="1" dirty="0"/>
              <a:t>D</a:t>
            </a:r>
            <a:r>
              <a:rPr lang="el-GR" sz="1600" i="1" dirty="0"/>
              <a:t>, όπως προκύπτει από μετρήσεις (διακεκομμένη καμπύλη) και από </a:t>
            </a:r>
            <a:r>
              <a:rPr lang="el-GR" sz="1600" dirty="0" err="1"/>
              <a:t>παλαιομαγνητικά</a:t>
            </a:r>
            <a:r>
              <a:rPr lang="el-GR" sz="1600" dirty="0"/>
              <a:t> στοιχεία (πλήρης καμπύλη) στη Γαλλία (</a:t>
            </a:r>
            <a:r>
              <a:rPr lang="el-GR" sz="1600" dirty="0" err="1"/>
              <a:t>Bocur</a:t>
            </a:r>
            <a:r>
              <a:rPr lang="el-GR" sz="1600" dirty="0"/>
              <a:t>, 1994).</a:t>
            </a:r>
          </a:p>
        </p:txBody>
      </p:sp>
      <p:sp>
        <p:nvSpPr>
          <p:cNvPr id="27652" name="5 - Ορθογώνιο"/>
          <p:cNvSpPr>
            <a:spLocks noChangeArrowheads="1"/>
          </p:cNvSpPr>
          <p:nvPr/>
        </p:nvSpPr>
        <p:spPr bwMode="auto">
          <a:xfrm>
            <a:off x="53502" y="2729952"/>
            <a:ext cx="69844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Στο ίδιο σχήμα παρουσιάζεται η μεταβολή των δύο μαγνητικών στοιχείων στη Γαλλία κατά το χρονικό διάστημα από -100 μέχρι το 1600 όπως προέκυψαν από </a:t>
            </a:r>
            <a:r>
              <a:rPr lang="el-GR" altLang="en-US" sz="1600" dirty="0" err="1">
                <a:latin typeface="+mn-lt"/>
              </a:rPr>
              <a:t>αρχαιομαγνητικά</a:t>
            </a:r>
            <a:r>
              <a:rPr lang="el-GR" altLang="en-US" sz="1600" dirty="0">
                <a:latin typeface="+mn-lt"/>
              </a:rPr>
              <a:t> στοιχεία (</a:t>
            </a:r>
            <a:r>
              <a:rPr lang="en-US" altLang="en-US" sz="1600" dirty="0" err="1">
                <a:latin typeface="+mn-lt"/>
              </a:rPr>
              <a:t>Bocur</a:t>
            </a:r>
            <a:r>
              <a:rPr lang="en-US" altLang="en-US" sz="1600" dirty="0">
                <a:latin typeface="+mn-lt"/>
              </a:rPr>
              <a:t>, 1994).</a:t>
            </a:r>
            <a:endParaRPr lang="el-GR" altLang="en-US" sz="1600" dirty="0">
              <a:latin typeface="+mn-lt"/>
            </a:endParaRPr>
          </a:p>
        </p:txBody>
      </p:sp>
      <p:sp>
        <p:nvSpPr>
          <p:cNvPr id="27653" name="6 - Ορθογώνιο"/>
          <p:cNvSpPr>
            <a:spLocks noChangeArrowheads="1"/>
          </p:cNvSpPr>
          <p:nvPr/>
        </p:nvSpPr>
        <p:spPr bwMode="auto">
          <a:xfrm>
            <a:off x="53502" y="4002034"/>
            <a:ext cx="6984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μεταβολή, η οποία παρουσιάζεται στο σχήμα, αντιστοιχεί ουσιαστικά στην αιώνια μεταβολή του μαγνητικού πεδίου, όπως αυτή εμφανίζεται σε κάθε περιοχή.</a:t>
            </a:r>
          </a:p>
        </p:txBody>
      </p:sp>
      <p:sp>
        <p:nvSpPr>
          <p:cNvPr id="27654" name="7 - Ορθογώνιο"/>
          <p:cNvSpPr>
            <a:spLocks noChangeArrowheads="1"/>
          </p:cNvSpPr>
          <p:nvPr/>
        </p:nvSpPr>
        <p:spPr bwMode="auto">
          <a:xfrm>
            <a:off x="53502" y="5188100"/>
            <a:ext cx="6984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Η μεταβολή αυτή δεν είναι ίδια για κάθε περιοχή, κατά συνέπεια είναι απαραίτητος ο υπολογισμός </a:t>
            </a:r>
            <a:r>
              <a:rPr lang="el-GR" altLang="en-US" dirty="0" err="1">
                <a:latin typeface="+mn-lt"/>
              </a:rPr>
              <a:t>αρχαιομαγνητικών</a:t>
            </a:r>
            <a:r>
              <a:rPr lang="el-GR" altLang="en-US" dirty="0">
                <a:latin typeface="+mn-lt"/>
              </a:rPr>
              <a:t> καμπυλών για κάθε περιοχή.</a:t>
            </a:r>
          </a:p>
        </p:txBody>
      </p:sp>
      <p:sp>
        <p:nvSpPr>
          <p:cNvPr id="8" name="Title 1"/>
          <p:cNvSpPr>
            <a:spLocks noGrp="1"/>
          </p:cNvSpPr>
          <p:nvPr>
            <p:ph type="title"/>
          </p:nvPr>
        </p:nvSpPr>
        <p:spPr/>
        <p:txBody>
          <a:bodyPr>
            <a:normAutofit fontScale="90000"/>
          </a:bodyPr>
          <a:lstStyle/>
          <a:p>
            <a:r>
              <a:rPr lang="el-GR" dirty="0" smtClean="0"/>
              <a:t>Πληροφορίες για το κύριο μαγνητικό πεδίο της Γης στο παρελθόν</a:t>
            </a:r>
            <a:endParaRPr lang="en-US" dirty="0"/>
          </a:p>
        </p:txBody>
      </p:sp>
    </p:spTree>
    <p:extLst>
      <p:ext uri="{BB962C8B-B14F-4D97-AF65-F5344CB8AC3E}">
        <p14:creationId xmlns:p14="http://schemas.microsoft.com/office/powerpoint/2010/main" val="832858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7243093" y="1485932"/>
            <a:ext cx="4476897" cy="4106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627" name="4 - Ορθογώνιο"/>
          <p:cNvSpPr>
            <a:spLocks noChangeArrowheads="1"/>
          </p:cNvSpPr>
          <p:nvPr/>
        </p:nvSpPr>
        <p:spPr bwMode="auto">
          <a:xfrm>
            <a:off x="5515583" y="5592509"/>
            <a:ext cx="6676417" cy="800219"/>
          </a:xfrm>
          <a:prstGeom prst="rect">
            <a:avLst/>
          </a:prstGeom>
          <a:noFill/>
          <a:ln w="9525">
            <a:noFill/>
            <a:miter lim="800000"/>
            <a:headEnd/>
            <a:tailEnd/>
          </a:ln>
        </p:spPr>
        <p:txBody>
          <a:bodyPr wrap="square">
            <a:spAutoFit/>
          </a:bodyPr>
          <a:lstStyle/>
          <a:p>
            <a:pPr algn="just">
              <a:defRPr/>
            </a:pPr>
            <a:r>
              <a:rPr lang="el-GR" sz="1600" dirty="0"/>
              <a:t>Μεταβολή της μαγνητικής έγκλισης, </a:t>
            </a:r>
            <a:r>
              <a:rPr lang="el-GR" sz="1600" b="1" i="1" dirty="0"/>
              <a:t>Ι</a:t>
            </a:r>
            <a:r>
              <a:rPr lang="el-GR" sz="1600" i="1" dirty="0"/>
              <a:t>, σε σχέση με τη μαγνητική απόκλιση, </a:t>
            </a:r>
            <a:r>
              <a:rPr lang="el-GR" sz="1600" b="1" i="1" dirty="0"/>
              <a:t>D</a:t>
            </a:r>
            <a:r>
              <a:rPr lang="el-GR" sz="1600" i="1" dirty="0"/>
              <a:t>, όπως προκύπτει από </a:t>
            </a:r>
            <a:r>
              <a:rPr lang="el-GR" sz="1600" i="1" dirty="0" err="1"/>
              <a:t>αρχαιομαγνητικά</a:t>
            </a:r>
            <a:r>
              <a:rPr lang="el-GR" sz="1600" i="1" dirty="0"/>
              <a:t> στοιχεία για την Ελλάδα και την Ιταλία. </a:t>
            </a:r>
            <a:r>
              <a:rPr lang="el-GR" sz="1400" dirty="0"/>
              <a:t>(</a:t>
            </a:r>
            <a:r>
              <a:rPr lang="el-GR" sz="1400" dirty="0" err="1"/>
              <a:t>αρχαιομαγνητικές</a:t>
            </a:r>
            <a:r>
              <a:rPr lang="el-GR" sz="1400" dirty="0"/>
              <a:t> καμπύλες από </a:t>
            </a:r>
            <a:r>
              <a:rPr lang="el-GR" sz="1400" dirty="0" err="1"/>
              <a:t>Tema</a:t>
            </a:r>
            <a:r>
              <a:rPr lang="el-GR" sz="1400" dirty="0"/>
              <a:t>, 2006 και </a:t>
            </a:r>
            <a:r>
              <a:rPr lang="el-GR" sz="1400" dirty="0" err="1"/>
              <a:t>DeMarco</a:t>
            </a:r>
            <a:r>
              <a:rPr lang="el-GR" sz="1400" dirty="0"/>
              <a:t>, 2007)</a:t>
            </a:r>
            <a:endParaRPr lang="el-GR" sz="1600" dirty="0"/>
          </a:p>
        </p:txBody>
      </p:sp>
      <p:sp>
        <p:nvSpPr>
          <p:cNvPr id="28676" name="5 - Ορθογώνιο"/>
          <p:cNvSpPr>
            <a:spLocks noChangeArrowheads="1"/>
          </p:cNvSpPr>
          <p:nvPr/>
        </p:nvSpPr>
        <p:spPr bwMode="auto">
          <a:xfrm>
            <a:off x="396911" y="2135206"/>
            <a:ext cx="569908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Παρότι με την </a:t>
            </a:r>
            <a:r>
              <a:rPr lang="el-GR" altLang="en-US" sz="1600" dirty="0" err="1">
                <a:latin typeface="+mn-lt"/>
              </a:rPr>
              <a:t>αρχαιομαγνητική</a:t>
            </a:r>
            <a:r>
              <a:rPr lang="el-GR" altLang="en-US" sz="1600" dirty="0">
                <a:latin typeface="+mn-lt"/>
              </a:rPr>
              <a:t> μέθοδο προσδιορίζεται καλύτερα η διεύθυνση της </a:t>
            </a:r>
            <a:r>
              <a:rPr lang="el-GR" altLang="en-US" sz="1600" dirty="0" err="1">
                <a:latin typeface="+mn-lt"/>
              </a:rPr>
              <a:t>μαγνήτισης</a:t>
            </a:r>
            <a:r>
              <a:rPr lang="el-GR" altLang="en-US" sz="1600" dirty="0">
                <a:latin typeface="+mn-lt"/>
              </a:rPr>
              <a:t> από ότι το μέτρο της, με μετρήσεις της </a:t>
            </a:r>
            <a:r>
              <a:rPr lang="el-GR" altLang="en-US" sz="1600" dirty="0" err="1">
                <a:latin typeface="+mn-lt"/>
              </a:rPr>
              <a:t>παλαιοέντασης</a:t>
            </a:r>
            <a:r>
              <a:rPr lang="el-GR" altLang="en-US" sz="1600" dirty="0">
                <a:latin typeface="+mn-lt"/>
              </a:rPr>
              <a:t> του μαγνητικού πεδίου δείχθηκε ότι, η ένταση του μαγνητικού πεδίου της Γης έγινε περίπου </a:t>
            </a:r>
            <a:r>
              <a:rPr lang="el-GR" altLang="en-US" sz="1600" b="1" dirty="0">
                <a:latin typeface="+mn-lt"/>
              </a:rPr>
              <a:t>1.4 φορές </a:t>
            </a:r>
            <a:r>
              <a:rPr lang="el-GR" altLang="en-US" sz="1600" dirty="0">
                <a:latin typeface="+mn-lt"/>
              </a:rPr>
              <a:t>μικρότερη κατά τα τελευταία </a:t>
            </a:r>
            <a:r>
              <a:rPr lang="el-GR" altLang="en-US" sz="1600" b="1" dirty="0">
                <a:latin typeface="+mn-lt"/>
              </a:rPr>
              <a:t>2000 χρόνια</a:t>
            </a:r>
            <a:r>
              <a:rPr lang="el-GR" altLang="en-US" sz="1600" dirty="0">
                <a:latin typeface="+mn-lt"/>
              </a:rPr>
              <a:t>, σε συμφωνία με την ελάττωση της μαγνητικής ροπής, που καθορίσθηκε με μετρήσεις.</a:t>
            </a:r>
          </a:p>
          <a:p>
            <a:pPr algn="just" eaLnBrk="1" hangingPunct="1"/>
            <a:endParaRPr lang="el-GR" altLang="en-US" sz="1600" dirty="0">
              <a:latin typeface="+mn-lt"/>
            </a:endParaRPr>
          </a:p>
          <a:p>
            <a:pPr algn="just" eaLnBrk="1" hangingPunct="1"/>
            <a:r>
              <a:rPr lang="el-GR" altLang="en-US" sz="1600" dirty="0">
                <a:latin typeface="+mn-lt"/>
              </a:rPr>
              <a:t> Όμως, παλαιότερα στοιχεία </a:t>
            </a:r>
            <a:r>
              <a:rPr lang="el-GR" altLang="en-US" sz="1600" dirty="0" err="1">
                <a:latin typeface="+mn-lt"/>
              </a:rPr>
              <a:t>παλαιοέντασης</a:t>
            </a:r>
            <a:r>
              <a:rPr lang="el-GR" altLang="en-US" sz="1600" dirty="0">
                <a:latin typeface="+mn-lt"/>
              </a:rPr>
              <a:t> δείχνουν ότι η μεταβολή αυτή είναι πιο πολύπλοκη και κατά συνέπεια η </a:t>
            </a:r>
            <a:r>
              <a:rPr lang="el-GR" altLang="en-US" sz="1600" dirty="0" err="1">
                <a:latin typeface="+mn-lt"/>
              </a:rPr>
              <a:t>παλαιοένταση</a:t>
            </a:r>
            <a:r>
              <a:rPr lang="el-GR" altLang="en-US" sz="1600" dirty="0">
                <a:latin typeface="+mn-lt"/>
              </a:rPr>
              <a:t> μπορεί να χρησιμοποιηθεί σε συνδυασμό με την </a:t>
            </a:r>
            <a:r>
              <a:rPr lang="el-GR" altLang="en-US" sz="1600" dirty="0" err="1">
                <a:latin typeface="+mn-lt"/>
              </a:rPr>
              <a:t>παλαιοέγκλιση</a:t>
            </a:r>
            <a:r>
              <a:rPr lang="el-GR" altLang="en-US" sz="1600" dirty="0">
                <a:latin typeface="+mn-lt"/>
              </a:rPr>
              <a:t> και </a:t>
            </a:r>
            <a:r>
              <a:rPr lang="el-GR" altLang="en-US" sz="1600" dirty="0" err="1">
                <a:latin typeface="+mn-lt"/>
              </a:rPr>
              <a:t>παλαιοαπόκλιση</a:t>
            </a:r>
            <a:r>
              <a:rPr lang="el-GR" altLang="en-US" sz="1600" dirty="0">
                <a:latin typeface="+mn-lt"/>
              </a:rPr>
              <a:t> για τη χρονολόγηση αρχαιολογικών αντικειμένων.</a:t>
            </a:r>
          </a:p>
        </p:txBody>
      </p:sp>
      <p:sp>
        <p:nvSpPr>
          <p:cNvPr id="6" name="Title 1"/>
          <p:cNvSpPr>
            <a:spLocks noGrp="1"/>
          </p:cNvSpPr>
          <p:nvPr>
            <p:ph type="title"/>
          </p:nvPr>
        </p:nvSpPr>
        <p:spPr/>
        <p:txBody>
          <a:bodyPr>
            <a:normAutofit fontScale="90000"/>
          </a:bodyPr>
          <a:lstStyle/>
          <a:p>
            <a:r>
              <a:rPr lang="el-GR" dirty="0" smtClean="0"/>
              <a:t>Πληροφορίες για το κύριο μαγνητικό πεδίο της Γης στο παρελθόν</a:t>
            </a:r>
            <a:endParaRPr lang="en-US" dirty="0"/>
          </a:p>
        </p:txBody>
      </p:sp>
    </p:spTree>
    <p:extLst>
      <p:ext uri="{BB962C8B-B14F-4D97-AF65-F5344CB8AC3E}">
        <p14:creationId xmlns:p14="http://schemas.microsoft.com/office/powerpoint/2010/main" val="2564364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39863"/>
            <a:ext cx="8229600" cy="3478212"/>
          </a:xfrm>
        </p:spPr>
        <p:txBody>
          <a:bodyPr rtlCol="0">
            <a:normAutofit fontScale="77500" lnSpcReduction="20000"/>
          </a:bodyPr>
          <a:lstStyle/>
          <a:p>
            <a:pPr fontAlgn="auto">
              <a:spcAft>
                <a:spcPts val="0"/>
              </a:spcAft>
              <a:buFont typeface="Arial" pitchFamily="34" charset="0"/>
              <a:buChar char="•"/>
              <a:defRPr/>
            </a:pPr>
            <a:r>
              <a:rPr lang="el-GR" dirty="0" smtClean="0"/>
              <a:t>Το παρόν εκπαιδευτικό υλικό έχει αναπτυχθεί στα πλαίσια του εκπαιδευτικού έργου του διδάσκοντα.</a:t>
            </a:r>
            <a:endParaRPr lang="en-US" dirty="0" smtClean="0"/>
          </a:p>
          <a:p>
            <a:pPr fontAlgn="auto">
              <a:spcAft>
                <a:spcPts val="0"/>
              </a:spcAft>
              <a:buFont typeface="Arial" pitchFamily="34" charset="0"/>
              <a:buChar char="•"/>
              <a:defRPr/>
            </a:pPr>
            <a:r>
              <a:rPr lang="el-GR" dirty="0" smtClean="0"/>
              <a:t>Το έργο «Ανοικτά Ακαδημαϊκά Μαθήματα στο Αριστοτέλειο Πανεπιστήμιο Θεσσαλονίκης» έχει χρηματοδοτήσει μόνο την αναδιαμόρφωση του εκπαιδευτικού υλικού. </a:t>
            </a:r>
          </a:p>
          <a:p>
            <a:pPr fontAlgn="auto">
              <a:spcAft>
                <a:spcPts val="0"/>
              </a:spcAft>
              <a:buFont typeface="Arial" pitchFamily="34" charset="0"/>
              <a:buChar char="•"/>
              <a:defRPr/>
            </a:pPr>
            <a:r>
              <a:rPr lang="el-GR"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n-US" dirty="0" smtClean="0"/>
          </a:p>
          <a:p>
            <a:pPr fontAlgn="auto">
              <a:spcAft>
                <a:spcPts val="0"/>
              </a:spcAft>
              <a:buFont typeface="Arial" pitchFamily="34" charset="0"/>
              <a:buChar char="•"/>
              <a:defRPr/>
            </a:pPr>
            <a:endParaRPr lang="el-GR" dirty="0" smtClean="0"/>
          </a:p>
        </p:txBody>
      </p:sp>
      <p:sp>
        <p:nvSpPr>
          <p:cNvPr id="18436" name="Title 1"/>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l-GR" smtClean="0"/>
              <a:t>Χρηματοδότηση</a:t>
            </a:r>
          </a:p>
        </p:txBody>
      </p:sp>
      <p:sp>
        <p:nvSpPr>
          <p:cNvPr id="18435" name="Θέση αριθμού διαφάνειας 5"/>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8783AA-D93E-442E-AFC8-732163ADBBD0}" type="slidenum">
              <a:rPr lang="el-GR">
                <a:solidFill>
                  <a:prstClr val="black"/>
                </a:solidFill>
              </a:rPr>
              <a:pPr fontAlgn="base">
                <a:spcBef>
                  <a:spcPct val="0"/>
                </a:spcBef>
                <a:spcAft>
                  <a:spcPct val="0"/>
                </a:spcAft>
              </a:pPr>
              <a:t>3</a:t>
            </a:fld>
            <a:endParaRPr lang="el-GR">
              <a:solidFill>
                <a:prstClr val="black"/>
              </a:solidFill>
            </a:endParaRPr>
          </a:p>
        </p:txBody>
      </p:sp>
      <p:pic>
        <p:nvPicPr>
          <p:cNvPr id="18437" name="Picture 2" descr="Λογότυπο επιχειρησιακού προγράμματος εκπαίδευσης και δια βίου μάθησης&#10;"/>
          <p:cNvPicPr>
            <a:picLocks noChangeAspect="1" noChangeArrowheads="1"/>
          </p:cNvPicPr>
          <p:nvPr/>
        </p:nvPicPr>
        <p:blipFill>
          <a:blip r:embed="rId4" cstate="print"/>
          <a:srcRect/>
          <a:stretch>
            <a:fillRect/>
          </a:stretch>
        </p:blipFill>
        <p:spPr bwMode="auto">
          <a:xfrm>
            <a:off x="3336925" y="4918075"/>
            <a:ext cx="5518150" cy="13906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1202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4 - Ορθογώνιο"/>
          <p:cNvSpPr>
            <a:spLocks noChangeArrowheads="1"/>
          </p:cNvSpPr>
          <p:nvPr/>
        </p:nvSpPr>
        <p:spPr bwMode="auto">
          <a:xfrm>
            <a:off x="1290841" y="1598309"/>
            <a:ext cx="86439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Αν θεωρήσουμε τη μέση τιμή πολλών μετρήσεων της παραμένουσας </a:t>
            </a:r>
            <a:r>
              <a:rPr lang="el-GR" altLang="en-US" sz="1600" dirty="0" err="1">
                <a:latin typeface="+mn-lt"/>
              </a:rPr>
              <a:t>μαγνήτισης</a:t>
            </a:r>
            <a:r>
              <a:rPr lang="el-GR" altLang="en-US" sz="1600" dirty="0">
                <a:latin typeface="+mn-lt"/>
              </a:rPr>
              <a:t> των πετρωμάτων ενός γεωλογικού σχηματισμού, ο οποίος δημιουργήθηκε σε χρονικό διάστημα μερικών εκατομμυρίων ετών, μπορούμε να προσδιορίσουμε το γεωμαγνητικό πόλο της Γης κατά το χρόνο κατά τον οποίο τα πετρώματα απόκτησαν τη </a:t>
            </a:r>
            <a:r>
              <a:rPr lang="el-GR" altLang="en-US" sz="1600" dirty="0" err="1">
                <a:latin typeface="+mn-lt"/>
              </a:rPr>
              <a:t>μαγνήτιση</a:t>
            </a:r>
            <a:r>
              <a:rPr lang="el-GR" altLang="en-US" sz="1600" dirty="0">
                <a:latin typeface="+mn-lt"/>
              </a:rPr>
              <a:t> αυτή.</a:t>
            </a:r>
          </a:p>
        </p:txBody>
      </p:sp>
      <p:sp>
        <p:nvSpPr>
          <p:cNvPr id="29700" name="5 - Ορθογώνιο"/>
          <p:cNvSpPr>
            <a:spLocks noChangeArrowheads="1"/>
          </p:cNvSpPr>
          <p:nvPr/>
        </p:nvSpPr>
        <p:spPr bwMode="auto">
          <a:xfrm>
            <a:off x="1290841" y="3027059"/>
            <a:ext cx="8643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Αυτό γιατί οι μέσες διευθύνσεις των μαγνητίσεων που αποκτήθηκαν για σημαντικό χρονικό διάστημα αντιπροσωπεύουν το κανονικό μαγνητικό πεδίο, δηλαδή το κύριο διπολικό πεδίο.</a:t>
            </a:r>
          </a:p>
        </p:txBody>
      </p:sp>
      <p:sp>
        <p:nvSpPr>
          <p:cNvPr id="29701" name="6 - Ορθογώνιο"/>
          <p:cNvSpPr>
            <a:spLocks noChangeArrowheads="1"/>
          </p:cNvSpPr>
          <p:nvPr/>
        </p:nvSpPr>
        <p:spPr bwMode="auto">
          <a:xfrm>
            <a:off x="1290841" y="4143071"/>
            <a:ext cx="8643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Αυτό συμβαίνει επειδή μέσα στο γεωλογικό χρόνο η λήψη κατάλληλα κατανεμημένων μετρήσεων οδηγεί σε εξομάλυνση και αλληλοεξουδετέρωση των μαγνητίσεων που οφείλονται στο μη κανονικό πεδίο.</a:t>
            </a:r>
          </a:p>
        </p:txBody>
      </p:sp>
      <p:pic>
        <p:nvPicPr>
          <p:cNvPr id="29702" name="Picture 6" descr="C:\Eisagogi sti geofysiki\Geofusiki_ppt\Palaiomagnitismos\earth_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172" y="4578688"/>
            <a:ext cx="173831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l-GR" dirty="0"/>
              <a:t>Η θέση του γεωμαγνητικού πόλου σε σχέση </a:t>
            </a:r>
            <a:br>
              <a:rPr lang="el-GR" dirty="0"/>
            </a:br>
            <a:r>
              <a:rPr lang="el-GR" dirty="0"/>
              <a:t>με το γεωγραφικό πόλο στο </a:t>
            </a:r>
            <a:r>
              <a:rPr lang="el-GR" dirty="0" smtClean="0"/>
              <a:t>παρελθόν</a:t>
            </a:r>
            <a:endParaRPr lang="en-US" dirty="0"/>
          </a:p>
        </p:txBody>
      </p:sp>
    </p:spTree>
    <p:extLst>
      <p:ext uri="{BB962C8B-B14F-4D97-AF65-F5344CB8AC3E}">
        <p14:creationId xmlns:p14="http://schemas.microsoft.com/office/powerpoint/2010/main" val="2196839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396" y="1398671"/>
            <a:ext cx="4398840" cy="4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4 - Ορθογώνιο"/>
          <p:cNvSpPr>
            <a:spLocks noChangeArrowheads="1"/>
          </p:cNvSpPr>
          <p:nvPr/>
        </p:nvSpPr>
        <p:spPr bwMode="auto">
          <a:xfrm>
            <a:off x="4517094" y="5597472"/>
            <a:ext cx="75471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Θέσεις των γεωμαγνητικών Βόρειων πόλων που προσδιορίσθηκαν με μετρήσεις της παραμένουσας </a:t>
            </a:r>
            <a:r>
              <a:rPr lang="el-GR" altLang="en-US" sz="1600" dirty="0" err="1">
                <a:latin typeface="+mn-lt"/>
              </a:rPr>
              <a:t>μαγνήτισης</a:t>
            </a:r>
            <a:r>
              <a:rPr lang="el-GR" altLang="en-US" sz="1600" dirty="0">
                <a:latin typeface="+mn-lt"/>
              </a:rPr>
              <a:t> πυριγενών πετρωμάτων των τελευταίων </a:t>
            </a:r>
            <a:r>
              <a:rPr lang="el-GR" altLang="en-US" sz="1600" b="1" dirty="0">
                <a:latin typeface="+mn-lt"/>
              </a:rPr>
              <a:t>20 εκατομμυρίων ετών. </a:t>
            </a:r>
            <a:r>
              <a:rPr lang="el-GR" altLang="en-US" sz="1200" dirty="0">
                <a:latin typeface="+mn-lt"/>
              </a:rPr>
              <a:t>(</a:t>
            </a:r>
            <a:r>
              <a:rPr lang="en-US" altLang="en-US" sz="1200" dirty="0" err="1">
                <a:latin typeface="+mn-lt"/>
              </a:rPr>
              <a:t>Tarling</a:t>
            </a:r>
            <a:r>
              <a:rPr lang="en-US" altLang="en-US" sz="1200" dirty="0">
                <a:latin typeface="+mn-lt"/>
              </a:rPr>
              <a:t>, 1971)</a:t>
            </a:r>
            <a:endParaRPr lang="el-GR" altLang="en-US" sz="1600" dirty="0">
              <a:latin typeface="+mn-lt"/>
            </a:endParaRPr>
          </a:p>
        </p:txBody>
      </p:sp>
      <p:sp>
        <p:nvSpPr>
          <p:cNvPr id="28676" name="5 - Ορθογώνιο"/>
          <p:cNvSpPr>
            <a:spLocks noChangeArrowheads="1"/>
          </p:cNvSpPr>
          <p:nvPr/>
        </p:nvSpPr>
        <p:spPr bwMode="auto">
          <a:xfrm>
            <a:off x="66745" y="1438731"/>
            <a:ext cx="3143040" cy="338554"/>
          </a:xfrm>
          <a:prstGeom prst="rect">
            <a:avLst/>
          </a:prstGeom>
          <a:noFill/>
          <a:ln w="9525">
            <a:noFill/>
            <a:miter lim="800000"/>
            <a:headEnd/>
            <a:tailEnd/>
          </a:ln>
        </p:spPr>
        <p:txBody>
          <a:bodyPr wrap="none">
            <a:spAutoFit/>
          </a:bodyPr>
          <a:lstStyle/>
          <a:p>
            <a:pPr>
              <a:defRPr/>
            </a:pPr>
            <a:r>
              <a:rPr lang="el-GR" sz="1600" b="1" u="sng" dirty="0"/>
              <a:t>Από το σχήμα αυτό προκύπτει ότι</a:t>
            </a:r>
            <a:r>
              <a:rPr lang="el-GR" sz="1600" b="1" dirty="0"/>
              <a:t>:</a:t>
            </a:r>
          </a:p>
        </p:txBody>
      </p:sp>
      <p:sp>
        <p:nvSpPr>
          <p:cNvPr id="30725" name="6 - Ορθογώνιο"/>
          <p:cNvSpPr>
            <a:spLocks noChangeArrowheads="1"/>
          </p:cNvSpPr>
          <p:nvPr/>
        </p:nvSpPr>
        <p:spPr bwMode="auto">
          <a:xfrm>
            <a:off x="3182627" y="1513511"/>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Char char="ü"/>
            </a:pPr>
            <a:r>
              <a:rPr lang="el-GR" altLang="en-US" sz="1600" dirty="0">
                <a:latin typeface="+mn-lt"/>
              </a:rPr>
              <a:t>οι γεωμαγνητικοί πόλοι συμπίπτουν με το γεωγραφικό πόλο</a:t>
            </a:r>
          </a:p>
        </p:txBody>
      </p:sp>
      <p:sp>
        <p:nvSpPr>
          <p:cNvPr id="30726" name="7 - Ορθογώνιο"/>
          <p:cNvSpPr>
            <a:spLocks noChangeArrowheads="1"/>
          </p:cNvSpPr>
          <p:nvPr/>
        </p:nvSpPr>
        <p:spPr bwMode="auto">
          <a:xfrm>
            <a:off x="66745" y="2282223"/>
            <a:ext cx="9868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b="1" u="sng" dirty="0">
                <a:latin typeface="+mn-lt"/>
              </a:rPr>
              <a:t>Συνεπώς</a:t>
            </a:r>
            <a:r>
              <a:rPr lang="el-GR" altLang="en-US" sz="1600" b="1" dirty="0">
                <a:latin typeface="+mn-lt"/>
              </a:rPr>
              <a:t>:</a:t>
            </a:r>
          </a:p>
        </p:txBody>
      </p:sp>
      <p:sp>
        <p:nvSpPr>
          <p:cNvPr id="30727" name="8 - Ορθογώνιο"/>
          <p:cNvSpPr>
            <a:spLocks noChangeArrowheads="1"/>
          </p:cNvSpPr>
          <p:nvPr/>
        </p:nvSpPr>
        <p:spPr bwMode="auto">
          <a:xfrm>
            <a:off x="975733" y="2214343"/>
            <a:ext cx="6272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Το μαγνητικό πεδίο της Γης είναι κατά μέσο όρο συμμετρικό και οφείλεται σε γεωκεντρικό αξονικό δίπολο που έχει τη διεύθυνση του άξονα περιστροφής της Γης</a:t>
            </a:r>
          </a:p>
        </p:txBody>
      </p:sp>
      <p:sp>
        <p:nvSpPr>
          <p:cNvPr id="28680" name="9 - Ορθογώνιο"/>
          <p:cNvSpPr>
            <a:spLocks noChangeArrowheads="1"/>
          </p:cNvSpPr>
          <p:nvPr/>
        </p:nvSpPr>
        <p:spPr bwMode="auto">
          <a:xfrm>
            <a:off x="-29369" y="3212139"/>
            <a:ext cx="1105816" cy="338554"/>
          </a:xfrm>
          <a:prstGeom prst="rect">
            <a:avLst/>
          </a:prstGeom>
          <a:noFill/>
          <a:ln w="9525">
            <a:noFill/>
            <a:miter lim="800000"/>
            <a:headEnd/>
            <a:tailEnd/>
          </a:ln>
        </p:spPr>
        <p:txBody>
          <a:bodyPr wrap="none">
            <a:spAutoFit/>
          </a:bodyPr>
          <a:lstStyle/>
          <a:p>
            <a:pPr>
              <a:defRPr/>
            </a:pPr>
            <a:r>
              <a:rPr lang="el-GR" sz="1600" b="1" u="sng" dirty="0"/>
              <a:t>Επομένως:</a:t>
            </a:r>
          </a:p>
        </p:txBody>
      </p:sp>
      <p:sp>
        <p:nvSpPr>
          <p:cNvPr id="30729" name="10 - Ορθογώνιο"/>
          <p:cNvSpPr>
            <a:spLocks noChangeArrowheads="1"/>
          </p:cNvSpPr>
          <p:nvPr/>
        </p:nvSpPr>
        <p:spPr bwMode="auto">
          <a:xfrm>
            <a:off x="1199118" y="3207531"/>
            <a:ext cx="6126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Συμπεράνουμε ότι η προς τη δύση μετάθεση του γεωμαγνητικού πεδίου και οι σημερινές θέσεις των δύο γεωμαγνητικών πόλων οφείλονται σε τυχαία παροδική μεταβολή του πεδίου αυτού.</a:t>
            </a:r>
          </a:p>
        </p:txBody>
      </p:sp>
      <p:sp>
        <p:nvSpPr>
          <p:cNvPr id="30730" name="11 - Ορθογώνιο"/>
          <p:cNvSpPr>
            <a:spLocks noChangeArrowheads="1"/>
          </p:cNvSpPr>
          <p:nvPr/>
        </p:nvSpPr>
        <p:spPr bwMode="auto">
          <a:xfrm>
            <a:off x="66745" y="4268117"/>
            <a:ext cx="7598651"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Οι </a:t>
            </a:r>
            <a:r>
              <a:rPr lang="el-GR" altLang="en-US" sz="1600" dirty="0" err="1">
                <a:latin typeface="+mn-lt"/>
              </a:rPr>
              <a:t>παλαιομαγνητικές</a:t>
            </a:r>
            <a:r>
              <a:rPr lang="el-GR" altLang="en-US" sz="1600" dirty="0">
                <a:latin typeface="+mn-lt"/>
              </a:rPr>
              <a:t> </a:t>
            </a:r>
            <a:r>
              <a:rPr lang="el-GR" altLang="en-US" sz="1600" dirty="0" smtClean="0">
                <a:latin typeface="+mn-lt"/>
              </a:rPr>
              <a:t>παρατηρήσεις </a:t>
            </a:r>
            <a:r>
              <a:rPr lang="el-GR" altLang="en-US" sz="1600" dirty="0">
                <a:latin typeface="+mn-lt"/>
              </a:rPr>
              <a:t>δείχνουν ότι οποιαδήποτε προσπάθεια ερμηνείας του κανονικού πεδίου της Γης πρέπει απαραίτητα να παίρνει υπόψη τη γενετική σχέση του πεδίου αυτού με την περιστροφή της Γης, σε πολύ καλή συμφωνία με τη θεωρία της </a:t>
            </a:r>
            <a:r>
              <a:rPr lang="el-GR" altLang="en-US" sz="1600" dirty="0" err="1">
                <a:latin typeface="+mn-lt"/>
              </a:rPr>
              <a:t>αυτοδιεγειρόμενης</a:t>
            </a:r>
            <a:r>
              <a:rPr lang="el-GR" altLang="en-US" sz="1600" dirty="0">
                <a:latin typeface="+mn-lt"/>
              </a:rPr>
              <a:t> ηλεκτρικής γεννήτριας.</a:t>
            </a:r>
          </a:p>
        </p:txBody>
      </p:sp>
      <p:sp>
        <p:nvSpPr>
          <p:cNvPr id="12" name="Title 1"/>
          <p:cNvSpPr>
            <a:spLocks noGrp="1"/>
          </p:cNvSpPr>
          <p:nvPr>
            <p:ph type="title"/>
          </p:nvPr>
        </p:nvSpPr>
        <p:spPr/>
        <p:txBody>
          <a:bodyPr>
            <a:normAutofit fontScale="90000"/>
          </a:bodyPr>
          <a:lstStyle/>
          <a:p>
            <a:r>
              <a:rPr lang="el-GR" dirty="0"/>
              <a:t>Η θέση του γεωμαγνητικού πόλου σε σχέση </a:t>
            </a:r>
            <a:br>
              <a:rPr lang="el-GR" dirty="0"/>
            </a:br>
            <a:r>
              <a:rPr lang="el-GR" dirty="0"/>
              <a:t>με το γεωγραφικό πόλο στο </a:t>
            </a:r>
            <a:r>
              <a:rPr lang="el-GR" dirty="0" smtClean="0"/>
              <a:t>παρελθόν</a:t>
            </a:r>
            <a:endParaRPr lang="en-US" dirty="0"/>
          </a:p>
        </p:txBody>
      </p:sp>
    </p:spTree>
    <p:extLst>
      <p:ext uri="{BB962C8B-B14F-4D97-AF65-F5344CB8AC3E}">
        <p14:creationId xmlns:p14="http://schemas.microsoft.com/office/powerpoint/2010/main" val="3449474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4 - Ορθογώνιο"/>
          <p:cNvSpPr>
            <a:spLocks noChangeArrowheads="1"/>
          </p:cNvSpPr>
          <p:nvPr/>
        </p:nvSpPr>
        <p:spPr bwMode="auto">
          <a:xfrm>
            <a:off x="97277" y="1363716"/>
            <a:ext cx="12094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Από τις πρώτες </a:t>
            </a:r>
            <a:r>
              <a:rPr lang="el-GR" altLang="en-US" sz="1600" dirty="0" err="1">
                <a:latin typeface="+mn-lt"/>
              </a:rPr>
              <a:t>παλαιομαγνητικές</a:t>
            </a:r>
            <a:r>
              <a:rPr lang="el-GR" altLang="en-US" sz="1600" dirty="0">
                <a:latin typeface="+mn-lt"/>
              </a:rPr>
              <a:t> μετρήσεις παρατηρήθηκε ότι πολλά πετρώματα έχουν παραμένουσα </a:t>
            </a:r>
            <a:r>
              <a:rPr lang="el-GR" altLang="en-US" sz="1600" dirty="0" err="1">
                <a:latin typeface="+mn-lt"/>
              </a:rPr>
              <a:t>μαγνήτιση</a:t>
            </a:r>
            <a:r>
              <a:rPr lang="el-GR" altLang="en-US" sz="1600" dirty="0">
                <a:latin typeface="+mn-lt"/>
              </a:rPr>
              <a:t> αντίθετης φοράς από αυτή της έντασης του παρόντος μαγνητικού πεδίου.</a:t>
            </a:r>
          </a:p>
        </p:txBody>
      </p:sp>
      <p:sp>
        <p:nvSpPr>
          <p:cNvPr id="31748" name="5 - Ορθογώνιο"/>
          <p:cNvSpPr>
            <a:spLocks noChangeArrowheads="1"/>
          </p:cNvSpPr>
          <p:nvPr/>
        </p:nvSpPr>
        <p:spPr bwMode="auto">
          <a:xfrm>
            <a:off x="97277" y="2092495"/>
            <a:ext cx="104278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Υπήρξαν, εποχές κατά τις οποίες ο βόρειος μαγνητικός πόλος που είναι σήμερα αρνητικός, ήταν κάποτε θετικός.</a:t>
            </a:r>
          </a:p>
        </p:txBody>
      </p:sp>
      <p:sp>
        <p:nvSpPr>
          <p:cNvPr id="31749" name="6 - Ορθογώνιο"/>
          <p:cNvSpPr>
            <a:spLocks noChangeArrowheads="1"/>
          </p:cNvSpPr>
          <p:nvPr/>
        </p:nvSpPr>
        <p:spPr bwMode="auto">
          <a:xfrm>
            <a:off x="778213" y="5748337"/>
            <a:ext cx="111381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Το φαινόμενο αυτό είναι βασικό χαρακτηριστικό του μαγνητικού πεδίου της Γης και κάθε θεωρία γένεσης του πεδίου, όπως η θεωρία της </a:t>
            </a:r>
            <a:r>
              <a:rPr lang="el-GR" altLang="en-US" sz="1600" dirty="0" err="1">
                <a:latin typeface="+mn-lt"/>
              </a:rPr>
              <a:t>αυτοδιεγειρόμενης</a:t>
            </a:r>
            <a:r>
              <a:rPr lang="el-GR" altLang="en-US" sz="1600" dirty="0">
                <a:latin typeface="+mn-lt"/>
              </a:rPr>
              <a:t> γεννήτριας, πρέπει να βρίσκεται σε συμφωνία με το στοιχείο αυτό.</a:t>
            </a:r>
          </a:p>
        </p:txBody>
      </p:sp>
      <p:pic>
        <p:nvPicPr>
          <p:cNvPr id="31751" name="Picture 8" descr="C:\Eisagogi sti geofysiki\Geofusiki_ppt\Palaiomagnitismos\seaflor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4" y="2488699"/>
            <a:ext cx="37242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l-GR" dirty="0"/>
              <a:t>Αναστροφή της πολικότητας του γεωμαγνητικού </a:t>
            </a:r>
            <a:r>
              <a:rPr lang="el-GR" dirty="0" smtClean="0"/>
              <a:t>πεδίου</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0" y="2634749"/>
            <a:ext cx="3810000" cy="2990850"/>
          </a:xfrm>
          <a:prstGeom prst="rect">
            <a:avLst/>
          </a:prstGeom>
        </p:spPr>
      </p:pic>
    </p:spTree>
    <p:extLst>
      <p:ext uri="{BB962C8B-B14F-4D97-AF65-F5344CB8AC3E}">
        <p14:creationId xmlns:p14="http://schemas.microsoft.com/office/powerpoint/2010/main" val="3301271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4 - Ορθογώνιο"/>
          <p:cNvSpPr>
            <a:spLocks noChangeArrowheads="1"/>
          </p:cNvSpPr>
          <p:nvPr/>
        </p:nvSpPr>
        <p:spPr bwMode="auto">
          <a:xfrm>
            <a:off x="90314" y="1345700"/>
            <a:ext cx="121044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Διαφοροποίηση παραμένουσας </a:t>
            </a:r>
            <a:r>
              <a:rPr lang="el-GR" altLang="en-US" sz="1600" dirty="0" err="1">
                <a:latin typeface="+mn-lt"/>
              </a:rPr>
              <a:t>μαγνήτισης</a:t>
            </a:r>
            <a:r>
              <a:rPr lang="el-GR" altLang="en-US" sz="1600" dirty="0">
                <a:latin typeface="+mn-lt"/>
              </a:rPr>
              <a:t> ιζημάτων λόγω ανόδου </a:t>
            </a:r>
            <a:r>
              <a:rPr lang="el-GR" altLang="en-US" sz="1600" dirty="0" err="1">
                <a:latin typeface="+mn-lt"/>
              </a:rPr>
              <a:t>πλουτωνίτη</a:t>
            </a:r>
            <a:r>
              <a:rPr lang="el-GR" altLang="en-US" sz="1600" dirty="0">
                <a:latin typeface="+mn-lt"/>
              </a:rPr>
              <a:t>: Η αρχική επαγόμενη </a:t>
            </a:r>
            <a:r>
              <a:rPr lang="el-GR" altLang="en-US" sz="1600" dirty="0" err="1">
                <a:latin typeface="+mn-lt"/>
              </a:rPr>
              <a:t>μαγνήτιση</a:t>
            </a:r>
            <a:r>
              <a:rPr lang="el-GR" altLang="en-US" sz="1600" dirty="0">
                <a:latin typeface="+mn-lt"/>
              </a:rPr>
              <a:t> (α), χάνεται σε ένα τμήμα των ιζημάτων λόγω μεταγενέστερης ανόδου </a:t>
            </a:r>
            <a:r>
              <a:rPr lang="el-GR" altLang="en-US" sz="1600" dirty="0" err="1">
                <a:latin typeface="+mn-lt"/>
              </a:rPr>
              <a:t>πλουτωνίτη</a:t>
            </a:r>
            <a:r>
              <a:rPr lang="el-GR" altLang="en-US" sz="1600" dirty="0">
                <a:latin typeface="+mn-lt"/>
              </a:rPr>
              <a:t> και </a:t>
            </a:r>
            <a:r>
              <a:rPr lang="el-GR" altLang="en-US" sz="1600" dirty="0" err="1">
                <a:latin typeface="+mn-lt"/>
              </a:rPr>
              <a:t>επαναθέρμανσης</a:t>
            </a:r>
            <a:r>
              <a:rPr lang="el-GR" altLang="en-US" sz="1600" dirty="0">
                <a:latin typeface="+mn-lt"/>
              </a:rPr>
              <a:t> πάνω από σημείο </a:t>
            </a:r>
            <a:r>
              <a:rPr lang="el-GR" altLang="en-US" sz="1600" dirty="0" err="1">
                <a:latin typeface="+mn-lt"/>
              </a:rPr>
              <a:t>Curie</a:t>
            </a:r>
            <a:r>
              <a:rPr lang="el-GR" altLang="en-US" sz="1600" dirty="0">
                <a:latin typeface="+mn-lt"/>
              </a:rPr>
              <a:t> (β), στο οποίο επάγεται με την ψύξη εκ νέου </a:t>
            </a:r>
            <a:r>
              <a:rPr lang="el-GR" altLang="en-US" sz="1600" dirty="0" err="1">
                <a:latin typeface="+mn-lt"/>
              </a:rPr>
              <a:t>μαγνήτιση</a:t>
            </a:r>
            <a:r>
              <a:rPr lang="el-GR" altLang="en-US" sz="1600" dirty="0">
                <a:latin typeface="+mn-lt"/>
              </a:rPr>
              <a:t>, ίδια με του </a:t>
            </a:r>
            <a:r>
              <a:rPr lang="el-GR" altLang="en-US" sz="1600" dirty="0" err="1">
                <a:latin typeface="+mn-lt"/>
              </a:rPr>
              <a:t>πλουτωνίτη</a:t>
            </a:r>
            <a:r>
              <a:rPr lang="el-GR" altLang="en-US" sz="1600" dirty="0">
                <a:latin typeface="+mn-lt"/>
              </a:rPr>
              <a:t>, λόγω του τρέχοντος μαγνητικού πεδίου (γ).</a:t>
            </a:r>
          </a:p>
        </p:txBody>
      </p:sp>
      <p:sp>
        <p:nvSpPr>
          <p:cNvPr id="32771" name="5 - Ορθογώνιο"/>
          <p:cNvSpPr>
            <a:spLocks noChangeArrowheads="1"/>
          </p:cNvSpPr>
          <p:nvPr/>
        </p:nvSpPr>
        <p:spPr bwMode="auto">
          <a:xfrm>
            <a:off x="90314" y="5342005"/>
            <a:ext cx="118385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Το σημαντικότερο αποτέλεσμα είναι ότι, η </a:t>
            </a:r>
            <a:r>
              <a:rPr lang="el-GR" altLang="en-US" sz="1600" dirty="0" err="1">
                <a:latin typeface="+mn-lt"/>
              </a:rPr>
              <a:t>μαγνήτιση</a:t>
            </a:r>
            <a:r>
              <a:rPr lang="el-GR" altLang="en-US" sz="1600" dirty="0">
                <a:latin typeface="+mn-lt"/>
              </a:rPr>
              <a:t> του τμήματος ορισμένων ιζηματογενών πετρωμάτων που βρίσκεται κοντά σε πλουτώνια πετρώματα, έχει συνήθως τη φορά της </a:t>
            </a:r>
            <a:r>
              <a:rPr lang="el-GR" altLang="en-US" sz="1600" dirty="0" err="1">
                <a:latin typeface="+mn-lt"/>
              </a:rPr>
              <a:t>μαγνήτισης</a:t>
            </a:r>
            <a:r>
              <a:rPr lang="el-GR" altLang="en-US" sz="1600" dirty="0">
                <a:latin typeface="+mn-lt"/>
              </a:rPr>
              <a:t> του πλουτώνιου πετρώματος και όχι του υπόλοιπου ιζηματογενούς πετρώματος προς το οποίο μοιάζει χημικά.</a:t>
            </a:r>
          </a:p>
        </p:txBody>
      </p:sp>
      <p:grpSp>
        <p:nvGrpSpPr>
          <p:cNvPr id="32772" name="5 - Ομάδα"/>
          <p:cNvGrpSpPr>
            <a:grpSpLocks/>
          </p:cNvGrpSpPr>
          <p:nvPr/>
        </p:nvGrpSpPr>
        <p:grpSpPr bwMode="auto">
          <a:xfrm>
            <a:off x="4210997" y="2173287"/>
            <a:ext cx="5105291" cy="3191178"/>
            <a:chOff x="1879600" y="1643063"/>
            <a:chExt cx="6660472" cy="3680114"/>
          </a:xfrm>
        </p:grpSpPr>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643063"/>
              <a:ext cx="547846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6055174" y="5039231"/>
              <a:ext cx="2484898" cy="283946"/>
            </a:xfrm>
            <a:prstGeom prst="rect">
              <a:avLst/>
            </a:prstGeom>
          </p:spPr>
          <p:txBody>
            <a:bodyPr wrap="none">
              <a:spAutoFit/>
            </a:bodyPr>
            <a:lstStyle/>
            <a:p>
              <a:pPr>
                <a:defRPr/>
              </a:pPr>
              <a:r>
                <a:rPr lang="en-US" sz="1000" dirty="0"/>
                <a:t>(</a:t>
              </a:r>
              <a:r>
                <a:rPr lang="el-GR" sz="1000" dirty="0" smtClean="0"/>
                <a:t>Παπαζάχος </a:t>
              </a:r>
              <a:r>
                <a:rPr lang="el-GR" altLang="en-US" sz="1000" dirty="0"/>
                <a:t>&amp; Παπαζάχος</a:t>
              </a:r>
              <a:r>
                <a:rPr lang="el-GR" sz="1000" dirty="0" smtClean="0"/>
                <a:t>, </a:t>
              </a:r>
              <a:r>
                <a:rPr lang="el-GR" sz="1000" dirty="0"/>
                <a:t>2008</a:t>
              </a:r>
              <a:r>
                <a:rPr lang="en-US" sz="1000" dirty="0"/>
                <a:t>)</a:t>
              </a:r>
              <a:endParaRPr lang="el-GR" sz="1000" dirty="0"/>
            </a:p>
          </p:txBody>
        </p:sp>
      </p:grpSp>
      <p:sp>
        <p:nvSpPr>
          <p:cNvPr id="2" name="Title 1"/>
          <p:cNvSpPr>
            <a:spLocks noGrp="1"/>
          </p:cNvSpPr>
          <p:nvPr>
            <p:ph type="title"/>
          </p:nvPr>
        </p:nvSpPr>
        <p:spPr/>
        <p:txBody>
          <a:bodyPr>
            <a:normAutofit fontScale="90000"/>
          </a:bodyPr>
          <a:lstStyle/>
          <a:p>
            <a:r>
              <a:rPr lang="el-GR" dirty="0"/>
              <a:t>Αναστροφή της πολικότητας του γεωμαγνητικού </a:t>
            </a:r>
            <a:r>
              <a:rPr lang="el-GR" dirty="0" smtClean="0"/>
              <a:t>πεδίου</a:t>
            </a:r>
            <a:endParaRPr lang="en-US" dirty="0"/>
          </a:p>
        </p:txBody>
      </p:sp>
    </p:spTree>
    <p:extLst>
      <p:ext uri="{BB962C8B-B14F-4D97-AF65-F5344CB8AC3E}">
        <p14:creationId xmlns:p14="http://schemas.microsoft.com/office/powerpoint/2010/main" val="3464854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C:\Eisagogi sti geofysiki\Geofusiki_ppt\Palaiomagnitismos\Magnetic_Time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170" y="1391055"/>
            <a:ext cx="2979524" cy="492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4 - Ορθογώνιο"/>
          <p:cNvSpPr>
            <a:spLocks noChangeArrowheads="1"/>
          </p:cNvSpPr>
          <p:nvPr/>
        </p:nvSpPr>
        <p:spPr bwMode="auto">
          <a:xfrm>
            <a:off x="3580033" y="1524204"/>
            <a:ext cx="4143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Αναστροφές του μαγνητικού πεδίου της Γης κατά το Πλειόκαινο και το Πλειστόκαινο </a:t>
            </a:r>
          </a:p>
          <a:p>
            <a:pPr algn="just" eaLnBrk="1" hangingPunct="1"/>
            <a:r>
              <a:rPr lang="el-GR" altLang="en-US" sz="1200" dirty="0">
                <a:latin typeface="+mn-lt"/>
              </a:rPr>
              <a:t>(</a:t>
            </a:r>
            <a:r>
              <a:rPr lang="en-US" altLang="en-US" sz="1200" dirty="0" err="1">
                <a:latin typeface="+mn-lt"/>
              </a:rPr>
              <a:t>Ogg</a:t>
            </a:r>
            <a:r>
              <a:rPr lang="en-US" altLang="en-US" sz="1200" dirty="0">
                <a:latin typeface="+mn-lt"/>
              </a:rPr>
              <a:t>, 1995)</a:t>
            </a:r>
            <a:r>
              <a:rPr lang="el-GR" altLang="en-US" sz="1600" dirty="0">
                <a:latin typeface="+mn-lt"/>
              </a:rPr>
              <a:t>.</a:t>
            </a:r>
          </a:p>
        </p:txBody>
      </p:sp>
      <p:sp>
        <p:nvSpPr>
          <p:cNvPr id="7" name="6 - Αριστερό βέλος"/>
          <p:cNvSpPr/>
          <p:nvPr/>
        </p:nvSpPr>
        <p:spPr>
          <a:xfrm>
            <a:off x="7856100" y="1524204"/>
            <a:ext cx="928687" cy="285750"/>
          </a:xfrm>
          <a:prstGeom prst="leftArrow">
            <a:avLst/>
          </a:prstGeom>
          <a:no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3797" name="8 - Ορθογώνιο"/>
          <p:cNvSpPr>
            <a:spLocks noChangeArrowheads="1"/>
          </p:cNvSpPr>
          <p:nvPr/>
        </p:nvSpPr>
        <p:spPr bwMode="auto">
          <a:xfrm>
            <a:off x="2019807" y="2667204"/>
            <a:ext cx="457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Με άσπρο χρώμα παριστάνεται η κανονική πολικότητα (σημερινή) και με </a:t>
            </a:r>
            <a:r>
              <a:rPr lang="el-GR" altLang="en-US" sz="1600" dirty="0" err="1">
                <a:latin typeface="+mn-lt"/>
              </a:rPr>
              <a:t>ρόζ</a:t>
            </a:r>
            <a:r>
              <a:rPr lang="el-GR" altLang="en-US" sz="1600" dirty="0">
                <a:latin typeface="+mn-lt"/>
              </a:rPr>
              <a:t> χρώμα η ανάστροφη πολικότητα.</a:t>
            </a:r>
          </a:p>
          <a:p>
            <a:pPr algn="just" eaLnBrk="1" hangingPunct="1"/>
            <a:endParaRPr lang="el-GR" altLang="en-US" sz="1600" dirty="0">
              <a:latin typeface="+mn-lt"/>
            </a:endParaRPr>
          </a:p>
          <a:p>
            <a:pPr algn="just" eaLnBrk="1" hangingPunct="1"/>
            <a:r>
              <a:rPr lang="el-GR" altLang="en-US" sz="1600" dirty="0">
                <a:latin typeface="+mn-lt"/>
              </a:rPr>
              <a:t> Το σχήμα αυτό δείχνει ότι η αναστροφή του μαγνητικού πεδίου γίνεται ανά 200.000 χρόνια κατά μέσο όρο, αν και μικρότερης διάρκειας αναστροφές παρατηρούνται συχνά. </a:t>
            </a:r>
          </a:p>
        </p:txBody>
      </p:sp>
      <p:sp>
        <p:nvSpPr>
          <p:cNvPr id="33798" name="9 - Ορθογώνιο"/>
          <p:cNvSpPr>
            <a:spLocks noChangeArrowheads="1"/>
          </p:cNvSpPr>
          <p:nvPr/>
        </p:nvSpPr>
        <p:spPr bwMode="auto">
          <a:xfrm>
            <a:off x="2019807" y="5167516"/>
            <a:ext cx="4500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Οι περίοδοι που το πεδίο είναι σχετικά σταθερό χαρακτηρίζονται ως </a:t>
            </a:r>
            <a:r>
              <a:rPr lang="el-GR" altLang="en-US" sz="1600" b="1">
                <a:latin typeface="+mn-lt"/>
              </a:rPr>
              <a:t>χρόνοι πολικότητας (polarity chrons)</a:t>
            </a:r>
            <a:r>
              <a:rPr lang="el-GR" altLang="en-US" sz="1600">
                <a:latin typeface="+mn-lt"/>
              </a:rPr>
              <a:t>. </a:t>
            </a:r>
          </a:p>
        </p:txBody>
      </p:sp>
      <p:sp>
        <p:nvSpPr>
          <p:cNvPr id="8" name="Title 1"/>
          <p:cNvSpPr>
            <a:spLocks noGrp="1"/>
          </p:cNvSpPr>
          <p:nvPr>
            <p:ph type="title"/>
          </p:nvPr>
        </p:nvSpPr>
        <p:spPr/>
        <p:txBody>
          <a:bodyPr>
            <a:normAutofit fontScale="90000"/>
          </a:bodyPr>
          <a:lstStyle/>
          <a:p>
            <a:r>
              <a:rPr lang="el-GR" dirty="0"/>
              <a:t>Αναστροφή της πολικότητας του γεωμαγνητικού </a:t>
            </a:r>
            <a:r>
              <a:rPr lang="el-GR" dirty="0" smtClean="0"/>
              <a:t>πεδίου</a:t>
            </a:r>
            <a:endParaRPr lang="en-US" dirty="0"/>
          </a:p>
        </p:txBody>
      </p:sp>
    </p:spTree>
    <p:extLst>
      <p:ext uri="{BB962C8B-B14F-4D97-AF65-F5344CB8AC3E}">
        <p14:creationId xmlns:p14="http://schemas.microsoft.com/office/powerpoint/2010/main" val="20791850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 Ορθογώνιο"/>
          <p:cNvSpPr>
            <a:spLocks noChangeArrowheads="1"/>
          </p:cNvSpPr>
          <p:nvPr/>
        </p:nvSpPr>
        <p:spPr bwMode="auto">
          <a:xfrm>
            <a:off x="265588" y="2454715"/>
            <a:ext cx="3977625" cy="1323439"/>
          </a:xfrm>
          <a:prstGeom prst="rect">
            <a:avLst/>
          </a:prstGeom>
          <a:noFill/>
          <a:ln w="9525">
            <a:noFill/>
            <a:miter lim="800000"/>
            <a:headEnd/>
            <a:tailEnd/>
          </a:ln>
        </p:spPr>
        <p:txBody>
          <a:bodyPr wrap="square">
            <a:spAutoFit/>
          </a:bodyPr>
          <a:lstStyle/>
          <a:p>
            <a:pPr algn="just">
              <a:defRPr/>
            </a:pPr>
            <a:r>
              <a:rPr lang="el-GR" sz="1600" b="1" dirty="0"/>
              <a:t>Η αλληλουχία των εναλλαγών του μαγνητικού πεδίου της Γης χρησιμοποιείται από τη </a:t>
            </a:r>
            <a:r>
              <a:rPr lang="el-GR" sz="1600" b="1" dirty="0" err="1"/>
              <a:t>μαγνητοστρωματογραφία</a:t>
            </a:r>
            <a:r>
              <a:rPr lang="el-GR" sz="1600" b="1" dirty="0"/>
              <a:t> για τη χρονολόγηση </a:t>
            </a:r>
            <a:r>
              <a:rPr lang="el-GR" sz="1600" b="1" dirty="0" err="1"/>
              <a:t>στρωματογραφικών</a:t>
            </a:r>
            <a:r>
              <a:rPr lang="el-GR" sz="1600" b="1" dirty="0"/>
              <a:t> ενοτήτων με συγκεκριμένες εναλλαγές πολικότητας.</a:t>
            </a:r>
          </a:p>
        </p:txBody>
      </p:sp>
      <p:sp>
        <p:nvSpPr>
          <p:cNvPr id="8" name="Title 1"/>
          <p:cNvSpPr>
            <a:spLocks noGrp="1"/>
          </p:cNvSpPr>
          <p:nvPr>
            <p:ph type="title"/>
          </p:nvPr>
        </p:nvSpPr>
        <p:spPr>
          <a:xfrm>
            <a:off x="666130" y="0"/>
            <a:ext cx="10972800" cy="1143000"/>
          </a:xfrm>
        </p:spPr>
        <p:txBody>
          <a:bodyPr>
            <a:normAutofit fontScale="90000"/>
          </a:bodyPr>
          <a:lstStyle/>
          <a:p>
            <a:r>
              <a:rPr lang="el-GR" dirty="0"/>
              <a:t>Αναστροφή της πολικότητας του γεωμαγνητικού </a:t>
            </a:r>
            <a:r>
              <a:rPr lang="el-GR" dirty="0" smtClean="0"/>
              <a:t>πεδίου</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808" y="1377304"/>
            <a:ext cx="5573192" cy="4985395"/>
          </a:xfrm>
          <a:prstGeom prst="rect">
            <a:avLst/>
          </a:prstGeom>
        </p:spPr>
      </p:pic>
    </p:spTree>
    <p:extLst>
      <p:ext uri="{BB962C8B-B14F-4D97-AF65-F5344CB8AC3E}">
        <p14:creationId xmlns:p14="http://schemas.microsoft.com/office/powerpoint/2010/main" val="3441789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3 - Ορθογώνιο"/>
          <p:cNvSpPr>
            <a:spLocks noChangeArrowheads="1"/>
          </p:cNvSpPr>
          <p:nvPr/>
        </p:nvSpPr>
        <p:spPr bwMode="auto">
          <a:xfrm>
            <a:off x="103762" y="1294391"/>
            <a:ext cx="742544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b="1" dirty="0">
                <a:latin typeface="+mn-lt"/>
              </a:rPr>
              <a:t>Σήμερα γνωρίζουμε ότι τα πετρώματα των ωκεανών αποτελούνται από διαδοχικά τμήματα τοποθετημένα χρονολογικά κατά την κατακόρυφη διεύθυνση καθώς και κατά ορισμένη οριζόντια διεύθυνση.</a:t>
            </a:r>
          </a:p>
        </p:txBody>
      </p:sp>
      <p:sp>
        <p:nvSpPr>
          <p:cNvPr id="35843" name="4 - Ορθογώνιο"/>
          <p:cNvSpPr>
            <a:spLocks noChangeArrowheads="1"/>
          </p:cNvSpPr>
          <p:nvPr/>
        </p:nvSpPr>
        <p:spPr bwMode="auto">
          <a:xfrm>
            <a:off x="1562911" y="2851925"/>
            <a:ext cx="3643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b="1" dirty="0">
                <a:latin typeface="+mn-lt"/>
              </a:rPr>
              <a:t>Η </a:t>
            </a:r>
            <a:r>
              <a:rPr lang="el-GR" altLang="en-US" sz="1600" b="1" dirty="0" err="1">
                <a:latin typeface="+mn-lt"/>
              </a:rPr>
              <a:t>μαγνήτιση</a:t>
            </a:r>
            <a:r>
              <a:rPr lang="el-GR" altLang="en-US" sz="1600" b="1" dirty="0">
                <a:latin typeface="+mn-lt"/>
              </a:rPr>
              <a:t> κάθε στρώματος έχει φορά αντίθετη της φοράς του προηγούμενου και του επόμενου στρώματος</a:t>
            </a:r>
          </a:p>
        </p:txBody>
      </p:sp>
      <p:sp>
        <p:nvSpPr>
          <p:cNvPr id="35844" name="5 - Ορθογώνιο"/>
          <p:cNvSpPr>
            <a:spLocks noChangeArrowheads="1"/>
          </p:cNvSpPr>
          <p:nvPr/>
        </p:nvSpPr>
        <p:spPr bwMode="auto">
          <a:xfrm>
            <a:off x="192273" y="4536653"/>
            <a:ext cx="638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b="1" dirty="0">
                <a:latin typeface="+mn-lt"/>
              </a:rPr>
              <a:t>Αυτό δείχνει ότι η πολικότητα του μαγνητικού πεδίου της Γης εμφάνισε διάφορες αναστροφές στο παρελθόν, οι οποίες έχουν αποτυπωθεί στον επεκτεινόμενο ωκεάνιο πυθμένα.</a:t>
            </a:r>
          </a:p>
        </p:txBody>
      </p:sp>
      <p:pic>
        <p:nvPicPr>
          <p:cNvPr id="35845" name="Picture 5" descr="C:\Eisagogi sti geofysiki\Geofusiki_ppt\Palaiomagnitismos\Paleomagnetism_Seafloor.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1648" y="1368739"/>
            <a:ext cx="4717673" cy="435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p:txBody>
          <a:bodyPr>
            <a:normAutofit fontScale="90000"/>
          </a:bodyPr>
          <a:lstStyle/>
          <a:p>
            <a:r>
              <a:rPr lang="el-GR" dirty="0"/>
              <a:t>Αναστροφή της πολικότητας του γεωμαγνητικού </a:t>
            </a:r>
            <a:r>
              <a:rPr lang="el-GR" dirty="0" smtClean="0"/>
              <a:t>πεδίου</a:t>
            </a:r>
            <a:endParaRPr lang="en-US" dirty="0"/>
          </a:p>
        </p:txBody>
      </p:sp>
    </p:spTree>
    <p:extLst>
      <p:ext uri="{BB962C8B-B14F-4D97-AF65-F5344CB8AC3E}">
        <p14:creationId xmlns:p14="http://schemas.microsoft.com/office/powerpoint/2010/main" val="3528933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2" descr="C:\Eisagogi sti geofysiki\Geofusiki_ppt\Palaiomagnitismos\2008_age_of_oceans_plates.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9839" y="1323240"/>
            <a:ext cx="8437122" cy="50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l-GR" dirty="0"/>
              <a:t>Χρονολογία της λιθόσφαιρας σε εκατομμύρια </a:t>
            </a:r>
            <a:r>
              <a:rPr lang="el-GR" dirty="0" smtClean="0"/>
              <a:t>χρόνια</a:t>
            </a:r>
            <a:endParaRPr lang="en-US" dirty="0"/>
          </a:p>
        </p:txBody>
      </p:sp>
    </p:spTree>
    <p:extLst>
      <p:ext uri="{BB962C8B-B14F-4D97-AF65-F5344CB8AC3E}">
        <p14:creationId xmlns:p14="http://schemas.microsoft.com/office/powerpoint/2010/main" val="1412061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Eisagogi sti geofysiki\Geofusiki_ppt\Palaiomagnitismos\2008.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8439" y="142875"/>
            <a:ext cx="6669087"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397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463047" y="1554532"/>
            <a:ext cx="5087212" cy="4325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8915" name="4 - Ορθογώνιο"/>
          <p:cNvSpPr>
            <a:spLocks noChangeArrowheads="1"/>
          </p:cNvSpPr>
          <p:nvPr/>
        </p:nvSpPr>
        <p:spPr bwMode="auto">
          <a:xfrm>
            <a:off x="1099225" y="5845853"/>
            <a:ext cx="108949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b="1" dirty="0">
                <a:latin typeface="+mn-lt"/>
              </a:rPr>
              <a:t>Φαινόμενες μεταθέσεις του βορείου πόλου όπως προσδιορίσθηκαν με </a:t>
            </a:r>
            <a:r>
              <a:rPr lang="el-GR" altLang="en-US" sz="1600" b="1" dirty="0" err="1">
                <a:latin typeface="+mn-lt"/>
              </a:rPr>
              <a:t>παλαιομαγνητικές</a:t>
            </a:r>
            <a:r>
              <a:rPr lang="el-GR" altLang="en-US" sz="1600" b="1" dirty="0">
                <a:latin typeface="+mn-lt"/>
              </a:rPr>
              <a:t> μετρήσεις στη βόρεια (NCB) και νότια (SCB) Κίνα</a:t>
            </a:r>
            <a:r>
              <a:rPr lang="el-GR" altLang="en-US" sz="1600" b="1" dirty="0" smtClean="0">
                <a:latin typeface="+mn-lt"/>
              </a:rPr>
              <a:t>.</a:t>
            </a:r>
            <a:r>
              <a:rPr lang="en-US" altLang="en-US" sz="1600" b="1" dirty="0" smtClean="0">
                <a:latin typeface="+mn-lt"/>
              </a:rPr>
              <a:t> </a:t>
            </a:r>
            <a:r>
              <a:rPr lang="el-GR" altLang="en-US" sz="1200" b="1" dirty="0" smtClean="0">
                <a:latin typeface="+mn-lt"/>
              </a:rPr>
              <a:t>(</a:t>
            </a:r>
            <a:r>
              <a:rPr lang="el-GR" altLang="en-US" sz="1200" b="1" dirty="0">
                <a:latin typeface="+mn-lt"/>
              </a:rPr>
              <a:t>Παπαζάχος &amp; </a:t>
            </a:r>
            <a:r>
              <a:rPr lang="el-GR" altLang="en-US" sz="1200" b="1" dirty="0" smtClean="0">
                <a:latin typeface="+mn-lt"/>
              </a:rPr>
              <a:t>Παπαζάχος 2008</a:t>
            </a:r>
            <a:r>
              <a:rPr lang="el-GR" altLang="en-US" sz="1200" b="1" dirty="0">
                <a:latin typeface="+mn-lt"/>
              </a:rPr>
              <a:t>, τροποποιημένο από </a:t>
            </a:r>
            <a:r>
              <a:rPr lang="el-GR" altLang="en-US" sz="1200" b="1" dirty="0" err="1">
                <a:latin typeface="+mn-lt"/>
              </a:rPr>
              <a:t>Van</a:t>
            </a:r>
            <a:r>
              <a:rPr lang="el-GR" altLang="en-US" sz="1200" b="1" dirty="0">
                <a:latin typeface="+mn-lt"/>
              </a:rPr>
              <a:t> </a:t>
            </a:r>
            <a:r>
              <a:rPr lang="el-GR" altLang="en-US" sz="1200" b="1" dirty="0" err="1">
                <a:latin typeface="+mn-lt"/>
              </a:rPr>
              <a:t>der</a:t>
            </a:r>
            <a:r>
              <a:rPr lang="el-GR" altLang="en-US" sz="1200" b="1" dirty="0">
                <a:latin typeface="+mn-lt"/>
              </a:rPr>
              <a:t> </a:t>
            </a:r>
            <a:r>
              <a:rPr lang="el-GR" altLang="en-US" sz="1200" b="1" dirty="0" err="1">
                <a:latin typeface="+mn-lt"/>
              </a:rPr>
              <a:t>Voo</a:t>
            </a:r>
            <a:r>
              <a:rPr lang="el-GR" altLang="en-US" sz="1200" b="1" dirty="0">
                <a:latin typeface="+mn-lt"/>
              </a:rPr>
              <a:t>, 1993)</a:t>
            </a:r>
            <a:endParaRPr lang="el-GR" altLang="en-US" sz="1600" b="1" dirty="0">
              <a:latin typeface="+mn-lt"/>
            </a:endParaRPr>
          </a:p>
        </p:txBody>
      </p:sp>
      <p:sp>
        <p:nvSpPr>
          <p:cNvPr id="3" name="Title 2"/>
          <p:cNvSpPr>
            <a:spLocks noGrp="1"/>
          </p:cNvSpPr>
          <p:nvPr>
            <p:ph type="title"/>
          </p:nvPr>
        </p:nvSpPr>
        <p:spPr/>
        <p:txBody>
          <a:bodyPr/>
          <a:lstStyle/>
          <a:p>
            <a:r>
              <a:rPr lang="el-GR" dirty="0" smtClean="0"/>
              <a:t>Φαινόμενη μετάθεση των πόλων</a:t>
            </a:r>
            <a:endParaRPr lang="en-US" dirty="0"/>
          </a:p>
        </p:txBody>
      </p:sp>
    </p:spTree>
    <p:extLst>
      <p:ext uri="{BB962C8B-B14F-4D97-AF65-F5344CB8AC3E}">
        <p14:creationId xmlns:p14="http://schemas.microsoft.com/office/powerpoint/2010/main" val="789461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991543" y="1440001"/>
            <a:ext cx="4046791" cy="4751387"/>
          </a:xfrm>
        </p:spPr>
        <p:txBody>
          <a:bodyPr>
            <a:normAutofit/>
          </a:bodyPr>
          <a:lstStyle/>
          <a:p>
            <a:r>
              <a:rPr lang="el-GR" dirty="0" smtClean="0"/>
              <a:t>Πολλά από </a:t>
            </a:r>
            <a:r>
              <a:rPr lang="el-GR" dirty="0"/>
              <a:t>τα σχήματα και όλες οι </a:t>
            </a:r>
            <a:r>
              <a:rPr lang="el-GR" dirty="0" smtClean="0"/>
              <a:t>ασκήσεις στην παρουσίαση αυτή </a:t>
            </a:r>
            <a:r>
              <a:rPr lang="el-GR" dirty="0"/>
              <a:t>προέρχονται από το </a:t>
            </a:r>
            <a:r>
              <a:rPr lang="el-GR" dirty="0" smtClean="0"/>
              <a:t>βιβλίο «Εισαγωγή στη Γεωφυσική</a:t>
            </a:r>
            <a:r>
              <a:rPr lang="el-GR" dirty="0"/>
              <a:t>» </a:t>
            </a:r>
            <a:r>
              <a:rPr lang="el-GR" dirty="0" smtClean="0"/>
              <a:t>των </a:t>
            </a:r>
            <a:r>
              <a:rPr lang="el-GR" dirty="0" err="1"/>
              <a:t>Hugh</a:t>
            </a:r>
            <a:r>
              <a:rPr lang="el-GR" dirty="0"/>
              <a:t> Young των </a:t>
            </a:r>
            <a:r>
              <a:rPr lang="el-GR" altLang="en-US" i="1" dirty="0"/>
              <a:t>Παπαζάχος και Παπαζάχος (2008) </a:t>
            </a:r>
            <a:r>
              <a:rPr lang="el-GR" dirty="0" smtClean="0"/>
              <a:t>Εκδόσεων Ζήτη (Β’ Έκδοση), </a:t>
            </a:r>
            <a:r>
              <a:rPr lang="el-GR" dirty="0"/>
              <a:t>οι οποίες μας επέτρεψαν τη χρήση των σχετικών σχημάτων και </a:t>
            </a:r>
            <a:r>
              <a:rPr lang="el-GR" dirty="0" smtClean="0"/>
              <a:t>ασκήσεων.</a:t>
            </a:r>
            <a:endParaRPr lang="el-GR" dirty="0"/>
          </a:p>
          <a:p>
            <a:endParaRPr lang="en-US" dirty="0"/>
          </a:p>
        </p:txBody>
      </p:sp>
      <p:pic>
        <p:nvPicPr>
          <p:cNvPr id="8" name="Content Placeholder 7"/>
          <p:cNvPicPr>
            <a:picLocks noGrp="1" noChangeAspect="1"/>
          </p:cNvPicPr>
          <p:nvPr>
            <p:ph sz="quarter" idx="14"/>
          </p:nvPr>
        </p:nvPicPr>
        <p:blipFill>
          <a:blip r:embed="rId4"/>
          <a:stretch>
            <a:fillRect/>
          </a:stretch>
        </p:blipFill>
        <p:spPr>
          <a:xfrm>
            <a:off x="6582321" y="1315017"/>
            <a:ext cx="3434890" cy="4876234"/>
          </a:xfrm>
          <a:prstGeom prst="rect">
            <a:avLst/>
          </a:prstGeom>
        </p:spPr>
      </p:pic>
      <p:sp>
        <p:nvSpPr>
          <p:cNvPr id="4" name="Title 3"/>
          <p:cNvSpPr>
            <a:spLocks noGrp="1"/>
          </p:cNvSpPr>
          <p:nvPr>
            <p:ph type="title"/>
          </p:nvPr>
        </p:nvSpPr>
        <p:spPr/>
        <p:txBody>
          <a:bodyPr/>
          <a:lstStyle/>
          <a:p>
            <a:r>
              <a:rPr lang="el-GR" dirty="0"/>
              <a:t>Ενημέρωση</a:t>
            </a:r>
            <a:endParaRPr lang="en-US" dirty="0"/>
          </a:p>
        </p:txBody>
      </p:sp>
      <p:sp>
        <p:nvSpPr>
          <p:cNvPr id="5" name="Slide Number Placeholder 4"/>
          <p:cNvSpPr>
            <a:spLocks noGrp="1"/>
          </p:cNvSpPr>
          <p:nvPr>
            <p:ph type="sldNum" sz="quarter" idx="16"/>
          </p:nvPr>
        </p:nvSpPr>
        <p:spPr/>
        <p:txBody>
          <a:bodyPr/>
          <a:lstStyle/>
          <a:p>
            <a:pPr>
              <a:defRPr/>
            </a:pPr>
            <a:fld id="{32C1643A-8A4E-47A8-9A18-86E9FF0A48E0}" type="slidenum">
              <a:rPr lang="el-GR">
                <a:solidFill>
                  <a:prstClr val="black"/>
                </a:solidFill>
              </a:rPr>
              <a:pPr>
                <a:defRPr/>
              </a:pPr>
              <a:t>4</a:t>
            </a:fld>
            <a:endParaRPr lang="el-GR" dirty="0">
              <a:solidFill>
                <a:prstClr val="black"/>
              </a:solidFill>
            </a:endParaRPr>
          </a:p>
        </p:txBody>
      </p:sp>
    </p:spTree>
    <p:custDataLst>
      <p:tags r:id="rId1"/>
    </p:custDataLst>
    <p:extLst>
      <p:ext uri="{BB962C8B-B14F-4D97-AF65-F5344CB8AC3E}">
        <p14:creationId xmlns:p14="http://schemas.microsoft.com/office/powerpoint/2010/main" val="91401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4 - Ορθογώνιο"/>
          <p:cNvSpPr>
            <a:spLocks noChangeArrowheads="1"/>
          </p:cNvSpPr>
          <p:nvPr/>
        </p:nvSpPr>
        <p:spPr bwMode="auto">
          <a:xfrm>
            <a:off x="1738313" y="1384301"/>
            <a:ext cx="8786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Προσδιορίσθηκε η θέση του γεωγραφικού πόλου στην επιφάνεια της Γης με καθορισμό του μέσου γεωμαγνητικού πόλου, για διάφορα χρονικά διαστήματα της γεωλογικής ιστορίας της Γης.</a:t>
            </a:r>
          </a:p>
        </p:txBody>
      </p:sp>
      <p:sp>
        <p:nvSpPr>
          <p:cNvPr id="39940" name="5 - Ορθογώνιο"/>
          <p:cNvSpPr>
            <a:spLocks noChangeArrowheads="1"/>
          </p:cNvSpPr>
          <p:nvPr/>
        </p:nvSpPr>
        <p:spPr bwMode="auto">
          <a:xfrm>
            <a:off x="1738313" y="2773363"/>
            <a:ext cx="8786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Βρέθηκε ότι οι γεωμαγνητικοί πόλοι (άρα και οι γεωγραφικοί πόλοι) μετατίθενται με μια μέση ταχύτητα της τάξης των 2cm το χρόνο.</a:t>
            </a:r>
          </a:p>
        </p:txBody>
      </p:sp>
      <p:sp>
        <p:nvSpPr>
          <p:cNvPr id="39941" name="6 - Ορθογώνιο"/>
          <p:cNvSpPr>
            <a:spLocks noChangeArrowheads="1"/>
          </p:cNvSpPr>
          <p:nvPr/>
        </p:nvSpPr>
        <p:spPr bwMode="auto">
          <a:xfrm>
            <a:off x="1666876" y="4202113"/>
            <a:ext cx="8786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Αυτή η φαινόμενη μετάθεση των πόλων μπορεί να αποδοθεί σε μετάθεση των μαζών της Γης, όπως είναι η διαφορική περιστροφή του πυρήνα σε σχέση με το μανδύα, κλπ.</a:t>
            </a:r>
          </a:p>
        </p:txBody>
      </p:sp>
      <p:sp>
        <p:nvSpPr>
          <p:cNvPr id="39942" name="7 - Ορθογώνιο"/>
          <p:cNvSpPr>
            <a:spLocks noChangeArrowheads="1"/>
          </p:cNvSpPr>
          <p:nvPr/>
        </p:nvSpPr>
        <p:spPr bwMode="auto">
          <a:xfrm>
            <a:off x="1666875" y="5559425"/>
            <a:ext cx="8643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a:latin typeface="+mn-lt"/>
              </a:rPr>
              <a:t>Είναι, όμως, γνωστό από μετρήσεις που έγιναν σε διάφορες περιοχές της Γης ότι οι προσδιορισμένες τροχιές των πόλων είναι διαφορετικές</a:t>
            </a:r>
          </a:p>
        </p:txBody>
      </p:sp>
      <p:sp>
        <p:nvSpPr>
          <p:cNvPr id="8" name="Title 2"/>
          <p:cNvSpPr>
            <a:spLocks noGrp="1"/>
          </p:cNvSpPr>
          <p:nvPr>
            <p:ph type="title"/>
          </p:nvPr>
        </p:nvSpPr>
        <p:spPr/>
        <p:txBody>
          <a:bodyPr/>
          <a:lstStyle/>
          <a:p>
            <a:r>
              <a:rPr lang="el-GR" dirty="0" smtClean="0"/>
              <a:t>Φαινόμενη μετάθεση των πόλων</a:t>
            </a:r>
            <a:endParaRPr lang="en-US" dirty="0"/>
          </a:p>
        </p:txBody>
      </p:sp>
    </p:spTree>
    <p:extLst>
      <p:ext uri="{BB962C8B-B14F-4D97-AF65-F5344CB8AC3E}">
        <p14:creationId xmlns:p14="http://schemas.microsoft.com/office/powerpoint/2010/main" val="385356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4 - Ορθογώνιο"/>
          <p:cNvSpPr>
            <a:spLocks noChangeArrowheads="1"/>
          </p:cNvSpPr>
          <p:nvPr/>
        </p:nvSpPr>
        <p:spPr bwMode="auto">
          <a:xfrm>
            <a:off x="2704086" y="2307678"/>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α) Θέσεις των βόρειων </a:t>
            </a:r>
            <a:r>
              <a:rPr lang="el-GR" altLang="en-US" sz="1600" dirty="0" err="1">
                <a:latin typeface="+mn-lt"/>
              </a:rPr>
              <a:t>παλαιομαγνητικών</a:t>
            </a:r>
            <a:r>
              <a:rPr lang="el-GR" altLang="en-US" sz="1600" dirty="0">
                <a:latin typeface="+mn-lt"/>
              </a:rPr>
              <a:t> πόλων των τμημάτων της </a:t>
            </a:r>
            <a:r>
              <a:rPr lang="el-GR" altLang="en-US" sz="1600" dirty="0" err="1">
                <a:latin typeface="+mn-lt"/>
              </a:rPr>
              <a:t>Γκοντβάνα</a:t>
            </a:r>
            <a:r>
              <a:rPr lang="el-GR" altLang="en-US" sz="1600" dirty="0">
                <a:latin typeface="+mn-lt"/>
              </a:rPr>
              <a:t> μεταξύ ανώτερου Λιθανθρακοφόρου και κατώτερου </a:t>
            </a:r>
            <a:r>
              <a:rPr lang="el-GR" altLang="en-US" sz="1600" dirty="0" err="1">
                <a:latin typeface="+mn-lt"/>
              </a:rPr>
              <a:t>Ιουρασικού</a:t>
            </a:r>
            <a:r>
              <a:rPr lang="el-GR" altLang="en-US" sz="1600" dirty="0">
                <a:latin typeface="+mn-lt"/>
              </a:rPr>
              <a:t>, χρησιμοποιώντας σύστημα συντεταγμένων που αναφέρεται στη σημερινή θέση της Δυτικής Αφρικής. </a:t>
            </a:r>
          </a:p>
        </p:txBody>
      </p:sp>
      <p:sp>
        <p:nvSpPr>
          <p:cNvPr id="40963" name="5 - Ορθογώνιο"/>
          <p:cNvSpPr>
            <a:spLocks noChangeArrowheads="1"/>
          </p:cNvSpPr>
          <p:nvPr/>
        </p:nvSpPr>
        <p:spPr bwMode="auto">
          <a:xfrm>
            <a:off x="2704086" y="4331849"/>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β) Κατανομή των ίδιων </a:t>
            </a:r>
            <a:r>
              <a:rPr lang="el-GR" altLang="en-US" sz="1600" dirty="0" err="1">
                <a:latin typeface="+mn-lt"/>
              </a:rPr>
              <a:t>παλαιομαγνητικών</a:t>
            </a:r>
            <a:r>
              <a:rPr lang="el-GR" altLang="en-US" sz="1600" dirty="0">
                <a:latin typeface="+mn-lt"/>
              </a:rPr>
              <a:t> πόλων, αφού η θέση τους διορθώθηκε με βάση τα διαθέσιμα </a:t>
            </a:r>
            <a:r>
              <a:rPr lang="el-GR" altLang="en-US" sz="1600" dirty="0" err="1">
                <a:latin typeface="+mn-lt"/>
              </a:rPr>
              <a:t>γεωτεκτονικά</a:t>
            </a:r>
            <a:r>
              <a:rPr lang="el-GR" altLang="en-US" sz="1600" dirty="0">
                <a:latin typeface="+mn-lt"/>
              </a:rPr>
              <a:t> μοντέλα.</a:t>
            </a:r>
          </a:p>
        </p:txBody>
      </p:sp>
      <p:grpSp>
        <p:nvGrpSpPr>
          <p:cNvPr id="40964" name="7 - Ομάδα"/>
          <p:cNvGrpSpPr>
            <a:grpSpLocks/>
          </p:cNvGrpSpPr>
          <p:nvPr/>
        </p:nvGrpSpPr>
        <p:grpSpPr bwMode="auto">
          <a:xfrm>
            <a:off x="8848270" y="1478033"/>
            <a:ext cx="2455271" cy="4826763"/>
            <a:chOff x="560131" y="813825"/>
            <a:chExt cx="3791127" cy="6182698"/>
          </a:xfrm>
        </p:grpSpPr>
        <p:pic>
          <p:nvPicPr>
            <p:cNvPr id="409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31" y="813825"/>
              <a:ext cx="3791127" cy="59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6 - Ορθογώνιο"/>
            <p:cNvSpPr>
              <a:spLocks noChangeArrowheads="1"/>
            </p:cNvSpPr>
            <p:nvPr/>
          </p:nvSpPr>
          <p:spPr bwMode="auto">
            <a:xfrm>
              <a:off x="1180643" y="6719524"/>
              <a:ext cx="15465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1200" dirty="0"/>
                <a:t>(</a:t>
              </a:r>
              <a:r>
                <a:rPr lang="el-GR" altLang="en-US" sz="1200" dirty="0" err="1"/>
                <a:t>Van</a:t>
              </a:r>
              <a:r>
                <a:rPr lang="el-GR" altLang="en-US" sz="1200" dirty="0"/>
                <a:t> </a:t>
              </a:r>
              <a:r>
                <a:rPr lang="el-GR" altLang="en-US" sz="1200" dirty="0" err="1"/>
                <a:t>der</a:t>
              </a:r>
              <a:r>
                <a:rPr lang="el-GR" altLang="en-US" sz="1200" dirty="0"/>
                <a:t> </a:t>
              </a:r>
              <a:r>
                <a:rPr lang="el-GR" altLang="en-US" sz="1200" dirty="0" err="1"/>
                <a:t>Voo</a:t>
              </a:r>
              <a:r>
                <a:rPr lang="el-GR" altLang="en-US" sz="1200" dirty="0"/>
                <a:t>, 1993)</a:t>
              </a:r>
            </a:p>
          </p:txBody>
        </p:sp>
      </p:grpSp>
      <p:sp>
        <p:nvSpPr>
          <p:cNvPr id="9" name="Title 2"/>
          <p:cNvSpPr>
            <a:spLocks noGrp="1"/>
          </p:cNvSpPr>
          <p:nvPr>
            <p:ph type="title"/>
          </p:nvPr>
        </p:nvSpPr>
        <p:spPr/>
        <p:txBody>
          <a:bodyPr/>
          <a:lstStyle/>
          <a:p>
            <a:r>
              <a:rPr lang="el-GR" dirty="0" smtClean="0"/>
              <a:t>Φαινόμενη μετάθεση των πόλων</a:t>
            </a:r>
            <a:endParaRPr lang="en-US" dirty="0"/>
          </a:p>
        </p:txBody>
      </p:sp>
    </p:spTree>
    <p:extLst>
      <p:ext uri="{BB962C8B-B14F-4D97-AF65-F5344CB8AC3E}">
        <p14:creationId xmlns:p14="http://schemas.microsoft.com/office/powerpoint/2010/main" val="3364027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5 - Ορθογώνιο"/>
          <p:cNvSpPr>
            <a:spLocks noChangeArrowheads="1"/>
          </p:cNvSpPr>
          <p:nvPr/>
        </p:nvSpPr>
        <p:spPr bwMode="auto">
          <a:xfrm>
            <a:off x="1190525" y="5534702"/>
            <a:ext cx="457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400" dirty="0">
                <a:latin typeface="+mn-lt"/>
              </a:rPr>
              <a:t>Μεταβολή της μαγνητικής επιδεκτικότητας σε σχέση με τη περιεκτικότητα σε ορυκτά σιδήρου, όπως παρατηρήθηκε σε ιζήματα κατά μήκος του ποταμού </a:t>
            </a:r>
            <a:r>
              <a:rPr lang="el-GR" altLang="en-US" sz="1400" dirty="0" err="1">
                <a:latin typeface="+mn-lt"/>
              </a:rPr>
              <a:t>Mur</a:t>
            </a:r>
            <a:r>
              <a:rPr lang="el-GR" altLang="en-US" sz="1400" dirty="0">
                <a:latin typeface="+mn-lt"/>
              </a:rPr>
              <a:t> στην Αυστρία.</a:t>
            </a:r>
          </a:p>
        </p:txBody>
      </p:sp>
      <p:grpSp>
        <p:nvGrpSpPr>
          <p:cNvPr id="41988" name="7 - Ομάδα"/>
          <p:cNvGrpSpPr>
            <a:grpSpLocks/>
          </p:cNvGrpSpPr>
          <p:nvPr/>
        </p:nvGrpSpPr>
        <p:grpSpPr bwMode="auto">
          <a:xfrm>
            <a:off x="1063761" y="1373560"/>
            <a:ext cx="4389438" cy="4143375"/>
            <a:chOff x="142845" y="642918"/>
            <a:chExt cx="4389468" cy="4143404"/>
          </a:xfrm>
        </p:grpSpPr>
        <p:pic>
          <p:nvPicPr>
            <p:cNvPr id="419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45" y="642918"/>
              <a:ext cx="4389468" cy="414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6 - Ορθογώνιο"/>
            <p:cNvSpPr>
              <a:spLocks noChangeArrowheads="1"/>
            </p:cNvSpPr>
            <p:nvPr/>
          </p:nvSpPr>
          <p:spPr bwMode="auto">
            <a:xfrm>
              <a:off x="1008129" y="785794"/>
              <a:ext cx="2308660"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1100" dirty="0">
                  <a:latin typeface="+mn-lt"/>
                </a:rPr>
                <a:t>(τροποποιημένο από </a:t>
              </a:r>
              <a:r>
                <a:rPr lang="el-GR" altLang="en-US" sz="1100" dirty="0" err="1">
                  <a:latin typeface="+mn-lt"/>
                </a:rPr>
                <a:t>Scholger</a:t>
              </a:r>
              <a:r>
                <a:rPr lang="el-GR" altLang="en-US" sz="1100" dirty="0">
                  <a:latin typeface="+mn-lt"/>
                </a:rPr>
                <a:t>, 1998)</a:t>
              </a:r>
            </a:p>
          </p:txBody>
        </p:sp>
      </p:grpSp>
      <p:sp>
        <p:nvSpPr>
          <p:cNvPr id="41989" name="8 - Ορθογώνιο"/>
          <p:cNvSpPr>
            <a:spLocks noChangeArrowheads="1"/>
          </p:cNvSpPr>
          <p:nvPr/>
        </p:nvSpPr>
        <p:spPr bwMode="auto">
          <a:xfrm>
            <a:off x="6576001" y="1778043"/>
            <a:ext cx="43576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Η υψηλή μαγνητική επιδεκτικότητα των </a:t>
            </a:r>
            <a:r>
              <a:rPr lang="el-GR" altLang="en-US" sz="1600" dirty="0" err="1">
                <a:latin typeface="+mn-lt"/>
              </a:rPr>
              <a:t>σιδηρομαγνητικών</a:t>
            </a:r>
            <a:r>
              <a:rPr lang="el-GR" altLang="en-US" sz="1600" dirty="0">
                <a:latin typeface="+mn-lt"/>
              </a:rPr>
              <a:t> ορυκτών επιτρέπει τη συσχέτισή της με την παρουσία πολλών ενώσεων και μορφών του σιδήρου στη φύση.</a:t>
            </a:r>
          </a:p>
        </p:txBody>
      </p:sp>
      <p:sp>
        <p:nvSpPr>
          <p:cNvPr id="41990" name="9 - Ορθογώνιο"/>
          <p:cNvSpPr>
            <a:spLocks noChangeArrowheads="1"/>
          </p:cNvSpPr>
          <p:nvPr/>
        </p:nvSpPr>
        <p:spPr bwMode="auto">
          <a:xfrm>
            <a:off x="6576001" y="3097255"/>
            <a:ext cx="4429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Η παρατηρούμενη συσχέτιση, στο σχήμα, δίνει τη δυνατότητα χρήσης </a:t>
            </a:r>
            <a:r>
              <a:rPr lang="el-GR" altLang="en-US" sz="1600" dirty="0" err="1">
                <a:latin typeface="+mn-lt"/>
              </a:rPr>
              <a:t>παλαιομαγνητικών</a:t>
            </a:r>
            <a:r>
              <a:rPr lang="el-GR" altLang="en-US" sz="1600" dirty="0">
                <a:latin typeface="+mn-lt"/>
              </a:rPr>
              <a:t> μετρήσεων για διάφορες περιβαλλοντικές εφαρμογές.</a:t>
            </a:r>
          </a:p>
        </p:txBody>
      </p:sp>
      <p:sp>
        <p:nvSpPr>
          <p:cNvPr id="41991" name="11 - Ορθογώνιο"/>
          <p:cNvSpPr>
            <a:spLocks noChangeArrowheads="1"/>
          </p:cNvSpPr>
          <p:nvPr/>
        </p:nvSpPr>
        <p:spPr bwMode="auto">
          <a:xfrm>
            <a:off x="6576001" y="4383130"/>
            <a:ext cx="4357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Έτσι </a:t>
            </a:r>
            <a:r>
              <a:rPr lang="el-GR" altLang="en-US" sz="1600" dirty="0" err="1">
                <a:latin typeface="+mn-lt"/>
              </a:rPr>
              <a:t>παλαιομαγνητικές</a:t>
            </a:r>
            <a:r>
              <a:rPr lang="el-GR" altLang="en-US" sz="1600" dirty="0">
                <a:latin typeface="+mn-lt"/>
              </a:rPr>
              <a:t> μετρήσεις έχουν βρει πολλές εφαρμογές στην μελέτη του </a:t>
            </a:r>
            <a:r>
              <a:rPr lang="el-GR" altLang="en-US" sz="1600" dirty="0" err="1">
                <a:latin typeface="+mn-lt"/>
              </a:rPr>
              <a:t>παλαιοκλίματος</a:t>
            </a:r>
            <a:endParaRPr lang="el-GR" altLang="en-US" sz="1600" dirty="0">
              <a:latin typeface="+mn-lt"/>
            </a:endParaRPr>
          </a:p>
        </p:txBody>
      </p:sp>
      <p:sp>
        <p:nvSpPr>
          <p:cNvPr id="2" name="Title 1"/>
          <p:cNvSpPr>
            <a:spLocks noGrp="1"/>
          </p:cNvSpPr>
          <p:nvPr>
            <p:ph type="title"/>
          </p:nvPr>
        </p:nvSpPr>
        <p:spPr/>
        <p:txBody>
          <a:bodyPr>
            <a:normAutofit/>
          </a:bodyPr>
          <a:lstStyle/>
          <a:p>
            <a:r>
              <a:rPr lang="el-GR" dirty="0"/>
              <a:t>Περιβαλλοντικές </a:t>
            </a:r>
            <a:r>
              <a:rPr lang="el-GR" dirty="0" smtClean="0"/>
              <a:t>μεταβολές</a:t>
            </a:r>
            <a:endParaRPr lang="en-US" dirty="0"/>
          </a:p>
        </p:txBody>
      </p:sp>
    </p:spTree>
    <p:extLst>
      <p:ext uri="{BB962C8B-B14F-4D97-AF65-F5344CB8AC3E}">
        <p14:creationId xmlns:p14="http://schemas.microsoft.com/office/powerpoint/2010/main" val="514176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3 - Ορθογώνιο"/>
          <p:cNvSpPr>
            <a:spLocks noChangeArrowheads="1"/>
          </p:cNvSpPr>
          <p:nvPr/>
        </p:nvSpPr>
        <p:spPr bwMode="auto">
          <a:xfrm>
            <a:off x="0" y="1285876"/>
            <a:ext cx="11828834" cy="830997"/>
          </a:xfrm>
          <a:prstGeom prst="rect">
            <a:avLst/>
          </a:prstGeom>
          <a:noFill/>
          <a:ln w="9525">
            <a:noFill/>
            <a:miter lim="800000"/>
            <a:headEnd/>
            <a:tailEnd/>
          </a:ln>
        </p:spPr>
        <p:txBody>
          <a:bodyPr wrap="square">
            <a:spAutoFit/>
          </a:bodyPr>
          <a:lstStyle/>
          <a:p>
            <a:pPr algn="just">
              <a:defRPr/>
            </a:pPr>
            <a:r>
              <a:rPr lang="el-GR" sz="1600" b="1" dirty="0"/>
              <a:t>1</a:t>
            </a:r>
            <a:r>
              <a:rPr lang="el-GR" sz="1600" b="1" baseline="30000" dirty="0"/>
              <a:t>ο</a:t>
            </a:r>
            <a:r>
              <a:rPr lang="el-GR" sz="1600" dirty="0"/>
              <a:t> . Κατά τις παγετώδεις περιόδους η συγκέντρωση των μαγνητικών ορυκτών είναι περισσότερο από 50% μειωμένη σε σχέση με τις </a:t>
            </a:r>
            <a:r>
              <a:rPr lang="el-GR" sz="1600" dirty="0" err="1"/>
              <a:t>μεσοπαγετώδεις</a:t>
            </a:r>
            <a:r>
              <a:rPr lang="el-GR" sz="1600" dirty="0"/>
              <a:t> περιόδους, επιτρέποντας τη λεπτομερή μελέτη και χρονολόγηση σχηματισμών (π.χ. </a:t>
            </a:r>
            <a:r>
              <a:rPr lang="el-GR" sz="1600" dirty="0" err="1"/>
              <a:t>loess</a:t>
            </a:r>
            <a:r>
              <a:rPr lang="el-GR" sz="1600" dirty="0"/>
              <a:t>) που δημιουργούνται με μηχανισμούς που περιλαμβάνουν μεταφορά με αέρα (</a:t>
            </a:r>
            <a:r>
              <a:rPr lang="el-GR" sz="1600" dirty="0" err="1"/>
              <a:t>Heller</a:t>
            </a:r>
            <a:r>
              <a:rPr lang="el-GR" sz="1600" dirty="0"/>
              <a:t> </a:t>
            </a:r>
            <a:r>
              <a:rPr lang="el-GR" sz="1600" dirty="0" err="1"/>
              <a:t>and</a:t>
            </a:r>
            <a:r>
              <a:rPr lang="el-GR" sz="1600" dirty="0"/>
              <a:t> </a:t>
            </a:r>
            <a:r>
              <a:rPr lang="en-US" sz="1600" dirty="0"/>
              <a:t>Evans, 1995).</a:t>
            </a:r>
            <a:endParaRPr lang="el-GR" sz="1600" dirty="0"/>
          </a:p>
        </p:txBody>
      </p:sp>
      <p:grpSp>
        <p:nvGrpSpPr>
          <p:cNvPr id="43012" name="5 - Ομάδα"/>
          <p:cNvGrpSpPr>
            <a:grpSpLocks/>
          </p:cNvGrpSpPr>
          <p:nvPr/>
        </p:nvGrpSpPr>
        <p:grpSpPr bwMode="auto">
          <a:xfrm>
            <a:off x="803275" y="2231282"/>
            <a:ext cx="4857294" cy="4078019"/>
            <a:chOff x="214283" y="285728"/>
            <a:chExt cx="4857784" cy="4078141"/>
          </a:xfrm>
        </p:grpSpPr>
        <p:pic>
          <p:nvPicPr>
            <p:cNvPr id="430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3" y="285728"/>
              <a:ext cx="4857784" cy="407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7 - Ορθογώνιο"/>
            <p:cNvSpPr>
              <a:spLocks noChangeArrowheads="1"/>
            </p:cNvSpPr>
            <p:nvPr/>
          </p:nvSpPr>
          <p:spPr bwMode="auto">
            <a:xfrm>
              <a:off x="482919" y="4102251"/>
              <a:ext cx="4589148" cy="26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1100" dirty="0">
                  <a:latin typeface="+mn-lt"/>
                </a:rPr>
                <a:t>(Παπαζάχος </a:t>
              </a:r>
              <a:r>
                <a:rPr lang="el-GR" altLang="en-US" sz="1100" dirty="0">
                  <a:latin typeface="Calibri" panose="020F0502020204030204" pitchFamily="34" charset="0"/>
                </a:rPr>
                <a:t>&amp; Παπαζάχος </a:t>
              </a:r>
              <a:r>
                <a:rPr lang="el-GR" altLang="en-US" sz="1100" dirty="0" smtClean="0">
                  <a:latin typeface="+mn-lt"/>
                </a:rPr>
                <a:t>2008</a:t>
              </a:r>
              <a:r>
                <a:rPr lang="el-GR" altLang="en-US" sz="1100" dirty="0">
                  <a:latin typeface="+mn-lt"/>
                </a:rPr>
                <a:t>, τροποποιημένο από </a:t>
              </a:r>
              <a:r>
                <a:rPr lang="el-GR" altLang="en-US" sz="1100" dirty="0" err="1">
                  <a:latin typeface="+mn-lt"/>
                </a:rPr>
                <a:t>Heller</a:t>
              </a:r>
              <a:r>
                <a:rPr lang="el-GR" altLang="en-US" sz="1100" dirty="0">
                  <a:latin typeface="+mn-lt"/>
                </a:rPr>
                <a:t> </a:t>
              </a:r>
              <a:r>
                <a:rPr lang="el-GR" altLang="en-US" sz="1100" dirty="0" err="1">
                  <a:latin typeface="+mn-lt"/>
                </a:rPr>
                <a:t>et</a:t>
              </a:r>
              <a:r>
                <a:rPr lang="el-GR" altLang="en-US" sz="1100" dirty="0">
                  <a:latin typeface="+mn-lt"/>
                </a:rPr>
                <a:t> </a:t>
              </a:r>
              <a:r>
                <a:rPr lang="el-GR" altLang="en-US" sz="1100" dirty="0" err="1">
                  <a:latin typeface="+mn-lt"/>
                </a:rPr>
                <a:t>al</a:t>
              </a:r>
              <a:r>
                <a:rPr lang="el-GR" altLang="en-US" sz="1100" dirty="0">
                  <a:latin typeface="+mn-lt"/>
                </a:rPr>
                <a:t>., 1998)</a:t>
              </a:r>
            </a:p>
          </p:txBody>
        </p:sp>
      </p:grpSp>
      <p:sp>
        <p:nvSpPr>
          <p:cNvPr id="37893" name="8 - Ορθογώνιο"/>
          <p:cNvSpPr>
            <a:spLocks noChangeArrowheads="1"/>
          </p:cNvSpPr>
          <p:nvPr/>
        </p:nvSpPr>
        <p:spPr bwMode="auto">
          <a:xfrm>
            <a:off x="5780105" y="2946852"/>
            <a:ext cx="5560978" cy="1323439"/>
          </a:xfrm>
          <a:prstGeom prst="rect">
            <a:avLst/>
          </a:prstGeom>
          <a:noFill/>
          <a:ln w="9525">
            <a:noFill/>
            <a:miter lim="800000"/>
            <a:headEnd/>
            <a:tailEnd/>
          </a:ln>
        </p:spPr>
        <p:txBody>
          <a:bodyPr wrap="square">
            <a:spAutoFit/>
          </a:bodyPr>
          <a:lstStyle/>
          <a:p>
            <a:pPr algn="just">
              <a:defRPr/>
            </a:pPr>
            <a:r>
              <a:rPr lang="el-GR" sz="1600" b="1" dirty="0"/>
              <a:t>2</a:t>
            </a:r>
            <a:r>
              <a:rPr lang="el-GR" sz="1600" b="1" baseline="30000" dirty="0"/>
              <a:t>ο</a:t>
            </a:r>
            <a:r>
              <a:rPr lang="el-GR" sz="1600" dirty="0"/>
              <a:t> . Χωρική μεταβολή της μαγνητικής επιδεκτικότητας στην Άνω </a:t>
            </a:r>
            <a:r>
              <a:rPr lang="el-GR" sz="1600" dirty="0" err="1"/>
              <a:t>Σιλεσία</a:t>
            </a:r>
            <a:r>
              <a:rPr lang="el-GR" sz="1600" dirty="0"/>
              <a:t> (Ν. Πολωνία). Με άσπρη γραμμή σημειώνονται τα όρια της περιοχής </a:t>
            </a:r>
            <a:r>
              <a:rPr lang="el-GR" sz="1600" dirty="0" err="1"/>
              <a:t>Katowice</a:t>
            </a:r>
            <a:r>
              <a:rPr lang="el-GR" sz="1600" dirty="0"/>
              <a:t>, η οποία εμφανίζει πολύ υψηλές τιμές επιδεκτικότητας λόγω των υψηλών επιπέδων πολυετούς βιομηχανικής μόλυνσης.</a:t>
            </a:r>
          </a:p>
        </p:txBody>
      </p:sp>
      <p:sp>
        <p:nvSpPr>
          <p:cNvPr id="43014" name="9 - Ορθογώνιο"/>
          <p:cNvSpPr>
            <a:spLocks noChangeArrowheads="1"/>
          </p:cNvSpPr>
          <p:nvPr/>
        </p:nvSpPr>
        <p:spPr bwMode="auto">
          <a:xfrm>
            <a:off x="5780105" y="4783429"/>
            <a:ext cx="59144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Η μαγνητική επιδεκτικότητα αποτελεί πολύ καλό δείκτη της παρουσίας μεταλλικών στοιχείων στα εδάφη της περιοχής και μπορεί να δώσει μία πολύ γρήγορη και αξιόπιστη εικόνα της χωρικής κατανομής της μόλυνσης.</a:t>
            </a:r>
          </a:p>
        </p:txBody>
      </p:sp>
      <p:sp>
        <p:nvSpPr>
          <p:cNvPr id="2" name="Title 1"/>
          <p:cNvSpPr>
            <a:spLocks noGrp="1"/>
          </p:cNvSpPr>
          <p:nvPr>
            <p:ph type="title"/>
          </p:nvPr>
        </p:nvSpPr>
        <p:spPr/>
        <p:txBody>
          <a:bodyPr>
            <a:normAutofit fontScale="90000"/>
          </a:bodyPr>
          <a:lstStyle/>
          <a:p>
            <a:r>
              <a:rPr lang="el-GR" dirty="0"/>
              <a:t>Εφαρμογές των </a:t>
            </a:r>
            <a:r>
              <a:rPr lang="el-GR" dirty="0" err="1"/>
              <a:t>παλαιομαγνητικών</a:t>
            </a:r>
            <a:r>
              <a:rPr lang="el-GR" dirty="0"/>
              <a:t> μετρήσεων στη μελέτη του </a:t>
            </a:r>
            <a:r>
              <a:rPr lang="el-GR" dirty="0" err="1" smtClean="0"/>
              <a:t>παλαιοκλίματος</a:t>
            </a:r>
            <a:endParaRPr lang="en-US" dirty="0"/>
          </a:p>
        </p:txBody>
      </p:sp>
    </p:spTree>
    <p:extLst>
      <p:ext uri="{BB962C8B-B14F-4D97-AF65-F5344CB8AC3E}">
        <p14:creationId xmlns:p14="http://schemas.microsoft.com/office/powerpoint/2010/main" val="3534865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9 - Ορθογώνιο"/>
          <p:cNvSpPr>
            <a:spLocks noChangeArrowheads="1"/>
          </p:cNvSpPr>
          <p:nvPr/>
        </p:nvSpPr>
        <p:spPr bwMode="auto">
          <a:xfrm>
            <a:off x="1738313" y="1264785"/>
            <a:ext cx="8572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Η </a:t>
            </a:r>
            <a:r>
              <a:rPr lang="el-GR" altLang="en-US" sz="1600" dirty="0" err="1">
                <a:latin typeface="+mn-lt"/>
              </a:rPr>
              <a:t>παλαιομαγνητική</a:t>
            </a:r>
            <a:r>
              <a:rPr lang="el-GR" altLang="en-US" sz="1600" dirty="0">
                <a:latin typeface="+mn-lt"/>
              </a:rPr>
              <a:t> έρευνα στον Ελληνικό χώρο πραγματοποιήθηκε τις τελευταίες 4 δεκαετίες</a:t>
            </a:r>
          </a:p>
        </p:txBody>
      </p:sp>
      <p:sp>
        <p:nvSpPr>
          <p:cNvPr id="44036" name="11 - Ορθογώνιο"/>
          <p:cNvSpPr>
            <a:spLocks noChangeArrowheads="1"/>
          </p:cNvSpPr>
          <p:nvPr/>
        </p:nvSpPr>
        <p:spPr bwMode="auto">
          <a:xfrm>
            <a:off x="609600" y="5500689"/>
            <a:ext cx="11326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Μετά από εκτεταμένη </a:t>
            </a:r>
            <a:r>
              <a:rPr lang="el-GR" altLang="en-US" sz="1600" dirty="0" err="1">
                <a:latin typeface="+mn-lt"/>
              </a:rPr>
              <a:t>παλαιομαγνητική</a:t>
            </a:r>
            <a:r>
              <a:rPr lang="el-GR" altLang="en-US" sz="1600" dirty="0">
                <a:latin typeface="+mn-lt"/>
              </a:rPr>
              <a:t> μελέτη σε </a:t>
            </a:r>
            <a:r>
              <a:rPr lang="el-GR" altLang="en-US" sz="1600" dirty="0" err="1">
                <a:latin typeface="+mn-lt"/>
              </a:rPr>
              <a:t>Μειο-Πλειοκαινικούς</a:t>
            </a:r>
            <a:r>
              <a:rPr lang="el-GR" altLang="en-US" sz="1600" dirty="0">
                <a:latin typeface="+mn-lt"/>
              </a:rPr>
              <a:t> σχηματισμούς του Ελληνικού τόξου, οι </a:t>
            </a:r>
            <a:r>
              <a:rPr lang="en-US" altLang="en-US" sz="1600" dirty="0" err="1">
                <a:latin typeface="+mn-lt"/>
              </a:rPr>
              <a:t>Kissel</a:t>
            </a:r>
            <a:r>
              <a:rPr lang="en-US" altLang="en-US" sz="1600" dirty="0">
                <a:latin typeface="+mn-lt"/>
              </a:rPr>
              <a:t> and </a:t>
            </a:r>
            <a:r>
              <a:rPr lang="en-US" altLang="en-US" sz="1600" dirty="0" err="1">
                <a:latin typeface="+mn-lt"/>
              </a:rPr>
              <a:t>Laj</a:t>
            </a:r>
            <a:r>
              <a:rPr lang="en-US" altLang="en-US" sz="1600" dirty="0">
                <a:latin typeface="+mn-lt"/>
              </a:rPr>
              <a:t> (1988) </a:t>
            </a:r>
            <a:r>
              <a:rPr lang="el-GR" altLang="en-US" sz="1600" dirty="0">
                <a:latin typeface="+mn-lt"/>
              </a:rPr>
              <a:t>πρότειναν ένα μοντέλο όπου η κυρτότητα του Ελληνικού τόξου αποκτήθηκε από περιστροφές αντίθετης φοράς στα άκρα του (δεξιόστροφη δυτικά και αριστερόστροφη ανατολικά).</a:t>
            </a:r>
          </a:p>
        </p:txBody>
      </p:sp>
      <p:sp>
        <p:nvSpPr>
          <p:cNvPr id="44038" name="5 - Ορθογώνιο"/>
          <p:cNvSpPr>
            <a:spLocks noChangeArrowheads="1"/>
          </p:cNvSpPr>
          <p:nvPr/>
        </p:nvSpPr>
        <p:spPr bwMode="auto">
          <a:xfrm>
            <a:off x="8239125" y="3599658"/>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dirty="0">
                <a:latin typeface="+mn-lt"/>
              </a:rPr>
              <a:t>Τεκτονικός χάρτης της Ελλάδας</a:t>
            </a:r>
          </a:p>
        </p:txBody>
      </p:sp>
      <p:sp>
        <p:nvSpPr>
          <p:cNvPr id="2"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7938" y="1630631"/>
            <a:ext cx="5691187" cy="3938054"/>
          </a:xfrm>
          <a:prstGeom prst="rect">
            <a:avLst/>
          </a:prstGeom>
        </p:spPr>
      </p:pic>
    </p:spTree>
    <p:extLst>
      <p:ext uri="{BB962C8B-B14F-4D97-AF65-F5344CB8AC3E}">
        <p14:creationId xmlns:p14="http://schemas.microsoft.com/office/powerpoint/2010/main" val="1728720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3 - Ορθογώνιο"/>
          <p:cNvSpPr>
            <a:spLocks noChangeArrowheads="1"/>
          </p:cNvSpPr>
          <p:nvPr/>
        </p:nvSpPr>
        <p:spPr bwMode="auto">
          <a:xfrm>
            <a:off x="1722752" y="5373105"/>
            <a:ext cx="1016444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Η περιστροφή αυτή πραγματοποιήθηκε μεταξύ 16 και 1 Μα, με μία περίοδο ηρεμίας μεταξύ 12 και 6 </a:t>
            </a:r>
            <a:r>
              <a:rPr lang="el-GR" altLang="en-US" sz="1600" dirty="0" err="1">
                <a:latin typeface="+mn-lt"/>
              </a:rPr>
              <a:t>Ma</a:t>
            </a:r>
            <a:r>
              <a:rPr lang="el-GR" altLang="en-US" sz="1600" dirty="0">
                <a:latin typeface="+mn-lt"/>
              </a:rPr>
              <a:t>. Μεταγενέστερες λεπτομερείς έρευνες στην Κρήτη και τη Ζάκυνθο έδειξαν πολύ πρόσφατες (0.77 </a:t>
            </a:r>
            <a:r>
              <a:rPr lang="el-GR" altLang="en-US" sz="1600" dirty="0" err="1">
                <a:latin typeface="+mn-lt"/>
              </a:rPr>
              <a:t>Ma</a:t>
            </a:r>
            <a:r>
              <a:rPr lang="el-GR" altLang="en-US" sz="1600" dirty="0">
                <a:latin typeface="+mn-lt"/>
              </a:rPr>
              <a:t>) σημαντικές περιστροφές και τοπικές διαφοροποιήσεις των περιστροφών και μερικώς τροποποίησαν το μοντέλο αυτό </a:t>
            </a:r>
            <a:r>
              <a:rPr lang="en-US" altLang="en-US" sz="1600" dirty="0">
                <a:latin typeface="+mn-lt"/>
              </a:rPr>
              <a:t>(</a:t>
            </a:r>
            <a:r>
              <a:rPr lang="en-US" altLang="en-US" sz="1600" dirty="0" err="1">
                <a:latin typeface="+mn-lt"/>
              </a:rPr>
              <a:t>Duermeijer</a:t>
            </a:r>
            <a:r>
              <a:rPr lang="en-US" altLang="en-US" sz="1600" dirty="0">
                <a:latin typeface="+mn-lt"/>
              </a:rPr>
              <a:t> et al., 2000).</a:t>
            </a:r>
            <a:endParaRPr lang="el-GR" altLang="en-US" sz="1600" dirty="0">
              <a:latin typeface="+mn-lt"/>
            </a:endParaRPr>
          </a:p>
        </p:txBody>
      </p:sp>
      <p:grpSp>
        <p:nvGrpSpPr>
          <p:cNvPr id="45059" name="4 - Ομάδα"/>
          <p:cNvGrpSpPr>
            <a:grpSpLocks/>
          </p:cNvGrpSpPr>
          <p:nvPr/>
        </p:nvGrpSpPr>
        <p:grpSpPr bwMode="auto">
          <a:xfrm>
            <a:off x="194553" y="1476859"/>
            <a:ext cx="5286375" cy="2928938"/>
            <a:chOff x="714348" y="571480"/>
            <a:chExt cx="7858180" cy="4692308"/>
          </a:xfrm>
        </p:grpSpPr>
        <p:pic>
          <p:nvPicPr>
            <p:cNvPr id="45063" name="Picture 4" descr="Pages from duermeijer_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48" y="571480"/>
              <a:ext cx="7858180" cy="469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3 - Ορθογώνιο"/>
            <p:cNvSpPr>
              <a:spLocks noChangeArrowheads="1"/>
            </p:cNvSpPr>
            <p:nvPr/>
          </p:nvSpPr>
          <p:spPr bwMode="auto">
            <a:xfrm>
              <a:off x="5123197" y="571480"/>
              <a:ext cx="3449331" cy="49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400" b="1" dirty="0">
                  <a:latin typeface="+mn-lt"/>
                </a:rPr>
                <a:t>from </a:t>
              </a:r>
              <a:r>
                <a:rPr lang="en-US" altLang="en-US" sz="1400" b="1" dirty="0" err="1">
                  <a:latin typeface="+mn-lt"/>
                </a:rPr>
                <a:t>Duermeijer</a:t>
              </a:r>
              <a:r>
                <a:rPr lang="en-US" altLang="en-US" sz="1400" b="1" dirty="0">
                  <a:latin typeface="+mn-lt"/>
                </a:rPr>
                <a:t>, et al., 2000</a:t>
              </a:r>
            </a:p>
          </p:txBody>
        </p:sp>
      </p:grpSp>
      <p:grpSp>
        <p:nvGrpSpPr>
          <p:cNvPr id="45060" name="7 - Ομάδα"/>
          <p:cNvGrpSpPr>
            <a:grpSpLocks/>
          </p:cNvGrpSpPr>
          <p:nvPr/>
        </p:nvGrpSpPr>
        <p:grpSpPr bwMode="auto">
          <a:xfrm>
            <a:off x="6701853" y="2333322"/>
            <a:ext cx="4929187" cy="3039783"/>
            <a:chOff x="4214810" y="2577258"/>
            <a:chExt cx="4929190" cy="3039031"/>
          </a:xfrm>
        </p:grpSpPr>
        <p:pic>
          <p:nvPicPr>
            <p:cNvPr id="45061" name="Picture 4" descr="Pages from duermeijer_19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0" y="2577258"/>
              <a:ext cx="4897866" cy="301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6 - Ορθογώνιο"/>
            <p:cNvSpPr>
              <a:spLocks noChangeArrowheads="1"/>
            </p:cNvSpPr>
            <p:nvPr/>
          </p:nvSpPr>
          <p:spPr bwMode="auto">
            <a:xfrm>
              <a:off x="6823556" y="5308588"/>
              <a:ext cx="2320444" cy="30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400" b="1" dirty="0">
                  <a:latin typeface="+mn-lt"/>
                </a:rPr>
                <a:t>from </a:t>
              </a:r>
              <a:r>
                <a:rPr lang="en-US" altLang="en-US" sz="1400" b="1" dirty="0" err="1">
                  <a:latin typeface="+mn-lt"/>
                </a:rPr>
                <a:t>Duermeijer</a:t>
              </a:r>
              <a:r>
                <a:rPr lang="en-US" altLang="en-US" sz="1400" b="1" dirty="0">
                  <a:latin typeface="+mn-lt"/>
                </a:rPr>
                <a:t>, et al., 2000</a:t>
              </a:r>
            </a:p>
          </p:txBody>
        </p:sp>
      </p:grpSp>
      <p:sp>
        <p:nvSpPr>
          <p:cNvPr id="10"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360725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490" y="1428141"/>
            <a:ext cx="7172527" cy="44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4 - Ορθογώνιο"/>
          <p:cNvSpPr>
            <a:spLocks noChangeArrowheads="1"/>
          </p:cNvSpPr>
          <p:nvPr/>
        </p:nvSpPr>
        <p:spPr bwMode="auto">
          <a:xfrm>
            <a:off x="1559718" y="5790703"/>
            <a:ext cx="9072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b="1" dirty="0" err="1">
                <a:latin typeface="+mn-lt"/>
              </a:rPr>
              <a:t>Παλαιομαγνητικές</a:t>
            </a:r>
            <a:r>
              <a:rPr lang="el-GR" altLang="en-US" b="1" dirty="0">
                <a:latin typeface="+mn-lt"/>
              </a:rPr>
              <a:t> περιστροφές κατά τον Καινοζωικό αιώνα στο χώρο του Αιγαίου</a:t>
            </a:r>
            <a:r>
              <a:rPr lang="en-US" altLang="en-US" b="1" dirty="0">
                <a:latin typeface="+mn-lt"/>
              </a:rPr>
              <a:t> </a:t>
            </a:r>
            <a:r>
              <a:rPr lang="el-GR" altLang="en-US" b="1" dirty="0">
                <a:latin typeface="+mn-lt"/>
              </a:rPr>
              <a:t>(</a:t>
            </a:r>
            <a:r>
              <a:rPr lang="en-US" altLang="en-US" b="1" dirty="0" err="1">
                <a:latin typeface="+mn-lt"/>
              </a:rPr>
              <a:t>Kondopoulou</a:t>
            </a:r>
            <a:r>
              <a:rPr lang="en-US" altLang="en-US" b="1" dirty="0">
                <a:latin typeface="+mn-lt"/>
              </a:rPr>
              <a:t>, 2000).</a:t>
            </a:r>
            <a:endParaRPr lang="el-GR" altLang="en-US" b="1" dirty="0">
              <a:latin typeface="+mn-lt"/>
            </a:endParaRPr>
          </a:p>
        </p:txBody>
      </p:sp>
      <p:sp>
        <p:nvSpPr>
          <p:cNvPr id="5"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1965055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3 - Ορθογώνιο"/>
          <p:cNvSpPr>
            <a:spLocks noChangeArrowheads="1"/>
          </p:cNvSpPr>
          <p:nvPr/>
        </p:nvSpPr>
        <p:spPr bwMode="auto">
          <a:xfrm>
            <a:off x="240811" y="4238959"/>
            <a:ext cx="66685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Τα δεδομένα αυτά σε συνδυασμό με τεκτονικές και </a:t>
            </a:r>
            <a:r>
              <a:rPr lang="el-GR" altLang="en-US" sz="1600" dirty="0" err="1">
                <a:latin typeface="+mn-lt"/>
              </a:rPr>
              <a:t>πετρολογικές</a:t>
            </a:r>
            <a:r>
              <a:rPr lang="el-GR" altLang="en-US" sz="1600" dirty="0">
                <a:latin typeface="+mn-lt"/>
              </a:rPr>
              <a:t> παρατηρήσεις καθώς και ραδιοχρονολογήσεις οδήγησαν στην πρόταση μοντέλων για την εξέλιξη της λεκάνης του Στρυμόνα, της </a:t>
            </a:r>
            <a:r>
              <a:rPr lang="el-GR" altLang="en-US" sz="1600" dirty="0" err="1">
                <a:latin typeface="+mn-lt"/>
              </a:rPr>
              <a:t>Ροδοπικής</a:t>
            </a:r>
            <a:r>
              <a:rPr lang="el-GR" altLang="en-US" sz="1600" dirty="0">
                <a:latin typeface="+mn-lt"/>
              </a:rPr>
              <a:t> μάζας και τη πιθανή παρουσία </a:t>
            </a:r>
            <a:r>
              <a:rPr lang="el-GR" altLang="en-US" sz="1600" dirty="0" err="1">
                <a:latin typeface="+mn-lt"/>
              </a:rPr>
              <a:t>παλαιοκατάδυσης</a:t>
            </a:r>
            <a:r>
              <a:rPr lang="el-GR" altLang="en-US" sz="1600" dirty="0">
                <a:latin typeface="+mn-lt"/>
              </a:rPr>
              <a:t> στον Βόρειο Ελληνικό χώρο (</a:t>
            </a:r>
            <a:r>
              <a:rPr lang="el-GR" altLang="en-US" sz="1600" dirty="0" err="1">
                <a:latin typeface="+mn-lt"/>
              </a:rPr>
              <a:t>Kondopoulou</a:t>
            </a:r>
            <a:r>
              <a:rPr lang="el-GR" altLang="en-US" sz="1600" dirty="0">
                <a:latin typeface="+mn-lt"/>
              </a:rPr>
              <a:t> </a:t>
            </a:r>
            <a:r>
              <a:rPr lang="el-GR" altLang="en-US" sz="1600" dirty="0" err="1">
                <a:latin typeface="+mn-lt"/>
              </a:rPr>
              <a:t>et</a:t>
            </a:r>
            <a:r>
              <a:rPr lang="el-GR" altLang="en-US" sz="1600" dirty="0">
                <a:latin typeface="+mn-lt"/>
              </a:rPr>
              <a:t> </a:t>
            </a:r>
            <a:r>
              <a:rPr lang="el-GR" altLang="en-US" sz="1600" dirty="0" err="1">
                <a:latin typeface="+mn-lt"/>
              </a:rPr>
              <a:t>al</a:t>
            </a:r>
            <a:r>
              <a:rPr lang="el-GR" altLang="en-US" sz="1600" dirty="0">
                <a:latin typeface="+mn-lt"/>
              </a:rPr>
              <a:t>., 1996; </a:t>
            </a:r>
            <a:r>
              <a:rPr lang="en-US" altLang="en-US" sz="1600" dirty="0" err="1">
                <a:latin typeface="+mn-lt"/>
              </a:rPr>
              <a:t>Dimitriadis</a:t>
            </a:r>
            <a:r>
              <a:rPr lang="en-US" altLang="en-US" sz="1600" dirty="0">
                <a:latin typeface="+mn-lt"/>
              </a:rPr>
              <a:t> et al., 1998).</a:t>
            </a:r>
            <a:endParaRPr lang="el-GR" altLang="en-US" sz="1600" dirty="0">
              <a:latin typeface="+mn-lt"/>
            </a:endParaRPr>
          </a:p>
        </p:txBody>
      </p:sp>
      <p:sp>
        <p:nvSpPr>
          <p:cNvPr id="47107" name="4 - Ορθογώνιο"/>
          <p:cNvSpPr>
            <a:spLocks noChangeArrowheads="1"/>
          </p:cNvSpPr>
          <p:nvPr/>
        </p:nvSpPr>
        <p:spPr bwMode="auto">
          <a:xfrm>
            <a:off x="184927" y="1549805"/>
            <a:ext cx="68297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Στο Ανατολικό Αιγαίο επικρατεί μία σύνθετη εικόνα με κυρίαρχες τις δεξιόστροφες περιστροφές, κυρίως στο Μειόκαινο, χωρίς όμως συστηματική χωρική κατανομή.</a:t>
            </a:r>
          </a:p>
        </p:txBody>
      </p:sp>
      <p:sp>
        <p:nvSpPr>
          <p:cNvPr id="47108" name="5 - Ορθογώνιο"/>
          <p:cNvSpPr>
            <a:spLocks noChangeArrowheads="1"/>
          </p:cNvSpPr>
          <p:nvPr/>
        </p:nvSpPr>
        <p:spPr bwMode="auto">
          <a:xfrm>
            <a:off x="184928" y="3282001"/>
            <a:ext cx="67411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Ανάλογη εικόνα επικρατεί και στο κεντρικό Αιγαίο, με πολλά μικρά ηπειρωτικά </a:t>
            </a:r>
            <a:r>
              <a:rPr lang="el-GR" altLang="en-US" sz="1600" dirty="0" err="1">
                <a:latin typeface="+mn-lt"/>
              </a:rPr>
              <a:t>τεμάχη</a:t>
            </a:r>
            <a:r>
              <a:rPr lang="el-GR" altLang="en-US" sz="1600" dirty="0">
                <a:latin typeface="+mn-lt"/>
              </a:rPr>
              <a:t> που φαίνεται να περιστρέφονται αυτοτελώς μετά το Μειόκαινο (</a:t>
            </a:r>
            <a:r>
              <a:rPr lang="el-GR" altLang="en-US" sz="1600" dirty="0" err="1">
                <a:latin typeface="+mn-lt"/>
              </a:rPr>
              <a:t>Morris</a:t>
            </a:r>
            <a:r>
              <a:rPr lang="el-GR" altLang="en-US" sz="1600" dirty="0">
                <a:latin typeface="+mn-lt"/>
              </a:rPr>
              <a:t> and </a:t>
            </a:r>
            <a:r>
              <a:rPr lang="el-GR" altLang="en-US" sz="1600" dirty="0" err="1">
                <a:latin typeface="+mn-lt"/>
              </a:rPr>
              <a:t>Anderson</a:t>
            </a:r>
            <a:r>
              <a:rPr lang="el-GR" altLang="en-US" sz="1600" dirty="0">
                <a:latin typeface="+mn-lt"/>
              </a:rPr>
              <a:t>, 1996). </a:t>
            </a:r>
          </a:p>
        </p:txBody>
      </p:sp>
      <p:sp>
        <p:nvSpPr>
          <p:cNvPr id="47109" name="6 - Ορθογώνιο"/>
          <p:cNvSpPr>
            <a:spLocks noChangeArrowheads="1"/>
          </p:cNvSpPr>
          <p:nvPr/>
        </p:nvSpPr>
        <p:spPr bwMode="auto">
          <a:xfrm>
            <a:off x="184928" y="2457412"/>
            <a:ext cx="67411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1600" dirty="0">
                <a:latin typeface="+mn-lt"/>
              </a:rPr>
              <a:t>Τα στοιχεία από πυριγενή πετρώματα της Βόρειας Ελλάδας από το Μειόκαινο έως το </a:t>
            </a:r>
            <a:r>
              <a:rPr lang="el-GR" altLang="en-US" sz="1600" dirty="0" err="1">
                <a:latin typeface="+mn-lt"/>
              </a:rPr>
              <a:t>Ηώκαινο</a:t>
            </a:r>
            <a:r>
              <a:rPr lang="el-GR" altLang="en-US" sz="1600" dirty="0">
                <a:latin typeface="+mn-lt"/>
              </a:rPr>
              <a:t> δείχνουν δεξιόστροφες περιστροφές, μεταβαλλόμενου μεγέθους. </a:t>
            </a:r>
          </a:p>
        </p:txBody>
      </p:sp>
      <p:grpSp>
        <p:nvGrpSpPr>
          <p:cNvPr id="47110" name="5 - Ομάδα"/>
          <p:cNvGrpSpPr>
            <a:grpSpLocks/>
          </p:cNvGrpSpPr>
          <p:nvPr/>
        </p:nvGrpSpPr>
        <p:grpSpPr bwMode="auto">
          <a:xfrm>
            <a:off x="6468894" y="1435499"/>
            <a:ext cx="5330349" cy="3138867"/>
            <a:chOff x="755056" y="394146"/>
            <a:chExt cx="7918631" cy="4869642"/>
          </a:xfrm>
        </p:grpSpPr>
        <p:pic>
          <p:nvPicPr>
            <p:cNvPr id="47111" name="Picture 4" descr="Pages from duermeijer_2000"/>
            <p:cNvPicPr>
              <a:picLocks noChangeAspect="1" noChangeArrowheads="1"/>
            </p:cNvPicPr>
            <p:nvPr/>
          </p:nvPicPr>
          <p:blipFill rotWithShape="1">
            <a:blip r:embed="rId2">
              <a:extLst>
                <a:ext uri="{28A0092B-C50C-407E-A947-70E740481C1C}">
                  <a14:useLocalDpi xmlns:a14="http://schemas.microsoft.com/office/drawing/2010/main" val="0"/>
                </a:ext>
              </a:extLst>
            </a:blip>
            <a:srcRect l="-7160" r="-6902"/>
            <a:stretch/>
          </p:blipFill>
          <p:spPr bwMode="auto">
            <a:xfrm>
              <a:off x="755056" y="571480"/>
              <a:ext cx="7759147" cy="469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7 - Ορθογώνιο"/>
            <p:cNvSpPr>
              <a:spLocks noChangeArrowheads="1"/>
            </p:cNvSpPr>
            <p:nvPr/>
          </p:nvSpPr>
          <p:spPr bwMode="auto">
            <a:xfrm>
              <a:off x="6528725" y="394146"/>
              <a:ext cx="2144962" cy="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400" b="1" dirty="0">
                  <a:latin typeface="+mn-lt"/>
                </a:rPr>
                <a:t>from </a:t>
              </a:r>
              <a:r>
                <a:rPr lang="en-US" altLang="en-US" sz="1400" b="1" dirty="0" err="1">
                  <a:latin typeface="+mn-lt"/>
                </a:rPr>
                <a:t>Duermeijer</a:t>
              </a:r>
              <a:r>
                <a:rPr lang="en-US" altLang="en-US" sz="1400" b="1" dirty="0">
                  <a:latin typeface="+mn-lt"/>
                </a:rPr>
                <a:t>, et al., 2000</a:t>
              </a:r>
            </a:p>
          </p:txBody>
        </p:sp>
      </p:grpSp>
      <p:sp>
        <p:nvSpPr>
          <p:cNvPr id="10"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739362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3 - TextBox"/>
          <p:cNvSpPr txBox="1">
            <a:spLocks noChangeArrowheads="1"/>
          </p:cNvSpPr>
          <p:nvPr/>
        </p:nvSpPr>
        <p:spPr bwMode="auto">
          <a:xfrm>
            <a:off x="4015208" y="1313078"/>
            <a:ext cx="392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800" b="1" dirty="0">
                <a:latin typeface="+mn-lt"/>
              </a:rPr>
              <a:t>Κεντρικές Κυκλάδες</a:t>
            </a:r>
          </a:p>
        </p:txBody>
      </p:sp>
      <p:pic>
        <p:nvPicPr>
          <p:cNvPr id="48131" name="Picture 4" descr="Pages from morris_199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625" y="1911843"/>
            <a:ext cx="27495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Pages from morris_199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6725" y="2883393"/>
            <a:ext cx="21971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0" descr="mor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6" y="1892793"/>
            <a:ext cx="3800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7 - Ορθογώνιο"/>
          <p:cNvSpPr>
            <a:spLocks noChangeArrowheads="1"/>
          </p:cNvSpPr>
          <p:nvPr/>
        </p:nvSpPr>
        <p:spPr bwMode="auto">
          <a:xfrm>
            <a:off x="7944271" y="5485861"/>
            <a:ext cx="3300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i="1" dirty="0">
                <a:latin typeface="+mn-lt"/>
              </a:rPr>
              <a:t>from Morris and Anderson, 1996</a:t>
            </a:r>
          </a:p>
        </p:txBody>
      </p:sp>
      <p:sp>
        <p:nvSpPr>
          <p:cNvPr id="8"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3408146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4"/>
          <p:cNvGrpSpPr>
            <a:grpSpLocks/>
          </p:cNvGrpSpPr>
          <p:nvPr/>
        </p:nvGrpSpPr>
        <p:grpSpPr bwMode="auto">
          <a:xfrm>
            <a:off x="1709130" y="1786929"/>
            <a:ext cx="7794793" cy="4420917"/>
            <a:chOff x="-201" y="2640"/>
            <a:chExt cx="5472" cy="2976"/>
          </a:xfrm>
          <a:solidFill>
            <a:srgbClr val="F5F9BD"/>
          </a:solidFill>
        </p:grpSpPr>
        <p:sp>
          <p:nvSpPr>
            <p:cNvPr id="12" name="Rectangle 6"/>
            <p:cNvSpPr>
              <a:spLocks noChangeArrowheads="1"/>
            </p:cNvSpPr>
            <p:nvPr/>
          </p:nvSpPr>
          <p:spPr bwMode="auto">
            <a:xfrm>
              <a:off x="-201" y="2640"/>
              <a:ext cx="5472" cy="2976"/>
            </a:xfrm>
            <a:prstGeom prst="rect">
              <a:avLst/>
            </a:prstGeom>
            <a:grpFill/>
            <a:ln w="9525">
              <a:solidFill>
                <a:schemeClr val="tx1"/>
              </a:solidFill>
              <a:miter lim="800000"/>
              <a:headEnd/>
              <a:tailEnd/>
            </a:ln>
            <a:effectLst/>
          </p:spPr>
          <p:txBody>
            <a:bodyPr wrap="none" anchor="ctr"/>
            <a:lstStyle/>
            <a:p>
              <a:pPr>
                <a:defRPr/>
              </a:pPr>
              <a:endParaRPr lang="el-GR">
                <a:latin typeface="Arial" charset="0"/>
              </a:endParaRPr>
            </a:p>
          </p:txBody>
        </p:sp>
        <p:graphicFrame>
          <p:nvGraphicFramePr>
            <p:cNvPr id="8194" name="Object 7"/>
            <p:cNvGraphicFramePr>
              <a:graphicFrameLocks noChangeAspect="1"/>
            </p:cNvGraphicFramePr>
            <p:nvPr/>
          </p:nvGraphicFramePr>
          <p:xfrm>
            <a:off x="-156" y="2737"/>
            <a:ext cx="5351" cy="2834"/>
          </p:xfrm>
          <a:graphic>
            <a:graphicData uri="http://schemas.openxmlformats.org/presentationml/2006/ole">
              <mc:AlternateContent xmlns:mc="http://schemas.openxmlformats.org/markup-compatibility/2006">
                <mc:Choice xmlns:v="urn:schemas-microsoft-com:vml" Requires="v">
                  <p:oleObj spid="_x0000_s8204" name="CorelDRAW" r:id="rId3" imgW="10458298" imgH="5538013" progId="CorelDRAW.Graphic.14">
                    <p:embed/>
                  </p:oleObj>
                </mc:Choice>
                <mc:Fallback>
                  <p:oleObj name="CorelDRAW" r:id="rId3" imgW="10458298" imgH="5538013" progId="CorelDRAW.Graphic.1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 y="2737"/>
                          <a:ext cx="5351" cy="2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197" name="13 - Ορθογώνιο"/>
          <p:cNvSpPr>
            <a:spLocks noChangeArrowheads="1"/>
          </p:cNvSpPr>
          <p:nvPr/>
        </p:nvSpPr>
        <p:spPr bwMode="auto">
          <a:xfrm>
            <a:off x="9498893" y="6056604"/>
            <a:ext cx="2343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400" b="1" i="1" dirty="0">
                <a:latin typeface="+mn-lt"/>
              </a:rPr>
              <a:t>from </a:t>
            </a:r>
            <a:r>
              <a:rPr lang="en-US" altLang="en-US" sz="1400" b="1" i="1" dirty="0" err="1">
                <a:latin typeface="+mn-lt"/>
              </a:rPr>
              <a:t>Atzemoglou</a:t>
            </a:r>
            <a:r>
              <a:rPr lang="en-US" altLang="en-US" sz="1400" b="1" i="1" dirty="0">
                <a:latin typeface="+mn-lt"/>
              </a:rPr>
              <a:t> et al., 1997</a:t>
            </a:r>
          </a:p>
        </p:txBody>
      </p:sp>
      <p:sp>
        <p:nvSpPr>
          <p:cNvPr id="8198" name="15 - TextBox"/>
          <p:cNvSpPr txBox="1">
            <a:spLocks noChangeArrowheads="1"/>
          </p:cNvSpPr>
          <p:nvPr/>
        </p:nvSpPr>
        <p:spPr bwMode="auto">
          <a:xfrm>
            <a:off x="3865328" y="1274777"/>
            <a:ext cx="385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3200" b="1" dirty="0">
                <a:latin typeface="+mn-lt"/>
              </a:rPr>
              <a:t>Βόρεια Ελλάδα</a:t>
            </a:r>
          </a:p>
        </p:txBody>
      </p:sp>
      <p:sp>
        <p:nvSpPr>
          <p:cNvPr id="8"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102598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4 - Ορθογώνιο"/>
          <p:cNvSpPr>
            <a:spLocks noChangeArrowheads="1"/>
          </p:cNvSpPr>
          <p:nvPr/>
        </p:nvSpPr>
        <p:spPr bwMode="auto">
          <a:xfrm>
            <a:off x="366968" y="1930711"/>
            <a:ext cx="11458059" cy="646112"/>
          </a:xfrm>
          <a:prstGeom prst="rect">
            <a:avLst/>
          </a:prstGeom>
          <a:noFill/>
          <a:ln w="9525">
            <a:noFill/>
            <a:miter lim="800000"/>
            <a:headEnd/>
            <a:tailEnd/>
          </a:ln>
        </p:spPr>
        <p:txBody>
          <a:bodyPr wrap="square">
            <a:spAutoFit/>
          </a:bodyPr>
          <a:lstStyle/>
          <a:p>
            <a:pPr algn="just">
              <a:buFont typeface="Wingdings" pitchFamily="2" charset="2"/>
              <a:buChar char="v"/>
              <a:defRPr/>
            </a:pPr>
            <a:r>
              <a:rPr lang="el-GR" dirty="0"/>
              <a:t>Όλα σχεδόν τα πετρώματα που βρίσκονται στα επιφανειακά στρώματα της Γης περιέχουν κόκκους </a:t>
            </a:r>
            <a:r>
              <a:rPr lang="el-GR" b="1" dirty="0" err="1"/>
              <a:t>σιδηρομαγνητικών</a:t>
            </a:r>
            <a:r>
              <a:rPr lang="el-GR" b="1" dirty="0"/>
              <a:t> υλικών </a:t>
            </a:r>
            <a:r>
              <a:rPr lang="el-GR" dirty="0"/>
              <a:t>σε ποσοστό μέχρι περίπου </a:t>
            </a:r>
            <a:r>
              <a:rPr lang="el-GR" b="1" dirty="0"/>
              <a:t>10%. </a:t>
            </a:r>
          </a:p>
        </p:txBody>
      </p:sp>
      <p:sp>
        <p:nvSpPr>
          <p:cNvPr id="11267" name="7 - Ορθογώνιο"/>
          <p:cNvSpPr>
            <a:spLocks noChangeArrowheads="1"/>
          </p:cNvSpPr>
          <p:nvPr/>
        </p:nvSpPr>
        <p:spPr bwMode="auto">
          <a:xfrm>
            <a:off x="366970" y="3270217"/>
            <a:ext cx="11458059"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v"/>
            </a:pPr>
            <a:r>
              <a:rPr lang="el-GR" altLang="en-US" dirty="0">
                <a:latin typeface="+mn-lt"/>
              </a:rPr>
              <a:t>Η </a:t>
            </a:r>
            <a:r>
              <a:rPr lang="el-GR" altLang="en-US" dirty="0" err="1">
                <a:latin typeface="+mn-lt"/>
              </a:rPr>
              <a:t>μαγνήτιση</a:t>
            </a:r>
            <a:r>
              <a:rPr lang="el-GR" altLang="en-US" dirty="0">
                <a:latin typeface="+mn-lt"/>
              </a:rPr>
              <a:t> που αποκτιέται έχει την κατεύθυνση της έντασης του μαγνητικού πεδίου που επιδρά κατά το χρόνο σχηματισμού του πετρώματος</a:t>
            </a:r>
          </a:p>
        </p:txBody>
      </p:sp>
      <p:sp>
        <p:nvSpPr>
          <p:cNvPr id="11268" name="8 - Ορθογώνιο"/>
          <p:cNvSpPr>
            <a:spLocks noChangeArrowheads="1"/>
          </p:cNvSpPr>
          <p:nvPr/>
        </p:nvSpPr>
        <p:spPr bwMode="auto">
          <a:xfrm>
            <a:off x="366969" y="2533483"/>
            <a:ext cx="11458059"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Char char="v"/>
            </a:pPr>
            <a:r>
              <a:rPr lang="el-GR" altLang="en-US" b="1" dirty="0">
                <a:latin typeface="+mn-lt"/>
              </a:rPr>
              <a:t>Παραμένουσα</a:t>
            </a:r>
            <a:r>
              <a:rPr lang="en-US" altLang="en-US" b="1" dirty="0">
                <a:latin typeface="+mn-lt"/>
              </a:rPr>
              <a:t> </a:t>
            </a:r>
            <a:r>
              <a:rPr lang="el-GR" altLang="en-US" b="1" dirty="0" err="1">
                <a:latin typeface="+mn-lt"/>
              </a:rPr>
              <a:t>μαγνήτιση</a:t>
            </a:r>
            <a:r>
              <a:rPr lang="en-US" altLang="en-US" b="1" dirty="0">
                <a:latin typeface="+mn-lt"/>
              </a:rPr>
              <a:t> </a:t>
            </a:r>
            <a:r>
              <a:rPr lang="el-GR" altLang="en-US" dirty="0">
                <a:latin typeface="+mn-lt"/>
              </a:rPr>
              <a:t>αποκτούν τα πετρώματα αυτά λόγω της επίδρασης του μαγνητικού πεδίου της Γης κατά το χρόνο εκείνο.</a:t>
            </a:r>
          </a:p>
        </p:txBody>
      </p:sp>
      <p:sp>
        <p:nvSpPr>
          <p:cNvPr id="11269" name="10 - Ορθογώνιο"/>
          <p:cNvSpPr>
            <a:spLocks noChangeArrowheads="1"/>
          </p:cNvSpPr>
          <p:nvPr/>
        </p:nvSpPr>
        <p:spPr bwMode="auto">
          <a:xfrm>
            <a:off x="366968" y="1466128"/>
            <a:ext cx="11631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Char char="v"/>
            </a:pPr>
            <a:r>
              <a:rPr lang="el-GR" altLang="en-US" dirty="0">
                <a:latin typeface="+mn-lt"/>
              </a:rPr>
              <a:t>Ο κλάδος του Γεωμαγνητισμού που μελετάει την ιστορία του μαγνητικού πεδίου της Γης λέγεται </a:t>
            </a:r>
            <a:r>
              <a:rPr lang="el-GR" altLang="en-US" b="1" dirty="0" err="1">
                <a:latin typeface="+mn-lt"/>
              </a:rPr>
              <a:t>Παλαιομαγνητισμός</a:t>
            </a:r>
            <a:r>
              <a:rPr lang="el-GR" altLang="en-US" b="1" dirty="0">
                <a:latin typeface="+mn-lt"/>
              </a:rPr>
              <a:t>.</a:t>
            </a:r>
            <a:endParaRPr lang="el-GR" altLang="en-US" dirty="0">
              <a:latin typeface="+mn-lt"/>
            </a:endParaRPr>
          </a:p>
        </p:txBody>
      </p:sp>
      <p:pic>
        <p:nvPicPr>
          <p:cNvPr id="11270" name="Picture 8" descr="C:\Eisagogi sti geofysiki\Geofusiki_ppt\Palaiomagnitismos\Divergent_Boundary.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813" y="4006549"/>
            <a:ext cx="7048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 descr="C:\Eisagogi sti geofysiki\Geofusiki_ppt\Palaiomagnitismos\geologist_examining_crystals_md_wh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88712" y="3720798"/>
            <a:ext cx="936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err="1" smtClean="0"/>
              <a:t>Παλαιομαγνητισμός</a:t>
            </a:r>
            <a:endParaRPr lang="en-US" dirty="0"/>
          </a:p>
        </p:txBody>
      </p:sp>
    </p:spTree>
    <p:extLst>
      <p:ext uri="{BB962C8B-B14F-4D97-AF65-F5344CB8AC3E}">
        <p14:creationId xmlns:p14="http://schemas.microsoft.com/office/powerpoint/2010/main" val="1403485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1" descr="fig5"/>
          <p:cNvPicPr>
            <a:picLocks noChangeAspect="1" noChangeArrowheads="1"/>
          </p:cNvPicPr>
          <p:nvPr/>
        </p:nvPicPr>
        <p:blipFill>
          <a:blip r:embed="rId2" cstate="print">
            <a:lum bright="-20000" contrast="2000"/>
            <a:extLst>
              <a:ext uri="{28A0092B-C50C-407E-A947-70E740481C1C}">
                <a14:useLocalDpi xmlns:a14="http://schemas.microsoft.com/office/drawing/2010/main" val="0"/>
              </a:ext>
            </a:extLst>
          </a:blip>
          <a:srcRect/>
          <a:stretch>
            <a:fillRect/>
          </a:stretch>
        </p:blipFill>
        <p:spPr bwMode="auto">
          <a:xfrm>
            <a:off x="2190345" y="1980053"/>
            <a:ext cx="7381672" cy="407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4 - Ορθογώνιο"/>
          <p:cNvSpPr>
            <a:spLocks noChangeArrowheads="1"/>
          </p:cNvSpPr>
          <p:nvPr/>
        </p:nvSpPr>
        <p:spPr bwMode="auto">
          <a:xfrm>
            <a:off x="9229558" y="5990700"/>
            <a:ext cx="2343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400" b="1" i="1" dirty="0">
                <a:latin typeface="+mn-lt"/>
              </a:rPr>
              <a:t>from </a:t>
            </a:r>
            <a:r>
              <a:rPr lang="en-US" altLang="en-US" sz="1400" b="1" i="1" dirty="0" err="1">
                <a:latin typeface="+mn-lt"/>
              </a:rPr>
              <a:t>Atzemoglou</a:t>
            </a:r>
            <a:r>
              <a:rPr lang="en-US" altLang="en-US" sz="1400" b="1" i="1" dirty="0">
                <a:latin typeface="+mn-lt"/>
              </a:rPr>
              <a:t> et al., 1997</a:t>
            </a:r>
          </a:p>
        </p:txBody>
      </p:sp>
      <p:sp>
        <p:nvSpPr>
          <p:cNvPr id="49156" name="5 - Ορθογώνιο"/>
          <p:cNvSpPr>
            <a:spLocks noChangeArrowheads="1"/>
          </p:cNvSpPr>
          <p:nvPr/>
        </p:nvSpPr>
        <p:spPr bwMode="auto">
          <a:xfrm>
            <a:off x="1806710" y="1220555"/>
            <a:ext cx="8358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000" b="1" dirty="0" err="1">
                <a:latin typeface="+mn-lt"/>
              </a:rPr>
              <a:t>Παλαιομαγνητικές</a:t>
            </a:r>
            <a:r>
              <a:rPr lang="el-GR" altLang="en-US" sz="2000" b="1" dirty="0">
                <a:latin typeface="+mn-lt"/>
              </a:rPr>
              <a:t> διευθύνσεις στη Βόρεια Ελλάδα </a:t>
            </a:r>
          </a:p>
          <a:p>
            <a:pPr algn="ctr" eaLnBrk="1" hangingPunct="1"/>
            <a:r>
              <a:rPr lang="el-GR" altLang="en-US" sz="2000" b="1" dirty="0">
                <a:latin typeface="+mn-lt"/>
              </a:rPr>
              <a:t>(</a:t>
            </a:r>
            <a:r>
              <a:rPr lang="el-GR" altLang="en-US" sz="2000" b="1" dirty="0" err="1">
                <a:latin typeface="+mn-lt"/>
              </a:rPr>
              <a:t>Ηώκαινο</a:t>
            </a:r>
            <a:r>
              <a:rPr lang="el-GR" altLang="en-US" sz="2000" b="1" dirty="0">
                <a:latin typeface="+mn-lt"/>
              </a:rPr>
              <a:t>-Πλειόκαινο)</a:t>
            </a:r>
          </a:p>
        </p:txBody>
      </p:sp>
      <p:sp>
        <p:nvSpPr>
          <p:cNvPr id="6"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34636680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Graphic1"/>
          <p:cNvPicPr>
            <a:picLocks noChangeAspect="1" noChangeArrowheads="1"/>
          </p:cNvPicPr>
          <p:nvPr/>
        </p:nvPicPr>
        <p:blipFill>
          <a:blip r:embed="rId2" cstate="print">
            <a:lum bright="-18000" contrast="42000"/>
            <a:extLst>
              <a:ext uri="{28A0092B-C50C-407E-A947-70E740481C1C}">
                <a14:useLocalDpi xmlns:a14="http://schemas.microsoft.com/office/drawing/2010/main" val="0"/>
              </a:ext>
            </a:extLst>
          </a:blip>
          <a:srcRect/>
          <a:stretch>
            <a:fillRect/>
          </a:stretch>
        </p:blipFill>
        <p:spPr bwMode="auto">
          <a:xfrm>
            <a:off x="3121768" y="1763135"/>
            <a:ext cx="5594215" cy="450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4 - Ορθογώνιο"/>
          <p:cNvSpPr>
            <a:spLocks noChangeArrowheads="1"/>
          </p:cNvSpPr>
          <p:nvPr/>
        </p:nvSpPr>
        <p:spPr bwMode="auto">
          <a:xfrm>
            <a:off x="9066229" y="5961262"/>
            <a:ext cx="24416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400" b="1" i="1" dirty="0">
                <a:latin typeface="+mn-lt"/>
              </a:rPr>
              <a:t>from </a:t>
            </a:r>
            <a:r>
              <a:rPr lang="en-US" altLang="en-US" sz="1400" b="1" i="1" dirty="0" err="1">
                <a:latin typeface="+mn-lt"/>
              </a:rPr>
              <a:t>Kondopoulou</a:t>
            </a:r>
            <a:r>
              <a:rPr lang="en-US" altLang="en-US" sz="1400" b="1" i="1" dirty="0">
                <a:latin typeface="+mn-lt"/>
              </a:rPr>
              <a:t> et al., 1996</a:t>
            </a:r>
          </a:p>
        </p:txBody>
      </p:sp>
      <p:sp>
        <p:nvSpPr>
          <p:cNvPr id="50180" name="5 - Ορθογώνιο"/>
          <p:cNvSpPr>
            <a:spLocks noChangeArrowheads="1"/>
          </p:cNvSpPr>
          <p:nvPr/>
        </p:nvSpPr>
        <p:spPr bwMode="auto">
          <a:xfrm>
            <a:off x="3217357" y="1273817"/>
            <a:ext cx="5643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400" b="1" i="1" dirty="0">
                <a:latin typeface="+mn-lt"/>
              </a:rPr>
              <a:t>Κύρια Ρήγματα στη Βόρεια Ελλάδα</a:t>
            </a:r>
            <a:endParaRPr lang="el-GR" altLang="en-US" sz="2400" b="1" dirty="0">
              <a:latin typeface="+mn-lt"/>
            </a:endParaRPr>
          </a:p>
        </p:txBody>
      </p:sp>
      <p:sp>
        <p:nvSpPr>
          <p:cNvPr id="6"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3805945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456" y="1930502"/>
            <a:ext cx="5314162" cy="43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ChangeArrowheads="1"/>
          </p:cNvSpPr>
          <p:nvPr/>
        </p:nvSpPr>
        <p:spPr bwMode="auto">
          <a:xfrm>
            <a:off x="1571412" y="1321192"/>
            <a:ext cx="8858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l-GR" altLang="en-US" sz="2400" b="1" dirty="0">
                <a:latin typeface="+mn-lt"/>
              </a:rPr>
              <a:t>Κεραμικών φούρνων στην Ελλάδα</a:t>
            </a:r>
            <a:r>
              <a:rPr lang="it-IT" altLang="en-US" sz="2400" b="1" dirty="0">
                <a:latin typeface="+mn-lt"/>
              </a:rPr>
              <a:t>- </a:t>
            </a:r>
            <a:r>
              <a:rPr lang="el-GR" altLang="en-US" sz="2400" b="1" dirty="0">
                <a:latin typeface="+mn-lt"/>
              </a:rPr>
              <a:t>Γεωγραφική κατανομή</a:t>
            </a:r>
          </a:p>
        </p:txBody>
      </p:sp>
      <p:sp>
        <p:nvSpPr>
          <p:cNvPr id="6"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
        <p:nvSpPr>
          <p:cNvPr id="2" name="TextBox 1"/>
          <p:cNvSpPr txBox="1"/>
          <p:nvPr/>
        </p:nvSpPr>
        <p:spPr>
          <a:xfrm>
            <a:off x="8657618" y="6050922"/>
            <a:ext cx="1516321" cy="214184"/>
          </a:xfrm>
          <a:prstGeom prst="rect">
            <a:avLst/>
          </a:prstGeom>
        </p:spPr>
        <p:txBody>
          <a:bodyPr vert="horz" wrap="square" lIns="91440" tIns="45720" rIns="91440" bIns="45720" rtlCol="0" anchor="ctr">
            <a:normAutofit fontScale="55000" lnSpcReduction="20000"/>
          </a:bodyPr>
          <a:lstStyle/>
          <a:p>
            <a:r>
              <a:rPr lang="en-US" dirty="0" smtClean="0"/>
              <a:t>(De Marco, 2007)</a:t>
            </a:r>
          </a:p>
        </p:txBody>
      </p:sp>
    </p:spTree>
    <p:extLst>
      <p:ext uri="{BB962C8B-B14F-4D97-AF65-F5344CB8AC3E}">
        <p14:creationId xmlns:p14="http://schemas.microsoft.com/office/powerpoint/2010/main" val="3324018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SC02632"/>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381376" y="1661842"/>
            <a:ext cx="3729037"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PAR1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459" y="1360251"/>
            <a:ext cx="3423931" cy="50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6" descr="DSC025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934" y="3589506"/>
            <a:ext cx="3593356" cy="269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6 - Ορθογώνιο"/>
          <p:cNvSpPr>
            <a:spLocks noChangeArrowheads="1"/>
          </p:cNvSpPr>
          <p:nvPr/>
        </p:nvSpPr>
        <p:spPr bwMode="auto">
          <a:xfrm>
            <a:off x="2204330" y="1261792"/>
            <a:ext cx="592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000" b="1" dirty="0">
                <a:latin typeface="+mn-lt"/>
              </a:rPr>
              <a:t>Πάρος-6 κεραμικοί φούρνοι ανακαλύφθηκαν</a:t>
            </a:r>
          </a:p>
        </p:txBody>
      </p:sp>
      <p:sp>
        <p:nvSpPr>
          <p:cNvPr id="7"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Tree>
    <p:extLst>
      <p:ext uri="{BB962C8B-B14F-4D97-AF65-F5344CB8AC3E}">
        <p14:creationId xmlns:p14="http://schemas.microsoft.com/office/powerpoint/2010/main" val="398559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0016" y="1215961"/>
            <a:ext cx="6848271" cy="5165390"/>
            <a:chOff x="1684338" y="609600"/>
            <a:chExt cx="8713788" cy="6246814"/>
          </a:xfrm>
        </p:grpSpPr>
        <p:pic>
          <p:nvPicPr>
            <p:cNvPr id="53250" name="Picture 5" descr="Edessa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19126"/>
              <a:ext cx="4149726"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8" descr="PD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439" y="3725863"/>
              <a:ext cx="39211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0" descr="Melenikou_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26" y="3746501"/>
              <a:ext cx="394017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5" descr="O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338" y="609600"/>
              <a:ext cx="4487862" cy="3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6"/>
            <p:cNvSpPr txBox="1">
              <a:spLocks noChangeArrowheads="1"/>
            </p:cNvSpPr>
            <p:nvPr/>
          </p:nvSpPr>
          <p:spPr bwMode="auto">
            <a:xfrm>
              <a:off x="1738314" y="714374"/>
              <a:ext cx="1468281" cy="389390"/>
            </a:xfrm>
            <a:prstGeom prst="rect">
              <a:avLst/>
            </a:prstGeom>
            <a:solidFill>
              <a:schemeClr val="bg1"/>
            </a:solidFill>
            <a:ln w="9525">
              <a:noFill/>
              <a:miter lim="800000"/>
              <a:headEnd/>
              <a:tailEnd/>
            </a:ln>
            <a:effectLst/>
          </p:spPr>
          <p:txBody>
            <a:bodyPr wrap="square">
              <a:spAutoFit/>
            </a:bodyPr>
            <a:lstStyle/>
            <a:p>
              <a:pPr>
                <a:defRPr/>
              </a:pPr>
              <a:r>
                <a:rPr lang="el-GR" sz="1600" dirty="0"/>
                <a:t>Ολυμπιάδα</a:t>
              </a:r>
            </a:p>
          </p:txBody>
        </p:sp>
        <p:sp>
          <p:nvSpPr>
            <p:cNvPr id="9" name="Text Box 6"/>
            <p:cNvSpPr txBox="1">
              <a:spLocks noChangeArrowheads="1"/>
            </p:cNvSpPr>
            <p:nvPr/>
          </p:nvSpPr>
          <p:spPr bwMode="auto">
            <a:xfrm>
              <a:off x="6238876" y="642938"/>
              <a:ext cx="1151511" cy="409434"/>
            </a:xfrm>
            <a:prstGeom prst="rect">
              <a:avLst/>
            </a:prstGeom>
            <a:solidFill>
              <a:schemeClr val="bg1"/>
            </a:solidFill>
            <a:ln w="9525">
              <a:noFill/>
              <a:miter lim="800000"/>
              <a:headEnd/>
              <a:tailEnd/>
            </a:ln>
            <a:effectLst/>
          </p:spPr>
          <p:txBody>
            <a:bodyPr wrap="square">
              <a:spAutoFit/>
            </a:bodyPr>
            <a:lstStyle/>
            <a:p>
              <a:pPr>
                <a:defRPr/>
              </a:pPr>
              <a:r>
                <a:rPr lang="el-GR" sz="1600" dirty="0"/>
                <a:t>Έδεσσα</a:t>
              </a:r>
            </a:p>
          </p:txBody>
        </p:sp>
        <p:sp>
          <p:nvSpPr>
            <p:cNvPr id="10" name="Text Box 9"/>
            <p:cNvSpPr txBox="1">
              <a:spLocks noChangeArrowheads="1"/>
            </p:cNvSpPr>
            <p:nvPr/>
          </p:nvSpPr>
          <p:spPr bwMode="auto">
            <a:xfrm>
              <a:off x="2095502" y="3714750"/>
              <a:ext cx="1852388" cy="389390"/>
            </a:xfrm>
            <a:prstGeom prst="rect">
              <a:avLst/>
            </a:prstGeom>
            <a:solidFill>
              <a:schemeClr val="bg1"/>
            </a:solidFill>
            <a:ln w="9525">
              <a:noFill/>
              <a:miter lim="800000"/>
              <a:headEnd/>
              <a:tailEnd/>
            </a:ln>
            <a:effectLst/>
          </p:spPr>
          <p:txBody>
            <a:bodyPr wrap="square">
              <a:spAutoFit/>
            </a:bodyPr>
            <a:lstStyle/>
            <a:p>
              <a:pPr>
                <a:defRPr/>
              </a:pPr>
              <a:r>
                <a:rPr lang="el-GR" sz="1600" dirty="0" err="1"/>
                <a:t>Πεντάβρυσσος</a:t>
              </a:r>
              <a:endParaRPr lang="el-GR" sz="1600" dirty="0"/>
            </a:p>
          </p:txBody>
        </p:sp>
        <p:sp>
          <p:nvSpPr>
            <p:cNvPr id="11" name="Text Box 11"/>
            <p:cNvSpPr txBox="1">
              <a:spLocks noChangeArrowheads="1"/>
            </p:cNvSpPr>
            <p:nvPr/>
          </p:nvSpPr>
          <p:spPr bwMode="auto">
            <a:xfrm>
              <a:off x="6310314" y="3714751"/>
              <a:ext cx="1736082" cy="409434"/>
            </a:xfrm>
            <a:prstGeom prst="rect">
              <a:avLst/>
            </a:prstGeom>
            <a:solidFill>
              <a:schemeClr val="bg1"/>
            </a:solidFill>
            <a:ln w="9525">
              <a:noFill/>
              <a:miter lim="800000"/>
              <a:headEnd/>
              <a:tailEnd/>
            </a:ln>
            <a:effectLst/>
          </p:spPr>
          <p:txBody>
            <a:bodyPr wrap="square">
              <a:spAutoFit/>
            </a:bodyPr>
            <a:lstStyle/>
            <a:p>
              <a:pPr>
                <a:defRPr/>
              </a:pPr>
              <a:r>
                <a:rPr lang="el-GR" sz="1600" dirty="0"/>
                <a:t>Θεσσαλονίκη</a:t>
              </a:r>
            </a:p>
          </p:txBody>
        </p:sp>
      </p:grpSp>
      <p:sp>
        <p:nvSpPr>
          <p:cNvPr id="53258" name="Text Box 3"/>
          <p:cNvSpPr txBox="1">
            <a:spLocks noChangeArrowheads="1"/>
          </p:cNvSpPr>
          <p:nvPr/>
        </p:nvSpPr>
        <p:spPr bwMode="auto">
          <a:xfrm>
            <a:off x="300561" y="3748244"/>
            <a:ext cx="4741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400" b="1" dirty="0">
                <a:latin typeface="+mn-lt"/>
              </a:rPr>
              <a:t>Φωτογραφίες κεραμικών φούρνων</a:t>
            </a:r>
          </a:p>
        </p:txBody>
      </p:sp>
      <p:sp>
        <p:nvSpPr>
          <p:cNvPr id="14" name="Title 1"/>
          <p:cNvSpPr>
            <a:spLocks noGrp="1"/>
          </p:cNvSpPr>
          <p:nvPr>
            <p:ph type="title"/>
          </p:nvPr>
        </p:nvSpPr>
        <p:spPr/>
        <p:txBody>
          <a:bodyPr>
            <a:normAutofit fontScale="90000"/>
          </a:bodyPr>
          <a:lstStyle/>
          <a:p>
            <a:r>
              <a:rPr lang="el-GR" dirty="0" err="1"/>
              <a:t>Παλαιομαγνητική</a:t>
            </a:r>
            <a:r>
              <a:rPr lang="el-GR" dirty="0"/>
              <a:t> έρευνα στον Ελληνικό </a:t>
            </a:r>
            <a:r>
              <a:rPr lang="el-GR" dirty="0" smtClean="0"/>
              <a:t>χώρο</a:t>
            </a:r>
            <a:endParaRPr lang="en-US" dirty="0"/>
          </a:p>
        </p:txBody>
      </p:sp>
      <p:sp>
        <p:nvSpPr>
          <p:cNvPr id="3" name="TextBox 2"/>
          <p:cNvSpPr txBox="1"/>
          <p:nvPr/>
        </p:nvSpPr>
        <p:spPr>
          <a:xfrm>
            <a:off x="3896429" y="6077167"/>
            <a:ext cx="1418616" cy="241300"/>
          </a:xfrm>
          <a:prstGeom prst="rect">
            <a:avLst/>
          </a:prstGeom>
        </p:spPr>
        <p:txBody>
          <a:bodyPr vert="horz" wrap="square" lIns="91440" tIns="45720" rIns="91440" bIns="45720" rtlCol="0" anchor="ctr">
            <a:normAutofit fontScale="62500" lnSpcReduction="20000"/>
          </a:bodyPr>
          <a:lstStyle/>
          <a:p>
            <a:r>
              <a:rPr lang="en-US" dirty="0" smtClean="0"/>
              <a:t>(De Marco, 2007)</a:t>
            </a:r>
          </a:p>
        </p:txBody>
      </p:sp>
    </p:spTree>
    <p:extLst>
      <p:ext uri="{BB962C8B-B14F-4D97-AF65-F5344CB8AC3E}">
        <p14:creationId xmlns:p14="http://schemas.microsoft.com/office/powerpoint/2010/main" val="17347874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a:t>Copyright</a:t>
            </a:r>
            <a:r>
              <a:rPr lang="el-GR" sz="2000" dirty="0"/>
              <a:t> Αριστοτέλειο Πανεπιστήμιο </a:t>
            </a:r>
            <a:r>
              <a:rPr lang="el-GR" sz="2000" dirty="0" err="1"/>
              <a:t>Θεσσαλονικης</a:t>
            </a:r>
            <a:r>
              <a:rPr lang="en-US" sz="2000" dirty="0"/>
              <a:t>, </a:t>
            </a:r>
            <a:r>
              <a:rPr lang="el-GR" sz="2000" dirty="0"/>
              <a:t>Παπαζάχος Κωνσταντίνος. </a:t>
            </a:r>
            <a:r>
              <a:rPr lang="el-GR" sz="2000" dirty="0" smtClean="0"/>
              <a:t>Κοντοπούλου Δέσποινα. «</a:t>
            </a:r>
            <a:r>
              <a:rPr lang="el-GR" sz="2000" dirty="0" err="1" smtClean="0"/>
              <a:t>Παλαιομαγνητισμός</a:t>
            </a:r>
            <a:r>
              <a:rPr lang="el-GR" sz="2000" dirty="0" smtClean="0"/>
              <a:t>». </a:t>
            </a:r>
            <a:r>
              <a:rPr lang="el-GR" sz="2000" dirty="0"/>
              <a:t>Έκδοση: 1.0. Θεσσαλονίκη 2014. Διαθέσιμο από τη δικτυακή διεύθυνση: </a:t>
            </a:r>
            <a:r>
              <a:rPr lang="en-US" sz="2000" dirty="0">
                <a:hlinkClick r:id="rId4"/>
              </a:rPr>
              <a:t>http://</a:t>
            </a:r>
            <a:r>
              <a:rPr lang="en-US" sz="2000" dirty="0" smtClean="0">
                <a:hlinkClick r:id="rId4"/>
              </a:rPr>
              <a:t>eclass.auth.gr/courses/OCRS</a:t>
            </a:r>
            <a:r>
              <a:rPr lang="el-GR" sz="2000" smtClean="0">
                <a:hlinkClick r:id="rId4"/>
              </a:rPr>
              <a:t>519</a:t>
            </a:r>
            <a:r>
              <a:rPr lang="en-US" sz="2000" smtClean="0">
                <a:hlinkClick r:id="rId4"/>
              </a:rPr>
              <a:t>/</a:t>
            </a:r>
            <a:r>
              <a:rPr lang="el-GR" sz="2000" dirty="0" smtClean="0"/>
              <a:t>.</a:t>
            </a:r>
            <a:endParaRPr lang="el-GR" sz="2000" dirty="0"/>
          </a:p>
        </p:txBody>
      </p:sp>
    </p:spTree>
    <p:custDataLst>
      <p:tags r:id="rId1"/>
    </p:custDataLst>
    <p:extLst>
      <p:ext uri="{BB962C8B-B14F-4D97-AF65-F5344CB8AC3E}">
        <p14:creationId xmlns:p14="http://schemas.microsoft.com/office/powerpoint/2010/main" val="108700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irrors.creativecommons.org/presskit/buttons/88x31/png/by-s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672" y="3284985"/>
            <a:ext cx="1689703" cy="5911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a:bodyPr>
          <a:lstStyle/>
          <a:p>
            <a:pPr marL="0" indent="0">
              <a:buNone/>
            </a:pPr>
            <a:r>
              <a:rPr lang="el-GR" sz="2000" dirty="0"/>
              <a:t>Το παρόν υλικό διατίθεται με τους όρους της άδειας χρήσης Creative </a:t>
            </a:r>
            <a:r>
              <a:rPr lang="el-GR" sz="2000" dirty="0" err="1"/>
              <a:t>Commons</a:t>
            </a:r>
            <a:r>
              <a:rPr lang="el-GR" sz="2000" dirty="0"/>
              <a:t> Αναφορά - Παρόμοια Διανομή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  </a:t>
            </a:r>
          </a:p>
          <a:p>
            <a:pPr marL="0" indent="0">
              <a:buNone/>
            </a:pPr>
            <a:endParaRPr lang="el-GR" sz="2000" dirty="0"/>
          </a:p>
          <a:p>
            <a:pPr marL="0" indent="0">
              <a:spcBef>
                <a:spcPts val="1800"/>
              </a:spcBef>
              <a:buNone/>
            </a:pPr>
            <a:endParaRPr lang="el-GR" sz="1700" dirty="0">
              <a:latin typeface="Calibri" panose="020F0502020204030204" pitchFamily="34" charset="0"/>
            </a:endParaRPr>
          </a:p>
          <a:p>
            <a:pPr marL="0" indent="0">
              <a:spcBef>
                <a:spcPts val="1800"/>
              </a:spcBef>
              <a:buNone/>
            </a:pPr>
            <a:r>
              <a:rPr lang="el-GR" sz="2000" dirty="0">
                <a:latin typeface="Calibri" panose="020F0502020204030204" pitchFamily="34" charset="0"/>
              </a:rPr>
              <a:t>Ο δικαιούχος μπορεί να παρέχει στον </a:t>
            </a:r>
            <a:r>
              <a:rPr lang="el-GR" sz="2000" dirty="0" err="1">
                <a:latin typeface="Calibri" panose="020F0502020204030204" pitchFamily="34" charset="0"/>
              </a:rPr>
              <a:t>αδειοδόχο</a:t>
            </a:r>
            <a:r>
              <a:rPr lang="el-GR" sz="2000" dirty="0">
                <a:latin typeface="Calibri" panose="020F0502020204030204" pitchFamily="34" charset="0"/>
              </a:rPr>
              <a:t> ξεχωριστή άδεια να χρησιμοποιεί το έργο για εμπορική χρήση, εφόσον αυτό του ζητηθεί.</a:t>
            </a:r>
            <a:r>
              <a:rPr lang="el-GR" sz="2000" dirty="0"/>
              <a:t>     </a:t>
            </a:r>
            <a:r>
              <a:rPr lang="el-GR" sz="2800" dirty="0"/>
              <a:t>          </a:t>
            </a:r>
          </a:p>
          <a:p>
            <a:pPr marL="0" indent="0">
              <a:buNone/>
            </a:pPr>
            <a:endParaRPr lang="el-GR" sz="1400" dirty="0">
              <a:latin typeface="Calibri" panose="020F0502020204030204" pitchFamily="34" charset="0"/>
            </a:endParaRPr>
          </a:p>
          <a:p>
            <a:pPr marL="0" indent="0">
              <a:buNone/>
            </a:pPr>
            <a:endParaRPr lang="el-GR" sz="1400" dirty="0">
              <a:latin typeface="Calibri" panose="020F0502020204030204" pitchFamily="34" charset="0"/>
            </a:endParaRPr>
          </a:p>
          <a:p>
            <a:pPr marL="0" indent="0">
              <a:buNone/>
            </a:pPr>
            <a:r>
              <a:rPr lang="el-GR" sz="1400" dirty="0">
                <a:latin typeface="Calibri" panose="020F0502020204030204" pitchFamily="34" charset="0"/>
              </a:rPr>
              <a:t>[1] </a:t>
            </a:r>
            <a:r>
              <a:rPr lang="el-GR" sz="1400" dirty="0">
                <a:latin typeface="Calibri" panose="020F0502020204030204" pitchFamily="34" charset="0"/>
                <a:hlinkClick r:id="rId5"/>
              </a:rPr>
              <a:t>http://creativecommons.org/licenses/by-</a:t>
            </a:r>
            <a:r>
              <a:rPr lang="en-US" sz="1400" dirty="0" err="1">
                <a:latin typeface="Calibri" panose="020F0502020204030204" pitchFamily="34" charset="0"/>
                <a:hlinkClick r:id="rId5"/>
              </a:rPr>
              <a:t>sa</a:t>
            </a:r>
            <a:r>
              <a:rPr lang="el-GR" sz="1400" dirty="0">
                <a:latin typeface="Calibri" panose="020F0502020204030204" pitchFamily="34" charset="0"/>
                <a:hlinkClick r:id="rId5"/>
              </a:rPr>
              <a:t>/4.0/</a:t>
            </a:r>
            <a:r>
              <a:rPr lang="el-GR" sz="1400" dirty="0">
                <a:latin typeface="Calibri" panose="020F0502020204030204" pitchFamily="34" charset="0"/>
                <a:hlinkClick r:id="rId6"/>
              </a:rPr>
              <a:t> </a:t>
            </a:r>
            <a:endParaRPr lang="el-GR" sz="1400" dirty="0">
              <a:latin typeface="Calibri" panose="020F0502020204030204" pitchFamily="34" charset="0"/>
            </a:endParaRPr>
          </a:p>
        </p:txBody>
      </p:sp>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Tree>
    <p:custDataLst>
      <p:tags r:id="rId1"/>
    </p:custDataLst>
    <p:extLst>
      <p:ext uri="{BB962C8B-B14F-4D97-AF65-F5344CB8AC3E}">
        <p14:creationId xmlns:p14="http://schemas.microsoft.com/office/powerpoint/2010/main" val="611911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6"/>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l-GR" dirty="0" smtClean="0"/>
              <a:t>Τέλος Ενότητας</a:t>
            </a:r>
          </a:p>
        </p:txBody>
      </p:sp>
      <p:sp>
        <p:nvSpPr>
          <p:cNvPr id="44035" name="Subtitle 2"/>
          <p:cNvSpPr>
            <a:spLocks noGrp="1"/>
          </p:cNvSpPr>
          <p:nvPr>
            <p:ph type="subTitle" idx="1"/>
          </p:nvPr>
        </p:nvSpPr>
        <p:spPr/>
        <p:txBody>
          <a:bodyPr anchor="b" anchorCtr="0"/>
          <a:lstStyle/>
          <a:p>
            <a:pPr algn="r"/>
            <a:r>
              <a:rPr lang="el-GR" dirty="0" smtClean="0"/>
              <a:t>Επεξεργασία: </a:t>
            </a:r>
            <a:r>
              <a:rPr lang="el-GR" dirty="0" err="1" smtClean="0"/>
              <a:t>Βεντούζη</a:t>
            </a:r>
            <a:r>
              <a:rPr lang="el-GR" dirty="0" smtClean="0"/>
              <a:t> Χρυσάνθη</a:t>
            </a:r>
          </a:p>
          <a:p>
            <a:pPr algn="r"/>
            <a:r>
              <a:rPr lang="el-GR" sz="2400" dirty="0"/>
              <a:t>Θεσσαλονίκη, </a:t>
            </a:r>
            <a:r>
              <a:rPr lang="el-GR" sz="2400" dirty="0" smtClean="0"/>
              <a:t>Δεκέμβριος 2015</a:t>
            </a:r>
            <a:endParaRPr lang="el-GR" sz="2400" dirty="0"/>
          </a:p>
        </p:txBody>
      </p:sp>
      <p:pic>
        <p:nvPicPr>
          <p:cNvPr id="11" name="Picture 17" descr="http://www.lib.umich.edu/files/services/copyright/cc-by-sa.png"/>
          <p:cNvPicPr>
            <a:picLocks noChangeAspect="1" noChangeArrowheads="1"/>
          </p:cNvPicPr>
          <p:nvPr/>
        </p:nvPicPr>
        <p:blipFill>
          <a:blip r:embed="rId4" cstate="print"/>
          <a:srcRect/>
          <a:stretch>
            <a:fillRect/>
          </a:stretch>
        </p:blipFill>
        <p:spPr bwMode="auto">
          <a:xfrm>
            <a:off x="8832304" y="5922963"/>
            <a:ext cx="1584176" cy="554266"/>
          </a:xfrm>
          <a:prstGeom prst="rect">
            <a:avLst/>
          </a:prstGeom>
          <a:noFill/>
        </p:spPr>
      </p:pic>
      <p:pic>
        <p:nvPicPr>
          <p:cNvPr id="12" name="Picture 2" descr="Λογότυπο επιχειρησιακού προγράμματος εκπαίδευσης και δια βίου μάθησης&#10;"/>
          <p:cNvPicPr>
            <a:picLocks noChangeAspect="1" noChangeArrowheads="1"/>
          </p:cNvPicPr>
          <p:nvPr/>
        </p:nvPicPr>
        <p:blipFill>
          <a:blip r:embed="rId5" cstate="print"/>
          <a:srcRect/>
          <a:stretch>
            <a:fillRect/>
          </a:stretch>
        </p:blipFill>
        <p:spPr bwMode="auto">
          <a:xfrm>
            <a:off x="3638550" y="5624513"/>
            <a:ext cx="4914900" cy="12382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1698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a:t>η </a:t>
            </a:r>
            <a:r>
              <a:rPr lang="en-US" sz="2000" dirty="0" err="1"/>
              <a:t>δήλωση</a:t>
            </a:r>
            <a:r>
              <a:rPr lang="en-US" sz="2000" dirty="0"/>
              <a:t> </a:t>
            </a:r>
            <a:r>
              <a:rPr lang="el-GR" sz="2000" dirty="0" err="1"/>
              <a:t>Δ</a:t>
            </a:r>
            <a:r>
              <a:rPr lang="en-US" sz="2000" dirty="0"/>
              <a:t>ια</a:t>
            </a:r>
            <a:r>
              <a:rPr lang="en-US" sz="2000" dirty="0" err="1"/>
              <a:t>τήρησης</a:t>
            </a:r>
            <a:r>
              <a:rPr lang="en-US" sz="2000" dirty="0"/>
              <a:t> Σημειωμάτων</a:t>
            </a:r>
            <a:endParaRPr lang="el-GR" sz="2000" dirty="0"/>
          </a:p>
          <a:p>
            <a:pPr lvl="1">
              <a:buFont typeface="Wingdings" panose="05000000000000000000" pitchFamily="2" charset="2"/>
              <a:buChar char="§"/>
            </a:pPr>
            <a:r>
              <a:rPr lang="el-GR" sz="2000" dirty="0"/>
              <a:t>το Σημείωμα Χρήσης Έργων Τρίτων (εφόσον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custDataLst>
      <p:tags r:id="rId1"/>
    </p:custDataLst>
    <p:extLst>
      <p:ext uri="{BB962C8B-B14F-4D97-AF65-F5344CB8AC3E}">
        <p14:creationId xmlns:p14="http://schemas.microsoft.com/office/powerpoint/2010/main" val="155497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3 - Ορθογώνιο"/>
          <p:cNvSpPr>
            <a:spLocks noChangeArrowheads="1"/>
          </p:cNvSpPr>
          <p:nvPr/>
        </p:nvSpPr>
        <p:spPr bwMode="auto">
          <a:xfrm>
            <a:off x="112580" y="1770064"/>
            <a:ext cx="11720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Calibri" panose="020F0502020204030204" pitchFamily="34" charset="0"/>
              <a:buAutoNum type="arabicPeriod"/>
            </a:pPr>
            <a:r>
              <a:rPr lang="el-GR" altLang="en-US" dirty="0">
                <a:latin typeface="+mn-lt"/>
              </a:rPr>
              <a:t>Ο καθορισμός της κατεύθυνσης της </a:t>
            </a:r>
            <a:r>
              <a:rPr lang="el-GR" altLang="en-US" dirty="0" err="1">
                <a:latin typeface="+mn-lt"/>
              </a:rPr>
              <a:t>μαγνήτισης</a:t>
            </a:r>
            <a:r>
              <a:rPr lang="el-GR" altLang="en-US" dirty="0">
                <a:latin typeface="+mn-lt"/>
              </a:rPr>
              <a:t> των υλικών δίνει πληροφορίες για τη διεύθυνση και τη φορά της έντασης του μαγνητικού πεδίου σε διάφορους τόπους της Γης στο παρελθόν.</a:t>
            </a:r>
          </a:p>
        </p:txBody>
      </p:sp>
      <p:sp>
        <p:nvSpPr>
          <p:cNvPr id="12291" name="4 - Ορθογώνιο"/>
          <p:cNvSpPr>
            <a:spLocks noChangeArrowheads="1"/>
          </p:cNvSpPr>
          <p:nvPr/>
        </p:nvSpPr>
        <p:spPr bwMode="auto">
          <a:xfrm>
            <a:off x="3131409" y="1294072"/>
            <a:ext cx="60858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400" b="1" dirty="0">
                <a:latin typeface="+mn-lt"/>
              </a:rPr>
              <a:t>Γιατί είναι σημαντικός ο </a:t>
            </a:r>
            <a:r>
              <a:rPr lang="el-GR" altLang="en-US" sz="2400" b="1" dirty="0" err="1">
                <a:latin typeface="+mn-lt"/>
              </a:rPr>
              <a:t>παλαιομαγνητισμός</a:t>
            </a:r>
            <a:r>
              <a:rPr lang="el-GR" altLang="en-US" sz="2400" b="1" dirty="0">
                <a:latin typeface="+mn-lt"/>
              </a:rPr>
              <a:t> </a:t>
            </a:r>
            <a:r>
              <a:rPr lang="en-US" altLang="en-US" sz="2400" b="1" dirty="0">
                <a:latin typeface="+mn-lt"/>
              </a:rPr>
              <a:t>;</a:t>
            </a:r>
            <a:endParaRPr lang="el-GR" altLang="en-US" sz="2400" b="1" dirty="0">
              <a:latin typeface="+mn-lt"/>
            </a:endParaRPr>
          </a:p>
        </p:txBody>
      </p:sp>
      <p:sp>
        <p:nvSpPr>
          <p:cNvPr id="12292" name="5 - Ορθογώνιο"/>
          <p:cNvSpPr>
            <a:spLocks noChangeArrowheads="1"/>
          </p:cNvSpPr>
          <p:nvPr/>
        </p:nvSpPr>
        <p:spPr bwMode="auto">
          <a:xfrm>
            <a:off x="140044" y="2906714"/>
            <a:ext cx="116926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AutoNum type="arabicPeriod" startAt="2"/>
            </a:pPr>
            <a:r>
              <a:rPr lang="el-GR" altLang="en-US" dirty="0">
                <a:latin typeface="+mn-lt"/>
              </a:rPr>
              <a:t>Ο καθορισμός του μέτρου της </a:t>
            </a:r>
            <a:r>
              <a:rPr lang="el-GR" altLang="en-US" dirty="0" err="1">
                <a:latin typeface="+mn-lt"/>
              </a:rPr>
              <a:t>μαγνήτισης</a:t>
            </a:r>
            <a:r>
              <a:rPr lang="el-GR" altLang="en-US" dirty="0">
                <a:latin typeface="+mn-lt"/>
              </a:rPr>
              <a:t> των υλικών δίνει πληροφορίες για το μέτρο του μαγνητικού πεδίου σε διάφορα μέρη της Γης στο παρελθόν, επειδή το μέτρο της </a:t>
            </a:r>
            <a:r>
              <a:rPr lang="el-GR" altLang="en-US" dirty="0" err="1">
                <a:latin typeface="+mn-lt"/>
              </a:rPr>
              <a:t>μαγνήτισης</a:t>
            </a:r>
            <a:r>
              <a:rPr lang="el-GR" altLang="en-US" dirty="0">
                <a:latin typeface="+mn-lt"/>
              </a:rPr>
              <a:t> ενός υλικού εξαρτάται από το μέτρο της έντασης του μαγνητικού πεδίου της Γης που προκάλεσε τη </a:t>
            </a:r>
            <a:r>
              <a:rPr lang="el-GR" altLang="en-US" dirty="0" err="1">
                <a:latin typeface="+mn-lt"/>
              </a:rPr>
              <a:t>μαγνήτιση</a:t>
            </a:r>
            <a:endParaRPr lang="el-GR" altLang="en-US" dirty="0">
              <a:latin typeface="+mn-lt"/>
            </a:endParaRPr>
          </a:p>
        </p:txBody>
      </p:sp>
      <p:sp>
        <p:nvSpPr>
          <p:cNvPr id="12293" name="7 - Ορθογώνιο"/>
          <p:cNvSpPr>
            <a:spLocks noChangeArrowheads="1"/>
          </p:cNvSpPr>
          <p:nvPr/>
        </p:nvSpPr>
        <p:spPr bwMode="auto">
          <a:xfrm>
            <a:off x="140044" y="4364038"/>
            <a:ext cx="1169260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3. Οι μαγνητικές ιδιότητες των πετρωμάτων αποτελούν αρχεία της μαγνητικής   ιστορίας    της Γης και πηγή βασικών πληροφοριών για τη Γεωδυναμική.</a:t>
            </a:r>
          </a:p>
          <a:p>
            <a:pPr algn="just" eaLnBrk="1" hangingPunct="1"/>
            <a:endParaRPr lang="el-GR" altLang="en-US" dirty="0">
              <a:latin typeface="+mn-lt"/>
            </a:endParaRPr>
          </a:p>
          <a:p>
            <a:pPr algn="just" eaLnBrk="1" hangingPunct="1"/>
            <a:r>
              <a:rPr lang="el-GR" altLang="en-US" dirty="0">
                <a:latin typeface="+mn-lt"/>
              </a:rPr>
              <a:t>4.  Το </a:t>
            </a:r>
            <a:r>
              <a:rPr lang="el-GR" altLang="en-US" dirty="0" err="1">
                <a:latin typeface="+mn-lt"/>
              </a:rPr>
              <a:t>παλαιομαγνητικό</a:t>
            </a:r>
            <a:r>
              <a:rPr lang="el-GR" altLang="en-US" dirty="0">
                <a:latin typeface="+mn-lt"/>
              </a:rPr>
              <a:t> αρχείο των πετρωμάτων έχει το μεγάλο πλεονέκτημα, έναντι  άλλων γεωλογικών αρχείων (παλαιοντολογικό, </a:t>
            </a:r>
            <a:r>
              <a:rPr lang="el-GR" altLang="en-US" dirty="0" err="1">
                <a:latin typeface="+mn-lt"/>
              </a:rPr>
              <a:t>κλπ</a:t>
            </a:r>
            <a:r>
              <a:rPr lang="el-GR" altLang="en-US" dirty="0">
                <a:latin typeface="+mn-lt"/>
              </a:rPr>
              <a:t>), ότι τα </a:t>
            </a:r>
            <a:r>
              <a:rPr lang="el-GR" altLang="en-US" dirty="0" err="1">
                <a:latin typeface="+mn-lt"/>
              </a:rPr>
              <a:t>παλαιομαγνητικά</a:t>
            </a:r>
            <a:r>
              <a:rPr lang="el-GR" altLang="en-US" dirty="0">
                <a:latin typeface="+mn-lt"/>
              </a:rPr>
              <a:t> δεδομένα πρέπει να παρουσιάζουν συνέπεια σε παγκόσμια κλίμακα επειδή το γήινο μαγνητικό πεδίο έχει παγκόσμιο χαρακτήρα.</a:t>
            </a:r>
          </a:p>
        </p:txBody>
      </p:sp>
      <p:sp>
        <p:nvSpPr>
          <p:cNvPr id="7" name="Title 1"/>
          <p:cNvSpPr>
            <a:spLocks noGrp="1"/>
          </p:cNvSpPr>
          <p:nvPr>
            <p:ph type="title"/>
          </p:nvPr>
        </p:nvSpPr>
        <p:spPr/>
        <p:txBody>
          <a:bodyPr/>
          <a:lstStyle/>
          <a:p>
            <a:r>
              <a:rPr lang="el-GR" dirty="0" err="1" smtClean="0"/>
              <a:t>Παλαιομαγνητισμός</a:t>
            </a:r>
            <a:endParaRPr lang="en-US" dirty="0"/>
          </a:p>
        </p:txBody>
      </p:sp>
    </p:spTree>
    <p:extLst>
      <p:ext uri="{BB962C8B-B14F-4D97-AF65-F5344CB8AC3E}">
        <p14:creationId xmlns:p14="http://schemas.microsoft.com/office/powerpoint/2010/main" val="2642622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3 - Ορθογώνιο"/>
          <p:cNvSpPr>
            <a:spLocks noChangeArrowheads="1"/>
          </p:cNvSpPr>
          <p:nvPr/>
        </p:nvSpPr>
        <p:spPr bwMode="auto">
          <a:xfrm>
            <a:off x="1932867" y="1502013"/>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Το μαγνητικό πεδίο σε ένα σημείο εκφράζεται με την εξίσωση:</a:t>
            </a:r>
          </a:p>
        </p:txBody>
      </p:sp>
      <p:grpSp>
        <p:nvGrpSpPr>
          <p:cNvPr id="1033" name="16 - Ομάδα"/>
          <p:cNvGrpSpPr>
            <a:grpSpLocks/>
          </p:cNvGrpSpPr>
          <p:nvPr/>
        </p:nvGrpSpPr>
        <p:grpSpPr bwMode="auto">
          <a:xfrm>
            <a:off x="1932866" y="2502138"/>
            <a:ext cx="3643312" cy="441325"/>
            <a:chOff x="214282" y="1500174"/>
            <a:chExt cx="3643338" cy="440770"/>
          </a:xfrm>
        </p:grpSpPr>
        <p:sp>
          <p:nvSpPr>
            <p:cNvPr id="1046" name="5 - Ορθογώνιο"/>
            <p:cNvSpPr>
              <a:spLocks noChangeArrowheads="1"/>
            </p:cNvSpPr>
            <p:nvPr/>
          </p:nvSpPr>
          <p:spPr bwMode="auto">
            <a:xfrm>
              <a:off x="428596" y="1571612"/>
              <a:ext cx="3429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Calibri" panose="020F0502020204030204" pitchFamily="34" charset="0"/>
                </a:rPr>
                <a:t>είναι η μαγνητική επαγωγή (σε Τ)     </a:t>
              </a:r>
              <a:endParaRPr lang="en-US" altLang="en-US">
                <a:latin typeface="Calibri" panose="020F0502020204030204" pitchFamily="34" charset="0"/>
              </a:endParaRPr>
            </a:p>
          </p:txBody>
        </p:sp>
        <p:graphicFrame>
          <p:nvGraphicFramePr>
            <p:cNvPr id="1030" name="Object 3"/>
            <p:cNvGraphicFramePr>
              <a:graphicFrameLocks noChangeAspect="1"/>
            </p:cNvGraphicFramePr>
            <p:nvPr/>
          </p:nvGraphicFramePr>
          <p:xfrm>
            <a:off x="214282" y="1500174"/>
            <a:ext cx="290514" cy="387352"/>
          </p:xfrm>
          <a:graphic>
            <a:graphicData uri="http://schemas.openxmlformats.org/presentationml/2006/ole">
              <mc:AlternateContent xmlns:mc="http://schemas.openxmlformats.org/markup-compatibility/2006">
                <mc:Choice xmlns:v="urn:schemas-microsoft-com:vml" Requires="v">
                  <p:oleObj spid="_x0000_s1071" name="Equation" r:id="rId4" imgW="152280" imgH="203040" progId="Equation.DSMT4">
                    <p:embed/>
                  </p:oleObj>
                </mc:Choice>
                <mc:Fallback>
                  <p:oleObj name="Equation" r:id="rId4" imgW="1522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82" y="1500174"/>
                          <a:ext cx="290514" cy="38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34" name="17 - Ομάδα"/>
          <p:cNvGrpSpPr>
            <a:grpSpLocks/>
          </p:cNvGrpSpPr>
          <p:nvPr/>
        </p:nvGrpSpPr>
        <p:grpSpPr bwMode="auto">
          <a:xfrm>
            <a:off x="1932867" y="3002200"/>
            <a:ext cx="4929187" cy="428625"/>
            <a:chOff x="214282" y="2000240"/>
            <a:chExt cx="4929222" cy="428628"/>
          </a:xfrm>
        </p:grpSpPr>
        <p:graphicFrame>
          <p:nvGraphicFramePr>
            <p:cNvPr id="1029" name="Object 4"/>
            <p:cNvGraphicFramePr>
              <a:graphicFrameLocks noChangeAspect="1"/>
            </p:cNvGraphicFramePr>
            <p:nvPr/>
          </p:nvGraphicFramePr>
          <p:xfrm>
            <a:off x="214282" y="2000240"/>
            <a:ext cx="290216" cy="357190"/>
          </p:xfrm>
          <a:graphic>
            <a:graphicData uri="http://schemas.openxmlformats.org/presentationml/2006/ole">
              <mc:AlternateContent xmlns:mc="http://schemas.openxmlformats.org/markup-compatibility/2006">
                <mc:Choice xmlns:v="urn:schemas-microsoft-com:vml" Requires="v">
                  <p:oleObj spid="_x0000_s1072" name="Equation" r:id="rId6" imgW="164880" imgH="203040" progId="Equation.DSMT4">
                    <p:embed/>
                  </p:oleObj>
                </mc:Choice>
                <mc:Fallback>
                  <p:oleObj name="Equation" r:id="rId6" imgW="16488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282" y="2000240"/>
                          <a:ext cx="290216"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5" name="9 - Ορθογώνιο"/>
            <p:cNvSpPr>
              <a:spLocks noChangeArrowheads="1"/>
            </p:cNvSpPr>
            <p:nvPr/>
          </p:nvSpPr>
          <p:spPr bwMode="auto">
            <a:xfrm>
              <a:off x="428596" y="2059536"/>
              <a:ext cx="4714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solidFill>
                    <a:schemeClr val="bg1"/>
                  </a:solidFill>
                  <a:latin typeface="Calibri" panose="020F0502020204030204" pitchFamily="34" charset="0"/>
                </a:rPr>
                <a:t>είναι η ένταση του μαγνητικού πεδίου (σε</a:t>
              </a:r>
              <a:r>
                <a:rPr lang="en-US" altLang="en-US">
                  <a:solidFill>
                    <a:schemeClr val="bg1"/>
                  </a:solidFill>
                  <a:latin typeface="Calibri" panose="020F0502020204030204" pitchFamily="34" charset="0"/>
                </a:rPr>
                <a:t> Am</a:t>
              </a:r>
              <a:r>
                <a:rPr lang="en-US" altLang="en-US" baseline="30000">
                  <a:solidFill>
                    <a:schemeClr val="bg1"/>
                  </a:solidFill>
                  <a:latin typeface="Calibri" panose="020F0502020204030204" pitchFamily="34" charset="0"/>
                </a:rPr>
                <a:t>-1</a:t>
              </a:r>
              <a:r>
                <a:rPr lang="en-US" altLang="en-US">
                  <a:solidFill>
                    <a:schemeClr val="bg1"/>
                  </a:solidFill>
                  <a:latin typeface="Calibri" panose="020F0502020204030204" pitchFamily="34" charset="0"/>
                </a:rPr>
                <a:t>)</a:t>
              </a:r>
              <a:endParaRPr lang="el-GR" altLang="en-US">
                <a:solidFill>
                  <a:schemeClr val="bg1"/>
                </a:solidFill>
                <a:latin typeface="Calibri" panose="020F0502020204030204" pitchFamily="34" charset="0"/>
              </a:endParaRPr>
            </a:p>
          </p:txBody>
        </p:sp>
      </p:grpSp>
      <p:grpSp>
        <p:nvGrpSpPr>
          <p:cNvPr id="1035" name="18 - Ομάδα"/>
          <p:cNvGrpSpPr>
            <a:grpSpLocks/>
          </p:cNvGrpSpPr>
          <p:nvPr/>
        </p:nvGrpSpPr>
        <p:grpSpPr bwMode="auto">
          <a:xfrm>
            <a:off x="1932867" y="3502263"/>
            <a:ext cx="2928937" cy="439737"/>
            <a:chOff x="214282" y="2500306"/>
            <a:chExt cx="2928958" cy="439163"/>
          </a:xfrm>
        </p:grpSpPr>
        <p:graphicFrame>
          <p:nvGraphicFramePr>
            <p:cNvPr id="1028" name="Object 5"/>
            <p:cNvGraphicFramePr>
              <a:graphicFrameLocks noChangeAspect="1"/>
            </p:cNvGraphicFramePr>
            <p:nvPr/>
          </p:nvGraphicFramePr>
          <p:xfrm>
            <a:off x="214282" y="2500306"/>
            <a:ext cx="284164" cy="439163"/>
          </p:xfrm>
          <a:graphic>
            <a:graphicData uri="http://schemas.openxmlformats.org/presentationml/2006/ole">
              <mc:AlternateContent xmlns:mc="http://schemas.openxmlformats.org/markup-compatibility/2006">
                <mc:Choice xmlns:v="urn:schemas-microsoft-com:vml" Requires="v">
                  <p:oleObj spid="_x0000_s1073" name="Equation" r:id="rId8" imgW="139680" imgH="215640" progId="Equation.DSMT4">
                    <p:embed/>
                  </p:oleObj>
                </mc:Choice>
                <mc:Fallback>
                  <p:oleObj name="Equation" r:id="rId8" imgW="139680" imgH="215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282" y="2500306"/>
                          <a:ext cx="284164" cy="43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 name="11 - Ορθογώνιο"/>
            <p:cNvSpPr>
              <a:spLocks noChangeArrowheads="1"/>
            </p:cNvSpPr>
            <p:nvPr/>
          </p:nvSpPr>
          <p:spPr bwMode="auto">
            <a:xfrm>
              <a:off x="428596" y="2559602"/>
              <a:ext cx="2714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a:latin typeface="Calibri" panose="020F0502020204030204" pitchFamily="34" charset="0"/>
                </a:rPr>
                <a:t>είναι η μαγνήτιση(σε</a:t>
              </a:r>
              <a:r>
                <a:rPr lang="en-US" altLang="en-US">
                  <a:latin typeface="Calibri" panose="020F0502020204030204" pitchFamily="34" charset="0"/>
                </a:rPr>
                <a:t> Am</a:t>
              </a:r>
              <a:r>
                <a:rPr lang="en-US" altLang="en-US" baseline="30000">
                  <a:latin typeface="Calibri" panose="020F0502020204030204" pitchFamily="34" charset="0"/>
                </a:rPr>
                <a:t>-1</a:t>
              </a:r>
              <a:r>
                <a:rPr lang="en-US" altLang="en-US">
                  <a:latin typeface="Calibri" panose="020F0502020204030204" pitchFamily="34" charset="0"/>
                </a:rPr>
                <a:t>)</a:t>
              </a:r>
              <a:endParaRPr lang="el-GR" altLang="en-US">
                <a:latin typeface="Calibri" panose="020F0502020204030204" pitchFamily="34" charset="0"/>
              </a:endParaRPr>
            </a:p>
          </p:txBody>
        </p:sp>
      </p:grpSp>
      <p:grpSp>
        <p:nvGrpSpPr>
          <p:cNvPr id="1036" name="19 - Ομάδα"/>
          <p:cNvGrpSpPr>
            <a:grpSpLocks/>
          </p:cNvGrpSpPr>
          <p:nvPr/>
        </p:nvGrpSpPr>
        <p:grpSpPr bwMode="auto">
          <a:xfrm>
            <a:off x="5647616" y="3502262"/>
            <a:ext cx="1643062" cy="379412"/>
            <a:chOff x="3929058" y="2500306"/>
            <a:chExt cx="1643074" cy="379215"/>
          </a:xfrm>
        </p:grpSpPr>
        <p:graphicFrame>
          <p:nvGraphicFramePr>
            <p:cNvPr id="1027" name="Object 6"/>
            <p:cNvGraphicFramePr>
              <a:graphicFrameLocks noChangeAspect="1"/>
            </p:cNvGraphicFramePr>
            <p:nvPr>
              <p:extLst>
                <p:ext uri="{D42A27DB-BD31-4B8C-83A1-F6EECF244321}">
                  <p14:modId xmlns:p14="http://schemas.microsoft.com/office/powerpoint/2010/main" val="2740751038"/>
                </p:ext>
              </p:extLst>
            </p:nvPr>
          </p:nvGraphicFramePr>
          <p:xfrm>
            <a:off x="3929058" y="2500306"/>
            <a:ext cx="873125" cy="369887"/>
          </p:xfrm>
          <a:graphic>
            <a:graphicData uri="http://schemas.openxmlformats.org/presentationml/2006/ole">
              <mc:AlternateContent xmlns:mc="http://schemas.openxmlformats.org/markup-compatibility/2006">
                <mc:Choice xmlns:v="urn:schemas-microsoft-com:vml" Requires="v">
                  <p:oleObj spid="_x0000_s1074" name="Equation" r:id="rId10" imgW="507960" imgH="215640" progId="Equation.DSMT4">
                    <p:embed/>
                  </p:oleObj>
                </mc:Choice>
                <mc:Fallback>
                  <p:oleObj name="Equation" r:id="rId10" imgW="507960" imgH="215640" progId="Equation.DSMT4">
                    <p:embed/>
                    <p:pic>
                      <p:nvPicPr>
                        <p:cNvPr id="0" name=""/>
                        <p:cNvPicPr>
                          <a:picLocks noChangeAspect="1" noChangeArrowheads="1"/>
                        </p:cNvPicPr>
                        <p:nvPr/>
                      </p:nvPicPr>
                      <p:blipFill>
                        <a:blip r:embed="rId11">
                          <a:lum bright="-100000"/>
                          <a:extLst>
                            <a:ext uri="{28A0092B-C50C-407E-A947-70E740481C1C}">
                              <a14:useLocalDpi xmlns:a14="http://schemas.microsoft.com/office/drawing/2010/main" val="0"/>
                            </a:ext>
                          </a:extLst>
                        </a:blip>
                        <a:srcRect/>
                        <a:stretch>
                          <a:fillRect/>
                        </a:stretch>
                      </p:blipFill>
                      <p:spPr bwMode="auto">
                        <a:xfrm>
                          <a:off x="3929058" y="2500306"/>
                          <a:ext cx="873125"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3" name="13 - Ορθογώνιο"/>
            <p:cNvSpPr>
              <a:spLocks noChangeArrowheads="1"/>
            </p:cNvSpPr>
            <p:nvPr/>
          </p:nvSpPr>
          <p:spPr bwMode="auto">
            <a:xfrm>
              <a:off x="5050835" y="2571744"/>
              <a:ext cx="5212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a:latin typeface="Calibri" panose="020F0502020204030204" pitchFamily="34" charset="0"/>
                </a:rPr>
                <a:t>(7.7)</a:t>
              </a:r>
            </a:p>
          </p:txBody>
        </p:sp>
      </p:grpSp>
      <p:grpSp>
        <p:nvGrpSpPr>
          <p:cNvPr id="1037" name="15 - Ομάδα"/>
          <p:cNvGrpSpPr>
            <a:grpSpLocks/>
          </p:cNvGrpSpPr>
          <p:nvPr/>
        </p:nvGrpSpPr>
        <p:grpSpPr bwMode="auto">
          <a:xfrm>
            <a:off x="5504741" y="2073513"/>
            <a:ext cx="2970212" cy="434975"/>
            <a:chOff x="3786182" y="1071546"/>
            <a:chExt cx="2970122" cy="434975"/>
          </a:xfrm>
        </p:grpSpPr>
        <p:graphicFrame>
          <p:nvGraphicFramePr>
            <p:cNvPr id="1026" name="Object 2"/>
            <p:cNvGraphicFramePr>
              <a:graphicFrameLocks noChangeAspect="1"/>
            </p:cNvGraphicFramePr>
            <p:nvPr>
              <p:extLst>
                <p:ext uri="{D42A27DB-BD31-4B8C-83A1-F6EECF244321}">
                  <p14:modId xmlns:p14="http://schemas.microsoft.com/office/powerpoint/2010/main" val="1811652640"/>
                </p:ext>
              </p:extLst>
            </p:nvPr>
          </p:nvGraphicFramePr>
          <p:xfrm>
            <a:off x="3786182" y="1071546"/>
            <a:ext cx="1943100" cy="434975"/>
          </p:xfrm>
          <a:graphic>
            <a:graphicData uri="http://schemas.openxmlformats.org/presentationml/2006/ole">
              <mc:AlternateContent xmlns:mc="http://schemas.openxmlformats.org/markup-compatibility/2006">
                <mc:Choice xmlns:v="urn:schemas-microsoft-com:vml" Requires="v">
                  <p:oleObj spid="_x0000_s1075" name="Equation" r:id="rId12" imgW="1130040" imgH="253800" progId="Equation.DSMT4">
                    <p:embed/>
                  </p:oleObj>
                </mc:Choice>
                <mc:Fallback>
                  <p:oleObj name="Equation" r:id="rId12" imgW="1130040" imgH="253800" progId="Equation.DSMT4">
                    <p:embed/>
                    <p:pic>
                      <p:nvPicPr>
                        <p:cNvPr id="0" name=""/>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auto">
                        <a:xfrm>
                          <a:off x="3786182" y="1071546"/>
                          <a:ext cx="1943100"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2" name="14 - Ορθογώνιο"/>
            <p:cNvSpPr>
              <a:spLocks noChangeArrowheads="1"/>
            </p:cNvSpPr>
            <p:nvPr/>
          </p:nvSpPr>
          <p:spPr bwMode="auto">
            <a:xfrm>
              <a:off x="6143636" y="1120959"/>
              <a:ext cx="61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400" dirty="0">
                  <a:latin typeface="Calibri" panose="020F0502020204030204" pitchFamily="34" charset="0"/>
                </a:rPr>
                <a:t>(7.30)</a:t>
              </a:r>
            </a:p>
          </p:txBody>
        </p:sp>
      </p:grpSp>
      <p:sp>
        <p:nvSpPr>
          <p:cNvPr id="21" name="20 - Δεξιό βέλος"/>
          <p:cNvSpPr/>
          <p:nvPr/>
        </p:nvSpPr>
        <p:spPr>
          <a:xfrm>
            <a:off x="4933241" y="3645138"/>
            <a:ext cx="571500" cy="1428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039" name="21 - Ορθογώνιο"/>
          <p:cNvSpPr>
            <a:spLocks noChangeArrowheads="1"/>
          </p:cNvSpPr>
          <p:nvPr/>
        </p:nvSpPr>
        <p:spPr bwMode="auto">
          <a:xfrm>
            <a:off x="1861428" y="4359513"/>
            <a:ext cx="885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Char char="Ø"/>
            </a:pPr>
            <a:r>
              <a:rPr lang="el-GR" altLang="en-US">
                <a:latin typeface="Calibri" panose="020F0502020204030204" pitchFamily="34" charset="0"/>
              </a:rPr>
              <a:t>Στα </a:t>
            </a:r>
            <a:r>
              <a:rPr lang="el-GR" altLang="en-US" b="1">
                <a:latin typeface="Calibri" panose="020F0502020204030204" pitchFamily="34" charset="0"/>
              </a:rPr>
              <a:t>διαμαγνητικά υλικά </a:t>
            </a:r>
            <a:r>
              <a:rPr lang="el-GR" altLang="en-US">
                <a:latin typeface="Calibri" panose="020F0502020204030204" pitchFamily="34" charset="0"/>
              </a:rPr>
              <a:t>η </a:t>
            </a:r>
            <a:r>
              <a:rPr lang="el-GR" altLang="en-US" b="1">
                <a:latin typeface="Calibri" panose="020F0502020204030204" pitchFamily="34" charset="0"/>
              </a:rPr>
              <a:t>μαγνητική επιδεκτικότητα </a:t>
            </a:r>
            <a:r>
              <a:rPr lang="el-GR" altLang="en-US">
                <a:latin typeface="Calibri" panose="020F0502020204030204" pitchFamily="34" charset="0"/>
              </a:rPr>
              <a:t>έχει</a:t>
            </a:r>
            <a:r>
              <a:rPr lang="el-GR" altLang="en-US" b="1">
                <a:latin typeface="Calibri" panose="020F0502020204030204" pitchFamily="34" charset="0"/>
              </a:rPr>
              <a:t> </a:t>
            </a:r>
            <a:r>
              <a:rPr lang="el-GR" altLang="en-US">
                <a:latin typeface="Calibri" panose="020F0502020204030204" pitchFamily="34" charset="0"/>
              </a:rPr>
              <a:t>αρνητική τιμή (</a:t>
            </a:r>
            <a:r>
              <a:rPr lang="el-GR" altLang="en-US" i="1">
                <a:latin typeface="Calibri" panose="020F0502020204030204" pitchFamily="34" charset="0"/>
              </a:rPr>
              <a:t>κ ~ -10</a:t>
            </a:r>
            <a:r>
              <a:rPr lang="el-GR" altLang="en-US" i="1" baseline="30000">
                <a:latin typeface="Calibri" panose="020F0502020204030204" pitchFamily="34" charset="0"/>
              </a:rPr>
              <a:t>-5</a:t>
            </a:r>
            <a:r>
              <a:rPr lang="el-GR" altLang="en-US" i="1">
                <a:latin typeface="Calibri" panose="020F0502020204030204" pitchFamily="34" charset="0"/>
              </a:rPr>
              <a:t>, στο SI)</a:t>
            </a:r>
            <a:endParaRPr lang="el-GR" altLang="en-US">
              <a:latin typeface="Calibri" panose="020F0502020204030204" pitchFamily="34" charset="0"/>
            </a:endParaRPr>
          </a:p>
        </p:txBody>
      </p:sp>
      <p:sp>
        <p:nvSpPr>
          <p:cNvPr id="1040" name="22 - Ορθογώνιο"/>
          <p:cNvSpPr>
            <a:spLocks noChangeArrowheads="1"/>
          </p:cNvSpPr>
          <p:nvPr/>
        </p:nvSpPr>
        <p:spPr bwMode="auto">
          <a:xfrm>
            <a:off x="1861429" y="4788138"/>
            <a:ext cx="842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Char char="Ø"/>
            </a:pPr>
            <a:r>
              <a:rPr lang="el-GR" altLang="en-US">
                <a:solidFill>
                  <a:schemeClr val="bg1"/>
                </a:solidFill>
                <a:latin typeface="Calibri" panose="020F0502020204030204" pitchFamily="34" charset="0"/>
              </a:rPr>
              <a:t>Στα </a:t>
            </a:r>
            <a:r>
              <a:rPr lang="el-GR" altLang="en-US" b="1">
                <a:solidFill>
                  <a:schemeClr val="bg1"/>
                </a:solidFill>
                <a:latin typeface="Calibri" panose="020F0502020204030204" pitchFamily="34" charset="0"/>
              </a:rPr>
              <a:t>παραμαγνητικά υλικά </a:t>
            </a:r>
            <a:r>
              <a:rPr lang="el-GR" altLang="en-US">
                <a:solidFill>
                  <a:schemeClr val="bg1"/>
                </a:solidFill>
                <a:latin typeface="Calibri" panose="020F0502020204030204" pitchFamily="34" charset="0"/>
              </a:rPr>
              <a:t>έχει θετική αλλά μικρή τιμή (</a:t>
            </a:r>
            <a:r>
              <a:rPr lang="el-GR" altLang="en-US" i="1">
                <a:solidFill>
                  <a:schemeClr val="bg1"/>
                </a:solidFill>
                <a:latin typeface="Calibri" panose="020F0502020204030204" pitchFamily="34" charset="0"/>
              </a:rPr>
              <a:t>κ ~ 10</a:t>
            </a:r>
            <a:r>
              <a:rPr lang="el-GR" altLang="en-US" i="1" baseline="30000">
                <a:solidFill>
                  <a:schemeClr val="bg1"/>
                </a:solidFill>
                <a:latin typeface="Calibri" panose="020F0502020204030204" pitchFamily="34" charset="0"/>
              </a:rPr>
              <a:t>-4</a:t>
            </a:r>
            <a:r>
              <a:rPr lang="el-GR" altLang="en-US" i="1">
                <a:solidFill>
                  <a:schemeClr val="bg1"/>
                </a:solidFill>
                <a:latin typeface="Calibri" panose="020F0502020204030204" pitchFamily="34" charset="0"/>
              </a:rPr>
              <a:t>-10</a:t>
            </a:r>
            <a:r>
              <a:rPr lang="el-GR" altLang="en-US" i="1" baseline="30000">
                <a:solidFill>
                  <a:schemeClr val="bg1"/>
                </a:solidFill>
                <a:latin typeface="Calibri" panose="020F0502020204030204" pitchFamily="34" charset="0"/>
              </a:rPr>
              <a:t>-3</a:t>
            </a:r>
            <a:r>
              <a:rPr lang="el-GR" altLang="en-US" i="1">
                <a:solidFill>
                  <a:schemeClr val="bg1"/>
                </a:solidFill>
                <a:latin typeface="Calibri" panose="020F0502020204030204" pitchFamily="34" charset="0"/>
              </a:rPr>
              <a:t>)</a:t>
            </a:r>
            <a:endParaRPr lang="el-GR" altLang="en-US">
              <a:solidFill>
                <a:schemeClr val="bg1"/>
              </a:solidFill>
              <a:latin typeface="Calibri" panose="020F0502020204030204" pitchFamily="34" charset="0"/>
            </a:endParaRPr>
          </a:p>
        </p:txBody>
      </p:sp>
      <p:sp>
        <p:nvSpPr>
          <p:cNvPr id="1041" name="23 - Ορθογώνιο"/>
          <p:cNvSpPr>
            <a:spLocks noChangeArrowheads="1"/>
          </p:cNvSpPr>
          <p:nvPr/>
        </p:nvSpPr>
        <p:spPr bwMode="auto">
          <a:xfrm>
            <a:off x="1861429" y="5204063"/>
            <a:ext cx="842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Char char="Ø"/>
            </a:pPr>
            <a:r>
              <a:rPr lang="el-GR" altLang="en-US">
                <a:latin typeface="Calibri" panose="020F0502020204030204" pitchFamily="34" charset="0"/>
              </a:rPr>
              <a:t>Στα </a:t>
            </a:r>
            <a:r>
              <a:rPr lang="el-GR" altLang="en-US" b="1">
                <a:latin typeface="Calibri" panose="020F0502020204030204" pitchFamily="34" charset="0"/>
              </a:rPr>
              <a:t>σιδηρομαγνητικά υλικά </a:t>
            </a:r>
            <a:r>
              <a:rPr lang="el-GR" altLang="en-US">
                <a:latin typeface="Calibri" panose="020F0502020204030204" pitchFamily="34" charset="0"/>
              </a:rPr>
              <a:t>έχει μεγάλη θετική τιμή </a:t>
            </a:r>
            <a:r>
              <a:rPr lang="el-GR" altLang="en-US" b="1">
                <a:latin typeface="Calibri" panose="020F0502020204030204" pitchFamily="34" charset="0"/>
              </a:rPr>
              <a:t>(</a:t>
            </a:r>
            <a:r>
              <a:rPr lang="el-GR" altLang="en-US" b="1" i="1">
                <a:latin typeface="Calibri" panose="020F0502020204030204" pitchFamily="34" charset="0"/>
              </a:rPr>
              <a:t>κ ~ </a:t>
            </a:r>
            <a:r>
              <a:rPr lang="el-GR" altLang="en-US">
                <a:latin typeface="Calibri" panose="020F0502020204030204" pitchFamily="34" charset="0"/>
              </a:rPr>
              <a:t>0.01-10)</a:t>
            </a:r>
          </a:p>
        </p:txBody>
      </p:sp>
      <p:sp>
        <p:nvSpPr>
          <p:cNvPr id="23" name="Title 1"/>
          <p:cNvSpPr>
            <a:spLocks noGrp="1"/>
          </p:cNvSpPr>
          <p:nvPr>
            <p:ph type="title"/>
          </p:nvPr>
        </p:nvSpPr>
        <p:spPr/>
        <p:txBody>
          <a:bodyPr/>
          <a:lstStyle/>
          <a:p>
            <a:r>
              <a:rPr lang="el-GR" dirty="0" err="1" smtClean="0"/>
              <a:t>Παλαιομαγνητισμός</a:t>
            </a:r>
            <a:endParaRPr lang="en-US" dirty="0"/>
          </a:p>
        </p:txBody>
      </p:sp>
    </p:spTree>
    <p:extLst>
      <p:ext uri="{BB962C8B-B14F-4D97-AF65-F5344CB8AC3E}">
        <p14:creationId xmlns:p14="http://schemas.microsoft.com/office/powerpoint/2010/main" val="4090358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6" name="6 - Ομάδα"/>
          <p:cNvGrpSpPr>
            <a:grpSpLocks/>
          </p:cNvGrpSpPr>
          <p:nvPr/>
        </p:nvGrpSpPr>
        <p:grpSpPr bwMode="auto">
          <a:xfrm>
            <a:off x="7511197" y="1368560"/>
            <a:ext cx="4357687" cy="4349748"/>
            <a:chOff x="-32" y="-24"/>
            <a:chExt cx="5786478" cy="5726399"/>
          </a:xfrm>
        </p:grpSpPr>
        <p:pic>
          <p:nvPicPr>
            <p:cNvPr id="20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 y="-24"/>
              <a:ext cx="5786478" cy="535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5 - Ορθογώνιο"/>
            <p:cNvSpPr>
              <a:spLocks noChangeArrowheads="1"/>
            </p:cNvSpPr>
            <p:nvPr/>
          </p:nvSpPr>
          <p:spPr bwMode="auto">
            <a:xfrm>
              <a:off x="-32" y="5381968"/>
              <a:ext cx="5311265" cy="34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100" i="1" dirty="0">
                  <a:latin typeface="+mn-lt"/>
                </a:rPr>
                <a:t>(Παπαζάχος </a:t>
              </a:r>
              <a:r>
                <a:rPr lang="el-GR" altLang="en-US" sz="1100" i="1" dirty="0" smtClean="0">
                  <a:latin typeface="+mn-lt"/>
                </a:rPr>
                <a:t>&amp; Παπαζάχος 2008</a:t>
              </a:r>
              <a:r>
                <a:rPr lang="el-GR" altLang="en-US" sz="1100" i="1" dirty="0">
                  <a:latin typeface="+mn-lt"/>
                </a:rPr>
                <a:t>, τροποποιημένο από </a:t>
              </a:r>
              <a:r>
                <a:rPr lang="el-GR" altLang="en-US" sz="1100" i="1" dirty="0" err="1">
                  <a:latin typeface="+mn-lt"/>
                </a:rPr>
                <a:t>Lowrie</a:t>
              </a:r>
              <a:r>
                <a:rPr lang="el-GR" altLang="en-US" sz="1100" i="1" dirty="0">
                  <a:latin typeface="+mn-lt"/>
                </a:rPr>
                <a:t>, 1997)</a:t>
              </a:r>
              <a:endParaRPr lang="el-GR" altLang="en-US" sz="1100" dirty="0">
                <a:latin typeface="+mn-lt"/>
              </a:endParaRPr>
            </a:p>
          </p:txBody>
        </p:sp>
      </p:grpSp>
      <p:grpSp>
        <p:nvGrpSpPr>
          <p:cNvPr id="2057" name="10 - Ομάδα"/>
          <p:cNvGrpSpPr>
            <a:grpSpLocks/>
          </p:cNvGrpSpPr>
          <p:nvPr/>
        </p:nvGrpSpPr>
        <p:grpSpPr bwMode="auto">
          <a:xfrm>
            <a:off x="124357" y="3101438"/>
            <a:ext cx="6895801" cy="2265278"/>
            <a:chOff x="-1399686" y="3347988"/>
            <a:chExt cx="7132527" cy="2307556"/>
          </a:xfrm>
        </p:grpSpPr>
        <p:sp>
          <p:nvSpPr>
            <p:cNvPr id="2060" name="4 - Ορθογώνιο"/>
            <p:cNvSpPr>
              <a:spLocks noChangeArrowheads="1"/>
            </p:cNvSpPr>
            <p:nvPr/>
          </p:nvSpPr>
          <p:spPr bwMode="auto">
            <a:xfrm>
              <a:off x="-1399686" y="3347988"/>
              <a:ext cx="7132527" cy="230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mn-lt"/>
                </a:rPr>
                <a:t>Απλοποιημένος μηχανισμός επαγόμενης </a:t>
              </a:r>
              <a:r>
                <a:rPr lang="el-GR" altLang="en-US" dirty="0" err="1">
                  <a:latin typeface="+mn-lt"/>
                </a:rPr>
                <a:t>μαγνήτισης</a:t>
              </a:r>
              <a:r>
                <a:rPr lang="el-GR" altLang="en-US" dirty="0">
                  <a:latin typeface="+mn-lt"/>
                </a:rPr>
                <a:t> ενός σώματος: </a:t>
              </a:r>
            </a:p>
            <a:p>
              <a:pPr algn="just" eaLnBrk="1" hangingPunct="1"/>
              <a:r>
                <a:rPr lang="el-GR" altLang="en-US" b="1" dirty="0">
                  <a:latin typeface="+mn-lt"/>
                </a:rPr>
                <a:t>α) </a:t>
              </a:r>
              <a:r>
                <a:rPr lang="el-GR" altLang="en-US" dirty="0">
                  <a:latin typeface="+mn-lt"/>
                </a:rPr>
                <a:t>Χωρίς την παρουσία εξωτερικού πεδίου, τα μαγνητικά δίπολα των μαγνητικών υλικών είναι </a:t>
              </a:r>
              <a:r>
                <a:rPr lang="el-GR" altLang="en-US" dirty="0" err="1">
                  <a:latin typeface="+mn-lt"/>
                </a:rPr>
                <a:t>τυχαίως</a:t>
              </a:r>
              <a:r>
                <a:rPr lang="el-GR" altLang="en-US" dirty="0">
                  <a:latin typeface="+mn-lt"/>
                </a:rPr>
                <a:t> προσανατολισμένα.</a:t>
              </a:r>
            </a:p>
            <a:p>
              <a:pPr algn="just" eaLnBrk="1" hangingPunct="1"/>
              <a:r>
                <a:rPr lang="el-GR" altLang="en-US" b="1" dirty="0">
                  <a:latin typeface="+mn-lt"/>
                </a:rPr>
                <a:t>β) </a:t>
              </a:r>
              <a:r>
                <a:rPr lang="el-GR" altLang="en-US" dirty="0">
                  <a:latin typeface="+mn-lt"/>
                </a:rPr>
                <a:t>Με την επίδραση εξωτερικού πεδίου, </a:t>
              </a:r>
              <a:r>
                <a:rPr lang="el-GR" altLang="en-US" b="1" dirty="0">
                  <a:latin typeface="+mn-lt"/>
                </a:rPr>
                <a:t> ,</a:t>
              </a:r>
              <a:r>
                <a:rPr lang="el-GR" altLang="en-US" dirty="0">
                  <a:latin typeface="+mn-lt"/>
                </a:rPr>
                <a:t>τα περισσότερα δίπολα προσανατολίζονται παράλληλα με το μαγνητικό πεδίο, δημιουργώντας μία πρόσθετη ένταση του πεδίου μέσα στο σώμα, η οποία είναι η επαγόμενη </a:t>
              </a:r>
              <a:r>
                <a:rPr lang="el-GR" altLang="en-US" dirty="0" err="1">
                  <a:latin typeface="+mn-lt"/>
                </a:rPr>
                <a:t>μαγνήτισή</a:t>
              </a:r>
              <a:r>
                <a:rPr lang="el-GR" altLang="en-US" dirty="0">
                  <a:latin typeface="+mn-lt"/>
                </a:rPr>
                <a:t> του, </a:t>
              </a:r>
              <a:r>
                <a:rPr lang="el-GR" altLang="en-US" b="1" dirty="0">
                  <a:latin typeface="+mn-lt"/>
                </a:rPr>
                <a:t>   </a:t>
              </a:r>
              <a:r>
                <a:rPr lang="el-GR" altLang="en-US" dirty="0">
                  <a:latin typeface="+mn-lt"/>
                </a:rPr>
                <a:t>, και η οποία είναι ανάλογη αυτού </a:t>
              </a:r>
              <a:r>
                <a:rPr lang="el-GR" altLang="en-US" b="1" dirty="0">
                  <a:latin typeface="+mn-lt"/>
                </a:rPr>
                <a:t>    </a:t>
              </a:r>
              <a:r>
                <a:rPr lang="el-GR" altLang="en-US" dirty="0">
                  <a:latin typeface="+mn-lt"/>
                </a:rPr>
                <a:t>και της μαγνητικής επιδεκτικότητας, </a:t>
              </a:r>
              <a:r>
                <a:rPr lang="el-GR" altLang="en-US" i="1" dirty="0">
                  <a:latin typeface="+mn-lt"/>
                </a:rPr>
                <a:t>κ.</a:t>
              </a:r>
              <a:endParaRPr lang="el-GR" altLang="en-US" dirty="0">
                <a:latin typeface="+mn-lt"/>
              </a:endParaRPr>
            </a:p>
          </p:txBody>
        </p:sp>
        <p:graphicFrame>
          <p:nvGraphicFramePr>
            <p:cNvPr id="2052" name="Object 3"/>
            <p:cNvGraphicFramePr>
              <a:graphicFrameLocks noChangeAspect="1"/>
            </p:cNvGraphicFramePr>
            <p:nvPr>
              <p:extLst>
                <p:ext uri="{D42A27DB-BD31-4B8C-83A1-F6EECF244321}">
                  <p14:modId xmlns:p14="http://schemas.microsoft.com/office/powerpoint/2010/main" val="1213625160"/>
                </p:ext>
              </p:extLst>
            </p:nvPr>
          </p:nvGraphicFramePr>
          <p:xfrm>
            <a:off x="2911002" y="4131660"/>
            <a:ext cx="290216" cy="357190"/>
          </p:xfrm>
          <a:graphic>
            <a:graphicData uri="http://schemas.openxmlformats.org/presentationml/2006/ole">
              <mc:AlternateContent xmlns:mc="http://schemas.openxmlformats.org/markup-compatibility/2006">
                <mc:Choice xmlns:v="urn:schemas-microsoft-com:vml" Requires="v">
                  <p:oleObj spid="_x0000_s2095" name="Equation" r:id="rId4" imgW="164880" imgH="203040" progId="Equation.DSMT4">
                    <p:embed/>
                  </p:oleObj>
                </mc:Choice>
                <mc:Fallback>
                  <p:oleObj name="Equation" r:id="rId4" imgW="164880" imgH="203040" progId="Equation.DSMT4">
                    <p:embed/>
                    <p:pic>
                      <p:nvPicPr>
                        <p:cNvPr id="0" name=""/>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2911002" y="4131660"/>
                          <a:ext cx="290216"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4"/>
            <p:cNvGraphicFramePr>
              <a:graphicFrameLocks noChangeAspect="1"/>
            </p:cNvGraphicFramePr>
            <p:nvPr>
              <p:extLst>
                <p:ext uri="{D42A27DB-BD31-4B8C-83A1-F6EECF244321}">
                  <p14:modId xmlns:p14="http://schemas.microsoft.com/office/powerpoint/2010/main" val="3392618626"/>
                </p:ext>
              </p:extLst>
            </p:nvPr>
          </p:nvGraphicFramePr>
          <p:xfrm>
            <a:off x="1361851" y="4993836"/>
            <a:ext cx="231123" cy="357190"/>
          </p:xfrm>
          <a:graphic>
            <a:graphicData uri="http://schemas.openxmlformats.org/presentationml/2006/ole">
              <mc:AlternateContent xmlns:mc="http://schemas.openxmlformats.org/markup-compatibility/2006">
                <mc:Choice xmlns:v="urn:schemas-microsoft-com:vml" Requires="v">
                  <p:oleObj spid="_x0000_s2096" name="Equation" r:id="rId6" imgW="139680" imgH="215640" progId="Equation.DSMT4">
                    <p:embed/>
                  </p:oleObj>
                </mc:Choice>
                <mc:Fallback>
                  <p:oleObj name="Equation" r:id="rId6" imgW="139680" imgH="215640" progId="Equation.DSMT4">
                    <p:embed/>
                    <p:pic>
                      <p:nvPicPr>
                        <p:cNvPr id="0" name=""/>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1361851" y="4993836"/>
                          <a:ext cx="231123"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4" name="Object 5"/>
            <p:cNvGraphicFramePr>
              <a:graphicFrameLocks noChangeAspect="1"/>
            </p:cNvGraphicFramePr>
            <p:nvPr>
              <p:extLst>
                <p:ext uri="{D42A27DB-BD31-4B8C-83A1-F6EECF244321}">
                  <p14:modId xmlns:p14="http://schemas.microsoft.com/office/powerpoint/2010/main" val="1813326122"/>
                </p:ext>
              </p:extLst>
            </p:nvPr>
          </p:nvGraphicFramePr>
          <p:xfrm>
            <a:off x="5027824" y="4978327"/>
            <a:ext cx="285752" cy="352880"/>
          </p:xfrm>
          <a:graphic>
            <a:graphicData uri="http://schemas.openxmlformats.org/presentationml/2006/ole">
              <mc:AlternateContent xmlns:mc="http://schemas.openxmlformats.org/markup-compatibility/2006">
                <mc:Choice xmlns:v="urn:schemas-microsoft-com:vml" Requires="v">
                  <p:oleObj spid="_x0000_s2097" name="Equation" r:id="rId8" imgW="164880" imgH="203040" progId="Equation.DSMT4">
                    <p:embed/>
                  </p:oleObj>
                </mc:Choice>
                <mc:Fallback>
                  <p:oleObj name="Equation" r:id="rId8" imgW="164880" imgH="203040" progId="Equation.DSMT4">
                    <p:embed/>
                    <p:pic>
                      <p:nvPicPr>
                        <p:cNvPr id="0" name=""/>
                        <p:cNvPicPr>
                          <a:picLocks noChangeAspect="1" noChangeArrowheads="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5027824" y="4978327"/>
                          <a:ext cx="285752" cy="352880"/>
                        </a:xfrm>
                        <a:prstGeom prst="rect">
                          <a:avLst/>
                        </a:prstGeom>
                        <a:noFill/>
                        <a:ln>
                          <a:noFill/>
                        </a:ln>
                        <a:effectLst/>
                        <a:extLst/>
                      </p:spPr>
                    </p:pic>
                  </p:oleObj>
                </mc:Fallback>
              </mc:AlternateContent>
            </a:graphicData>
          </a:graphic>
        </p:graphicFrame>
      </p:grpSp>
      <p:grpSp>
        <p:nvGrpSpPr>
          <p:cNvPr id="2058" name="14 - Ομάδα"/>
          <p:cNvGrpSpPr>
            <a:grpSpLocks/>
          </p:cNvGrpSpPr>
          <p:nvPr/>
        </p:nvGrpSpPr>
        <p:grpSpPr bwMode="auto">
          <a:xfrm>
            <a:off x="1158924" y="1494157"/>
            <a:ext cx="4071938" cy="1015663"/>
            <a:chOff x="4000496" y="285728"/>
            <a:chExt cx="5000660" cy="1015351"/>
          </a:xfrm>
        </p:grpSpPr>
        <p:sp>
          <p:nvSpPr>
            <p:cNvPr id="2059" name="11 - Ορθογώνιο"/>
            <p:cNvSpPr>
              <a:spLocks noChangeArrowheads="1"/>
            </p:cNvSpPr>
            <p:nvPr/>
          </p:nvSpPr>
          <p:spPr bwMode="auto">
            <a:xfrm>
              <a:off x="4000496" y="285728"/>
              <a:ext cx="5000660" cy="101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2000" dirty="0">
                  <a:latin typeface="+mn-lt"/>
                </a:rPr>
                <a:t>Όταν ένα υλικό βρεθεί μέσα σε ένα μαγνητικό πεδίο, </a:t>
              </a:r>
              <a:r>
                <a:rPr lang="el-GR" altLang="en-US" sz="2000" i="1" dirty="0">
                  <a:latin typeface="+mn-lt"/>
                </a:rPr>
                <a:t>   , θα </a:t>
              </a:r>
              <a:r>
                <a:rPr lang="el-GR" altLang="en-US" sz="2000" dirty="0">
                  <a:latin typeface="+mn-lt"/>
                </a:rPr>
                <a:t>αποκτήσει </a:t>
              </a:r>
              <a:r>
                <a:rPr lang="el-GR" altLang="en-US" sz="2000" b="1" dirty="0">
                  <a:latin typeface="+mn-lt"/>
                </a:rPr>
                <a:t>επαγόμενη </a:t>
              </a:r>
              <a:r>
                <a:rPr lang="el-GR" altLang="en-US" sz="2000" b="1" dirty="0" err="1">
                  <a:latin typeface="+mn-lt"/>
                </a:rPr>
                <a:t>μαγνήτιση</a:t>
              </a:r>
              <a:r>
                <a:rPr lang="el-GR" altLang="en-US" sz="2000" b="1" dirty="0">
                  <a:latin typeface="+mn-lt"/>
                </a:rPr>
                <a:t>,   </a:t>
              </a:r>
              <a:r>
                <a:rPr lang="el-GR" altLang="en-US" sz="2000" b="1" i="1" dirty="0">
                  <a:latin typeface="+mn-lt"/>
                </a:rPr>
                <a:t>  </a:t>
              </a:r>
              <a:r>
                <a:rPr lang="en-US" altLang="en-US" sz="2000" b="1" i="1" dirty="0">
                  <a:latin typeface="+mn-lt"/>
                </a:rPr>
                <a:t>.</a:t>
              </a:r>
              <a:endParaRPr lang="el-GR" altLang="en-US" sz="2000" dirty="0">
                <a:latin typeface="+mn-lt"/>
              </a:endParaRPr>
            </a:p>
          </p:txBody>
        </p:sp>
        <p:graphicFrame>
          <p:nvGraphicFramePr>
            <p:cNvPr id="2050" name="Object 6"/>
            <p:cNvGraphicFramePr>
              <a:graphicFrameLocks noChangeAspect="1"/>
            </p:cNvGraphicFramePr>
            <p:nvPr>
              <p:extLst>
                <p:ext uri="{D42A27DB-BD31-4B8C-83A1-F6EECF244321}">
                  <p14:modId xmlns:p14="http://schemas.microsoft.com/office/powerpoint/2010/main" val="1325741981"/>
                </p:ext>
              </p:extLst>
            </p:nvPr>
          </p:nvGraphicFramePr>
          <p:xfrm>
            <a:off x="7134544" y="892936"/>
            <a:ext cx="231123" cy="357190"/>
          </p:xfrm>
          <a:graphic>
            <a:graphicData uri="http://schemas.openxmlformats.org/presentationml/2006/ole">
              <mc:AlternateContent xmlns:mc="http://schemas.openxmlformats.org/markup-compatibility/2006">
                <mc:Choice xmlns:v="urn:schemas-microsoft-com:vml" Requires="v">
                  <p:oleObj spid="_x0000_s2098" name="Equation" r:id="rId10" imgW="139680" imgH="215640" progId="Equation.DSMT4">
                    <p:embed/>
                  </p:oleObj>
                </mc:Choice>
                <mc:Fallback>
                  <p:oleObj name="Equation" r:id="rId10" imgW="139680" imgH="215640" progId="Equation.DSMT4">
                    <p:embed/>
                    <p:pic>
                      <p:nvPicPr>
                        <p:cNvPr id="0" name=""/>
                        <p:cNvPicPr>
                          <a:picLocks noChangeAspect="1" noChangeArrowheads="1"/>
                        </p:cNvPicPr>
                        <p:nvPr/>
                      </p:nvPicPr>
                      <p:blipFill>
                        <a:blip r:embed="rId11">
                          <a:lum bright="-100000"/>
                          <a:extLst>
                            <a:ext uri="{28A0092B-C50C-407E-A947-70E740481C1C}">
                              <a14:useLocalDpi xmlns:a14="http://schemas.microsoft.com/office/drawing/2010/main" val="0"/>
                            </a:ext>
                          </a:extLst>
                        </a:blip>
                        <a:srcRect/>
                        <a:stretch>
                          <a:fillRect/>
                        </a:stretch>
                      </p:blipFill>
                      <p:spPr bwMode="auto">
                        <a:xfrm>
                          <a:off x="7134544" y="892936"/>
                          <a:ext cx="231123"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7"/>
            <p:cNvGraphicFramePr>
              <a:graphicFrameLocks noChangeAspect="1"/>
            </p:cNvGraphicFramePr>
            <p:nvPr>
              <p:extLst>
                <p:ext uri="{D42A27DB-BD31-4B8C-83A1-F6EECF244321}">
                  <p14:modId xmlns:p14="http://schemas.microsoft.com/office/powerpoint/2010/main" val="717879888"/>
                </p:ext>
              </p:extLst>
            </p:nvPr>
          </p:nvGraphicFramePr>
          <p:xfrm>
            <a:off x="6465777" y="558392"/>
            <a:ext cx="290216" cy="357190"/>
          </p:xfrm>
          <a:graphic>
            <a:graphicData uri="http://schemas.openxmlformats.org/presentationml/2006/ole">
              <mc:AlternateContent xmlns:mc="http://schemas.openxmlformats.org/markup-compatibility/2006">
                <mc:Choice xmlns:v="urn:schemas-microsoft-com:vml" Requires="v">
                  <p:oleObj spid="_x0000_s2099" name="Equation" r:id="rId12" imgW="164880" imgH="203040" progId="Equation.DSMT4">
                    <p:embed/>
                  </p:oleObj>
                </mc:Choice>
                <mc:Fallback>
                  <p:oleObj name="Equation" r:id="rId12" imgW="164880" imgH="203040" progId="Equation.DSMT4">
                    <p:embed/>
                    <p:pic>
                      <p:nvPicPr>
                        <p:cNvPr id="0" name=""/>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auto">
                        <a:xfrm>
                          <a:off x="6465777" y="558392"/>
                          <a:ext cx="290216"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 name="Title 1"/>
          <p:cNvSpPr>
            <a:spLocks noGrp="1"/>
          </p:cNvSpPr>
          <p:nvPr>
            <p:ph type="title"/>
          </p:nvPr>
        </p:nvSpPr>
        <p:spPr/>
        <p:txBody>
          <a:bodyPr/>
          <a:lstStyle/>
          <a:p>
            <a:r>
              <a:rPr lang="el-GR" dirty="0" err="1" smtClean="0"/>
              <a:t>Παλαιομαγνητισμός</a:t>
            </a:r>
            <a:endParaRPr lang="en-US" dirty="0"/>
          </a:p>
        </p:txBody>
      </p:sp>
    </p:spTree>
    <p:extLst>
      <p:ext uri="{BB962C8B-B14F-4D97-AF65-F5344CB8AC3E}">
        <p14:creationId xmlns:p14="http://schemas.microsoft.com/office/powerpoint/2010/main" val="34254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4 - Ορθογώνιο"/>
          <p:cNvSpPr>
            <a:spLocks noChangeArrowheads="1"/>
          </p:cNvSpPr>
          <p:nvPr/>
        </p:nvSpPr>
        <p:spPr bwMode="auto">
          <a:xfrm>
            <a:off x="223736" y="1346873"/>
            <a:ext cx="1171210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Η επαγόμενη </a:t>
            </a:r>
            <a:r>
              <a:rPr lang="el-GR" altLang="en-US" dirty="0" err="1">
                <a:latin typeface="Calibri" panose="020F0502020204030204" pitchFamily="34" charset="0"/>
              </a:rPr>
              <a:t>μαγνήτιση</a:t>
            </a:r>
            <a:r>
              <a:rPr lang="el-GR" altLang="en-US" dirty="0">
                <a:latin typeface="Calibri" panose="020F0502020204030204" pitchFamily="34" charset="0"/>
              </a:rPr>
              <a:t> συνήθως χάνεται ή μεταβάλλεται μόλις το σώμα βρεθεί εκτός μαγνητικού πεδίου ή σε ένα διαφορετικό μαγνητικό πεδίο, αντίστοιχα.</a:t>
            </a:r>
          </a:p>
        </p:txBody>
      </p:sp>
      <p:sp>
        <p:nvSpPr>
          <p:cNvPr id="13316" name="5 - Ορθογώνιο"/>
          <p:cNvSpPr>
            <a:spLocks noChangeArrowheads="1"/>
          </p:cNvSpPr>
          <p:nvPr/>
        </p:nvSpPr>
        <p:spPr bwMode="auto">
          <a:xfrm>
            <a:off x="223736" y="2204124"/>
            <a:ext cx="117121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dirty="0">
                <a:latin typeface="Calibri" panose="020F0502020204030204" pitchFamily="34" charset="0"/>
              </a:rPr>
              <a:t>Σε πολλές περιπτώσεις και κάτω από συγκεκριμένες συνθήκες, η επαγόμενη </a:t>
            </a:r>
            <a:r>
              <a:rPr lang="el-GR" altLang="en-US" dirty="0" err="1">
                <a:latin typeface="Calibri" panose="020F0502020204030204" pitchFamily="34" charset="0"/>
              </a:rPr>
              <a:t>μαγνήτιση</a:t>
            </a:r>
            <a:r>
              <a:rPr lang="el-GR" altLang="en-US" dirty="0">
                <a:latin typeface="Calibri" panose="020F0502020204030204" pitchFamily="34" charset="0"/>
              </a:rPr>
              <a:t> μπορεί να «παγώσει» μέσα στο σώμα και να γίνει μόνιμη, δηλαδή </a:t>
            </a:r>
            <a:r>
              <a:rPr lang="el-GR" altLang="en-US" b="1" dirty="0">
                <a:latin typeface="Calibri" panose="020F0502020204030204" pitchFamily="34" charset="0"/>
              </a:rPr>
              <a:t>παραμένουσα </a:t>
            </a:r>
            <a:r>
              <a:rPr lang="el-GR" altLang="en-US" b="1" dirty="0" err="1">
                <a:latin typeface="Calibri" panose="020F0502020204030204" pitchFamily="34" charset="0"/>
              </a:rPr>
              <a:t>μαγνήτιση</a:t>
            </a:r>
            <a:r>
              <a:rPr lang="el-GR" altLang="en-US" b="1" dirty="0">
                <a:latin typeface="Calibri" panose="020F0502020204030204" pitchFamily="34" charset="0"/>
              </a:rPr>
              <a:t>.</a:t>
            </a:r>
            <a:endParaRPr lang="el-GR" altLang="en-US" dirty="0">
              <a:latin typeface="Calibri" panose="020F0502020204030204" pitchFamily="34" charset="0"/>
            </a:endParaRPr>
          </a:p>
        </p:txBody>
      </p:sp>
      <p:sp>
        <p:nvSpPr>
          <p:cNvPr id="13317" name="6 - Ορθογώνιο"/>
          <p:cNvSpPr>
            <a:spLocks noChangeArrowheads="1"/>
          </p:cNvSpPr>
          <p:nvPr/>
        </p:nvSpPr>
        <p:spPr bwMode="auto">
          <a:xfrm>
            <a:off x="4024313" y="2778976"/>
            <a:ext cx="4310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400" b="1" i="1" dirty="0">
                <a:latin typeface="Calibri" panose="020F0502020204030204" pitchFamily="34" charset="0"/>
              </a:rPr>
              <a:t>Είδη παραμένουσας </a:t>
            </a:r>
            <a:r>
              <a:rPr lang="el-GR" altLang="en-US" sz="2400" b="1" i="1" dirty="0" err="1">
                <a:latin typeface="Calibri" panose="020F0502020204030204" pitchFamily="34" charset="0"/>
              </a:rPr>
              <a:t>μαγνήτισης</a:t>
            </a:r>
            <a:endParaRPr lang="el-GR" altLang="en-US" sz="2400" dirty="0">
              <a:latin typeface="Calibri" panose="020F0502020204030204" pitchFamily="34" charset="0"/>
            </a:endParaRPr>
          </a:p>
        </p:txBody>
      </p:sp>
      <p:sp>
        <p:nvSpPr>
          <p:cNvPr id="11270" name="7 - Ορθογώνιο"/>
          <p:cNvSpPr>
            <a:spLocks noChangeArrowheads="1"/>
          </p:cNvSpPr>
          <p:nvPr/>
        </p:nvSpPr>
        <p:spPr bwMode="auto">
          <a:xfrm>
            <a:off x="323293" y="3309338"/>
            <a:ext cx="11712102" cy="1200329"/>
          </a:xfrm>
          <a:prstGeom prst="rect">
            <a:avLst/>
          </a:prstGeom>
          <a:noFill/>
          <a:ln w="9525">
            <a:noFill/>
            <a:miter lim="800000"/>
            <a:headEnd/>
            <a:tailEnd/>
          </a:ln>
        </p:spPr>
        <p:txBody>
          <a:bodyPr wrap="square">
            <a:spAutoFit/>
          </a:bodyPr>
          <a:lstStyle/>
          <a:p>
            <a:pPr algn="just">
              <a:defRPr/>
            </a:pPr>
            <a:r>
              <a:rPr lang="el-GR" dirty="0">
                <a:latin typeface="Calibri" pitchFamily="34" charset="0"/>
              </a:rPr>
              <a:t>Η παραμένουσα μαγνήτιση στα πετρώματα ονομάζεται </a:t>
            </a:r>
            <a:r>
              <a:rPr lang="el-GR" b="1" dirty="0">
                <a:latin typeface="Calibri" pitchFamily="34" charset="0"/>
              </a:rPr>
              <a:t>φυσική παραμένουσα μαγνήτιση, ΝRM </a:t>
            </a:r>
            <a:r>
              <a:rPr lang="el-GR" dirty="0">
                <a:latin typeface="Calibri" pitchFamily="34" charset="0"/>
              </a:rPr>
              <a:t>(</a:t>
            </a:r>
            <a:r>
              <a:rPr lang="el-GR" dirty="0" err="1">
                <a:latin typeface="Calibri" pitchFamily="34" charset="0"/>
              </a:rPr>
              <a:t>natural</a:t>
            </a:r>
            <a:r>
              <a:rPr lang="el-GR" dirty="0">
                <a:latin typeface="Calibri" pitchFamily="34" charset="0"/>
              </a:rPr>
              <a:t> </a:t>
            </a:r>
            <a:r>
              <a:rPr lang="el-GR" dirty="0" err="1">
                <a:latin typeface="Calibri" pitchFamily="34" charset="0"/>
              </a:rPr>
              <a:t>remanent</a:t>
            </a:r>
            <a:r>
              <a:rPr lang="el-GR" dirty="0">
                <a:latin typeface="Calibri" pitchFamily="34" charset="0"/>
              </a:rPr>
              <a:t> </a:t>
            </a:r>
            <a:r>
              <a:rPr lang="el-GR" dirty="0" err="1">
                <a:latin typeface="Calibri" pitchFamily="34" charset="0"/>
              </a:rPr>
              <a:t>magnetization</a:t>
            </a:r>
            <a:r>
              <a:rPr lang="el-GR" dirty="0">
                <a:latin typeface="Calibri" pitchFamily="34" charset="0"/>
              </a:rPr>
              <a:t>)</a:t>
            </a:r>
            <a:r>
              <a:rPr lang="el-GR" b="1" dirty="0">
                <a:latin typeface="Calibri" pitchFamily="34" charset="0"/>
              </a:rPr>
              <a:t> </a:t>
            </a:r>
            <a:r>
              <a:rPr lang="el-GR" dirty="0">
                <a:latin typeface="Calibri" pitchFamily="34" charset="0"/>
              </a:rPr>
              <a:t>και οφείλεται σε διάφορες φυσικές διαδικασίες, που συμβαίνουν συγχρόνως με τη γένεση του πετρώματος ή αργότερα και παράγουν </a:t>
            </a:r>
            <a:r>
              <a:rPr lang="el-GR" b="1" dirty="0">
                <a:latin typeface="Calibri" pitchFamily="34" charset="0"/>
              </a:rPr>
              <a:t>πρωτογενή μαγνήτιση </a:t>
            </a:r>
            <a:r>
              <a:rPr lang="el-GR" dirty="0">
                <a:latin typeface="Calibri" pitchFamily="34" charset="0"/>
              </a:rPr>
              <a:t>ή</a:t>
            </a:r>
            <a:r>
              <a:rPr lang="el-GR" b="1" dirty="0">
                <a:latin typeface="Calibri" pitchFamily="34" charset="0"/>
              </a:rPr>
              <a:t> δευτερογενή μαγνήτιση.</a:t>
            </a:r>
            <a:r>
              <a:rPr lang="el-GR" dirty="0">
                <a:latin typeface="Calibri" pitchFamily="34" charset="0"/>
              </a:rPr>
              <a:t> Τα σημαντικότερα είδη παραμένουσας μαγνήτισης είναι:</a:t>
            </a:r>
          </a:p>
        </p:txBody>
      </p:sp>
      <p:grpSp>
        <p:nvGrpSpPr>
          <p:cNvPr id="2" name="Group 1"/>
          <p:cNvGrpSpPr/>
          <p:nvPr/>
        </p:nvGrpSpPr>
        <p:grpSpPr>
          <a:xfrm>
            <a:off x="3142441" y="4199027"/>
            <a:ext cx="4786313" cy="1275556"/>
            <a:chOff x="1809751" y="4523582"/>
            <a:chExt cx="4786313" cy="1275556"/>
          </a:xfrm>
        </p:grpSpPr>
        <p:sp>
          <p:nvSpPr>
            <p:cNvPr id="13319" name="8 - Ορθογώνιο"/>
            <p:cNvSpPr>
              <a:spLocks noChangeArrowheads="1"/>
            </p:cNvSpPr>
            <p:nvPr/>
          </p:nvSpPr>
          <p:spPr bwMode="auto">
            <a:xfrm>
              <a:off x="1809751" y="4523582"/>
              <a:ext cx="407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b="1" dirty="0">
                  <a:latin typeface="Calibri" panose="020F0502020204030204" pitchFamily="34" charset="0"/>
                </a:rPr>
                <a:t>α) Παραμένουσα </a:t>
              </a:r>
              <a:r>
                <a:rPr lang="el-GR" altLang="en-US" b="1" dirty="0" err="1">
                  <a:latin typeface="Calibri" panose="020F0502020204030204" pitchFamily="34" charset="0"/>
                </a:rPr>
                <a:t>θερμομαγνήτιση</a:t>
              </a:r>
              <a:endParaRPr lang="el-GR" altLang="en-US" dirty="0">
                <a:latin typeface="Calibri" panose="020F0502020204030204" pitchFamily="34" charset="0"/>
              </a:endParaRPr>
            </a:p>
          </p:txBody>
        </p:sp>
        <p:sp>
          <p:nvSpPr>
            <p:cNvPr id="13320" name="9 - Ορθογώνιο"/>
            <p:cNvSpPr>
              <a:spLocks noChangeArrowheads="1"/>
            </p:cNvSpPr>
            <p:nvPr/>
          </p:nvSpPr>
          <p:spPr bwMode="auto">
            <a:xfrm>
              <a:off x="1809751" y="4845049"/>
              <a:ext cx="4214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b="1">
                  <a:latin typeface="Calibri" panose="020F0502020204030204" pitchFamily="34" charset="0"/>
                </a:rPr>
                <a:t>β) Χημική παραμένουσα μαγνήτιση</a:t>
              </a:r>
              <a:endParaRPr lang="el-GR" altLang="en-US">
                <a:latin typeface="Calibri" panose="020F0502020204030204" pitchFamily="34" charset="0"/>
              </a:endParaRPr>
            </a:p>
          </p:txBody>
        </p:sp>
        <p:sp>
          <p:nvSpPr>
            <p:cNvPr id="13321" name="10 - Ορθογώνιο"/>
            <p:cNvSpPr>
              <a:spLocks noChangeArrowheads="1"/>
            </p:cNvSpPr>
            <p:nvPr/>
          </p:nvSpPr>
          <p:spPr bwMode="auto">
            <a:xfrm>
              <a:off x="1809751" y="5072064"/>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b="1" dirty="0">
                  <a:latin typeface="Calibri" panose="020F0502020204030204" pitchFamily="34" charset="0"/>
                </a:rPr>
                <a:t>γ) Θραυσματοπαγής παραμένουσα </a:t>
              </a:r>
              <a:r>
                <a:rPr lang="el-GR" altLang="en-US" b="1" dirty="0" err="1">
                  <a:latin typeface="Calibri" panose="020F0502020204030204" pitchFamily="34" charset="0"/>
                </a:rPr>
                <a:t>μαγνήτιση</a:t>
              </a:r>
              <a:endParaRPr lang="el-GR" altLang="en-US" dirty="0">
                <a:latin typeface="Calibri" panose="020F0502020204030204" pitchFamily="34" charset="0"/>
              </a:endParaRPr>
            </a:p>
          </p:txBody>
        </p:sp>
        <p:sp>
          <p:nvSpPr>
            <p:cNvPr id="13322" name="11 - Ορθογώνιο"/>
            <p:cNvSpPr>
              <a:spLocks noChangeArrowheads="1"/>
            </p:cNvSpPr>
            <p:nvPr/>
          </p:nvSpPr>
          <p:spPr bwMode="auto">
            <a:xfrm>
              <a:off x="1809751" y="5429250"/>
              <a:ext cx="4252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b="1">
                  <a:latin typeface="Calibri" panose="020F0502020204030204" pitchFamily="34" charset="0"/>
                </a:rPr>
                <a:t>δ) Άλλα είδη παραμένουσας μαγνήτισης:</a:t>
              </a:r>
              <a:endParaRPr lang="el-GR" altLang="en-US">
                <a:latin typeface="Calibri" panose="020F0502020204030204" pitchFamily="34" charset="0"/>
              </a:endParaRPr>
            </a:p>
          </p:txBody>
        </p:sp>
      </p:grpSp>
      <p:sp>
        <p:nvSpPr>
          <p:cNvPr id="13323" name="12 - Ορθογώνιο"/>
          <p:cNvSpPr>
            <a:spLocks noChangeArrowheads="1"/>
          </p:cNvSpPr>
          <p:nvPr/>
        </p:nvSpPr>
        <p:spPr bwMode="auto">
          <a:xfrm>
            <a:off x="7233360" y="5153114"/>
            <a:ext cx="3522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ü"/>
            </a:pPr>
            <a:r>
              <a:rPr lang="el-GR" altLang="en-US" b="1" dirty="0">
                <a:latin typeface="Calibri" panose="020F0502020204030204" pitchFamily="34" charset="0"/>
              </a:rPr>
              <a:t>Ιξώδης παραμένουσα </a:t>
            </a:r>
            <a:r>
              <a:rPr lang="el-GR" altLang="en-US" b="1" dirty="0" err="1">
                <a:latin typeface="Calibri" panose="020F0502020204030204" pitchFamily="34" charset="0"/>
              </a:rPr>
              <a:t>μαγνήτιση</a:t>
            </a:r>
            <a:endParaRPr lang="el-GR" altLang="en-US" dirty="0">
              <a:latin typeface="Calibri" panose="020F0502020204030204" pitchFamily="34" charset="0"/>
            </a:endParaRPr>
          </a:p>
        </p:txBody>
      </p:sp>
      <p:sp>
        <p:nvSpPr>
          <p:cNvPr id="13324" name="13 - Ορθογώνιο"/>
          <p:cNvSpPr>
            <a:spLocks noChangeArrowheads="1"/>
          </p:cNvSpPr>
          <p:nvPr/>
        </p:nvSpPr>
        <p:spPr bwMode="auto">
          <a:xfrm>
            <a:off x="7233361" y="5438864"/>
            <a:ext cx="3786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ü"/>
            </a:pPr>
            <a:r>
              <a:rPr lang="el-GR" altLang="en-US" b="1">
                <a:latin typeface="Calibri" panose="020F0502020204030204" pitchFamily="34" charset="0"/>
              </a:rPr>
              <a:t>Ισόθερμη παραμένουσα μαγνήτιση</a:t>
            </a:r>
            <a:endParaRPr lang="el-GR" altLang="en-US">
              <a:latin typeface="Calibri" panose="020F0502020204030204" pitchFamily="34" charset="0"/>
            </a:endParaRPr>
          </a:p>
        </p:txBody>
      </p:sp>
      <p:sp>
        <p:nvSpPr>
          <p:cNvPr id="13325" name="14 - Ορθογώνιο"/>
          <p:cNvSpPr>
            <a:spLocks noChangeArrowheads="1"/>
          </p:cNvSpPr>
          <p:nvPr/>
        </p:nvSpPr>
        <p:spPr bwMode="auto">
          <a:xfrm>
            <a:off x="7233361" y="5724614"/>
            <a:ext cx="190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ü"/>
            </a:pPr>
            <a:r>
              <a:rPr lang="el-GR" altLang="en-US" b="1">
                <a:latin typeface="Calibri" panose="020F0502020204030204" pitchFamily="34" charset="0"/>
              </a:rPr>
              <a:t>Πιεζομαγνήτιση</a:t>
            </a:r>
            <a:endParaRPr lang="el-GR" altLang="en-US">
              <a:latin typeface="Calibri" panose="020F0502020204030204" pitchFamily="34" charset="0"/>
            </a:endParaRPr>
          </a:p>
        </p:txBody>
      </p:sp>
      <p:sp>
        <p:nvSpPr>
          <p:cNvPr id="13326" name="15 - Ορθογώνιο"/>
          <p:cNvSpPr>
            <a:spLocks noChangeArrowheads="1"/>
          </p:cNvSpPr>
          <p:nvPr/>
        </p:nvSpPr>
        <p:spPr bwMode="auto">
          <a:xfrm>
            <a:off x="7233360" y="6010364"/>
            <a:ext cx="396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ü"/>
            </a:pPr>
            <a:r>
              <a:rPr lang="el-GR" altLang="en-US" b="1">
                <a:latin typeface="Calibri" panose="020F0502020204030204" pitchFamily="34" charset="0"/>
              </a:rPr>
              <a:t>Γεωτρητική παραμένουσα μαγνήτιση</a:t>
            </a:r>
            <a:endParaRPr lang="el-GR" altLang="en-US">
              <a:latin typeface="Calibri" panose="020F0502020204030204" pitchFamily="34" charset="0"/>
            </a:endParaRPr>
          </a:p>
        </p:txBody>
      </p:sp>
      <p:sp>
        <p:nvSpPr>
          <p:cNvPr id="3" name="Title 2"/>
          <p:cNvSpPr>
            <a:spLocks noGrp="1"/>
          </p:cNvSpPr>
          <p:nvPr>
            <p:ph type="title"/>
          </p:nvPr>
        </p:nvSpPr>
        <p:spPr/>
        <p:txBody>
          <a:bodyPr>
            <a:normAutofit/>
          </a:bodyPr>
          <a:lstStyle/>
          <a:p>
            <a:r>
              <a:rPr lang="el-GR" dirty="0"/>
              <a:t>Παραμένουσα </a:t>
            </a:r>
            <a:r>
              <a:rPr lang="el-GR" dirty="0" err="1" smtClean="0"/>
              <a:t>Μαγνήτιση</a:t>
            </a:r>
            <a:endParaRPr lang="en-US" dirty="0"/>
          </a:p>
        </p:txBody>
      </p:sp>
    </p:spTree>
    <p:extLst>
      <p:ext uri="{BB962C8B-B14F-4D97-AF65-F5344CB8AC3E}">
        <p14:creationId xmlns:p14="http://schemas.microsoft.com/office/powerpoint/2010/main" val="4649051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4.602"/>
  <p:tag name="ISPRING_CUSTOM_TIMING_USED" val="1"/>
  <p:tag name="ISPRING_SLIDE_ID" val="{295B122A-8B08-4289-BC04-C955A53CCAB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598"/>
  <p:tag name="ISPRING_CUSTOM_TIMING_USED" val="1"/>
  <p:tag name="ISPRING_SLIDE_ID" val="{48EBD0AD-1436-4484-8D22-16D88AF2370B}"/>
</p:tagLst>
</file>

<file path=ppt/tags/tag3.xml><?xml version="1.0" encoding="utf-8"?>
<p:tagLst xmlns:a="http://schemas.openxmlformats.org/drawingml/2006/main" xmlns:r="http://schemas.openxmlformats.org/officeDocument/2006/relationships" xmlns:p="http://schemas.openxmlformats.org/presentationml/2006/main">
  <p:tag name="GENSWF_ADVANCE_TIME" val="2.4"/>
  <p:tag name="ISPRING_CUSTOM_TIMING_USED" val="1"/>
  <p:tag name="ISPRING_SLIDE_ID" val="{557B831B-0CCB-4EE3-A482-DE5D7756FE5C}"/>
</p:tagLst>
</file>

<file path=ppt/tags/tag4.xml><?xml version="1.0" encoding="utf-8"?>
<p:tagLst xmlns:a="http://schemas.openxmlformats.org/drawingml/2006/main" xmlns:r="http://schemas.openxmlformats.org/officeDocument/2006/relationships" xmlns:p="http://schemas.openxmlformats.org/presentationml/2006/main">
  <p:tag name="GENSWF_ADVANCE_TIME" val="2527.613"/>
  <p:tag name="ISPRING_CUSTOM_TIMING_USED" val="1"/>
  <p:tag name="ISPRING_SLIDE_ID" val="{458B06B2-D456-4B40-BC78-F2BECBD21BCB}"/>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F1F6B265-4FD5-42A8-8C33-F91BF278EC77}"/>
</p:tagLst>
</file>

<file path=ppt/tags/tag6.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897ABBFB-9E22-4675-AF51-7FC3410AC352}"/>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E906E85F-4D39-450A-9ED2-D8B3AAB5D2BC}"/>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952B194D-E596-47ED-9CBC-4BF2A0D18C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encourses AUTh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4654</Words>
  <Application>Microsoft Office PowerPoint</Application>
  <PresentationFormat>Widescreen</PresentationFormat>
  <Paragraphs>301</Paragraphs>
  <Slides>58</Slides>
  <Notes>9</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58</vt:i4>
      </vt:variant>
    </vt:vector>
  </HeadingPairs>
  <TitlesOfParts>
    <vt:vector size="70" baseType="lpstr">
      <vt:lpstr>Arial Unicode MS</vt:lpstr>
      <vt:lpstr>Arial</vt:lpstr>
      <vt:lpstr>Calibri</vt:lpstr>
      <vt:lpstr>Calibri Light</vt:lpstr>
      <vt:lpstr>Century Gothic</vt:lpstr>
      <vt:lpstr>Courier New</vt:lpstr>
      <vt:lpstr>Times New Roman</vt:lpstr>
      <vt:lpstr>Wingdings</vt:lpstr>
      <vt:lpstr>Office Theme</vt:lpstr>
      <vt:lpstr>Opencourses AUTh Template</vt:lpstr>
      <vt:lpstr>Equation</vt:lpstr>
      <vt:lpstr>CorelDRAW</vt:lpstr>
      <vt:lpstr>ΕΙΣΑΓΩΓΗ ΣΤΗ ΓΕΩΦΥΣΙΚΗ</vt:lpstr>
      <vt:lpstr>Άδειες Χρήσης</vt:lpstr>
      <vt:lpstr>Χρηματοδότηση</vt:lpstr>
      <vt:lpstr>Ενημέρωση</vt:lpstr>
      <vt:lpstr>Παλαιομαγνητισμός</vt:lpstr>
      <vt:lpstr>Παλαιομαγνητισμός</vt:lpstr>
      <vt:lpstr>Παλαιομαγνητισμός</vt:lpstr>
      <vt:lpstr>Παλαιομαγνητισμός</vt:lpstr>
      <vt:lpstr>Παραμένουσα Μαγνήτιση</vt:lpstr>
      <vt:lpstr>Παραμένουσα θερμομαγνήτιση  ΤRM (Thermal Remanent Magnetization)</vt:lpstr>
      <vt:lpstr>Παραμένουσα θερμομαγνήτιση  ΤRM (Thermal Remanent Magnetization)</vt:lpstr>
      <vt:lpstr>Παραμένουσα θερμομαγνήτιση  ΤRM (Thermal Remanent Magnetization)</vt:lpstr>
      <vt:lpstr>Χημική παραμένουσα μαγνήτιση  CRM (Chemical Remanent Magnetization)</vt:lpstr>
      <vt:lpstr>Θραυσματοπαγής παραμένουσα μαγνήτιση  DRM (Detrital Remanent Magnetization)</vt:lpstr>
      <vt:lpstr>Θραυσματοπαγής παραμένουσα μαγνήτιση  DRM (Detrital Remanent Magnetization)</vt:lpstr>
      <vt:lpstr>Άλλα είδη παραμένουσας μαγνήτισης</vt:lpstr>
      <vt:lpstr>Άλλα είδη παραμένουσας μαγνήτισης</vt:lpstr>
      <vt:lpstr>Παλαιομαγνητικές μετρήσεις</vt:lpstr>
      <vt:lpstr>Παλαιομαγνητικές μετρήσεις</vt:lpstr>
      <vt:lpstr>Παλαιομαγνητικές μετρήσεις</vt:lpstr>
      <vt:lpstr>Παλαιομαγνητικές μετρήσεις</vt:lpstr>
      <vt:lpstr>Παλαιομαγνητικές μετρήσεις</vt:lpstr>
      <vt:lpstr>Παλαιομαγνητικές μετρήσεις</vt:lpstr>
      <vt:lpstr>Παλαιομαγνητικές μετρήσεις</vt:lpstr>
      <vt:lpstr>Γεωφυσική σημασία του Παλαιομαγνητισμού</vt:lpstr>
      <vt:lpstr>ΒΑΣΙΚΕΣ ΑΡΧΕΣ ΣΤΟΝ ΑΡΧΑΙΟΜΑΓΝΗΤΙΣΜΟ</vt:lpstr>
      <vt:lpstr>Πληροφορίες για το κύριο μαγνητικό πεδίο της Γης στο παρελθόν</vt:lpstr>
      <vt:lpstr>Πληροφορίες για το κύριο μαγνητικό πεδίο της Γης στο παρελθόν</vt:lpstr>
      <vt:lpstr>Πληροφορίες για το κύριο μαγνητικό πεδίο της Γης στο παρελθόν</vt:lpstr>
      <vt:lpstr>Η θέση του γεωμαγνητικού πόλου σε σχέση  με το γεωγραφικό πόλο στο παρελθόν</vt:lpstr>
      <vt:lpstr>Η θέση του γεωμαγνητικού πόλου σε σχέση  με το γεωγραφικό πόλο στο παρελθόν</vt:lpstr>
      <vt:lpstr>Αναστροφή της πολικότητας του γεωμαγνητικού πεδίου</vt:lpstr>
      <vt:lpstr>Αναστροφή της πολικότητας του γεωμαγνητικού πεδίου</vt:lpstr>
      <vt:lpstr>Αναστροφή της πολικότητας του γεωμαγνητικού πεδίου</vt:lpstr>
      <vt:lpstr>Αναστροφή της πολικότητας του γεωμαγνητικού πεδίου</vt:lpstr>
      <vt:lpstr>Αναστροφή της πολικότητας του γεωμαγνητικού πεδίου</vt:lpstr>
      <vt:lpstr>Χρονολογία της λιθόσφαιρας σε εκατομμύρια χρόνια</vt:lpstr>
      <vt:lpstr>PowerPoint Presentation</vt:lpstr>
      <vt:lpstr>Φαινόμενη μετάθεση των πόλων</vt:lpstr>
      <vt:lpstr>Φαινόμενη μετάθεση των πόλων</vt:lpstr>
      <vt:lpstr>Φαινόμενη μετάθεση των πόλων</vt:lpstr>
      <vt:lpstr>Περιβαλλοντικές μεταβολές</vt:lpstr>
      <vt:lpstr>Εφαρμογές των παλαιομαγνητικών μετρήσεων στη μελέτη του παλαιοκλίματος</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Παλαιομαγνητική έρευνα στον Ελληνικό χώρο</vt:lpstr>
      <vt:lpstr>Σημείωμα Αναφοράς</vt:lpstr>
      <vt:lpstr>Σημείωμα Αδειοδότησης</vt:lpstr>
      <vt:lpstr>Τέλος Ενότητας</vt:lpstr>
      <vt:lpstr>Διατήρηση Σημειωμάτων</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ΕΙΣΑΓΩΓΗ ΣΤΗ ΓΕΩΦΥΣΙΚΗ</dc:title>
  <dc:creator>CHRISA VENTOUZI</dc:creator>
  <cp:lastModifiedBy>CHRISA VENTOUZI</cp:lastModifiedBy>
  <cp:revision>16</cp:revision>
  <dcterms:created xsi:type="dcterms:W3CDTF">2015-12-14T13:34:03Z</dcterms:created>
  <dcterms:modified xsi:type="dcterms:W3CDTF">2016-02-17T15:39:55Z</dcterms:modified>
</cp:coreProperties>
</file>