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85" r:id="rId2"/>
    <p:sldId id="286" r:id="rId3"/>
    <p:sldId id="287" r:id="rId4"/>
    <p:sldId id="28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9" r:id="rId33"/>
    <p:sldId id="290" r:id="rId34"/>
    <p:sldId id="291" r:id="rId35"/>
    <p:sldId id="29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6FA82-24A3-4538-9BA0-478759905CB5}" type="datetimeFigureOut">
              <a:rPr lang="en-US" smtClean="0"/>
              <a:t>17-Feb-16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4017-896F-40E6-A4E8-34DC60D0D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6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DF7863-645E-4CC6-8474-56C8216B595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36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460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471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F317ED-40BD-412C-93AF-82E8B1BBA3E4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1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481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B794C6-4D55-4568-9BFA-00C68AC37007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64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E152E-94E2-4987-8DBE-C83F77B1FC83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490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379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6320957-E840-4EF7-93D7-A719689AFE48}" type="slidenum">
              <a:rPr lang="el-GR" altLang="en-US"/>
              <a:pPr eaLnBrk="1" hangingPunct="1"/>
              <a:t>5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04542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E8961C-235D-4C20-A61E-0B66A4D1A9A4}" type="slidenum">
              <a:rPr lang="el-GR" altLang="en-US"/>
              <a:pPr eaLnBrk="1" hangingPunct="1"/>
              <a:t>18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648607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841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22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EEDCA5-D54C-4F21-9F79-8D022D4ED56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398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Opencourses\Brochures\auth_logo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4" y="207963"/>
            <a:ext cx="103928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A7A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1844826"/>
            <a:ext cx="10363200" cy="15121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501008"/>
            <a:ext cx="10369152" cy="1800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  <p:pic>
        <p:nvPicPr>
          <p:cNvPr id="7" name="Picture 2" descr="W:\Opencourses\Brochures\Opencources GUne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02" t="3781" r="16829" b="22774"/>
          <a:stretch>
            <a:fillRect/>
          </a:stretch>
        </p:blipFill>
        <p:spPr bwMode="auto">
          <a:xfrm>
            <a:off x="10270067" y="138113"/>
            <a:ext cx="1875367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728181" y="188640"/>
            <a:ext cx="2471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ΑΝΟΙΧΤΑ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ΑΚΑΔΗΜΑΙΚΑ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ΜΑΘΗΜΑΤΑ</a:t>
            </a:r>
          </a:p>
        </p:txBody>
      </p:sp>
    </p:spTree>
    <p:extLst>
      <p:ext uri="{BB962C8B-B14F-4D97-AF65-F5344CB8AC3E}">
        <p14:creationId xmlns:p14="http://schemas.microsoft.com/office/powerpoint/2010/main" val="15738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440000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013176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613420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Θέση τίτλου 1"/>
          <p:cNvSpPr txBox="1">
            <a:spLocks/>
          </p:cNvSpPr>
          <p:nvPr/>
        </p:nvSpPr>
        <p:spPr>
          <a:xfrm>
            <a:off x="609600" y="25400"/>
            <a:ext cx="109728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Στυλ κύριου τίτλου</a:t>
            </a:r>
            <a:endParaRPr lang="el-GR" dirty="0">
              <a:solidFill>
                <a:prstClr val="black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3392" y="1440000"/>
            <a:ext cx="10972800" cy="4761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3383219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 flipV="1">
            <a:off x="662517" y="0"/>
            <a:ext cx="0" cy="685800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 flipV="1">
            <a:off x="10502900" y="0"/>
            <a:ext cx="0" cy="685800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15413" y="274639"/>
            <a:ext cx="960106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584000" y="274639"/>
            <a:ext cx="1526400" cy="5851525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156634" y="6356351"/>
            <a:ext cx="385233" cy="365125"/>
          </a:xfrm>
        </p:spPr>
        <p:txBody>
          <a:bodyPr vert="vert"/>
          <a:lstStyle>
            <a:lvl1pPr algn="l"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 rot="5400000">
            <a:off x="134831" y="-162311"/>
            <a:ext cx="720080" cy="1044701"/>
            <a:chOff x="11113" y="6074474"/>
            <a:chExt cx="720080" cy="783526"/>
          </a:xfrm>
        </p:grpSpPr>
        <p:pic>
          <p:nvPicPr>
            <p:cNvPr id="10" name="Picture 2" descr="W:\logos\AUTH logo\auth_logo_bw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4" t="9230" r="9892" b="10804"/>
            <a:stretch/>
          </p:blipFill>
          <p:spPr bwMode="auto">
            <a:xfrm>
              <a:off x="108552" y="6074474"/>
              <a:ext cx="468052" cy="468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11113" y="6543366"/>
              <a:ext cx="720080" cy="31463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32500" lnSpcReduction="20000"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Αριστοτέλειο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Πανεπιστήμιο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Θεσσαλονίκης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 rot="5400000">
            <a:off x="-1095695" y="3062947"/>
            <a:ext cx="2880320" cy="732107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2839415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82726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34887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8778E2-04E4-467D-9333-3F987EE3EF1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782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59D345-C333-482B-8852-B59197A309BD}" type="datetimeFigureOut">
              <a:rPr lang="en-US">
                <a:solidFill>
                  <a:prstClr val="black"/>
                </a:solidFill>
              </a:rPr>
              <a:pPr/>
              <a:t>17-Feb-16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87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0BDF9-B5FE-4028-9EA3-E8FE87BB4802}" type="datetimeFigureOut">
              <a:rPr lang="el-GR">
                <a:solidFill>
                  <a:prstClr val="black"/>
                </a:solidFill>
              </a:rPr>
              <a:pPr>
                <a:defRPr/>
              </a:pPr>
              <a:t>17/2/2016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B46F-67E7-46F6-BB35-DAA08CF8DC93}" type="slidenum">
              <a:rPr lang="el-GR" altLang="en-US">
                <a:solidFill>
                  <a:prstClr val="black"/>
                </a:solidFill>
              </a:rPr>
              <a:pPr/>
              <a:t>‹#›</a:t>
            </a:fld>
            <a:endParaRPr lang="el-G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76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986" y="1143000"/>
            <a:ext cx="11074015" cy="4266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Explorers</a:t>
            </a:r>
            <a:r>
              <a:rPr lang="en-US">
                <a:solidFill>
                  <a:prstClr val="black"/>
                </a:solidFill>
                <a:latin typeface="55 Helvetica Roman" pitchFamily="1" charset="0"/>
              </a:rPr>
              <a:t>’</a:t>
            </a:r>
            <a:r>
              <a:rPr lang="en-US">
                <a:solidFill>
                  <a:prstClr val="black"/>
                </a:solidFill>
              </a:rPr>
              <a:t> Guide to the Solar System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B91FCF-D096-499F-B9E5-134A6A29973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5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\\ccf2\dfs\winHome\home\apmoneda\My Documents\opencourses\Brochures\Saint APTh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634" y="206375"/>
            <a:ext cx="104351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3849068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34888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</p:spTree>
    <p:extLst>
      <p:ext uri="{BB962C8B-B14F-4D97-AF65-F5344CB8AC3E}">
        <p14:creationId xmlns:p14="http://schemas.microsoft.com/office/powerpoint/2010/main" val="138595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446302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 (Αρίθμισ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 marL="514350" indent="-514350">
              <a:spcBef>
                <a:spcPts val="1200"/>
              </a:spcBef>
              <a:buFont typeface="+mj-lt"/>
              <a:buAutoNum type="arabicPeriod"/>
              <a:defRPr/>
            </a:lvl1pPr>
            <a:lvl2pPr marL="971550" indent="-514350">
              <a:spcBef>
                <a:spcPts val="1200"/>
              </a:spcBef>
              <a:buFont typeface="+mj-lt"/>
              <a:buAutoNum type="romanLcPeriod"/>
              <a:defRPr/>
            </a:lvl2pPr>
            <a:lvl3pPr marL="1371600" indent="-457200">
              <a:spcBef>
                <a:spcPts val="1200"/>
              </a:spcBef>
              <a:buFont typeface="+mj-lt"/>
              <a:buAutoNum type="alphaLcPeriod"/>
              <a:defRPr/>
            </a:lvl3pPr>
            <a:lvl4pPr marL="1828800" indent="-457200">
              <a:spcBef>
                <a:spcPts val="1200"/>
              </a:spcBef>
              <a:buFont typeface="Arial" pitchFamily="34" charset="0"/>
              <a:buChar char="•"/>
              <a:defRPr/>
            </a:lvl4pPr>
            <a:lvl5pPr marL="2286000" indent="-457200">
              <a:spcBef>
                <a:spcPts val="1200"/>
              </a:spcBef>
              <a:buFont typeface="Courier New" pitchFamily="49" charset="0"/>
              <a:buChar char="o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894407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18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62523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4400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04656"/>
            <a:ext cx="5386917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4400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04656"/>
            <a:ext cx="5389033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506426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623392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847861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718905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7549125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623392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293357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2780928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1440000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175262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609600" y="1547813"/>
            <a:ext cx="109728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4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F2F2F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5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2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hyperlink" Target="http://eclass.auth.gr/courses/OCRS519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hyperlink" Target="http://creativecommons.org/licenses/by-sa/4.0/" TargetMode="Externa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sp>
        <p:nvSpPr>
          <p:cNvPr id="16386" name="Τίτλος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ΕΙΣΑΓΩΓΗ ΣΤΗ ΓΕΩΦΥΣΙΚΗ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8214" y="2743200"/>
            <a:ext cx="7775575" cy="3124200"/>
          </a:xfrm>
        </p:spPr>
        <p:txBody>
          <a:bodyPr rtlCol="0">
            <a:normAutofit fontScale="92500" lnSpcReduction="10000"/>
          </a:bodyPr>
          <a:lstStyle/>
          <a:p>
            <a:r>
              <a:rPr lang="el-GR" b="1" dirty="0" smtClean="0"/>
              <a:t>Εργαστήριο</a:t>
            </a:r>
            <a:r>
              <a:rPr lang="el-GR" dirty="0" smtClean="0"/>
              <a:t> </a:t>
            </a:r>
            <a:r>
              <a:rPr lang="el-GR" b="1" dirty="0" smtClean="0"/>
              <a:t>2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altLang="en-US" sz="2600" dirty="0"/>
              <a:t>Το Πεδίο Βαρύτητας, Οι </a:t>
            </a:r>
            <a:r>
              <a:rPr lang="el-GR" altLang="en-US" sz="2600" dirty="0" err="1"/>
              <a:t>Παλλίροιες</a:t>
            </a:r>
            <a:r>
              <a:rPr lang="el-GR" altLang="en-US" sz="2600" dirty="0"/>
              <a:t> &amp; Οι Γεωφυσικής Σημασίας Κινήσεις Της </a:t>
            </a:r>
            <a:r>
              <a:rPr lang="el-GR" altLang="en-US" sz="2600" dirty="0" smtClean="0"/>
              <a:t>Γης</a:t>
            </a:r>
            <a:endParaRPr lang="el-GR" sz="2900" dirty="0"/>
          </a:p>
          <a:p>
            <a:pPr fontAlgn="auto">
              <a:spcAft>
                <a:spcPts val="0"/>
              </a:spcAft>
              <a:defRPr/>
            </a:pPr>
            <a:endParaRPr lang="el-GR" b="1" dirty="0" smtClean="0"/>
          </a:p>
          <a:p>
            <a:pPr fontAlgn="auto">
              <a:spcAft>
                <a:spcPts val="0"/>
              </a:spcAft>
              <a:defRPr/>
            </a:pPr>
            <a:r>
              <a:rPr lang="el-GR" sz="2500" b="1" dirty="0" smtClean="0"/>
              <a:t>Κοντοπούλου </a:t>
            </a:r>
            <a:r>
              <a:rPr lang="el-GR" sz="2500" b="1" dirty="0"/>
              <a:t>Δέσποινα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500" dirty="0"/>
              <a:t>Καθηγήτρια Φυσική Εσωτερικού της Γης,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500" b="1" dirty="0" smtClean="0"/>
              <a:t>Παπαζάχος Κωνσταντίνος</a:t>
            </a:r>
            <a:r>
              <a:rPr lang="el-GR" sz="2500" dirty="0"/>
              <a:t> </a:t>
            </a:r>
            <a:endParaRPr lang="en-US" sz="2500" dirty="0"/>
          </a:p>
          <a:p>
            <a:pPr fontAlgn="auto">
              <a:spcAft>
                <a:spcPts val="0"/>
              </a:spcAft>
              <a:defRPr/>
            </a:pPr>
            <a:r>
              <a:rPr lang="el-GR" sz="2500" dirty="0" smtClean="0"/>
              <a:t>Καθηγητής Γεωφυσικής,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endParaRPr lang="el-GR" sz="2500" dirty="0" smtClean="0"/>
          </a:p>
        </p:txBody>
      </p:sp>
      <p:pic>
        <p:nvPicPr>
          <p:cNvPr id="16388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AutoShape 11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7" name="AutoShape 13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9" name="AutoShape 15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750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139" y="1396829"/>
            <a:ext cx="5001017" cy="486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28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997743"/>
              </p:ext>
            </p:extLst>
          </p:nvPr>
        </p:nvGraphicFramePr>
        <p:xfrm>
          <a:off x="4441224" y="2476994"/>
          <a:ext cx="3238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3" imgW="647419" imgH="203112" progId="Equation.DSMT4">
                  <p:embed/>
                </p:oleObj>
              </mc:Choice>
              <mc:Fallback>
                <p:oleObj name="Equation" r:id="rId3" imgW="64741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1224" y="2476994"/>
                        <a:ext cx="3238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10 - TextBox"/>
          <p:cNvSpPr txBox="1">
            <a:spLocks noChangeArrowheads="1"/>
          </p:cNvSpPr>
          <p:nvPr/>
        </p:nvSpPr>
        <p:spPr bwMode="auto">
          <a:xfrm>
            <a:off x="1836738" y="1294800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Εφαρμογή της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Μεθόδου Ελαχίστων Τετραγώνων 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1272" name="Object 2"/>
          <p:cNvGraphicFramePr>
            <a:graphicFrameLocks noChangeAspect="1"/>
          </p:cNvGraphicFramePr>
          <p:nvPr/>
        </p:nvGraphicFramePr>
        <p:xfrm>
          <a:off x="1836738" y="4133851"/>
          <a:ext cx="4114800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5" imgW="1371600" imgH="533400" progId="Equation.DSMT4">
                  <p:embed/>
                </p:oleObj>
              </mc:Choice>
              <mc:Fallback>
                <p:oleObj name="Equation" r:id="rId5" imgW="13716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4133851"/>
                        <a:ext cx="4114800" cy="159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8"/>
          <p:cNvGraphicFramePr>
            <a:graphicFrameLocks noChangeAspect="1"/>
          </p:cNvGraphicFramePr>
          <p:nvPr/>
        </p:nvGraphicFramePr>
        <p:xfrm>
          <a:off x="7219950" y="4151313"/>
          <a:ext cx="3124200" cy="129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7" imgW="1040948" imgH="431613" progId="Equation.DSMT4">
                  <p:embed/>
                </p:oleObj>
              </mc:Choice>
              <mc:Fallback>
                <p:oleObj name="Equation" r:id="rId7" imgW="1040948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950" y="4151313"/>
                        <a:ext cx="3124200" cy="1293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65" y="1380053"/>
            <a:ext cx="7140276" cy="485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10 - TextBox"/>
          <p:cNvSpPr txBox="1">
            <a:spLocks noChangeArrowheads="1"/>
          </p:cNvSpPr>
          <p:nvPr/>
        </p:nvSpPr>
        <p:spPr bwMode="auto">
          <a:xfrm>
            <a:off x="1760538" y="1532731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Προκύπτουν δύο ευθείες με εξισώσεις: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331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914799"/>
              </p:ext>
            </p:extLst>
          </p:nvPr>
        </p:nvGraphicFramePr>
        <p:xfrm>
          <a:off x="2648123" y="2491098"/>
          <a:ext cx="6684963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3" imgW="1485900" imgH="203200" progId="Equation.DSMT4">
                  <p:embed/>
                </p:oleObj>
              </mc:Choice>
              <mc:Fallback>
                <p:oleObj name="Equation" r:id="rId3" imgW="14859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8123" y="2491098"/>
                        <a:ext cx="6684963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584772"/>
              </p:ext>
            </p:extLst>
          </p:nvPr>
        </p:nvGraphicFramePr>
        <p:xfrm>
          <a:off x="2538413" y="4022880"/>
          <a:ext cx="7086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5" imgW="1574800" imgH="203200" progId="Equation.DSMT4">
                  <p:embed/>
                </p:oleObj>
              </mc:Choice>
              <mc:Fallback>
                <p:oleObj name="Equation" r:id="rId5" imgW="15748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4022880"/>
                        <a:ext cx="7086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58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10 - TextBox"/>
          <p:cNvSpPr txBox="1">
            <a:spLocks noChangeArrowheads="1"/>
          </p:cNvSpPr>
          <p:nvPr/>
        </p:nvSpPr>
        <p:spPr bwMode="auto">
          <a:xfrm>
            <a:off x="1774825" y="1311275"/>
            <a:ext cx="8642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Για να βρούμε την ημέρα που το πλοίο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διέπλευσε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τον Ισημερινό, αρκεί να θέσουμε στις προηγούμενες εξισώσεις το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ξ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= 0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(γεωγραφικό πλάτος ίσο με μηδέν), οπότε: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434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218213"/>
              </p:ext>
            </p:extLst>
          </p:nvPr>
        </p:nvGraphicFramePr>
        <p:xfrm>
          <a:off x="4953000" y="3081681"/>
          <a:ext cx="2286000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3" imgW="507780" imgH="203112" progId="Equation.DSMT4">
                  <p:embed/>
                </p:oleObj>
              </mc:Choice>
              <mc:Fallback>
                <p:oleObj name="Equation" r:id="rId3" imgW="507780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081681"/>
                        <a:ext cx="2286000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10 - TextBox"/>
          <p:cNvSpPr txBox="1">
            <a:spLocks noChangeArrowheads="1"/>
          </p:cNvSpPr>
          <p:nvPr/>
        </p:nvSpPr>
        <p:spPr bwMode="auto">
          <a:xfrm>
            <a:off x="1774825" y="4685184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Επομένως, το πλοίο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διέπλευσε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τον Ισημερινό στο «0,18» της 9</a:t>
            </a:r>
            <a:r>
              <a:rPr lang="el-GR" altLang="en-US" sz="2800" baseline="30000" dirty="0">
                <a:latin typeface="+mn-lt"/>
                <a:cs typeface="Times New Roman" panose="02020603050405020304" pitchFamily="18" charset="0"/>
              </a:rPr>
              <a:t>ης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μέρας των μετρήσεων.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10 - TextBox"/>
          <p:cNvSpPr txBox="1">
            <a:spLocks noChangeArrowheads="1"/>
          </p:cNvSpPr>
          <p:nvPr/>
        </p:nvSpPr>
        <p:spPr bwMode="auto">
          <a:xfrm>
            <a:off x="1774825" y="1274346"/>
            <a:ext cx="8642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Λαμβάνοντας υπόψη ότι μία μέρα αντιστοιχεί σε 24 ώρες, υπολογίζουμε σε πόσες ώρες αντιστοιχεί το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0,18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της ημέρας (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απλή μέθοδος των τριών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).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367" name="10 - TextBox"/>
          <p:cNvSpPr txBox="1">
            <a:spLocks noChangeArrowheads="1"/>
          </p:cNvSpPr>
          <p:nvPr/>
        </p:nvSpPr>
        <p:spPr bwMode="auto">
          <a:xfrm>
            <a:off x="1774825" y="3011016"/>
            <a:ext cx="864235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Με επιπλέον αναγωγές για τα λεπτά και τα δευτερόλεπτα της ώρας καταλήγουμε στο ότι το πλοίο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διέλευσε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από τον Ισημερινό στις: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536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415023"/>
              </p:ext>
            </p:extLst>
          </p:nvPr>
        </p:nvGraphicFramePr>
        <p:xfrm>
          <a:off x="4638675" y="4469607"/>
          <a:ext cx="291465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3" imgW="647419" imgH="177723" progId="Equation.DSMT4">
                  <p:embed/>
                </p:oleObj>
              </mc:Choice>
              <mc:Fallback>
                <p:oleObj name="Equation" r:id="rId3" imgW="647419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4469607"/>
                        <a:ext cx="291465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10 - TextBox"/>
          <p:cNvSpPr txBox="1">
            <a:spLocks noChangeArrowheads="1"/>
          </p:cNvSpPr>
          <p:nvPr/>
        </p:nvSpPr>
        <p:spPr bwMode="auto">
          <a:xfrm>
            <a:off x="1774825" y="5374075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της 9</a:t>
            </a:r>
            <a:r>
              <a:rPr lang="el-GR" altLang="en-US" sz="2800" baseline="30000" dirty="0">
                <a:latin typeface="+mn-lt"/>
                <a:cs typeface="Times New Roman" panose="02020603050405020304" pitchFamily="18" charset="0"/>
              </a:rPr>
              <a:t>ης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μέρας.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1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10 - TextBox"/>
          <p:cNvSpPr txBox="1">
            <a:spLocks noChangeArrowheads="1"/>
          </p:cNvSpPr>
          <p:nvPr/>
        </p:nvSpPr>
        <p:spPr bwMode="auto">
          <a:xfrm>
            <a:off x="1774825" y="1339466"/>
            <a:ext cx="8642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Η απόλυτη τιμή της κλίσης της ευθείας ελαχίστων τετραγώνων (συντελεστής του 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t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) είναι ίση με την ταχύτητα του πλοίου, 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v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επομένως: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639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792532"/>
              </p:ext>
            </p:extLst>
          </p:nvPr>
        </p:nvGraphicFramePr>
        <p:xfrm>
          <a:off x="2447924" y="2985703"/>
          <a:ext cx="7258050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3" imgW="1612900" imgH="254000" progId="Equation.DSMT4">
                  <p:embed/>
                </p:oleObj>
              </mc:Choice>
              <mc:Fallback>
                <p:oleObj name="Equation" r:id="rId3" imgW="16129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4" y="2985703"/>
                        <a:ext cx="7258050" cy="114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10 - TextBox"/>
          <p:cNvSpPr txBox="1">
            <a:spLocks noChangeArrowheads="1"/>
          </p:cNvSpPr>
          <p:nvPr/>
        </p:nvSpPr>
        <p:spPr bwMode="auto">
          <a:xfrm>
            <a:off x="1774825" y="4127116"/>
            <a:ext cx="86423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Για την μετατροπή των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rad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σε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Km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χρησιμοποιούμε τη σχέση: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639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185331"/>
              </p:ext>
            </p:extLst>
          </p:nvPr>
        </p:nvGraphicFramePr>
        <p:xfrm>
          <a:off x="4144168" y="4900098"/>
          <a:ext cx="3865563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5" imgW="1104900" imgH="393700" progId="Equation.DSMT4">
                  <p:embed/>
                </p:oleObj>
              </mc:Choice>
              <mc:Fallback>
                <p:oleObj name="Equation" r:id="rId5" imgW="11049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168" y="4900098"/>
                        <a:ext cx="3865563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07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10 - TextBox"/>
          <p:cNvSpPr txBox="1">
            <a:spLocks noChangeArrowheads="1"/>
          </p:cNvSpPr>
          <p:nvPr/>
        </p:nvSpPr>
        <p:spPr bwMode="auto">
          <a:xfrm>
            <a:off x="1659495" y="1747881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Άρα η ταχύτητα του πλοίου είναι: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741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05476"/>
              </p:ext>
            </p:extLst>
          </p:nvPr>
        </p:nvGraphicFramePr>
        <p:xfrm>
          <a:off x="2218295" y="3057568"/>
          <a:ext cx="7486650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3" imgW="1663700" imgH="203200" progId="Equation.DSMT4">
                  <p:embed/>
                </p:oleObj>
              </mc:Choice>
              <mc:Fallback>
                <p:oleObj name="Equation" r:id="rId3" imgW="16637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8295" y="3057568"/>
                        <a:ext cx="7486650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35088"/>
              </p:ext>
            </p:extLst>
          </p:nvPr>
        </p:nvGraphicFramePr>
        <p:xfrm>
          <a:off x="3647045" y="4499018"/>
          <a:ext cx="4629150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5" imgW="1028254" imgH="203112" progId="Equation.DSMT4">
                  <p:embed/>
                </p:oleObj>
              </mc:Choice>
              <mc:Fallback>
                <p:oleObj name="Equation" r:id="rId5" imgW="1028254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045" y="4499018"/>
                        <a:ext cx="4629150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10 - TextBox"/>
          <p:cNvSpPr txBox="1">
            <a:spLocks noChangeArrowheads="1"/>
          </p:cNvSpPr>
          <p:nvPr/>
        </p:nvSpPr>
        <p:spPr bwMode="auto">
          <a:xfrm>
            <a:off x="1774825" y="1849095"/>
            <a:ext cx="8642350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Το Εθνικό Δίκτυο </a:t>
            </a:r>
            <a:r>
              <a:rPr lang="el-GR" altLang="en-US" sz="2000" dirty="0" err="1">
                <a:latin typeface="+mn-lt"/>
                <a:cs typeface="Times New Roman" panose="02020603050405020304" pitchFamily="18" charset="0"/>
              </a:rPr>
              <a:t>Βαρυτικών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Βάσεων της Ελλάδας στην Πελοπόννησο εγκαταστάθηκε και μετρήθηκε για πρώτη φορά από τη Γεωγραφική Υπηρεσία Στρατού (ΓΥΣ) κατά το χρονικό διάστημα Σεπτεμβρίου 1967 – Μαρτίου 1968. Δύο νέοι σταθμοί εγκαταστάθηκαν το 1975. Το ίδιο δίκτυο </a:t>
            </a:r>
            <a:r>
              <a:rPr lang="el-GR" altLang="en-US" sz="2000" dirty="0" err="1">
                <a:latin typeface="+mn-lt"/>
                <a:cs typeface="Times New Roman" panose="02020603050405020304" pitchFamily="18" charset="0"/>
              </a:rPr>
              <a:t>επαναμετρήθηκε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τον Αύγουστο – Σεπτέμβριο 1981 και δεκαοκτώ νέοι σταθμοί εγκαταστάθηκαν. Στο </a:t>
            </a:r>
            <a:r>
              <a:rPr lang="el-GR" altLang="en-US" sz="2000" b="1" i="1" dirty="0">
                <a:latin typeface="+mn-lt"/>
                <a:cs typeface="Times New Roman" panose="02020603050405020304" pitchFamily="18" charset="0"/>
              </a:rPr>
              <a:t>Σχήμα (1)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παρουσιάζονται οι θέσεις των σταθμών. Ανάμεσα στις μετρήσεις παρατηρήθηκαν διαφορές του </a:t>
            </a:r>
            <a:r>
              <a:rPr lang="el-GR" altLang="en-US" sz="2000" dirty="0" err="1">
                <a:latin typeface="+mn-lt"/>
                <a:cs typeface="Times New Roman" panose="02020603050405020304" pitchFamily="18" charset="0"/>
              </a:rPr>
              <a:t>βαρυτικού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πεδίου έως και 130μ</a:t>
            </a:r>
            <a:r>
              <a:rPr lang="en-US" altLang="en-US" sz="2000" dirty="0">
                <a:latin typeface="+mn-lt"/>
                <a:cs typeface="Times New Roman" panose="02020603050405020304" pitchFamily="18" charset="0"/>
              </a:rPr>
              <a:t>gals.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Στον </a:t>
            </a:r>
            <a:r>
              <a:rPr lang="el-GR" altLang="en-US" sz="2000" b="1" i="1" dirty="0">
                <a:latin typeface="+mn-lt"/>
                <a:cs typeface="Times New Roman" panose="02020603050405020304" pitchFamily="18" charset="0"/>
              </a:rPr>
              <a:t>Πίνακα </a:t>
            </a:r>
            <a:r>
              <a:rPr lang="en-US" altLang="en-US" sz="2000" b="1" i="1" dirty="0">
                <a:latin typeface="+mn-lt"/>
                <a:cs typeface="Times New Roman" panose="02020603050405020304" pitchFamily="18" charset="0"/>
              </a:rPr>
              <a:t>I</a:t>
            </a:r>
            <a:r>
              <a:rPr lang="el-GR" altLang="en-US" sz="20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βλέπουμε τα αποτελέσματα των δύο μετρήσεων του δικτύου. Στην πρώτη στήλη σημειώνεται ο κωδικός του σταθμού ενώ στη δεύτερη και τρίτη στήλη έχουμε τις μετρήσεις βαρύτητας στους διάφορους σταθμούς (διαφορές της έντασης του </a:t>
            </a:r>
            <a:r>
              <a:rPr lang="el-GR" altLang="en-US" sz="2000" dirty="0" err="1">
                <a:latin typeface="+mn-lt"/>
                <a:cs typeface="Times New Roman" panose="02020603050405020304" pitchFamily="18" charset="0"/>
              </a:rPr>
              <a:t>βαρυτικού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πεδίου σε σχέση με το σταθμό των Αθηνών).</a:t>
            </a:r>
            <a:endParaRPr lang="en-US" altLang="en-US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0 - TextBox"/>
          <p:cNvSpPr txBox="1">
            <a:spLocks noChangeArrowheads="1"/>
          </p:cNvSpPr>
          <p:nvPr/>
        </p:nvSpPr>
        <p:spPr bwMode="auto">
          <a:xfrm>
            <a:off x="1774825" y="1989138"/>
            <a:ext cx="864235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47675" indent="-447675" algn="just" eaLnBrk="1" hangingPunct="1">
              <a:defRPr/>
            </a:pPr>
            <a:r>
              <a:rPr lang="el-GR" sz="2000" b="1" dirty="0">
                <a:latin typeface="+mn-lt"/>
                <a:cs typeface="Times New Roman" pitchFamily="18" charset="0"/>
              </a:rPr>
              <a:t>Α) </a:t>
            </a:r>
            <a:r>
              <a:rPr lang="el-GR" sz="2000" dirty="0">
                <a:latin typeface="+mn-lt"/>
                <a:cs typeface="Times New Roman" pitchFamily="18" charset="0"/>
              </a:rPr>
              <a:t>Να υπολογίσετε τις διαφορές βαρύτητας σε κάθε σταθμό καθώς και τις αντίστοιχες μεταβολές του υψομέτρου.</a:t>
            </a:r>
          </a:p>
          <a:p>
            <a:pPr algn="just" eaLnBrk="1" hangingPunct="1">
              <a:defRPr/>
            </a:pPr>
            <a:endParaRPr lang="el-GR" sz="2000" dirty="0">
              <a:latin typeface="+mn-lt"/>
              <a:cs typeface="Times New Roman" pitchFamily="18" charset="0"/>
            </a:endParaRPr>
          </a:p>
          <a:p>
            <a:pPr marL="357188" indent="-357188" algn="just" eaLnBrk="1" hangingPunct="1">
              <a:defRPr/>
            </a:pPr>
            <a:r>
              <a:rPr lang="el-GR" sz="2000" b="1" dirty="0">
                <a:latin typeface="+mn-lt"/>
                <a:cs typeface="Times New Roman" pitchFamily="18" charset="0"/>
              </a:rPr>
              <a:t>Β) </a:t>
            </a:r>
            <a:r>
              <a:rPr lang="el-GR" sz="2000" dirty="0">
                <a:latin typeface="+mn-lt"/>
                <a:cs typeface="Times New Roman" pitchFamily="18" charset="0"/>
              </a:rPr>
              <a:t>Να τοποθετήσετε τις τιμές αυτές στο χάρτη του </a:t>
            </a:r>
            <a:r>
              <a:rPr lang="el-GR" sz="2000" b="1" i="1" dirty="0">
                <a:latin typeface="+mn-lt"/>
                <a:cs typeface="Times New Roman" pitchFamily="18" charset="0"/>
              </a:rPr>
              <a:t>Σχήματος (1)</a:t>
            </a:r>
            <a:r>
              <a:rPr lang="el-GR" sz="2000" dirty="0">
                <a:latin typeface="+mn-lt"/>
                <a:cs typeface="Times New Roman" pitchFamily="18" charset="0"/>
              </a:rPr>
              <a:t> και να χαράξετε τις ισοσταθμικές καμπύλες μεταβολής του υψομέτρου ανά 5</a:t>
            </a:r>
            <a:r>
              <a:rPr lang="en-US" sz="2000" dirty="0">
                <a:latin typeface="+mn-lt"/>
                <a:cs typeface="Times New Roman" pitchFamily="18" charset="0"/>
              </a:rPr>
              <a:t>cm</a:t>
            </a:r>
            <a:r>
              <a:rPr lang="el-GR" sz="2000" dirty="0">
                <a:latin typeface="+mn-lt"/>
                <a:cs typeface="Times New Roman" pitchFamily="18" charset="0"/>
              </a:rPr>
              <a:t>.</a:t>
            </a:r>
          </a:p>
          <a:p>
            <a:pPr algn="just" eaLnBrk="1" hangingPunct="1">
              <a:defRPr/>
            </a:pPr>
            <a:endParaRPr lang="el-GR" sz="2000" dirty="0">
              <a:latin typeface="+mn-lt"/>
              <a:cs typeface="Times New Roman" pitchFamily="18" charset="0"/>
            </a:endParaRPr>
          </a:p>
          <a:p>
            <a:pPr marL="357188" indent="-357188" algn="just" eaLnBrk="1" hangingPunct="1">
              <a:defRPr/>
            </a:pPr>
            <a:r>
              <a:rPr lang="el-GR" sz="2000" b="1" dirty="0">
                <a:latin typeface="+mn-lt"/>
                <a:cs typeface="Times New Roman" pitchFamily="18" charset="0"/>
              </a:rPr>
              <a:t>Γ) </a:t>
            </a:r>
            <a:r>
              <a:rPr lang="el-GR" sz="2000" dirty="0">
                <a:latin typeface="+mn-lt"/>
                <a:cs typeface="Times New Roman" pitchFamily="18" charset="0"/>
              </a:rPr>
              <a:t>Για το δίκτυο του 1981 το τυπικό σφάλμα της κάθε μέτρησης δίνεται, μαζί με τη μέτρηση, στην Τρίτη στήλη του </a:t>
            </a:r>
            <a:r>
              <a:rPr lang="el-GR" sz="2000" b="1" i="1" dirty="0">
                <a:latin typeface="+mn-lt"/>
                <a:cs typeface="Times New Roman" pitchFamily="18" charset="0"/>
              </a:rPr>
              <a:t>Πίνακα </a:t>
            </a:r>
            <a:r>
              <a:rPr lang="en-US" sz="2000" b="1" i="1" dirty="0">
                <a:latin typeface="+mn-lt"/>
                <a:cs typeface="Times New Roman" pitchFamily="18" charset="0"/>
              </a:rPr>
              <a:t>I</a:t>
            </a:r>
            <a:r>
              <a:rPr lang="el-GR" sz="2000" dirty="0">
                <a:latin typeface="+mn-lt"/>
                <a:cs typeface="Times New Roman" pitchFamily="18" charset="0"/>
              </a:rPr>
              <a:t>. Για τα δίκτυα του 1967-68 και 1975 το τυπικό σφάλμα της μέτρησης σε κάθε σταθμό εκτιμήθηκε ότι είναι της τάξης των ±20μ</a:t>
            </a:r>
            <a:r>
              <a:rPr lang="en-US" sz="2000" dirty="0">
                <a:latin typeface="+mn-lt"/>
                <a:cs typeface="Times New Roman" pitchFamily="18" charset="0"/>
              </a:rPr>
              <a:t>gals</a:t>
            </a:r>
            <a:r>
              <a:rPr lang="el-GR" sz="2000" dirty="0">
                <a:latin typeface="+mn-lt"/>
                <a:cs typeface="Times New Roman" pitchFamily="18" charset="0"/>
              </a:rPr>
              <a:t>. Να υπολογίσετε το τυπικό σφάλμα της μεταβολής του πεδίου βαρύτητας και του υψομέτρου σε κάθε σταθμό. Με βάση αυτά τα αποτελέσματα να αξιολογήσετε την αξιοπιστία των αποτελεσμάτων.</a:t>
            </a:r>
            <a:endParaRPr lang="en-US" sz="2000" dirty="0">
              <a:latin typeface="+mn-lt"/>
              <a:cs typeface="Times New Roman" pitchFamily="18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8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0" y="4941888"/>
            <a:ext cx="1584176" cy="554266"/>
          </a:xfrm>
          <a:prstGeom prst="rect">
            <a:avLst/>
          </a:prstGeom>
          <a:noFill/>
        </p:spPr>
      </p:pic>
      <p:sp>
        <p:nvSpPr>
          <p:cNvPr id="17410" name="Subtitle 8"/>
          <p:cNvSpPr>
            <a:spLocks noGrp="1"/>
          </p:cNvSpPr>
          <p:nvPr>
            <p:ph idx="1"/>
          </p:nvPr>
        </p:nvSpPr>
        <p:spPr>
          <a:xfrm>
            <a:off x="1919536" y="1484784"/>
            <a:ext cx="8229600" cy="4760912"/>
          </a:xfrm>
        </p:spPr>
        <p:txBody>
          <a:bodyPr/>
          <a:lstStyle/>
          <a:p>
            <a:r>
              <a:rPr lang="el-GR" dirty="0" smtClean="0"/>
              <a:t>Το παρόν εκπαιδευτικό υλικό υπόκειται σε</a:t>
            </a:r>
            <a:r>
              <a:rPr lang="en-US" dirty="0" smtClean="0"/>
              <a:t> </a:t>
            </a:r>
            <a:r>
              <a:rPr lang="el-GR" dirty="0" smtClean="0"/>
              <a:t>άδειες χρήσης </a:t>
            </a:r>
            <a:r>
              <a:rPr lang="en-US" dirty="0" smtClean="0"/>
              <a:t>Creative Commons. </a:t>
            </a:r>
          </a:p>
          <a:p>
            <a:r>
              <a:rPr lang="el-GR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17412" name="Title 7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7411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500525-0E54-41CE-88AB-DC30D3D1FEF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349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86" y="1293340"/>
            <a:ext cx="7142427" cy="505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1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236214"/>
              </p:ext>
            </p:extLst>
          </p:nvPr>
        </p:nvGraphicFramePr>
        <p:xfrm>
          <a:off x="3092601" y="1283749"/>
          <a:ext cx="6006798" cy="50841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2636"/>
                <a:gridCol w="1993557"/>
                <a:gridCol w="1960605"/>
              </a:tblGrid>
              <a:tr h="338442">
                <a:tc>
                  <a:txBody>
                    <a:bodyPr/>
                    <a:lstStyle/>
                    <a:p>
                      <a:pPr algn="ctr"/>
                      <a:r>
                        <a:rPr lang="el-GR" sz="1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Κωδικός Θέσης</a:t>
                      </a:r>
                    </a:p>
                  </a:txBody>
                  <a:tcPr marL="91456" marR="914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ΑΒ2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1489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1500 ±21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ΑΒ14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945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995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5309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5413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2081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2145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6439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6407 ±26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Β22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3181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3301 ±29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Β27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9990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10045 ±37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Β30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3530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3603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8566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8642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4312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4386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8416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8510 ±28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4081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4109 ± 24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7000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7017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1758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1816 ±23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Β55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1801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1881 ±27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Β61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2020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2099 ±38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3278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3408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87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155 ±43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244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270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313 ±46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27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Β105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4612 ±20</a:t>
                      </a: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4710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56" marR="914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551607"/>
              </p:ext>
            </p:extLst>
          </p:nvPr>
        </p:nvGraphicFramePr>
        <p:xfrm>
          <a:off x="4764088" y="2407167"/>
          <a:ext cx="262731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876300" imgH="228600" progId="Equation.DSMT4">
                  <p:embed/>
                </p:oleObj>
              </mc:Choice>
              <mc:Fallback>
                <p:oleObj name="Equation" r:id="rId3" imgW="8763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4088" y="2407167"/>
                        <a:ext cx="2627312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10 - TextBox"/>
          <p:cNvSpPr txBox="1">
            <a:spLocks noChangeArrowheads="1"/>
          </p:cNvSpPr>
          <p:nvPr/>
        </p:nvSpPr>
        <p:spPr bwMode="auto">
          <a:xfrm>
            <a:off x="1774825" y="1453079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712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A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)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Οι διαφορές βαρύτητας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 (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)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για κάθε σταθμό υπολογίζονται από τη σχέση: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2536" name="10 - TextBox"/>
          <p:cNvSpPr txBox="1">
            <a:spLocks noChangeArrowheads="1"/>
          </p:cNvSpPr>
          <p:nvPr/>
        </p:nvSpPr>
        <p:spPr bwMode="auto">
          <a:xfrm>
            <a:off x="1774825" y="3327401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Οι μεταβολές του υψομέτρου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)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για κάθε θέση υπολογίζονται από τη σχέση: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2253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750049"/>
              </p:ext>
            </p:extLst>
          </p:nvPr>
        </p:nvGraphicFramePr>
        <p:xfrm>
          <a:off x="5049044" y="4419601"/>
          <a:ext cx="20574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5" imgW="685800" imgH="393700" progId="Equation.DSMT4">
                  <p:embed/>
                </p:oleObj>
              </mc:Choice>
              <mc:Fallback>
                <p:oleObj name="Equation" r:id="rId5" imgW="6858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044" y="4419601"/>
                        <a:ext cx="205740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10 - TextBox"/>
          <p:cNvSpPr txBox="1">
            <a:spLocks noChangeArrowheads="1"/>
          </p:cNvSpPr>
          <p:nvPr/>
        </p:nvSpPr>
        <p:spPr bwMode="auto">
          <a:xfrm>
            <a:off x="1774825" y="5600701"/>
            <a:ext cx="8642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όπου </a:t>
            </a:r>
            <a:r>
              <a:rPr lang="en-US" altLang="en-US" sz="2000" b="1" i="1" dirty="0">
                <a:latin typeface="+mn-lt"/>
                <a:cs typeface="Times New Roman" panose="02020603050405020304" pitchFamily="18" charset="0"/>
              </a:rPr>
              <a:t>k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είναι η βαθμίδα κατακόρυφης μεταβολής της έντασης του πεδίου βαρύτητας και για την άσκηση τη θεωρούμε ίση με </a:t>
            </a:r>
            <a:r>
              <a:rPr lang="el-GR" altLang="en-US" sz="2000" b="1" dirty="0">
                <a:latin typeface="+mn-lt"/>
                <a:cs typeface="Times New Roman" panose="02020603050405020304" pitchFamily="18" charset="0"/>
              </a:rPr>
              <a:t>-3,086μ</a:t>
            </a:r>
            <a:r>
              <a:rPr lang="en-US" altLang="en-US" sz="2000" b="1" dirty="0">
                <a:latin typeface="+mn-lt"/>
                <a:cs typeface="Times New Roman" panose="02020603050405020304" pitchFamily="18" charset="0"/>
              </a:rPr>
              <a:t>gal</a:t>
            </a:r>
            <a:r>
              <a:rPr lang="el-GR" altLang="en-US" sz="2000" b="1" dirty="0">
                <a:latin typeface="+mn-lt"/>
                <a:cs typeface="Times New Roman" panose="02020603050405020304" pitchFamily="18" charset="0"/>
              </a:rPr>
              <a:t>/</a:t>
            </a:r>
            <a:r>
              <a:rPr lang="en-US" altLang="en-US" sz="2000" b="1" dirty="0">
                <a:latin typeface="+mn-lt"/>
                <a:cs typeface="Times New Roman" panose="02020603050405020304" pitchFamily="18" charset="0"/>
              </a:rPr>
              <a:t>cm</a:t>
            </a:r>
            <a:r>
              <a:rPr lang="en-US" altLang="en-US" sz="2000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8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32177"/>
              </p:ext>
            </p:extLst>
          </p:nvPr>
        </p:nvGraphicFramePr>
        <p:xfrm>
          <a:off x="2597386" y="1272781"/>
          <a:ext cx="6997228" cy="51280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57963"/>
                <a:gridCol w="1359243"/>
                <a:gridCol w="1540476"/>
                <a:gridCol w="1202724"/>
                <a:gridCol w="1136822"/>
              </a:tblGrid>
              <a:tr h="698025">
                <a:tc>
                  <a:txBody>
                    <a:bodyPr/>
                    <a:lstStyle/>
                    <a:p>
                      <a:pPr algn="ctr"/>
                      <a:r>
                        <a:rPr lang="el-GR" sz="1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Κωδικός Θέσης</a:t>
                      </a:r>
                    </a:p>
                  </a:txBody>
                  <a:tcPr marL="91432" marR="9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2" marR="9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2" marR="9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Δ</a:t>
                      </a:r>
                      <a:r>
                        <a:rPr lang="en-US" sz="14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g</a:t>
                      </a:r>
                      <a:r>
                        <a:rPr lang="el-GR" sz="1400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l-GR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μ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2" marR="9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Δ</a:t>
                      </a:r>
                      <a:r>
                        <a:rPr lang="en-US" sz="14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h</a:t>
                      </a:r>
                      <a:r>
                        <a:rPr lang="el-GR" sz="1400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l-GR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μ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2" marR="9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992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ΑΒ2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1489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1500 ±21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3,564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9497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ΑΒ14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945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995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50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16,202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242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5309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5413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104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33,701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2422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2081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2145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3584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6439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6407 ±26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184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Β22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3181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3301 ±29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889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Β27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9990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10045 ±37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5945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Β30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3530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3603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44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8566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8642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075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4312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4386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183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8416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8510 ±28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594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4081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4109 ± 24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00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7000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7017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594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1758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1816 ±23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677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Β55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1801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1881 ±27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83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Β61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2020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2099 ±38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594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3278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3408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677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87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155 ±43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270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313 ±46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13,934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41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Β105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4612 ±20</a:t>
                      </a: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4710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98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31,756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32" marR="914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25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10 - TextBox"/>
          <p:cNvSpPr txBox="1">
            <a:spLocks noChangeArrowheads="1"/>
          </p:cNvSpPr>
          <p:nvPr/>
        </p:nvSpPr>
        <p:spPr bwMode="auto">
          <a:xfrm>
            <a:off x="1692446" y="1757405"/>
            <a:ext cx="8642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Β)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Οι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ισοσταθμικές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καμπύλες του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είναι καμπύλες όπου κάθε σημείο τους αντιστοιχεί σε μία σταθερή τιμή της μεταβολής του υψομέτρου.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4583" name="10 - TextBox"/>
          <p:cNvSpPr txBox="1">
            <a:spLocks noChangeArrowheads="1"/>
          </p:cNvSpPr>
          <p:nvPr/>
        </p:nvSpPr>
        <p:spPr bwMode="auto">
          <a:xfrm>
            <a:off x="1692446" y="3738605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>
                <a:latin typeface="+mn-lt"/>
                <a:cs typeface="Times New Roman" panose="02020603050405020304" pitchFamily="18" charset="0"/>
              </a:rPr>
              <a:t>Τις ισοσταθμικές καμπύλες του </a:t>
            </a:r>
            <a:r>
              <a:rPr lang="el-GR" altLang="en-US" sz="2800" b="1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>
                <a:latin typeface="+mn-lt"/>
                <a:cs typeface="Times New Roman" panose="02020603050405020304" pitchFamily="18" charset="0"/>
              </a:rPr>
              <a:t>h</a:t>
            </a:r>
            <a:r>
              <a:rPr lang="el-GR" altLang="en-US" sz="2800">
                <a:latin typeface="+mn-lt"/>
                <a:cs typeface="Times New Roman" panose="02020603050405020304" pitchFamily="18" charset="0"/>
              </a:rPr>
              <a:t> τις χαράσουμε ανά 5</a:t>
            </a:r>
            <a:r>
              <a:rPr lang="en-US" altLang="en-US" sz="2800">
                <a:latin typeface="+mn-lt"/>
                <a:cs typeface="Times New Roman" panose="02020603050405020304" pitchFamily="18" charset="0"/>
              </a:rPr>
              <a:t>cm</a:t>
            </a:r>
            <a:r>
              <a:rPr lang="el-GR" altLang="en-US" sz="2800">
                <a:latin typeface="+mn-lt"/>
                <a:cs typeface="Times New Roman" panose="02020603050405020304" pitchFamily="18" charset="0"/>
              </a:rPr>
              <a:t> πάνω στο χάρτη της περιοχής μελέτης. </a:t>
            </a:r>
            <a:endParaRPr lang="en-US" altLang="en-US" sz="2800" b="1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9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10 - TextBox"/>
          <p:cNvSpPr txBox="1">
            <a:spLocks noChangeArrowheads="1"/>
          </p:cNvSpPr>
          <p:nvPr/>
        </p:nvSpPr>
        <p:spPr bwMode="auto">
          <a:xfrm>
            <a:off x="370532" y="1517650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Β)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5607" name="Group 43"/>
          <p:cNvGrpSpPr>
            <a:grpSpLocks/>
          </p:cNvGrpSpPr>
          <p:nvPr/>
        </p:nvGrpSpPr>
        <p:grpSpPr bwMode="auto">
          <a:xfrm>
            <a:off x="2566045" y="1419225"/>
            <a:ext cx="6753225" cy="4865688"/>
            <a:chOff x="336" y="720"/>
            <a:chExt cx="4254" cy="3065"/>
          </a:xfrm>
        </p:grpSpPr>
        <p:sp>
          <p:nvSpPr>
            <p:cNvPr id="25617" name="Text Box 5"/>
            <p:cNvSpPr txBox="1">
              <a:spLocks noChangeArrowheads="1"/>
            </p:cNvSpPr>
            <p:nvPr/>
          </p:nvSpPr>
          <p:spPr bwMode="auto">
            <a:xfrm>
              <a:off x="2208" y="2016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24</a:t>
              </a:r>
              <a:endParaRPr lang="en-GB" altLang="en-US" b="1"/>
            </a:p>
          </p:txBody>
        </p:sp>
        <p:sp>
          <p:nvSpPr>
            <p:cNvPr id="25618" name="Text Box 6"/>
            <p:cNvSpPr txBox="1">
              <a:spLocks noChangeArrowheads="1"/>
            </p:cNvSpPr>
            <p:nvPr/>
          </p:nvSpPr>
          <p:spPr bwMode="auto">
            <a:xfrm>
              <a:off x="2688" y="2016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25</a:t>
              </a:r>
              <a:endParaRPr lang="en-GB" altLang="en-US" b="1"/>
            </a:p>
          </p:txBody>
        </p:sp>
        <p:sp>
          <p:nvSpPr>
            <p:cNvPr id="25619" name="Text Box 7"/>
            <p:cNvSpPr txBox="1">
              <a:spLocks noChangeArrowheads="1"/>
            </p:cNvSpPr>
            <p:nvPr/>
          </p:nvSpPr>
          <p:spPr bwMode="auto">
            <a:xfrm>
              <a:off x="2160" y="2592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19</a:t>
              </a:r>
              <a:endParaRPr lang="en-GB" altLang="en-US" b="1"/>
            </a:p>
          </p:txBody>
        </p:sp>
        <p:sp>
          <p:nvSpPr>
            <p:cNvPr id="25620" name="Text Box 8"/>
            <p:cNvSpPr txBox="1">
              <a:spLocks noChangeArrowheads="1"/>
            </p:cNvSpPr>
            <p:nvPr/>
          </p:nvSpPr>
          <p:spPr bwMode="auto">
            <a:xfrm>
              <a:off x="1728" y="2352"/>
              <a:ext cx="38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18</a:t>
              </a:r>
              <a:endParaRPr lang="en-GB" altLang="en-US" b="1"/>
            </a:p>
          </p:txBody>
        </p:sp>
        <p:sp>
          <p:nvSpPr>
            <p:cNvPr id="25621" name="Rectangle 10"/>
            <p:cNvSpPr>
              <a:spLocks noChangeArrowheads="1"/>
            </p:cNvSpPr>
            <p:nvPr/>
          </p:nvSpPr>
          <p:spPr bwMode="auto">
            <a:xfrm>
              <a:off x="2688" y="2448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18</a:t>
              </a:r>
              <a:endParaRPr lang="en-GB" altLang="en-US" b="1"/>
            </a:p>
          </p:txBody>
        </p:sp>
        <p:sp>
          <p:nvSpPr>
            <p:cNvPr id="25622" name="Rectangle 11"/>
            <p:cNvSpPr>
              <a:spLocks noChangeArrowheads="1"/>
            </p:cNvSpPr>
            <p:nvPr/>
          </p:nvSpPr>
          <p:spPr bwMode="auto">
            <a:xfrm>
              <a:off x="2928" y="1584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20</a:t>
              </a:r>
              <a:endParaRPr lang="en-GB" altLang="en-US" b="1"/>
            </a:p>
          </p:txBody>
        </p:sp>
        <p:sp>
          <p:nvSpPr>
            <p:cNvPr id="25623" name="Rectangle 12"/>
            <p:cNvSpPr>
              <a:spLocks noChangeArrowheads="1"/>
            </p:cNvSpPr>
            <p:nvPr/>
          </p:nvSpPr>
          <p:spPr bwMode="auto">
            <a:xfrm>
              <a:off x="2352" y="1536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17</a:t>
              </a:r>
              <a:endParaRPr lang="en-GB" altLang="en-US" b="1"/>
            </a:p>
          </p:txBody>
        </p:sp>
        <p:sp>
          <p:nvSpPr>
            <p:cNvPr id="25624" name="Rectangle 13"/>
            <p:cNvSpPr>
              <a:spLocks noChangeArrowheads="1"/>
            </p:cNvSpPr>
            <p:nvPr/>
          </p:nvSpPr>
          <p:spPr bwMode="auto">
            <a:xfrm>
              <a:off x="1776" y="1728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19</a:t>
              </a:r>
              <a:endParaRPr lang="en-GB" altLang="en-US" b="1"/>
            </a:p>
          </p:txBody>
        </p:sp>
        <p:sp>
          <p:nvSpPr>
            <p:cNvPr id="25625" name="Rectangle 14"/>
            <p:cNvSpPr>
              <a:spLocks noChangeArrowheads="1"/>
            </p:cNvSpPr>
            <p:nvPr/>
          </p:nvSpPr>
          <p:spPr bwMode="auto">
            <a:xfrm>
              <a:off x="3696" y="1824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12</a:t>
              </a:r>
              <a:endParaRPr lang="en-GB" altLang="en-US" b="1"/>
            </a:p>
          </p:txBody>
        </p:sp>
        <p:sp>
          <p:nvSpPr>
            <p:cNvPr id="25626" name="Rectangle 15"/>
            <p:cNvSpPr>
              <a:spLocks noChangeArrowheads="1"/>
            </p:cNvSpPr>
            <p:nvPr/>
          </p:nvSpPr>
          <p:spPr bwMode="auto">
            <a:xfrm>
              <a:off x="3456" y="2400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n-US" b="1"/>
                <a:t>13</a:t>
              </a:r>
              <a:endParaRPr lang="en-GB" altLang="en-US" b="1"/>
            </a:p>
          </p:txBody>
        </p:sp>
        <p:sp>
          <p:nvSpPr>
            <p:cNvPr id="25627" name="Rectangle 16"/>
            <p:cNvSpPr>
              <a:spLocks noChangeArrowheads="1"/>
            </p:cNvSpPr>
            <p:nvPr/>
          </p:nvSpPr>
          <p:spPr bwMode="auto">
            <a:xfrm>
              <a:off x="3216" y="1200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13</a:t>
              </a:r>
              <a:endParaRPr lang="en-GB" altLang="en-US" b="1"/>
            </a:p>
          </p:txBody>
        </p:sp>
        <p:sp>
          <p:nvSpPr>
            <p:cNvPr id="25628" name="Rectangle 17"/>
            <p:cNvSpPr>
              <a:spLocks noChangeArrowheads="1"/>
            </p:cNvSpPr>
            <p:nvPr/>
          </p:nvSpPr>
          <p:spPr bwMode="auto">
            <a:xfrm>
              <a:off x="2352" y="1152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14</a:t>
              </a:r>
              <a:endParaRPr lang="en-GB" altLang="en-US" b="1"/>
            </a:p>
          </p:txBody>
        </p:sp>
        <p:sp>
          <p:nvSpPr>
            <p:cNvPr id="25629" name="Rectangle 18"/>
            <p:cNvSpPr>
              <a:spLocks noChangeArrowheads="1"/>
            </p:cNvSpPr>
            <p:nvPr/>
          </p:nvSpPr>
          <p:spPr bwMode="auto">
            <a:xfrm>
              <a:off x="1536" y="1248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12</a:t>
              </a:r>
              <a:endParaRPr lang="en-GB" altLang="en-US" b="1"/>
            </a:p>
          </p:txBody>
        </p:sp>
        <p:sp>
          <p:nvSpPr>
            <p:cNvPr id="25630" name="Rectangle 19"/>
            <p:cNvSpPr>
              <a:spLocks noChangeArrowheads="1"/>
            </p:cNvSpPr>
            <p:nvPr/>
          </p:nvSpPr>
          <p:spPr bwMode="auto">
            <a:xfrm>
              <a:off x="1200" y="1776"/>
              <a:ext cx="27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11</a:t>
              </a:r>
              <a:endParaRPr lang="en-GB" altLang="en-US" b="1"/>
            </a:p>
          </p:txBody>
        </p:sp>
        <p:sp>
          <p:nvSpPr>
            <p:cNvPr id="25631" name="Rectangle 20"/>
            <p:cNvSpPr>
              <a:spLocks noChangeArrowheads="1"/>
            </p:cNvSpPr>
            <p:nvPr/>
          </p:nvSpPr>
          <p:spPr bwMode="auto">
            <a:xfrm>
              <a:off x="1008" y="2592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12</a:t>
              </a:r>
              <a:endParaRPr lang="en-GB" altLang="en-US" b="1"/>
            </a:p>
          </p:txBody>
        </p:sp>
        <p:sp>
          <p:nvSpPr>
            <p:cNvPr id="25632" name="Rectangle 21"/>
            <p:cNvSpPr>
              <a:spLocks noChangeArrowheads="1"/>
            </p:cNvSpPr>
            <p:nvPr/>
          </p:nvSpPr>
          <p:spPr bwMode="auto">
            <a:xfrm>
              <a:off x="2016" y="3072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13</a:t>
              </a:r>
              <a:endParaRPr lang="en-GB" altLang="en-US" b="1"/>
            </a:p>
          </p:txBody>
        </p:sp>
        <p:sp>
          <p:nvSpPr>
            <p:cNvPr id="25633" name="Rectangle 22"/>
            <p:cNvSpPr>
              <a:spLocks noChangeArrowheads="1"/>
            </p:cNvSpPr>
            <p:nvPr/>
          </p:nvSpPr>
          <p:spPr bwMode="auto">
            <a:xfrm>
              <a:off x="2832" y="2880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10</a:t>
              </a:r>
              <a:endParaRPr lang="en-GB" altLang="en-US" b="1"/>
            </a:p>
          </p:txBody>
        </p:sp>
        <p:sp>
          <p:nvSpPr>
            <p:cNvPr id="25634" name="Rectangle 23"/>
            <p:cNvSpPr>
              <a:spLocks noChangeArrowheads="1"/>
            </p:cNvSpPr>
            <p:nvPr/>
          </p:nvSpPr>
          <p:spPr bwMode="auto">
            <a:xfrm>
              <a:off x="4128" y="1152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8.5</a:t>
              </a:r>
              <a:endParaRPr lang="en-GB" altLang="en-US" b="1"/>
            </a:p>
          </p:txBody>
        </p:sp>
        <p:sp>
          <p:nvSpPr>
            <p:cNvPr id="25635" name="Rectangle 24"/>
            <p:cNvSpPr>
              <a:spLocks noChangeArrowheads="1"/>
            </p:cNvSpPr>
            <p:nvPr/>
          </p:nvSpPr>
          <p:spPr bwMode="auto">
            <a:xfrm>
              <a:off x="4080" y="2304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6.4</a:t>
              </a:r>
              <a:endParaRPr lang="en-GB" altLang="en-US" b="1"/>
            </a:p>
          </p:txBody>
        </p:sp>
        <p:sp>
          <p:nvSpPr>
            <p:cNvPr id="25636" name="Rectangle 25"/>
            <p:cNvSpPr>
              <a:spLocks noChangeArrowheads="1"/>
            </p:cNvSpPr>
            <p:nvPr/>
          </p:nvSpPr>
          <p:spPr bwMode="auto">
            <a:xfrm>
              <a:off x="4272" y="1728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9.5</a:t>
              </a:r>
              <a:endParaRPr lang="en-GB" altLang="en-US" b="1"/>
            </a:p>
          </p:txBody>
        </p:sp>
        <p:sp>
          <p:nvSpPr>
            <p:cNvPr id="25637" name="Rectangle 26"/>
            <p:cNvSpPr>
              <a:spLocks noChangeArrowheads="1"/>
            </p:cNvSpPr>
            <p:nvPr/>
          </p:nvSpPr>
          <p:spPr bwMode="auto">
            <a:xfrm>
              <a:off x="3312" y="3312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7.5</a:t>
              </a:r>
              <a:endParaRPr lang="en-GB" altLang="en-US" b="1"/>
            </a:p>
          </p:txBody>
        </p:sp>
        <p:sp>
          <p:nvSpPr>
            <p:cNvPr id="25638" name="Rectangle 27"/>
            <p:cNvSpPr>
              <a:spLocks noChangeArrowheads="1"/>
            </p:cNvSpPr>
            <p:nvPr/>
          </p:nvSpPr>
          <p:spPr bwMode="auto">
            <a:xfrm>
              <a:off x="1056" y="3552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8.0</a:t>
              </a:r>
              <a:endParaRPr lang="en-GB" altLang="en-US" b="1"/>
            </a:p>
          </p:txBody>
        </p:sp>
        <p:sp>
          <p:nvSpPr>
            <p:cNvPr id="25639" name="Rectangle 28"/>
            <p:cNvSpPr>
              <a:spLocks noChangeArrowheads="1"/>
            </p:cNvSpPr>
            <p:nvPr/>
          </p:nvSpPr>
          <p:spPr bwMode="auto">
            <a:xfrm>
              <a:off x="2928" y="720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7.5</a:t>
              </a:r>
              <a:endParaRPr lang="en-GB" altLang="en-US" b="1"/>
            </a:p>
          </p:txBody>
        </p:sp>
        <p:sp>
          <p:nvSpPr>
            <p:cNvPr id="25640" name="Rectangle 29"/>
            <p:cNvSpPr>
              <a:spLocks noChangeArrowheads="1"/>
            </p:cNvSpPr>
            <p:nvPr/>
          </p:nvSpPr>
          <p:spPr bwMode="auto">
            <a:xfrm>
              <a:off x="1728" y="720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6.5</a:t>
              </a:r>
              <a:endParaRPr lang="en-GB" altLang="en-US" b="1"/>
            </a:p>
          </p:txBody>
        </p:sp>
        <p:sp>
          <p:nvSpPr>
            <p:cNvPr id="25641" name="Rectangle 30"/>
            <p:cNvSpPr>
              <a:spLocks noChangeArrowheads="1"/>
            </p:cNvSpPr>
            <p:nvPr/>
          </p:nvSpPr>
          <p:spPr bwMode="auto">
            <a:xfrm>
              <a:off x="768" y="1056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8.7</a:t>
              </a:r>
              <a:endParaRPr lang="en-GB" altLang="en-US" b="1"/>
            </a:p>
          </p:txBody>
        </p:sp>
        <p:sp>
          <p:nvSpPr>
            <p:cNvPr id="25642" name="Rectangle 31"/>
            <p:cNvSpPr>
              <a:spLocks noChangeArrowheads="1"/>
            </p:cNvSpPr>
            <p:nvPr/>
          </p:nvSpPr>
          <p:spPr bwMode="auto">
            <a:xfrm>
              <a:off x="336" y="1920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7.5</a:t>
              </a:r>
              <a:endParaRPr lang="en-GB" altLang="en-US" b="1"/>
            </a:p>
          </p:txBody>
        </p:sp>
        <p:sp>
          <p:nvSpPr>
            <p:cNvPr id="25643" name="Rectangle 32"/>
            <p:cNvSpPr>
              <a:spLocks noChangeArrowheads="1"/>
            </p:cNvSpPr>
            <p:nvPr/>
          </p:nvSpPr>
          <p:spPr bwMode="auto">
            <a:xfrm>
              <a:off x="384" y="2928"/>
              <a:ext cx="31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en-US" b="1"/>
                <a:t>7.3</a:t>
              </a:r>
              <a:endParaRPr lang="en-GB" altLang="en-US" b="1"/>
            </a:p>
          </p:txBody>
        </p:sp>
      </p:grpSp>
      <p:grpSp>
        <p:nvGrpSpPr>
          <p:cNvPr id="42" name="Group 38"/>
          <p:cNvGrpSpPr>
            <a:grpSpLocks/>
          </p:cNvGrpSpPr>
          <p:nvPr/>
        </p:nvGrpSpPr>
        <p:grpSpPr bwMode="auto">
          <a:xfrm>
            <a:off x="5283844" y="3387725"/>
            <a:ext cx="1663700" cy="915988"/>
            <a:chOff x="2048" y="1960"/>
            <a:chExt cx="1048" cy="577"/>
          </a:xfrm>
        </p:grpSpPr>
        <p:sp>
          <p:nvSpPr>
            <p:cNvPr id="25615" name="Freeform 33"/>
            <p:cNvSpPr>
              <a:spLocks/>
            </p:cNvSpPr>
            <p:nvPr/>
          </p:nvSpPr>
          <p:spPr bwMode="auto">
            <a:xfrm>
              <a:off x="2048" y="1960"/>
              <a:ext cx="1048" cy="408"/>
            </a:xfrm>
            <a:custGeom>
              <a:avLst/>
              <a:gdLst>
                <a:gd name="T0" fmla="*/ 16 w 1048"/>
                <a:gd name="T1" fmla="*/ 200 h 408"/>
                <a:gd name="T2" fmla="*/ 64 w 1048"/>
                <a:gd name="T3" fmla="*/ 56 h 408"/>
                <a:gd name="T4" fmla="*/ 304 w 1048"/>
                <a:gd name="T5" fmla="*/ 8 h 408"/>
                <a:gd name="T6" fmla="*/ 640 w 1048"/>
                <a:gd name="T7" fmla="*/ 8 h 408"/>
                <a:gd name="T8" fmla="*/ 976 w 1048"/>
                <a:gd name="T9" fmla="*/ 56 h 408"/>
                <a:gd name="T10" fmla="*/ 1024 w 1048"/>
                <a:gd name="T11" fmla="*/ 200 h 408"/>
                <a:gd name="T12" fmla="*/ 1024 w 1048"/>
                <a:gd name="T13" fmla="*/ 296 h 408"/>
                <a:gd name="T14" fmla="*/ 880 w 1048"/>
                <a:gd name="T15" fmla="*/ 392 h 408"/>
                <a:gd name="T16" fmla="*/ 448 w 1048"/>
                <a:gd name="T17" fmla="*/ 392 h 408"/>
                <a:gd name="T18" fmla="*/ 112 w 1048"/>
                <a:gd name="T19" fmla="*/ 392 h 408"/>
                <a:gd name="T20" fmla="*/ 16 w 1048"/>
                <a:gd name="T21" fmla="*/ 296 h 408"/>
                <a:gd name="T22" fmla="*/ 16 w 1048"/>
                <a:gd name="T23" fmla="*/ 200 h 40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48" h="408">
                  <a:moveTo>
                    <a:pt x="16" y="200"/>
                  </a:moveTo>
                  <a:cubicBezTo>
                    <a:pt x="24" y="160"/>
                    <a:pt x="16" y="88"/>
                    <a:pt x="64" y="56"/>
                  </a:cubicBezTo>
                  <a:cubicBezTo>
                    <a:pt x="112" y="24"/>
                    <a:pt x="208" y="16"/>
                    <a:pt x="304" y="8"/>
                  </a:cubicBezTo>
                  <a:cubicBezTo>
                    <a:pt x="400" y="0"/>
                    <a:pt x="528" y="0"/>
                    <a:pt x="640" y="8"/>
                  </a:cubicBezTo>
                  <a:cubicBezTo>
                    <a:pt x="752" y="16"/>
                    <a:pt x="912" y="24"/>
                    <a:pt x="976" y="56"/>
                  </a:cubicBezTo>
                  <a:cubicBezTo>
                    <a:pt x="1040" y="88"/>
                    <a:pt x="1016" y="160"/>
                    <a:pt x="1024" y="200"/>
                  </a:cubicBezTo>
                  <a:cubicBezTo>
                    <a:pt x="1032" y="240"/>
                    <a:pt x="1048" y="264"/>
                    <a:pt x="1024" y="296"/>
                  </a:cubicBezTo>
                  <a:cubicBezTo>
                    <a:pt x="1000" y="328"/>
                    <a:pt x="976" y="376"/>
                    <a:pt x="880" y="392"/>
                  </a:cubicBezTo>
                  <a:cubicBezTo>
                    <a:pt x="784" y="408"/>
                    <a:pt x="576" y="392"/>
                    <a:pt x="448" y="392"/>
                  </a:cubicBezTo>
                  <a:cubicBezTo>
                    <a:pt x="320" y="392"/>
                    <a:pt x="184" y="408"/>
                    <a:pt x="112" y="392"/>
                  </a:cubicBezTo>
                  <a:cubicBezTo>
                    <a:pt x="40" y="376"/>
                    <a:pt x="32" y="328"/>
                    <a:pt x="16" y="296"/>
                  </a:cubicBezTo>
                  <a:cubicBezTo>
                    <a:pt x="0" y="264"/>
                    <a:pt x="8" y="240"/>
                    <a:pt x="16" y="200"/>
                  </a:cubicBezTo>
                  <a:close/>
                </a:path>
              </a:pathLst>
            </a:custGeom>
            <a:noFill/>
            <a:ln w="28575" cmpd="sng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 Box 36"/>
            <p:cNvSpPr txBox="1">
              <a:spLocks noChangeArrowheads="1"/>
            </p:cNvSpPr>
            <p:nvPr/>
          </p:nvSpPr>
          <p:spPr bwMode="auto">
            <a:xfrm>
              <a:off x="2448" y="2304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  <a:latin typeface="Arial" charset="0"/>
                  <a:cs typeface="Arial" charset="0"/>
                </a:rPr>
                <a:t>20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5" name="Group 39"/>
          <p:cNvGrpSpPr>
            <a:grpSpLocks/>
          </p:cNvGrpSpPr>
          <p:nvPr/>
        </p:nvGrpSpPr>
        <p:grpSpPr bwMode="auto">
          <a:xfrm>
            <a:off x="4369444" y="2536825"/>
            <a:ext cx="3073400" cy="2757488"/>
            <a:chOff x="1472" y="1424"/>
            <a:chExt cx="1936" cy="1737"/>
          </a:xfrm>
        </p:grpSpPr>
        <p:sp>
          <p:nvSpPr>
            <p:cNvPr id="25613" name="Freeform 35"/>
            <p:cNvSpPr>
              <a:spLocks/>
            </p:cNvSpPr>
            <p:nvPr/>
          </p:nvSpPr>
          <p:spPr bwMode="auto">
            <a:xfrm>
              <a:off x="1472" y="1424"/>
              <a:ext cx="1936" cy="1592"/>
            </a:xfrm>
            <a:custGeom>
              <a:avLst/>
              <a:gdLst>
                <a:gd name="T0" fmla="*/ 208 w 1936"/>
                <a:gd name="T1" fmla="*/ 400 h 1592"/>
                <a:gd name="T2" fmla="*/ 64 w 1936"/>
                <a:gd name="T3" fmla="*/ 688 h 1592"/>
                <a:gd name="T4" fmla="*/ 16 w 1936"/>
                <a:gd name="T5" fmla="*/ 1120 h 1592"/>
                <a:gd name="T6" fmla="*/ 160 w 1936"/>
                <a:gd name="T7" fmla="*/ 1456 h 1592"/>
                <a:gd name="T8" fmla="*/ 544 w 1936"/>
                <a:gd name="T9" fmla="*/ 1552 h 1592"/>
                <a:gd name="T10" fmla="*/ 1120 w 1936"/>
                <a:gd name="T11" fmla="*/ 1552 h 1592"/>
                <a:gd name="T12" fmla="*/ 1648 w 1936"/>
                <a:gd name="T13" fmla="*/ 1312 h 1592"/>
                <a:gd name="T14" fmla="*/ 1840 w 1936"/>
                <a:gd name="T15" fmla="*/ 880 h 1592"/>
                <a:gd name="T16" fmla="*/ 1936 w 1936"/>
                <a:gd name="T17" fmla="*/ 352 h 1592"/>
                <a:gd name="T18" fmla="*/ 1840 w 1936"/>
                <a:gd name="T19" fmla="*/ 112 h 1592"/>
                <a:gd name="T20" fmla="*/ 1504 w 1936"/>
                <a:gd name="T21" fmla="*/ 16 h 1592"/>
                <a:gd name="T22" fmla="*/ 1072 w 1936"/>
                <a:gd name="T23" fmla="*/ 16 h 1592"/>
                <a:gd name="T24" fmla="*/ 640 w 1936"/>
                <a:gd name="T25" fmla="*/ 64 h 1592"/>
                <a:gd name="T26" fmla="*/ 352 w 1936"/>
                <a:gd name="T27" fmla="*/ 208 h 1592"/>
                <a:gd name="T28" fmla="*/ 208 w 1936"/>
                <a:gd name="T29" fmla="*/ 400 h 15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936" h="1592">
                  <a:moveTo>
                    <a:pt x="208" y="400"/>
                  </a:moveTo>
                  <a:cubicBezTo>
                    <a:pt x="160" y="480"/>
                    <a:pt x="96" y="568"/>
                    <a:pt x="64" y="688"/>
                  </a:cubicBezTo>
                  <a:cubicBezTo>
                    <a:pt x="32" y="808"/>
                    <a:pt x="0" y="992"/>
                    <a:pt x="16" y="1120"/>
                  </a:cubicBezTo>
                  <a:cubicBezTo>
                    <a:pt x="32" y="1248"/>
                    <a:pt x="72" y="1384"/>
                    <a:pt x="160" y="1456"/>
                  </a:cubicBezTo>
                  <a:cubicBezTo>
                    <a:pt x="248" y="1528"/>
                    <a:pt x="384" y="1536"/>
                    <a:pt x="544" y="1552"/>
                  </a:cubicBezTo>
                  <a:cubicBezTo>
                    <a:pt x="704" y="1568"/>
                    <a:pt x="936" y="1592"/>
                    <a:pt x="1120" y="1552"/>
                  </a:cubicBezTo>
                  <a:cubicBezTo>
                    <a:pt x="1304" y="1512"/>
                    <a:pt x="1528" y="1424"/>
                    <a:pt x="1648" y="1312"/>
                  </a:cubicBezTo>
                  <a:cubicBezTo>
                    <a:pt x="1768" y="1200"/>
                    <a:pt x="1792" y="1040"/>
                    <a:pt x="1840" y="880"/>
                  </a:cubicBezTo>
                  <a:cubicBezTo>
                    <a:pt x="1888" y="720"/>
                    <a:pt x="1936" y="480"/>
                    <a:pt x="1936" y="352"/>
                  </a:cubicBezTo>
                  <a:cubicBezTo>
                    <a:pt x="1936" y="224"/>
                    <a:pt x="1912" y="168"/>
                    <a:pt x="1840" y="112"/>
                  </a:cubicBezTo>
                  <a:cubicBezTo>
                    <a:pt x="1768" y="56"/>
                    <a:pt x="1632" y="32"/>
                    <a:pt x="1504" y="16"/>
                  </a:cubicBezTo>
                  <a:cubicBezTo>
                    <a:pt x="1376" y="0"/>
                    <a:pt x="1216" y="8"/>
                    <a:pt x="1072" y="16"/>
                  </a:cubicBezTo>
                  <a:cubicBezTo>
                    <a:pt x="928" y="24"/>
                    <a:pt x="760" y="32"/>
                    <a:pt x="640" y="64"/>
                  </a:cubicBezTo>
                  <a:cubicBezTo>
                    <a:pt x="520" y="96"/>
                    <a:pt x="424" y="152"/>
                    <a:pt x="352" y="208"/>
                  </a:cubicBezTo>
                  <a:cubicBezTo>
                    <a:pt x="280" y="264"/>
                    <a:pt x="256" y="320"/>
                    <a:pt x="208" y="400"/>
                  </a:cubicBezTo>
                  <a:close/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 Box 37"/>
            <p:cNvSpPr txBox="1">
              <a:spLocks noChangeArrowheads="1"/>
            </p:cNvSpPr>
            <p:nvPr/>
          </p:nvSpPr>
          <p:spPr bwMode="auto">
            <a:xfrm>
              <a:off x="2496" y="2928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  <a:latin typeface="Arial" charset="0"/>
                  <a:cs typeface="Arial" charset="0"/>
                </a:rPr>
                <a:t>15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8" name="Group 42"/>
          <p:cNvGrpSpPr>
            <a:grpSpLocks/>
          </p:cNvGrpSpPr>
          <p:nvPr/>
        </p:nvGrpSpPr>
        <p:grpSpPr bwMode="auto">
          <a:xfrm>
            <a:off x="3302644" y="1935163"/>
            <a:ext cx="5194300" cy="4273550"/>
            <a:chOff x="800" y="1045"/>
            <a:chExt cx="3272" cy="2692"/>
          </a:xfrm>
        </p:grpSpPr>
        <p:sp>
          <p:nvSpPr>
            <p:cNvPr id="25611" name="Freeform 40"/>
            <p:cNvSpPr>
              <a:spLocks/>
            </p:cNvSpPr>
            <p:nvPr/>
          </p:nvSpPr>
          <p:spPr bwMode="auto">
            <a:xfrm>
              <a:off x="800" y="1045"/>
              <a:ext cx="3272" cy="2539"/>
            </a:xfrm>
            <a:custGeom>
              <a:avLst/>
              <a:gdLst>
                <a:gd name="T0" fmla="*/ 960 w 3272"/>
                <a:gd name="T1" fmla="*/ 75 h 2539"/>
                <a:gd name="T2" fmla="*/ 1312 w 3272"/>
                <a:gd name="T3" fmla="*/ 11 h 2539"/>
                <a:gd name="T4" fmla="*/ 1696 w 3272"/>
                <a:gd name="T5" fmla="*/ 11 h 2539"/>
                <a:gd name="T6" fmla="*/ 2176 w 3272"/>
                <a:gd name="T7" fmla="*/ 59 h 2539"/>
                <a:gd name="T8" fmla="*/ 2704 w 3272"/>
                <a:gd name="T9" fmla="*/ 155 h 2539"/>
                <a:gd name="T10" fmla="*/ 3184 w 3272"/>
                <a:gd name="T11" fmla="*/ 539 h 2539"/>
                <a:gd name="T12" fmla="*/ 3232 w 3272"/>
                <a:gd name="T13" fmla="*/ 1019 h 2539"/>
                <a:gd name="T14" fmla="*/ 3136 w 3272"/>
                <a:gd name="T15" fmla="*/ 1499 h 2539"/>
                <a:gd name="T16" fmla="*/ 2896 w 3272"/>
                <a:gd name="T17" fmla="*/ 1883 h 2539"/>
                <a:gd name="T18" fmla="*/ 2416 w 3272"/>
                <a:gd name="T19" fmla="*/ 2219 h 2539"/>
                <a:gd name="T20" fmla="*/ 1792 w 3272"/>
                <a:gd name="T21" fmla="*/ 2459 h 2539"/>
                <a:gd name="T22" fmla="*/ 1168 w 3272"/>
                <a:gd name="T23" fmla="*/ 2507 h 2539"/>
                <a:gd name="T24" fmla="*/ 544 w 3272"/>
                <a:gd name="T25" fmla="*/ 2267 h 2539"/>
                <a:gd name="T26" fmla="*/ 160 w 3272"/>
                <a:gd name="T27" fmla="*/ 1931 h 2539"/>
                <a:gd name="T28" fmla="*/ 16 w 3272"/>
                <a:gd name="T29" fmla="*/ 1499 h 2539"/>
                <a:gd name="T30" fmla="*/ 64 w 3272"/>
                <a:gd name="T31" fmla="*/ 923 h 2539"/>
                <a:gd name="T32" fmla="*/ 256 w 3272"/>
                <a:gd name="T33" fmla="*/ 491 h 2539"/>
                <a:gd name="T34" fmla="*/ 592 w 3272"/>
                <a:gd name="T35" fmla="*/ 203 h 2539"/>
                <a:gd name="T36" fmla="*/ 960 w 3272"/>
                <a:gd name="T37" fmla="*/ 75 h 25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272" h="2539">
                  <a:moveTo>
                    <a:pt x="960" y="75"/>
                  </a:moveTo>
                  <a:cubicBezTo>
                    <a:pt x="1080" y="43"/>
                    <a:pt x="1189" y="22"/>
                    <a:pt x="1312" y="11"/>
                  </a:cubicBezTo>
                  <a:cubicBezTo>
                    <a:pt x="1435" y="0"/>
                    <a:pt x="1552" y="3"/>
                    <a:pt x="1696" y="11"/>
                  </a:cubicBezTo>
                  <a:cubicBezTo>
                    <a:pt x="1840" y="19"/>
                    <a:pt x="2008" y="35"/>
                    <a:pt x="2176" y="59"/>
                  </a:cubicBezTo>
                  <a:cubicBezTo>
                    <a:pt x="2344" y="83"/>
                    <a:pt x="2536" y="75"/>
                    <a:pt x="2704" y="155"/>
                  </a:cubicBezTo>
                  <a:cubicBezTo>
                    <a:pt x="2872" y="235"/>
                    <a:pt x="3096" y="395"/>
                    <a:pt x="3184" y="539"/>
                  </a:cubicBezTo>
                  <a:cubicBezTo>
                    <a:pt x="3272" y="683"/>
                    <a:pt x="3240" y="859"/>
                    <a:pt x="3232" y="1019"/>
                  </a:cubicBezTo>
                  <a:cubicBezTo>
                    <a:pt x="3224" y="1179"/>
                    <a:pt x="3192" y="1355"/>
                    <a:pt x="3136" y="1499"/>
                  </a:cubicBezTo>
                  <a:cubicBezTo>
                    <a:pt x="3080" y="1643"/>
                    <a:pt x="3016" y="1763"/>
                    <a:pt x="2896" y="1883"/>
                  </a:cubicBezTo>
                  <a:cubicBezTo>
                    <a:pt x="2776" y="2003"/>
                    <a:pt x="2600" y="2123"/>
                    <a:pt x="2416" y="2219"/>
                  </a:cubicBezTo>
                  <a:cubicBezTo>
                    <a:pt x="2232" y="2315"/>
                    <a:pt x="2000" y="2411"/>
                    <a:pt x="1792" y="2459"/>
                  </a:cubicBezTo>
                  <a:cubicBezTo>
                    <a:pt x="1584" y="2507"/>
                    <a:pt x="1376" y="2539"/>
                    <a:pt x="1168" y="2507"/>
                  </a:cubicBezTo>
                  <a:cubicBezTo>
                    <a:pt x="960" y="2475"/>
                    <a:pt x="712" y="2363"/>
                    <a:pt x="544" y="2267"/>
                  </a:cubicBezTo>
                  <a:cubicBezTo>
                    <a:pt x="376" y="2171"/>
                    <a:pt x="248" y="2059"/>
                    <a:pt x="160" y="1931"/>
                  </a:cubicBezTo>
                  <a:cubicBezTo>
                    <a:pt x="72" y="1803"/>
                    <a:pt x="32" y="1667"/>
                    <a:pt x="16" y="1499"/>
                  </a:cubicBezTo>
                  <a:cubicBezTo>
                    <a:pt x="0" y="1331"/>
                    <a:pt x="24" y="1091"/>
                    <a:pt x="64" y="923"/>
                  </a:cubicBezTo>
                  <a:cubicBezTo>
                    <a:pt x="104" y="755"/>
                    <a:pt x="168" y="611"/>
                    <a:pt x="256" y="491"/>
                  </a:cubicBezTo>
                  <a:cubicBezTo>
                    <a:pt x="344" y="371"/>
                    <a:pt x="475" y="272"/>
                    <a:pt x="592" y="203"/>
                  </a:cubicBezTo>
                  <a:cubicBezTo>
                    <a:pt x="709" y="134"/>
                    <a:pt x="840" y="107"/>
                    <a:pt x="960" y="75"/>
                  </a:cubicBezTo>
                  <a:close/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2400" y="3504"/>
              <a:ext cx="3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  <a:latin typeface="Arial" charset="0"/>
                  <a:cs typeface="Arial" charset="0"/>
                </a:rPr>
                <a:t>10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65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10 - TextBox"/>
          <p:cNvSpPr txBox="1">
            <a:spLocks noChangeArrowheads="1"/>
          </p:cNvSpPr>
          <p:nvPr/>
        </p:nvSpPr>
        <p:spPr bwMode="auto">
          <a:xfrm>
            <a:off x="242587" y="1139569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Β)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6631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476" y="1349769"/>
            <a:ext cx="7028421" cy="497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32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10 - TextBox"/>
          <p:cNvSpPr txBox="1">
            <a:spLocks noChangeArrowheads="1"/>
          </p:cNvSpPr>
          <p:nvPr/>
        </p:nvSpPr>
        <p:spPr bwMode="auto">
          <a:xfrm>
            <a:off x="324966" y="1263136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Β)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7655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438" y="1364261"/>
            <a:ext cx="7011643" cy="496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9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10 - TextBox"/>
          <p:cNvSpPr txBox="1">
            <a:spLocks noChangeArrowheads="1"/>
          </p:cNvSpPr>
          <p:nvPr/>
        </p:nvSpPr>
        <p:spPr bwMode="auto">
          <a:xfrm>
            <a:off x="1667733" y="1249577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Γ)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Το τυπικό σφάλμα,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σ</a:t>
            </a:r>
            <a:r>
              <a:rPr lang="en-US" altLang="en-US" sz="2800" b="1" i="1" baseline="-25000" dirty="0">
                <a:latin typeface="+mn-lt"/>
                <a:cs typeface="Times New Roman" panose="02020603050405020304" pitchFamily="18" charset="0"/>
              </a:rPr>
              <a:t>g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των μεταβολών του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βαρυτικού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πεδίου (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g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) υπολογίζεται από τη σχέση: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2867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016649"/>
              </p:ext>
            </p:extLst>
          </p:nvPr>
        </p:nvGraphicFramePr>
        <p:xfrm>
          <a:off x="3952146" y="2487034"/>
          <a:ext cx="4037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3" imgW="1346200" imgH="292100" progId="Equation.DSMT4">
                  <p:embed/>
                </p:oleObj>
              </mc:Choice>
              <mc:Fallback>
                <p:oleObj name="Equation" r:id="rId3" imgW="13462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146" y="2487034"/>
                        <a:ext cx="4037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10 - TextBox"/>
          <p:cNvSpPr txBox="1">
            <a:spLocks noChangeArrowheads="1"/>
          </p:cNvSpPr>
          <p:nvPr/>
        </p:nvSpPr>
        <p:spPr bwMode="auto">
          <a:xfrm>
            <a:off x="1649477" y="3826090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Το τυπικό σφάλμα,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σ</a:t>
            </a:r>
            <a:r>
              <a:rPr lang="en-US" altLang="en-US" sz="2800" b="1" i="1" baseline="-25000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της μεταβολής του υψομέτρου (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) υπολογίζεται από τη σχέση: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2868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718619"/>
              </p:ext>
            </p:extLst>
          </p:nvPr>
        </p:nvGraphicFramePr>
        <p:xfrm>
          <a:off x="4985608" y="4829390"/>
          <a:ext cx="19812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5" imgW="660400" imgH="419100" progId="Equation.DSMT4">
                  <p:embed/>
                </p:oleObj>
              </mc:Choice>
              <mc:Fallback>
                <p:oleObj name="Equation" r:id="rId5" imgW="6604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5608" y="4829390"/>
                        <a:ext cx="19812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96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640052"/>
              </p:ext>
            </p:extLst>
          </p:nvPr>
        </p:nvGraphicFramePr>
        <p:xfrm>
          <a:off x="1755991" y="1361081"/>
          <a:ext cx="8135939" cy="49655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51991"/>
                <a:gridCol w="1079992"/>
                <a:gridCol w="1223991"/>
                <a:gridCol w="935993"/>
                <a:gridCol w="1247991"/>
                <a:gridCol w="1247990"/>
                <a:gridCol w="1247991"/>
              </a:tblGrid>
              <a:tr h="698025">
                <a:tc>
                  <a:txBody>
                    <a:bodyPr/>
                    <a:lstStyle/>
                    <a:p>
                      <a:pPr algn="ctr"/>
                      <a:r>
                        <a:rPr lang="el-GR" sz="1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Κωδικός Θέσης</a:t>
                      </a: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400" b="1" i="0" u="none" strike="noStrike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(μ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Δ</a:t>
                      </a:r>
                      <a:r>
                        <a:rPr lang="en-US" sz="14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g</a:t>
                      </a:r>
                      <a:endParaRPr lang="en-US" sz="1400" i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l-GR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μ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Δ</a:t>
                      </a:r>
                      <a:r>
                        <a:rPr lang="en-US" sz="14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h</a:t>
                      </a:r>
                      <a:endParaRPr lang="en-US" sz="1400" i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l-GR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μ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σ</a:t>
                      </a:r>
                      <a:r>
                        <a:rPr lang="en-US" sz="1400" i="1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l-GR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μ</a:t>
                      </a: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gals)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σ</a:t>
                      </a:r>
                      <a:r>
                        <a:rPr lang="en-US" sz="1400" i="1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h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(cm)</a:t>
                      </a:r>
                      <a:endParaRPr lang="el-G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3714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ΑΒ2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1489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1500 ±21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3,564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29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9,397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947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ΑΒ14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945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995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50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16,202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40,311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13,063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381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5309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5413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104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33,701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32,016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10,374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935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2081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2145 ±20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417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6439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6407 ±26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1003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Β22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3181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3301 ±29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Β27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9990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10045 ±37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265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Β30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3530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3603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876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8566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8642 ±35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429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4312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4386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17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Β38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8416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8510 ±28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770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4081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4109 ± 24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8532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Β43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7000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7017 ±25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111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Β46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1758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1816 ±23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194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Β55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1801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1881 ±27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765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Β61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2020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2099 ±38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3589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Β76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3278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3408 ±40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6175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Β78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87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155 ±43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…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6999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Β79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270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313 ±46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43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13,934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50,160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16,254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823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Β105</a:t>
                      </a:r>
                      <a:endParaRPr lang="el-GR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n-lt"/>
                        </a:rPr>
                        <a:t>4612 ±20</a:t>
                      </a: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4710 ±32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98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31,756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37,736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+mn-lt"/>
                        </a:rPr>
                        <a:t>12,228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91444" marR="914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38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39863"/>
            <a:ext cx="8229600" cy="34782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«Ανοικτά Ακαδημαϊκά Μαθήματα στο Αριστοτέλειο Πανεπιστήμιο Θεσσαλονίκης» έχει χρηματοδοτήσει μόνο την αναδιαμόρφωση του εκπαιδευτικού υλικού.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/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18435" name="Θέση αριθμού διαφάνειας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8783AA-D93E-442E-AFC8-732163ADBBD0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1843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6925" y="4918075"/>
            <a:ext cx="55181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2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10 - TextBox"/>
          <p:cNvSpPr txBox="1">
            <a:spLocks noChangeArrowheads="1"/>
          </p:cNvSpPr>
          <p:nvPr/>
        </p:nvSpPr>
        <p:spPr bwMode="auto">
          <a:xfrm>
            <a:off x="1700684" y="1815071"/>
            <a:ext cx="86423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Γ)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Όταν οι τιμές των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σ</a:t>
            </a:r>
            <a:r>
              <a:rPr lang="en-US" altLang="en-US" sz="2800" b="1" i="1" baseline="-25000" dirty="0">
                <a:latin typeface="+mn-lt"/>
                <a:cs typeface="Times New Roman" panose="02020603050405020304" pitchFamily="18" charset="0"/>
              </a:rPr>
              <a:t>g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και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σ</a:t>
            </a:r>
            <a:r>
              <a:rPr lang="en-US" altLang="en-US" sz="2800" b="1" i="1" baseline="-25000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είναι της ίδιας τάξης μεγέθους ή μεγαλύτερες από την υπολογιζόμενη τιμή των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g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και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Δ</a:t>
            </a:r>
            <a:r>
              <a:rPr lang="en-US" altLang="en-US" sz="2800" b="1" i="1" dirty="0">
                <a:latin typeface="+mn-lt"/>
                <a:cs typeface="Times New Roman" panose="02020603050405020304" pitchFamily="18" charset="0"/>
              </a:rPr>
              <a:t>h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αντίστοιχα, τότε τα αποτελέσματα είναι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αναξιόπιστα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. Στην αντίθετη περίπτωση μπορούν να χαρακτηριστούν ως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αξιόπιστα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.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2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0 - TextBox"/>
          <p:cNvSpPr txBox="1">
            <a:spLocks noChangeArrowheads="1"/>
          </p:cNvSpPr>
          <p:nvPr/>
        </p:nvSpPr>
        <p:spPr bwMode="auto">
          <a:xfrm>
            <a:off x="1684210" y="1658552"/>
            <a:ext cx="86423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47675" indent="-447675" algn="just" eaLnBrk="1" hangingPunct="1">
              <a:defRPr/>
            </a:pPr>
            <a:r>
              <a:rPr lang="el-GR" sz="2800" b="1" dirty="0">
                <a:latin typeface="+mn-lt"/>
                <a:cs typeface="Times New Roman" pitchFamily="18" charset="0"/>
              </a:rPr>
              <a:t>Γ) Θετικές ανωμαλίες</a:t>
            </a:r>
            <a:r>
              <a:rPr lang="el-GR" sz="2800" dirty="0">
                <a:latin typeface="+mn-lt"/>
                <a:cs typeface="Times New Roman" pitchFamily="18" charset="0"/>
              </a:rPr>
              <a:t> στο πεδίο βαρύτητας της Γης πιθανόν συνδέονται με λέπτυνση του φλοιού και άνοδο σε ψηλότερους στρωματογραφικούς ορίζοντες πετρω-μάτων με μεγαλύτερη πυκνότητα.</a:t>
            </a:r>
          </a:p>
          <a:p>
            <a:pPr marL="447675" indent="-447675" algn="just" eaLnBrk="1" hangingPunct="1">
              <a:defRPr/>
            </a:pPr>
            <a:endParaRPr lang="el-GR" sz="2800" b="1" dirty="0">
              <a:latin typeface="+mn-lt"/>
              <a:cs typeface="Times New Roman" pitchFamily="18" charset="0"/>
            </a:endParaRPr>
          </a:p>
          <a:p>
            <a:pPr marL="447675" algn="just" eaLnBrk="1" hangingPunct="1">
              <a:defRPr/>
            </a:pPr>
            <a:r>
              <a:rPr lang="el-GR" sz="2800" b="1" dirty="0">
                <a:latin typeface="+mn-lt"/>
                <a:cs typeface="Times New Roman" pitchFamily="18" charset="0"/>
              </a:rPr>
              <a:t>Αρνητικές ανωμαλίες </a:t>
            </a:r>
            <a:r>
              <a:rPr lang="el-GR" sz="2800" dirty="0">
                <a:latin typeface="+mn-lt"/>
                <a:cs typeface="Times New Roman" pitchFamily="18" charset="0"/>
              </a:rPr>
              <a:t>πιθανόν συνδέονται με πάχυνση του φλοιού και ύπαρξη «ρίζας» κάτω από τα τοπογρα-φικά εξογκώματα στη γεωμορφολογία.</a:t>
            </a:r>
            <a:endParaRPr lang="en-US" sz="2800" b="1" dirty="0">
              <a:latin typeface="+mn-lt"/>
              <a:cs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Βαρυτικού</a:t>
            </a:r>
            <a:r>
              <a:rPr lang="el-GR" dirty="0"/>
              <a:t> Πεδίου Στην Περιοχή Της </a:t>
            </a:r>
            <a:r>
              <a:rPr lang="el-GR" dirty="0" smtClean="0"/>
              <a:t>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36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Αριστοτέλειο Πανεπιστήμιο </a:t>
            </a:r>
            <a:r>
              <a:rPr lang="el-GR" sz="2000" dirty="0" err="1"/>
              <a:t>Θεσσαλονικης</a:t>
            </a:r>
            <a:r>
              <a:rPr lang="en-US" sz="2000" dirty="0"/>
              <a:t>, </a:t>
            </a:r>
            <a:r>
              <a:rPr lang="el-GR" sz="2000" dirty="0"/>
              <a:t>Παπαζάχος Κωνσταντίνος. </a:t>
            </a:r>
            <a:r>
              <a:rPr lang="el-GR" sz="2000" dirty="0" smtClean="0"/>
              <a:t>Κοντοπούλου Δέσποινα. «</a:t>
            </a:r>
            <a:r>
              <a:rPr lang="el-GR" altLang="en-US" sz="2000" dirty="0" smtClean="0"/>
              <a:t>Το </a:t>
            </a:r>
            <a:r>
              <a:rPr lang="el-GR" altLang="en-US" sz="2000" dirty="0"/>
              <a:t>Πεδίο Βαρύτητας, Οι </a:t>
            </a:r>
            <a:r>
              <a:rPr lang="el-GR" altLang="en-US" sz="2000" dirty="0" err="1"/>
              <a:t>Παλλίροιες</a:t>
            </a:r>
            <a:r>
              <a:rPr lang="el-GR" altLang="en-US" sz="2000" dirty="0"/>
              <a:t> &amp; Οι Γεωφυσικής Σημασίας Κινήσεις Της Γης</a:t>
            </a:r>
            <a:r>
              <a:rPr lang="el-GR" sz="2000" dirty="0" smtClean="0"/>
              <a:t>». </a:t>
            </a:r>
            <a:r>
              <a:rPr lang="el-GR" sz="2000" dirty="0"/>
              <a:t>Έκδοση: 1.0. Θεσσαλονίκη 2014. Διαθέσιμο από τη δικτυακή διεύθυνση: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eclass.auth.gr/courses/OCRS</a:t>
            </a:r>
            <a:r>
              <a:rPr lang="el-GR" sz="2000" smtClean="0">
                <a:hlinkClick r:id="rId4"/>
              </a:rPr>
              <a:t>519</a:t>
            </a:r>
            <a:r>
              <a:rPr lang="en-US" sz="2000" smtClean="0">
                <a:hlinkClick r:id="rId4"/>
              </a:rPr>
              <a:t>/</a:t>
            </a:r>
            <a:r>
              <a:rPr lang="el-GR" sz="2000" dirty="0"/>
              <a:t>.</a:t>
            </a:r>
          </a:p>
          <a:p>
            <a:pPr algn="just"/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725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2" y="3284985"/>
            <a:ext cx="1689703" cy="5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</a:t>
            </a:r>
            <a:r>
              <a:rPr lang="el-GR" sz="2000" dirty="0" err="1"/>
              <a:t>Commons</a:t>
            </a:r>
            <a:r>
              <a:rPr lang="el-GR" sz="2000" dirty="0"/>
              <a:t> Αναφορά - Παρόμοια Διανομή [1] ή μεταγενέστερη, Διεθνής Έκδοση.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τα οποία εμπεριέχονται σε αυτό και τα οποία αναφέρονται μαζί με τους όρους χρήσης τους στο «Σημείωμα Χρήσης Έργων Τρίτων». 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1800"/>
              </a:spcBef>
              <a:buNone/>
            </a:pPr>
            <a:endParaRPr lang="el-GR" sz="1700" dirty="0">
              <a:latin typeface="Calibri" panose="020F050202020403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000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sz="2000" dirty="0" err="1">
                <a:latin typeface="Calibri" panose="020F0502020204030204" pitchFamily="34" charset="0"/>
              </a:rPr>
              <a:t>αδειοδόχο</a:t>
            </a:r>
            <a:r>
              <a:rPr lang="el-GR" sz="2000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  <a:r>
              <a:rPr lang="el-GR" sz="2000" dirty="0"/>
              <a:t>     </a:t>
            </a:r>
            <a:r>
              <a:rPr lang="el-GR" sz="2800" dirty="0"/>
              <a:t>          </a:t>
            </a: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400" dirty="0">
                <a:latin typeface="Calibri" panose="020F0502020204030204" pitchFamily="34" charset="0"/>
              </a:rPr>
              <a:t>[1] 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http://creativecommons.org/licenses/by-</a:t>
            </a:r>
            <a:r>
              <a:rPr lang="en-US" sz="1400" dirty="0" err="1">
                <a:latin typeface="Calibri" panose="020F0502020204030204" pitchFamily="34" charset="0"/>
                <a:hlinkClick r:id="rId5"/>
              </a:rPr>
              <a:t>sa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/4.0/</a:t>
            </a:r>
            <a:r>
              <a:rPr lang="el-GR" sz="1400" dirty="0">
                <a:latin typeface="Calibri" panose="020F0502020204030204" pitchFamily="34" charset="0"/>
                <a:hlinkClick r:id="rId6"/>
              </a:rPr>
              <a:t> </a:t>
            </a:r>
            <a:endParaRPr lang="el-GR" sz="1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408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Τέλος Ενότητας</a:t>
            </a:r>
          </a:p>
        </p:txBody>
      </p:sp>
      <p:sp>
        <p:nvSpPr>
          <p:cNvPr id="44035" name="Subtitle 2"/>
          <p:cNvSpPr>
            <a:spLocks noGrp="1"/>
          </p:cNvSpPr>
          <p:nvPr>
            <p:ph type="subTitle" idx="1"/>
          </p:nvPr>
        </p:nvSpPr>
        <p:spPr/>
        <p:txBody>
          <a:bodyPr anchor="b" anchorCtr="0"/>
          <a:lstStyle/>
          <a:p>
            <a:pPr algn="r"/>
            <a:r>
              <a:rPr lang="el-GR" dirty="0" smtClean="0"/>
              <a:t>Επεξεργασία: </a:t>
            </a:r>
            <a:r>
              <a:rPr lang="el-GR" dirty="0" err="1" smtClean="0"/>
              <a:t>Βεντούζη</a:t>
            </a:r>
            <a:r>
              <a:rPr lang="el-GR" dirty="0" smtClean="0"/>
              <a:t> Χρυσάνθη</a:t>
            </a:r>
          </a:p>
          <a:p>
            <a:pPr algn="r"/>
            <a:r>
              <a:rPr lang="el-GR" sz="2400" dirty="0"/>
              <a:t>Θεσσαλονίκη, </a:t>
            </a:r>
            <a:r>
              <a:rPr lang="el-GR" sz="2400" dirty="0" smtClean="0"/>
              <a:t>Δεκέμβριος 2015</a:t>
            </a:r>
            <a:endParaRPr lang="el-GR" sz="2400" dirty="0"/>
          </a:p>
        </p:txBody>
      </p:sp>
      <p:pic>
        <p:nvPicPr>
          <p:cNvPr id="1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pic>
        <p:nvPicPr>
          <p:cNvPr id="12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89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49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991543" y="1440001"/>
            <a:ext cx="4046791" cy="4751387"/>
          </a:xfrm>
        </p:spPr>
        <p:txBody>
          <a:bodyPr>
            <a:normAutofit/>
          </a:bodyPr>
          <a:lstStyle/>
          <a:p>
            <a:r>
              <a:rPr lang="el-GR" dirty="0" smtClean="0"/>
              <a:t>Πολλά από </a:t>
            </a:r>
            <a:r>
              <a:rPr lang="el-GR" dirty="0"/>
              <a:t>τα σχήματα και όλες οι </a:t>
            </a:r>
            <a:r>
              <a:rPr lang="el-GR" dirty="0" smtClean="0"/>
              <a:t>ασκήσεις στην παρουσίαση αυτή </a:t>
            </a:r>
            <a:r>
              <a:rPr lang="el-GR" dirty="0"/>
              <a:t>προέρχονται από το </a:t>
            </a:r>
            <a:r>
              <a:rPr lang="el-GR" dirty="0" smtClean="0"/>
              <a:t>βιβλίο «Εισαγωγή στη Γεωφυσική</a:t>
            </a:r>
            <a:r>
              <a:rPr lang="el-GR" dirty="0"/>
              <a:t>» </a:t>
            </a:r>
            <a:r>
              <a:rPr lang="el-GR" dirty="0" smtClean="0"/>
              <a:t>των </a:t>
            </a:r>
            <a:r>
              <a:rPr lang="el-GR" dirty="0" err="1"/>
              <a:t>Hugh</a:t>
            </a:r>
            <a:r>
              <a:rPr lang="el-GR" dirty="0"/>
              <a:t> Young των </a:t>
            </a:r>
            <a:r>
              <a:rPr lang="el-GR" altLang="en-US" i="1" dirty="0"/>
              <a:t>Παπαζάχος και Παπαζάχος (2008) </a:t>
            </a:r>
            <a:r>
              <a:rPr lang="el-GR" dirty="0" smtClean="0"/>
              <a:t>Εκδόσεων Ζήτη (Β’ Έκδοση), </a:t>
            </a:r>
            <a:r>
              <a:rPr lang="el-GR" dirty="0"/>
              <a:t>οι οποίες μας επέτρεψαν τη χρήση των σχετικών σχημάτων και </a:t>
            </a:r>
            <a:r>
              <a:rPr lang="el-GR" dirty="0" smtClean="0"/>
              <a:t>ασκήσεων.</a:t>
            </a:r>
            <a:endParaRPr lang="el-GR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Ενημέρωση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2C1643A-8A4E-47A8-9A18-86E9FF0A48E0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6582321" y="1315017"/>
            <a:ext cx="3434890" cy="4876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329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10 - TextBox"/>
          <p:cNvSpPr txBox="1">
            <a:spLocks noChangeArrowheads="1"/>
          </p:cNvSpPr>
          <p:nvPr/>
        </p:nvSpPr>
        <p:spPr bwMode="auto">
          <a:xfrm>
            <a:off x="1774825" y="2357439"/>
            <a:ext cx="50419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Αν οι ακόλουθες </a:t>
            </a:r>
            <a:r>
              <a:rPr lang="el-GR" altLang="en-US" sz="2200" dirty="0" err="1">
                <a:latin typeface="+mn-lt"/>
                <a:cs typeface="Times New Roman" panose="02020603050405020304" pitchFamily="18" charset="0"/>
              </a:rPr>
              <a:t>βαρυτικές</a:t>
            </a:r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 μετρήσεις πραγματοποιούνταν κάθε μέρα το </a:t>
            </a:r>
            <a:r>
              <a:rPr lang="el-GR" altLang="en-US" sz="2200" b="1" dirty="0">
                <a:latin typeface="+mn-lt"/>
                <a:cs typeface="Times New Roman" panose="02020603050405020304" pitchFamily="18" charset="0"/>
              </a:rPr>
              <a:t>μεσημέρι (12:00) </a:t>
            </a:r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πάνω σε πλοίο που έπλεε προς Βορρά με σταθερή ταχύτητα, </a:t>
            </a:r>
            <a:r>
              <a:rPr lang="el-GR" altLang="en-US" sz="2200" dirty="0" smtClean="0">
                <a:latin typeface="+mn-lt"/>
                <a:cs typeface="Times New Roman" panose="02020603050405020304" pitchFamily="18" charset="0"/>
              </a:rPr>
              <a:t>ποια </a:t>
            </a:r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ώρα και μέρα </a:t>
            </a:r>
            <a:r>
              <a:rPr lang="el-GR" altLang="en-US" sz="2200" dirty="0" err="1">
                <a:latin typeface="+mn-lt"/>
                <a:cs typeface="Times New Roman" panose="02020603050405020304" pitchFamily="18" charset="0"/>
              </a:rPr>
              <a:t>διέπλευσε</a:t>
            </a:r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 τον Ισημερινό και </a:t>
            </a:r>
            <a:r>
              <a:rPr lang="el-GR" altLang="en-US" sz="2200" dirty="0" smtClean="0">
                <a:latin typeface="+mn-lt"/>
                <a:cs typeface="Times New Roman" panose="02020603050405020304" pitchFamily="18" charset="0"/>
              </a:rPr>
              <a:t>ποια </a:t>
            </a:r>
            <a:r>
              <a:rPr lang="el-GR" altLang="en-US" sz="2200" dirty="0">
                <a:latin typeface="+mn-lt"/>
                <a:cs typeface="Times New Roman" panose="02020603050405020304" pitchFamily="18" charset="0"/>
              </a:rPr>
              <a:t>ήταν η ταχύτητά του; </a:t>
            </a: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2" name="7 - Πίνακας"/>
          <p:cNvGraphicFramePr>
            <a:graphicFrameLocks noGrp="1"/>
          </p:cNvGraphicFramePr>
          <p:nvPr/>
        </p:nvGraphicFramePr>
        <p:xfrm>
          <a:off x="7464425" y="1295401"/>
          <a:ext cx="2636838" cy="50879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61991"/>
                <a:gridCol w="1274847"/>
              </a:tblGrid>
              <a:tr h="698085"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Ημέρα</a:t>
                      </a:r>
                    </a:p>
                  </a:txBody>
                  <a:tcPr marL="91464" marR="914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γ</a:t>
                      </a:r>
                      <a:r>
                        <a:rPr lang="el-GR" sz="1800" b="1" i="0" u="none" strike="noStrike" kern="1200" baseline="-25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m/sec</a:t>
                      </a:r>
                      <a:r>
                        <a:rPr lang="en-US" sz="1800" b="1" i="0" u="none" strike="noStrike" kern="1200" baseline="30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)</a:t>
                      </a:r>
                      <a:endParaRPr lang="el-GR" sz="1800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64" marR="914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1</a:t>
                      </a:r>
                      <a:endParaRPr lang="en-US" sz="1800" dirty="0" smtClean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9,80222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2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9,79805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3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9,79415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4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9,79059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5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9,78747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6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9,78484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7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9,78278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8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9,78132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9,78050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9,78053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9,78083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9,78197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13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9,78374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9,78609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9,78897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16</a:t>
                      </a:r>
                      <a:endParaRPr lang="el-GR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9,79232</a:t>
                      </a:r>
                      <a:endParaRPr lang="en-US" sz="1800" dirty="0"/>
                    </a:p>
                  </a:txBody>
                  <a:tcPr marL="91464" marR="914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849939"/>
              </p:ext>
            </p:extLst>
          </p:nvPr>
        </p:nvGraphicFramePr>
        <p:xfrm>
          <a:off x="1722438" y="3424967"/>
          <a:ext cx="8729662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3492500" imgH="241300" progId="Equation.DSMT4">
                  <p:embed/>
                </p:oleObj>
              </mc:Choice>
              <mc:Fallback>
                <p:oleObj name="Equation" r:id="rId3" imgW="34925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3424967"/>
                        <a:ext cx="8729662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10 - TextBox"/>
          <p:cNvSpPr txBox="1">
            <a:spLocks noChangeArrowheads="1"/>
          </p:cNvSpPr>
          <p:nvPr/>
        </p:nvSpPr>
        <p:spPr bwMode="auto">
          <a:xfrm>
            <a:off x="1766094" y="1633408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Η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ένταση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του πεδίου βαρύτητας της Γης,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γ</a:t>
            </a:r>
            <a:r>
              <a:rPr lang="el-GR" altLang="en-US" sz="2800" b="1" i="1" baseline="-25000" dirty="0">
                <a:latin typeface="+mn-lt"/>
                <a:cs typeface="Times New Roman" panose="02020603050405020304" pitchFamily="18" charset="0"/>
              </a:rPr>
              <a:t>0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συνδέεται με το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γεωγραφικό πλάτος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ξ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με τη </a:t>
            </a: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σχέση (6.41)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152" name="10 - TextBox"/>
          <p:cNvSpPr txBox="1">
            <a:spLocks noChangeArrowheads="1"/>
          </p:cNvSpPr>
          <p:nvPr/>
        </p:nvSpPr>
        <p:spPr bwMode="auto">
          <a:xfrm>
            <a:off x="1722438" y="4749071"/>
            <a:ext cx="8642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όπου οι μονάδες </a:t>
            </a:r>
            <a:r>
              <a:rPr lang="el-GR" altLang="en-US" sz="2000" dirty="0" err="1">
                <a:latin typeface="+mn-lt"/>
                <a:cs typeface="Times New Roman" panose="02020603050405020304" pitchFamily="18" charset="0"/>
              </a:rPr>
              <a:t>μέτρησεις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του </a:t>
            </a:r>
            <a:r>
              <a:rPr lang="el-GR" altLang="en-US" sz="2000" b="1" i="1" dirty="0">
                <a:latin typeface="+mn-lt"/>
                <a:cs typeface="Times New Roman" panose="02020603050405020304" pitchFamily="18" charset="0"/>
              </a:rPr>
              <a:t>γ</a:t>
            </a:r>
            <a:r>
              <a:rPr lang="el-GR" altLang="en-US" sz="2000" b="1" i="1" baseline="-25000" dirty="0">
                <a:latin typeface="+mn-lt"/>
                <a:cs typeface="Times New Roman" panose="02020603050405020304" pitchFamily="18" charset="0"/>
              </a:rPr>
              <a:t>0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είναι σε </a:t>
            </a:r>
            <a:r>
              <a:rPr lang="en-US" altLang="en-US" sz="2000" dirty="0">
                <a:latin typeface="+mn-lt"/>
                <a:cs typeface="Times New Roman" panose="02020603050405020304" pitchFamily="18" charset="0"/>
              </a:rPr>
              <a:t>cm/sec</a:t>
            </a:r>
            <a:r>
              <a:rPr lang="en-US" altLang="en-US" sz="2000" baseline="30000" dirty="0">
                <a:latin typeface="+mn-lt"/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και του </a:t>
            </a:r>
            <a:r>
              <a:rPr lang="el-GR" altLang="en-US" sz="2000" b="1" i="1" dirty="0">
                <a:latin typeface="+mn-lt"/>
                <a:cs typeface="Times New Roman" panose="02020603050405020304" pitchFamily="18" charset="0"/>
              </a:rPr>
              <a:t>ξ</a:t>
            </a:r>
            <a:r>
              <a:rPr lang="el-GR" altLang="en-US" sz="2000" dirty="0">
                <a:latin typeface="+mn-lt"/>
                <a:cs typeface="Times New Roman" panose="02020603050405020304" pitchFamily="18" charset="0"/>
              </a:rPr>
              <a:t> σε ακτίνια (</a:t>
            </a:r>
            <a:r>
              <a:rPr lang="en-US" altLang="en-US" sz="2000" dirty="0">
                <a:latin typeface="+mn-lt"/>
                <a:cs typeface="Times New Roman" panose="02020603050405020304" pitchFamily="18" charset="0"/>
              </a:rPr>
              <a:t>rad)</a:t>
            </a:r>
            <a:endParaRPr lang="en-US" altLang="en-US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1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10 - TextBox"/>
          <p:cNvSpPr txBox="1">
            <a:spLocks noChangeArrowheads="1"/>
          </p:cNvSpPr>
          <p:nvPr/>
        </p:nvSpPr>
        <p:spPr bwMode="auto">
          <a:xfrm>
            <a:off x="1585355" y="1370227"/>
            <a:ext cx="8642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Όταν είμαστε κοντά στον Ισημερινό και οι τιμές του γεωγραφικού πλάτους, </a:t>
            </a:r>
            <a:r>
              <a:rPr lang="el-GR" altLang="en-US" sz="2800" b="1" i="1" dirty="0">
                <a:latin typeface="+mn-lt"/>
                <a:cs typeface="Times New Roman" panose="02020603050405020304" pitchFamily="18" charset="0"/>
              </a:rPr>
              <a:t>ξ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, (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πανω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στο ελλειψοειδές) είναι μικρές τότε μπορούμε να δεχτούμε προσεγγιστικά ότι: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717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832353"/>
              </p:ext>
            </p:extLst>
          </p:nvPr>
        </p:nvGraphicFramePr>
        <p:xfrm>
          <a:off x="3187143" y="3196882"/>
          <a:ext cx="199866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3" imgW="571252" imgH="203112" progId="Equation.DSMT4">
                  <p:embed/>
                </p:oleObj>
              </mc:Choice>
              <mc:Fallback>
                <p:oleObj name="Equation" r:id="rId3" imgW="57125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143" y="3196882"/>
                        <a:ext cx="1998662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665916"/>
              </p:ext>
            </p:extLst>
          </p:nvPr>
        </p:nvGraphicFramePr>
        <p:xfrm>
          <a:off x="6627256" y="3204820"/>
          <a:ext cx="25320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5" imgW="723586" imgH="203112" progId="Equation.DSMT4">
                  <p:embed/>
                </p:oleObj>
              </mc:Choice>
              <mc:Fallback>
                <p:oleObj name="Equation" r:id="rId5" imgW="723586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256" y="3204820"/>
                        <a:ext cx="253206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10 - TextBox"/>
          <p:cNvSpPr txBox="1">
            <a:spLocks noChangeArrowheads="1"/>
          </p:cNvSpPr>
          <p:nvPr/>
        </p:nvSpPr>
        <p:spPr bwMode="auto">
          <a:xfrm>
            <a:off x="5546168" y="3268321"/>
            <a:ext cx="71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>
                <a:latin typeface="+mn-lt"/>
                <a:cs typeface="Times New Roman" panose="02020603050405020304" pitchFamily="18" charset="0"/>
              </a:rPr>
              <a:t>και </a:t>
            </a:r>
            <a:endParaRPr lang="en-US" altLang="en-US" sz="2800" b="1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178" name="10 - TextBox"/>
          <p:cNvSpPr txBox="1">
            <a:spLocks noChangeArrowheads="1"/>
          </p:cNvSpPr>
          <p:nvPr/>
        </p:nvSpPr>
        <p:spPr bwMode="auto">
          <a:xfrm>
            <a:off x="1585355" y="4455771"/>
            <a:ext cx="8642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>
                <a:latin typeface="+mn-lt"/>
                <a:cs typeface="Times New Roman" panose="02020603050405020304" pitchFamily="18" charset="0"/>
              </a:rPr>
              <a:t>Επομένως, η </a:t>
            </a:r>
            <a:r>
              <a:rPr lang="el-GR" altLang="en-US" sz="2800" b="1">
                <a:latin typeface="+mn-lt"/>
                <a:cs typeface="Times New Roman" panose="02020603050405020304" pitchFamily="18" charset="0"/>
              </a:rPr>
              <a:t>σχέση (6.41)</a:t>
            </a:r>
            <a:r>
              <a:rPr lang="el-GR" altLang="en-US" sz="2800">
                <a:latin typeface="+mn-lt"/>
                <a:cs typeface="Times New Roman" panose="02020603050405020304" pitchFamily="18" charset="0"/>
              </a:rPr>
              <a:t>,</a:t>
            </a:r>
            <a:r>
              <a:rPr lang="el-GR" altLang="en-US" sz="2800" b="1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>
                <a:latin typeface="+mn-lt"/>
                <a:cs typeface="Times New Roman" panose="02020603050405020304" pitchFamily="18" charset="0"/>
              </a:rPr>
              <a:t>γίνεται: </a:t>
            </a:r>
            <a:endParaRPr lang="en-US" altLang="en-US" sz="2800" b="1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717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597184"/>
              </p:ext>
            </p:extLst>
          </p:nvPr>
        </p:nvGraphicFramePr>
        <p:xfrm>
          <a:off x="1534556" y="5287620"/>
          <a:ext cx="87090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7" imgW="3225800" imgH="279400" progId="Equation.DSMT4">
                  <p:embed/>
                </p:oleObj>
              </mc:Choice>
              <mc:Fallback>
                <p:oleObj name="Equation" r:id="rId7" imgW="32258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4556" y="5287620"/>
                        <a:ext cx="8709025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7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10 - TextBox"/>
          <p:cNvSpPr txBox="1">
            <a:spLocks noChangeArrowheads="1"/>
          </p:cNvSpPr>
          <p:nvPr/>
        </p:nvSpPr>
        <p:spPr bwMode="auto">
          <a:xfrm>
            <a:off x="1756569" y="1489330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Λύνοντας την παραπάνω εξίσωση ως προς </a:t>
            </a:r>
            <a:r>
              <a:rPr lang="el-GR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έχουμε: 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19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719762"/>
              </p:ext>
            </p:extLst>
          </p:nvPr>
        </p:nvGraphicFramePr>
        <p:xfrm>
          <a:off x="1567657" y="2344993"/>
          <a:ext cx="8983662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4178300" imgH="241300" progId="Equation.DSMT4">
                  <p:embed/>
                </p:oleObj>
              </mc:Choice>
              <mc:Fallback>
                <p:oleObj name="Equation" r:id="rId3" imgW="41783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7657" y="2344993"/>
                        <a:ext cx="8983662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558497"/>
              </p:ext>
            </p:extLst>
          </p:nvPr>
        </p:nvGraphicFramePr>
        <p:xfrm>
          <a:off x="4002088" y="4717150"/>
          <a:ext cx="4151312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1384300" imgH="469900" progId="Equation.DSMT4">
                  <p:embed/>
                </p:oleObj>
              </mc:Choice>
              <mc:Fallback>
                <p:oleObj name="Equation" r:id="rId5" imgW="13843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2088" y="4717150"/>
                        <a:ext cx="4151312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triped Right Arrow 1"/>
          <p:cNvSpPr/>
          <p:nvPr/>
        </p:nvSpPr>
        <p:spPr>
          <a:xfrm rot="5400000">
            <a:off x="5229590" y="3208015"/>
            <a:ext cx="1524000" cy="1163638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694325"/>
              </p:ext>
            </p:extLst>
          </p:nvPr>
        </p:nvGraphicFramePr>
        <p:xfrm>
          <a:off x="2913878" y="1297932"/>
          <a:ext cx="5870123" cy="50748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08057"/>
                <a:gridCol w="1368077"/>
                <a:gridCol w="1414796"/>
                <a:gridCol w="1071106"/>
                <a:gridCol w="1008087"/>
              </a:tblGrid>
              <a:tr h="411388">
                <a:tc rowSpan="2"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Ημέρα</a:t>
                      </a: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γ</a:t>
                      </a:r>
                      <a:r>
                        <a:rPr lang="el-GR" sz="1800" b="1" i="1" u="none" strike="noStrike" kern="1200" baseline="-25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m/sec</a:t>
                      </a:r>
                      <a:r>
                        <a:rPr lang="en-US" sz="1800" b="1" i="0" u="none" strike="noStrike" kern="1200" baseline="30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)</a:t>
                      </a:r>
                      <a:endParaRPr lang="el-GR" sz="1800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γ</a:t>
                      </a:r>
                      <a:r>
                        <a:rPr lang="el-GR" sz="1800" b="1" i="1" u="none" strike="noStrike" kern="1200" baseline="-25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cm/sec</a:t>
                      </a:r>
                      <a:r>
                        <a:rPr lang="en-US" sz="1800" b="1" i="0" u="none" strike="noStrike" kern="1200" baseline="300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)</a:t>
                      </a:r>
                      <a:endParaRPr lang="el-GR" sz="1800" dirty="0" smtClean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1800" i="1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ξ</a:t>
                      </a:r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 (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rad)</a:t>
                      </a:r>
                      <a:endParaRPr lang="el-GR" sz="1800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(+)</a:t>
                      </a:r>
                      <a:endParaRPr lang="el-GR" sz="1800" b="1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(-)</a:t>
                      </a:r>
                      <a:endParaRPr lang="el-GR" sz="1800" b="1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91448" marR="91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1</a:t>
                      </a:r>
                      <a:endParaRPr lang="en-US" sz="1800" dirty="0" smtClean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9,80222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980,222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0,65132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-0,65132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2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9,79805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979,805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0,58604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-0,58604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3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9,79415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979,415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0,51760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-0,51760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4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5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6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7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8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13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...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9,78897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978,897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0,40936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-0,40936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16</a:t>
                      </a:r>
                      <a:endParaRPr lang="el-GR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9,79232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979,232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0,48215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-0,48215</a:t>
                      </a:r>
                      <a:endParaRPr lang="en-US" sz="1800" dirty="0"/>
                    </a:p>
                  </a:txBody>
                  <a:tcPr marL="91448" marR="91448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err="1"/>
              <a:t>Βαρυτικών</a:t>
            </a:r>
            <a:r>
              <a:rPr lang="el-GR" dirty="0"/>
              <a:t> Μετρήσεων με Πλοίο στον </a:t>
            </a:r>
            <a:r>
              <a:rPr lang="el-GR" dirty="0" smtClean="0"/>
              <a:t>Ισημερινό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73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.602"/>
  <p:tag name="ISPRING_CUSTOM_TIMING_USED" val="1"/>
  <p:tag name="ISPRING_SLIDE_ID" val="{295B122A-8B08-4289-BC04-C955A53CCAB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598"/>
  <p:tag name="ISPRING_CUSTOM_TIMING_USED" val="1"/>
  <p:tag name="ISPRING_SLIDE_ID" val="{48EBD0AD-1436-4484-8D22-16D88AF2370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4"/>
  <p:tag name="ISPRING_CUSTOM_TIMING_USED" val="1"/>
  <p:tag name="ISPRING_SLIDE_ID" val="{557B831B-0CCB-4EE3-A482-DE5D7756FE5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27.613"/>
  <p:tag name="ISPRING_CUSTOM_TIMING_USED" val="1"/>
  <p:tag name="ISPRING_SLIDE_ID" val="{458B06B2-D456-4B40-BC78-F2BECBD21BC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F1F6B265-4FD5-42A8-8C33-F91BF278EC7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97ABBFB-9E22-4675-AF51-7FC3410AC35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906E85F-4D39-450A-9ED2-D8B3AAB5D2BC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952B194D-E596-47ED-9CBC-4BF2A0D18C99}"/>
</p:tagLst>
</file>

<file path=ppt/theme/theme1.xml><?xml version="1.0" encoding="utf-8"?>
<a:theme xmlns:a="http://schemas.openxmlformats.org/drawingml/2006/main" name="Opencourses AUTh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2135</Words>
  <Application>Microsoft Office PowerPoint</Application>
  <PresentationFormat>Widescreen</PresentationFormat>
  <Paragraphs>585</Paragraphs>
  <Slides>35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 Unicode MS</vt:lpstr>
      <vt:lpstr>55 Helvetica Roman</vt:lpstr>
      <vt:lpstr>Arial</vt:lpstr>
      <vt:lpstr>Book Antiqua</vt:lpstr>
      <vt:lpstr>Calibri</vt:lpstr>
      <vt:lpstr>Century Gothic</vt:lpstr>
      <vt:lpstr>Courier New</vt:lpstr>
      <vt:lpstr>Times New Roman</vt:lpstr>
      <vt:lpstr>Wingdings</vt:lpstr>
      <vt:lpstr>Opencourses AUTh Template</vt:lpstr>
      <vt:lpstr>Equation</vt:lpstr>
      <vt:lpstr>ΕΙΣΑΓΩΓΗ ΣΤΗ ΓΕΩΦΥΣΙΚΗ</vt:lpstr>
      <vt:lpstr>Άδειες Χρήσης</vt:lpstr>
      <vt:lpstr>Χρηματοδότηση</vt:lpstr>
      <vt:lpstr>Ενημέρωση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Βαρυτικών Μετρήσεων με Πλοίο στον Ισημερινό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Άσκηση Βαρυτικού Πεδίου Στην Περιοχή Της Πελοποννήσου</vt:lpstr>
      <vt:lpstr>Σημείωμα Αναφοράς</vt:lpstr>
      <vt:lpstr>Σημείωμα Αδειοδότησης</vt:lpstr>
      <vt:lpstr>Τέλος Ενότητας</vt:lpstr>
      <vt:lpstr>Διατήρηση Σημειωμάτων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ΕΙΣΑΓΩΓΗ ΣΤΗ ΓΕΩΦΥΣΙΚΗ</dc:title>
  <dc:creator>CHRISA VENTOUZI</dc:creator>
  <cp:lastModifiedBy>CHRISA VENTOUZI</cp:lastModifiedBy>
  <cp:revision>8</cp:revision>
  <dcterms:created xsi:type="dcterms:W3CDTF">2015-12-15T12:34:56Z</dcterms:created>
  <dcterms:modified xsi:type="dcterms:W3CDTF">2016-02-17T15:40:15Z</dcterms:modified>
</cp:coreProperties>
</file>