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wmf" ContentType="image/x-wmf"/>
  <Default Extension="rels" ContentType="application/vnd.openxmlformats-package.relationships+xml"/>
  <Default Extension="xml" ContentType="application/xml"/>
  <Default Extension="wav" ContentType="audio/x-wav"/>
  <Default Extension="gif" ContentType="image/gif"/>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notesSlides/notesSlide1.xml" ContentType="application/vnd.openxmlformats-officedocument.presentationml.notesSlide+xml"/>
  <Override PartName="/ppt/tags/tag2.xml" ContentType="application/vnd.openxmlformats-officedocument.presentationml.tags+xml"/>
  <Override PartName="/ppt/notesSlides/notesSlide2.xml" ContentType="application/vnd.openxmlformats-officedocument.presentationml.notesSlide+xml"/>
  <Override PartName="/ppt/tags/tag3.xml" ContentType="application/vnd.openxmlformats-officedocument.presentationml.tags+xml"/>
  <Override PartName="/ppt/notesSlides/notesSlide3.xml" ContentType="application/vnd.openxmlformats-officedocument.presentationml.notesSlide+xml"/>
  <Override PartName="/ppt/tags/tag4.xml" ContentType="application/vnd.openxmlformats-officedocument.presentationml.tags+xml"/>
  <Override PartName="/ppt/notesSlides/notesSlide4.xml" ContentType="application/vnd.openxmlformats-officedocument.presentationml.notesSlide+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notesSlides/notesSlide5.xml" ContentType="application/vnd.openxmlformats-officedocument.presentationml.notesSlide+xml"/>
  <Override PartName="/ppt/tags/tag8.xml" ContentType="application/vnd.openxmlformats-officedocument.presentationml.tags+xml"/>
  <Override PartName="/ppt/notesSlides/notesSlide6.xml" ContentType="application/vnd.openxmlformats-officedocument.presentationml.notesSlide+xml"/>
  <Override PartName="/ppt/tags/tag9.xml" ContentType="application/vnd.openxmlformats-officedocument.presentationml.tags+xml"/>
  <Override PartName="/ppt/notesSlides/notesSlide7.xml" ContentType="application/vnd.openxmlformats-officedocument.presentationml.notesSlide+xml"/>
  <Override PartName="/ppt/tags/tag10.xml" ContentType="application/vnd.openxmlformats-officedocument.presentationml.tags+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3" r:id="rId1"/>
  </p:sldMasterIdLst>
  <p:notesMasterIdLst>
    <p:notesMasterId r:id="rId99"/>
  </p:notesMasterIdLst>
  <p:sldIdLst>
    <p:sldId id="346" r:id="rId2"/>
    <p:sldId id="347" r:id="rId3"/>
    <p:sldId id="348" r:id="rId4"/>
    <p:sldId id="349"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 id="275" r:id="rId24"/>
    <p:sldId id="276" r:id="rId25"/>
    <p:sldId id="277" r:id="rId26"/>
    <p:sldId id="278" r:id="rId27"/>
    <p:sldId id="279" r:id="rId28"/>
    <p:sldId id="280" r:id="rId29"/>
    <p:sldId id="281" r:id="rId30"/>
    <p:sldId id="282" r:id="rId31"/>
    <p:sldId id="283" r:id="rId32"/>
    <p:sldId id="284" r:id="rId33"/>
    <p:sldId id="285" r:id="rId34"/>
    <p:sldId id="286" r:id="rId35"/>
    <p:sldId id="287" r:id="rId36"/>
    <p:sldId id="288" r:id="rId37"/>
    <p:sldId id="289" r:id="rId38"/>
    <p:sldId id="290" r:id="rId39"/>
    <p:sldId id="291" r:id="rId40"/>
    <p:sldId id="292" r:id="rId41"/>
    <p:sldId id="293" r:id="rId42"/>
    <p:sldId id="294" r:id="rId43"/>
    <p:sldId id="295" r:id="rId44"/>
    <p:sldId id="296" r:id="rId45"/>
    <p:sldId id="297" r:id="rId46"/>
    <p:sldId id="298" r:id="rId47"/>
    <p:sldId id="299" r:id="rId48"/>
    <p:sldId id="300" r:id="rId49"/>
    <p:sldId id="301" r:id="rId50"/>
    <p:sldId id="302" r:id="rId51"/>
    <p:sldId id="303" r:id="rId52"/>
    <p:sldId id="304" r:id="rId53"/>
    <p:sldId id="305" r:id="rId54"/>
    <p:sldId id="306" r:id="rId55"/>
    <p:sldId id="307" r:id="rId56"/>
    <p:sldId id="308" r:id="rId57"/>
    <p:sldId id="309" r:id="rId58"/>
    <p:sldId id="310" r:id="rId59"/>
    <p:sldId id="311" r:id="rId60"/>
    <p:sldId id="312" r:id="rId61"/>
    <p:sldId id="313" r:id="rId62"/>
    <p:sldId id="314" r:id="rId63"/>
    <p:sldId id="315" r:id="rId64"/>
    <p:sldId id="316" r:id="rId65"/>
    <p:sldId id="317" r:id="rId66"/>
    <p:sldId id="318" r:id="rId67"/>
    <p:sldId id="319" r:id="rId68"/>
    <p:sldId id="320" r:id="rId69"/>
    <p:sldId id="321" r:id="rId70"/>
    <p:sldId id="322" r:id="rId71"/>
    <p:sldId id="323" r:id="rId72"/>
    <p:sldId id="324" r:id="rId73"/>
    <p:sldId id="325" r:id="rId74"/>
    <p:sldId id="326" r:id="rId75"/>
    <p:sldId id="327" r:id="rId76"/>
    <p:sldId id="328" r:id="rId77"/>
    <p:sldId id="329" r:id="rId78"/>
    <p:sldId id="330" r:id="rId79"/>
    <p:sldId id="331" r:id="rId80"/>
    <p:sldId id="332" r:id="rId81"/>
    <p:sldId id="333" r:id="rId82"/>
    <p:sldId id="334" r:id="rId83"/>
    <p:sldId id="335" r:id="rId84"/>
    <p:sldId id="336" r:id="rId85"/>
    <p:sldId id="337" r:id="rId86"/>
    <p:sldId id="338" r:id="rId87"/>
    <p:sldId id="339" r:id="rId88"/>
    <p:sldId id="340" r:id="rId89"/>
    <p:sldId id="341" r:id="rId90"/>
    <p:sldId id="342" r:id="rId91"/>
    <p:sldId id="343" r:id="rId92"/>
    <p:sldId id="344" r:id="rId93"/>
    <p:sldId id="345" r:id="rId94"/>
    <p:sldId id="350" r:id="rId95"/>
    <p:sldId id="351" r:id="rId96"/>
    <p:sldId id="352" r:id="rId97"/>
    <p:sldId id="353" r:id="rId9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116" d="100"/>
          <a:sy n="116" d="100"/>
        </p:scale>
        <p:origin x="336" y="10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theme" Target="theme/theme1.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80" Type="http://schemas.openxmlformats.org/officeDocument/2006/relationships/slide" Target="slides/slide79.xml"/><Relationship Id="rId85" Type="http://schemas.openxmlformats.org/officeDocument/2006/relationships/slide" Target="slides/slide84.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notesMaster" Target="notesMasters/notesMaster1.xml"/><Relationship Id="rId10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23.wmf"/><Relationship Id="rId1" Type="http://schemas.openxmlformats.org/officeDocument/2006/relationships/image" Target="../media/image22.w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79.w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82.w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83.w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84.wmf"/></Relationships>
</file>

<file path=ppt/drawings/_rels/vmlDrawing14.vml.rels><?xml version="1.0" encoding="UTF-8" standalone="yes"?>
<Relationships xmlns="http://schemas.openxmlformats.org/package/2006/relationships"><Relationship Id="rId2" Type="http://schemas.openxmlformats.org/officeDocument/2006/relationships/image" Target="../media/image88.wmf"/><Relationship Id="rId1" Type="http://schemas.openxmlformats.org/officeDocument/2006/relationships/image" Target="../media/image87.wmf"/></Relationships>
</file>

<file path=ppt/drawings/_rels/vmlDrawing15.vml.rels><?xml version="1.0" encoding="UTF-8" standalone="yes"?>
<Relationships xmlns="http://schemas.openxmlformats.org/package/2006/relationships"><Relationship Id="rId3" Type="http://schemas.openxmlformats.org/officeDocument/2006/relationships/image" Target="../media/image92.wmf"/><Relationship Id="rId2" Type="http://schemas.openxmlformats.org/officeDocument/2006/relationships/image" Target="../media/image91.wmf"/><Relationship Id="rId1" Type="http://schemas.openxmlformats.org/officeDocument/2006/relationships/image" Target="../media/image90.wmf"/><Relationship Id="rId4" Type="http://schemas.openxmlformats.org/officeDocument/2006/relationships/image" Target="../media/image93.wmf"/></Relationships>
</file>

<file path=ppt/drawings/_rels/vmlDrawing16.vml.rels><?xml version="1.0" encoding="UTF-8" standalone="yes"?>
<Relationships xmlns="http://schemas.openxmlformats.org/package/2006/relationships"><Relationship Id="rId3" Type="http://schemas.openxmlformats.org/officeDocument/2006/relationships/image" Target="../media/image96.wmf"/><Relationship Id="rId2" Type="http://schemas.openxmlformats.org/officeDocument/2006/relationships/image" Target="../media/image95.wmf"/><Relationship Id="rId1" Type="http://schemas.openxmlformats.org/officeDocument/2006/relationships/image" Target="../media/image94.wmf"/></Relationships>
</file>

<file path=ppt/drawings/_rels/vmlDrawing17.vml.rels><?xml version="1.0" encoding="UTF-8" standalone="yes"?>
<Relationships xmlns="http://schemas.openxmlformats.org/package/2006/relationships"><Relationship Id="rId2" Type="http://schemas.openxmlformats.org/officeDocument/2006/relationships/image" Target="../media/image98.wmf"/><Relationship Id="rId1" Type="http://schemas.openxmlformats.org/officeDocument/2006/relationships/image" Target="../media/image97.wmf"/></Relationships>
</file>

<file path=ppt/drawings/_rels/vmlDrawing18.vml.rels><?xml version="1.0" encoding="UTF-8" standalone="yes"?>
<Relationships xmlns="http://schemas.openxmlformats.org/package/2006/relationships"><Relationship Id="rId2" Type="http://schemas.openxmlformats.org/officeDocument/2006/relationships/image" Target="../media/image100.wmf"/><Relationship Id="rId1" Type="http://schemas.openxmlformats.org/officeDocument/2006/relationships/image" Target="../media/image99.wmf"/></Relationships>
</file>

<file path=ppt/drawings/_rels/vmlDrawing19.vml.rels><?xml version="1.0" encoding="UTF-8" standalone="yes"?>
<Relationships xmlns="http://schemas.openxmlformats.org/package/2006/relationships"><Relationship Id="rId2" Type="http://schemas.openxmlformats.org/officeDocument/2006/relationships/image" Target="../media/image102.wmf"/><Relationship Id="rId1" Type="http://schemas.openxmlformats.org/officeDocument/2006/relationships/image" Target="../media/image101.wmf"/></Relationships>
</file>

<file path=ppt/drawings/_rels/vmlDrawing2.vml.rels><?xml version="1.0" encoding="UTF-8" standalone="yes"?>
<Relationships xmlns="http://schemas.openxmlformats.org/package/2006/relationships"><Relationship Id="rId2" Type="http://schemas.openxmlformats.org/officeDocument/2006/relationships/image" Target="../media/image25.wmf"/><Relationship Id="rId1" Type="http://schemas.openxmlformats.org/officeDocument/2006/relationships/image" Target="../media/image24.wmf"/></Relationships>
</file>

<file path=ppt/drawings/_rels/vmlDrawing20.vml.rels><?xml version="1.0" encoding="UTF-8" standalone="yes"?>
<Relationships xmlns="http://schemas.openxmlformats.org/package/2006/relationships"><Relationship Id="rId1" Type="http://schemas.openxmlformats.org/officeDocument/2006/relationships/image" Target="../media/image103.wmf"/></Relationships>
</file>

<file path=ppt/drawings/_rels/vmlDrawing21.vml.rels><?xml version="1.0" encoding="UTF-8" standalone="yes"?>
<Relationships xmlns="http://schemas.openxmlformats.org/package/2006/relationships"><Relationship Id="rId1" Type="http://schemas.openxmlformats.org/officeDocument/2006/relationships/image" Target="../media/image104.wmf"/></Relationships>
</file>

<file path=ppt/drawings/_rels/vmlDrawing22.vml.rels><?xml version="1.0" encoding="UTF-8" standalone="yes"?>
<Relationships xmlns="http://schemas.openxmlformats.org/package/2006/relationships"><Relationship Id="rId3" Type="http://schemas.openxmlformats.org/officeDocument/2006/relationships/image" Target="../media/image108.wmf"/><Relationship Id="rId2" Type="http://schemas.openxmlformats.org/officeDocument/2006/relationships/image" Target="../media/image107.wmf"/><Relationship Id="rId1" Type="http://schemas.openxmlformats.org/officeDocument/2006/relationships/image" Target="../media/image106.wmf"/></Relationships>
</file>

<file path=ppt/drawings/_rels/vmlDrawing23.vml.rels><?xml version="1.0" encoding="UTF-8" standalone="yes"?>
<Relationships xmlns="http://schemas.openxmlformats.org/package/2006/relationships"><Relationship Id="rId2" Type="http://schemas.openxmlformats.org/officeDocument/2006/relationships/image" Target="../media/image110.wmf"/><Relationship Id="rId1" Type="http://schemas.openxmlformats.org/officeDocument/2006/relationships/image" Target="../media/image109.wmf"/></Relationships>
</file>

<file path=ppt/drawings/_rels/vmlDrawing24.vml.rels><?xml version="1.0" encoding="UTF-8" standalone="yes"?>
<Relationships xmlns="http://schemas.openxmlformats.org/package/2006/relationships"><Relationship Id="rId1" Type="http://schemas.openxmlformats.org/officeDocument/2006/relationships/image" Target="../media/image111.wmf"/></Relationships>
</file>

<file path=ppt/drawings/_rels/vmlDrawing25.vml.rels><?xml version="1.0" encoding="UTF-8" standalone="yes"?>
<Relationships xmlns="http://schemas.openxmlformats.org/package/2006/relationships"><Relationship Id="rId1" Type="http://schemas.openxmlformats.org/officeDocument/2006/relationships/image" Target="../media/image112.wmf"/></Relationships>
</file>

<file path=ppt/drawings/_rels/vmlDrawing26.vml.rels><?xml version="1.0" encoding="UTF-8" standalone="yes"?>
<Relationships xmlns="http://schemas.openxmlformats.org/package/2006/relationships"><Relationship Id="rId1" Type="http://schemas.openxmlformats.org/officeDocument/2006/relationships/image" Target="../media/image114.wmf"/></Relationships>
</file>

<file path=ppt/drawings/_rels/vmlDrawing27.vml.rels><?xml version="1.0" encoding="UTF-8" standalone="yes"?>
<Relationships xmlns="http://schemas.openxmlformats.org/package/2006/relationships"><Relationship Id="rId3" Type="http://schemas.openxmlformats.org/officeDocument/2006/relationships/image" Target="../media/image117.wmf"/><Relationship Id="rId2" Type="http://schemas.openxmlformats.org/officeDocument/2006/relationships/image" Target="../media/image116.wmf"/><Relationship Id="rId1" Type="http://schemas.openxmlformats.org/officeDocument/2006/relationships/image" Target="../media/image115.wmf"/></Relationships>
</file>

<file path=ppt/drawings/_rels/vmlDrawing28.vml.rels><?xml version="1.0" encoding="UTF-8" standalone="yes"?>
<Relationships xmlns="http://schemas.openxmlformats.org/package/2006/relationships"><Relationship Id="rId1" Type="http://schemas.openxmlformats.org/officeDocument/2006/relationships/image" Target="../media/image118.wmf"/></Relationships>
</file>

<file path=ppt/drawings/_rels/vmlDrawing29.vml.rels><?xml version="1.0" encoding="UTF-8" standalone="yes"?>
<Relationships xmlns="http://schemas.openxmlformats.org/package/2006/relationships"><Relationship Id="rId2" Type="http://schemas.openxmlformats.org/officeDocument/2006/relationships/image" Target="../media/image118.wmf"/><Relationship Id="rId1" Type="http://schemas.openxmlformats.org/officeDocument/2006/relationships/image" Target="../media/image116.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27.wmf"/></Relationships>
</file>

<file path=ppt/drawings/_rels/vmlDrawing30.vml.rels><?xml version="1.0" encoding="UTF-8" standalone="yes"?>
<Relationships xmlns="http://schemas.openxmlformats.org/package/2006/relationships"><Relationship Id="rId1" Type="http://schemas.openxmlformats.org/officeDocument/2006/relationships/image" Target="../media/image120.wmf"/></Relationships>
</file>

<file path=ppt/drawings/_rels/vmlDrawing31.vml.rels><?xml version="1.0" encoding="UTF-8" standalone="yes"?>
<Relationships xmlns="http://schemas.openxmlformats.org/package/2006/relationships"><Relationship Id="rId2" Type="http://schemas.openxmlformats.org/officeDocument/2006/relationships/image" Target="../media/image122.wmf"/><Relationship Id="rId1" Type="http://schemas.openxmlformats.org/officeDocument/2006/relationships/image" Target="../media/image121.wmf"/></Relationships>
</file>

<file path=ppt/drawings/_rels/vmlDrawing32.vml.rels><?xml version="1.0" encoding="UTF-8" standalone="yes"?>
<Relationships xmlns="http://schemas.openxmlformats.org/package/2006/relationships"><Relationship Id="rId3" Type="http://schemas.openxmlformats.org/officeDocument/2006/relationships/image" Target="../media/image128.wmf"/><Relationship Id="rId2" Type="http://schemas.openxmlformats.org/officeDocument/2006/relationships/image" Target="../media/image127.wmf"/><Relationship Id="rId1" Type="http://schemas.openxmlformats.org/officeDocument/2006/relationships/image" Target="../media/image126.wmf"/><Relationship Id="rId5" Type="http://schemas.openxmlformats.org/officeDocument/2006/relationships/image" Target="../media/image130.wmf"/><Relationship Id="rId4" Type="http://schemas.openxmlformats.org/officeDocument/2006/relationships/image" Target="../media/image129.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30.wmf"/></Relationships>
</file>

<file path=ppt/drawings/_rels/vmlDrawing5.vml.rels><?xml version="1.0" encoding="UTF-8" standalone="yes"?>
<Relationships xmlns="http://schemas.openxmlformats.org/package/2006/relationships"><Relationship Id="rId3" Type="http://schemas.openxmlformats.org/officeDocument/2006/relationships/image" Target="../media/image33.wmf"/><Relationship Id="rId2" Type="http://schemas.openxmlformats.org/officeDocument/2006/relationships/image" Target="../media/image32.wmf"/><Relationship Id="rId1" Type="http://schemas.openxmlformats.org/officeDocument/2006/relationships/image" Target="../media/image31.w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58.w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59.w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70.w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76.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4B344A6-B1B6-46CE-838F-92ABC55A95D3}" type="datetimeFigureOut">
              <a:rPr lang="en-US" smtClean="0"/>
              <a:t>17-Feb-16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166BDB1-3B53-4438-BC2B-B0420424DD99}" type="slidenum">
              <a:rPr lang="en-US" smtClean="0"/>
              <a:t>‹#›</a:t>
            </a:fld>
            <a:endParaRPr lang="en-US"/>
          </a:p>
        </p:txBody>
      </p:sp>
    </p:spTree>
    <p:extLst>
      <p:ext uri="{BB962C8B-B14F-4D97-AF65-F5344CB8AC3E}">
        <p14:creationId xmlns:p14="http://schemas.microsoft.com/office/powerpoint/2010/main" val="2668850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Θέση εικόνας διαφάνειας 1"/>
          <p:cNvSpPr>
            <a:spLocks noGrp="1" noRot="1" noChangeAspect="1" noTextEdit="1"/>
          </p:cNvSpPr>
          <p:nvPr>
            <p:ph type="sldImg"/>
          </p:nvPr>
        </p:nvSpPr>
        <p:spPr bwMode="auto">
          <a:noFill/>
          <a:ln>
            <a:solidFill>
              <a:srgbClr val="000000"/>
            </a:solidFill>
            <a:miter lim="800000"/>
            <a:headEnd/>
            <a:tailEnd/>
          </a:ln>
        </p:spPr>
      </p:sp>
      <p:sp>
        <p:nvSpPr>
          <p:cNvPr id="46083" name="Θέση σημειώσεων 2"/>
          <p:cNvSpPr>
            <a:spLocks noGrp="1"/>
          </p:cNvSpPr>
          <p:nvPr>
            <p:ph type="body" idx="1"/>
          </p:nvPr>
        </p:nvSpPr>
        <p:spPr bwMode="auto">
          <a:noFill/>
        </p:spPr>
        <p:txBody>
          <a:bodyPr wrap="square" numCol="1" anchor="t" anchorCtr="0" compatLnSpc="1">
            <a:prstTxWarp prst="textNoShape">
              <a:avLst/>
            </a:prstTxWarp>
          </a:bodyPr>
          <a:lstStyle/>
          <a:p>
            <a:pPr marL="171450" indent="-171450">
              <a:spcBef>
                <a:spcPct val="0"/>
              </a:spcBef>
              <a:buFontTx/>
              <a:buChar char="•"/>
            </a:pPr>
            <a:endParaRPr lang="el-GR" smtClean="0">
              <a:solidFill>
                <a:srgbClr val="FF0000"/>
              </a:solidFill>
            </a:endParaRPr>
          </a:p>
        </p:txBody>
      </p:sp>
      <p:sp>
        <p:nvSpPr>
          <p:cNvPr id="46084" name="Θέση αριθμού διαφάνειας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26DF7863-645E-4CC6-8474-56C8216B595F}" type="slidenum">
              <a:rPr lang="el-GR">
                <a:solidFill>
                  <a:prstClr val="black"/>
                </a:solidFill>
              </a:rPr>
              <a:pPr fontAlgn="base">
                <a:spcBef>
                  <a:spcPct val="0"/>
                </a:spcBef>
                <a:spcAft>
                  <a:spcPct val="0"/>
                </a:spcAft>
              </a:pPr>
              <a:t>1</a:t>
            </a:fld>
            <a:endParaRPr lang="el-GR">
              <a:solidFill>
                <a:prstClr val="black"/>
              </a:solidFill>
            </a:endParaRPr>
          </a:p>
        </p:txBody>
      </p:sp>
    </p:spTree>
    <p:extLst>
      <p:ext uri="{BB962C8B-B14F-4D97-AF65-F5344CB8AC3E}">
        <p14:creationId xmlns:p14="http://schemas.microsoft.com/office/powerpoint/2010/main" val="293494981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Θέση εικόνας διαφάνειας 1"/>
          <p:cNvSpPr>
            <a:spLocks noGrp="1" noRot="1" noChangeAspect="1" noTextEdit="1"/>
          </p:cNvSpPr>
          <p:nvPr>
            <p:ph type="sldImg"/>
          </p:nvPr>
        </p:nvSpPr>
        <p:spPr bwMode="auto">
          <a:noFill/>
          <a:ln>
            <a:solidFill>
              <a:srgbClr val="000000"/>
            </a:solidFill>
            <a:miter lim="800000"/>
            <a:headEnd/>
            <a:tailEnd/>
          </a:ln>
        </p:spPr>
      </p:sp>
      <p:sp>
        <p:nvSpPr>
          <p:cNvPr id="47107" name="Θέση σημειώσεων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l-GR" smtClean="0"/>
              <a:t> </a:t>
            </a:r>
          </a:p>
        </p:txBody>
      </p:sp>
      <p:sp>
        <p:nvSpPr>
          <p:cNvPr id="47108" name="Θέση αριθμού διαφάνειας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EAF317ED-40BD-412C-93AF-82E8B1BBA3E4}" type="slidenum">
              <a:rPr lang="el-GR">
                <a:solidFill>
                  <a:prstClr val="black"/>
                </a:solidFill>
              </a:rPr>
              <a:pPr fontAlgn="base">
                <a:spcBef>
                  <a:spcPct val="0"/>
                </a:spcBef>
                <a:spcAft>
                  <a:spcPct val="0"/>
                </a:spcAft>
              </a:pPr>
              <a:t>2</a:t>
            </a:fld>
            <a:endParaRPr lang="el-GR">
              <a:solidFill>
                <a:prstClr val="black"/>
              </a:solidFill>
            </a:endParaRPr>
          </a:p>
        </p:txBody>
      </p:sp>
    </p:spTree>
    <p:extLst>
      <p:ext uri="{BB962C8B-B14F-4D97-AF65-F5344CB8AC3E}">
        <p14:creationId xmlns:p14="http://schemas.microsoft.com/office/powerpoint/2010/main" val="118144111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Θέση εικόνας διαφάνειας 1"/>
          <p:cNvSpPr>
            <a:spLocks noGrp="1" noRot="1" noChangeAspect="1" noTextEdit="1"/>
          </p:cNvSpPr>
          <p:nvPr>
            <p:ph type="sldImg"/>
          </p:nvPr>
        </p:nvSpPr>
        <p:spPr bwMode="auto">
          <a:noFill/>
          <a:ln>
            <a:solidFill>
              <a:srgbClr val="000000"/>
            </a:solidFill>
            <a:miter lim="800000"/>
            <a:headEnd/>
            <a:tailEnd/>
          </a:ln>
        </p:spPr>
      </p:sp>
      <p:sp>
        <p:nvSpPr>
          <p:cNvPr id="48131" name="Θέση σημειώσεων 2"/>
          <p:cNvSpPr>
            <a:spLocks noGrp="1"/>
          </p:cNvSpPr>
          <p:nvPr>
            <p:ph type="body" idx="1"/>
          </p:nvPr>
        </p:nvSpPr>
        <p:spPr bwMode="auto">
          <a:noFill/>
        </p:spPr>
        <p:txBody>
          <a:bodyPr wrap="square" numCol="1" anchor="t" anchorCtr="0" compatLnSpc="1">
            <a:prstTxWarp prst="textNoShape">
              <a:avLst/>
            </a:prstTxWarp>
          </a:bodyPr>
          <a:lstStyle/>
          <a:p>
            <a:pPr marL="171450" indent="-171450">
              <a:spcBef>
                <a:spcPct val="0"/>
              </a:spcBef>
              <a:buFontTx/>
              <a:buChar char="•"/>
            </a:pPr>
            <a:endParaRPr lang="el-GR" smtClean="0"/>
          </a:p>
        </p:txBody>
      </p:sp>
      <p:sp>
        <p:nvSpPr>
          <p:cNvPr id="48132" name="Θέση αριθμού διαφάνειας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CFB794C6-4D55-4568-9BFA-00C68AC37007}" type="slidenum">
              <a:rPr lang="el-GR">
                <a:solidFill>
                  <a:prstClr val="black"/>
                </a:solidFill>
              </a:rPr>
              <a:pPr fontAlgn="base">
                <a:spcBef>
                  <a:spcPct val="0"/>
                </a:spcBef>
                <a:spcAft>
                  <a:spcPct val="0"/>
                </a:spcAft>
              </a:pPr>
              <a:t>3</a:t>
            </a:fld>
            <a:endParaRPr lang="el-GR">
              <a:solidFill>
                <a:prstClr val="black"/>
              </a:solidFill>
            </a:endParaRPr>
          </a:p>
        </p:txBody>
      </p:sp>
    </p:spTree>
    <p:extLst>
      <p:ext uri="{BB962C8B-B14F-4D97-AF65-F5344CB8AC3E}">
        <p14:creationId xmlns:p14="http://schemas.microsoft.com/office/powerpoint/2010/main" val="402053900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pPr>
              <a:defRPr/>
            </a:pPr>
            <a:fld id="{D0FE152E-94E2-4987-8DBE-C83F77B1FC83}" type="slidenum">
              <a:rPr lang="el-GR">
                <a:solidFill>
                  <a:prstClr val="black"/>
                </a:solidFill>
              </a:rPr>
              <a:pPr>
                <a:defRPr/>
              </a:pPr>
              <a:t>4</a:t>
            </a:fld>
            <a:endParaRPr lang="el-GR">
              <a:solidFill>
                <a:prstClr val="black"/>
              </a:solidFill>
            </a:endParaRPr>
          </a:p>
        </p:txBody>
      </p:sp>
    </p:spTree>
    <p:extLst>
      <p:ext uri="{BB962C8B-B14F-4D97-AF65-F5344CB8AC3E}">
        <p14:creationId xmlns:p14="http://schemas.microsoft.com/office/powerpoint/2010/main" val="309267233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t>94</a:t>
            </a:fld>
            <a:endParaRPr lang="el-GR"/>
          </a:p>
        </p:txBody>
      </p:sp>
    </p:spTree>
    <p:extLst>
      <p:ext uri="{BB962C8B-B14F-4D97-AF65-F5344CB8AC3E}">
        <p14:creationId xmlns:p14="http://schemas.microsoft.com/office/powerpoint/2010/main" val="121730883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t>95</a:t>
            </a:fld>
            <a:endParaRPr lang="el-GR"/>
          </a:p>
        </p:txBody>
      </p:sp>
    </p:spTree>
    <p:extLst>
      <p:ext uri="{BB962C8B-B14F-4D97-AF65-F5344CB8AC3E}">
        <p14:creationId xmlns:p14="http://schemas.microsoft.com/office/powerpoint/2010/main" val="323808362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Θέση εικόνας διαφάνειας 1"/>
          <p:cNvSpPr>
            <a:spLocks noGrp="1" noRot="1" noChangeAspect="1" noTextEdit="1"/>
          </p:cNvSpPr>
          <p:nvPr>
            <p:ph type="sldImg"/>
          </p:nvPr>
        </p:nvSpPr>
        <p:spPr bwMode="auto">
          <a:noFill/>
          <a:ln>
            <a:solidFill>
              <a:srgbClr val="000000"/>
            </a:solidFill>
            <a:miter lim="800000"/>
            <a:headEnd/>
            <a:tailEnd/>
          </a:ln>
        </p:spPr>
      </p:sp>
      <p:sp>
        <p:nvSpPr>
          <p:cNvPr id="72707" name="Θέση σημειώσεων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l-GR" smtClean="0"/>
          </a:p>
        </p:txBody>
      </p:sp>
      <p:sp>
        <p:nvSpPr>
          <p:cNvPr id="72708" name="Θέση αριθμού διαφάνειας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11EEDCA5-D54C-4F21-9F79-8D022D4ED562}" type="slidenum">
              <a:rPr lang="el-GR"/>
              <a:pPr fontAlgn="base">
                <a:spcBef>
                  <a:spcPct val="0"/>
                </a:spcBef>
                <a:spcAft>
                  <a:spcPct val="0"/>
                </a:spcAft>
              </a:pPr>
              <a:t>96</a:t>
            </a:fld>
            <a:endParaRPr lang="el-GR"/>
          </a:p>
        </p:txBody>
      </p:sp>
    </p:spTree>
    <p:extLst>
      <p:ext uri="{BB962C8B-B14F-4D97-AF65-F5344CB8AC3E}">
        <p14:creationId xmlns:p14="http://schemas.microsoft.com/office/powerpoint/2010/main" val="203843117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t>97</a:t>
            </a:fld>
            <a:endParaRPr lang="el-GR"/>
          </a:p>
        </p:txBody>
      </p:sp>
    </p:spTree>
    <p:extLst>
      <p:ext uri="{BB962C8B-B14F-4D97-AF65-F5344CB8AC3E}">
        <p14:creationId xmlns:p14="http://schemas.microsoft.com/office/powerpoint/2010/main" val="29774037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Διαφάνεια τίτλου">
    <p:spTree>
      <p:nvGrpSpPr>
        <p:cNvPr id="1" name=""/>
        <p:cNvGrpSpPr/>
        <p:nvPr/>
      </p:nvGrpSpPr>
      <p:grpSpPr>
        <a:xfrm>
          <a:off x="0" y="0"/>
          <a:ext cx="0" cy="0"/>
          <a:chOff x="0" y="0"/>
          <a:chExt cx="0" cy="0"/>
        </a:xfrm>
      </p:grpSpPr>
      <p:pic>
        <p:nvPicPr>
          <p:cNvPr id="4" name="Picture 2" descr="W:\Opencourses\Brochures\auth_logo_color.jpg"/>
          <p:cNvPicPr>
            <a:picLocks noChangeAspect="1" noChangeArrowheads="1"/>
          </p:cNvPicPr>
          <p:nvPr/>
        </p:nvPicPr>
        <p:blipFill>
          <a:blip r:embed="rId2" cstate="print"/>
          <a:srcRect/>
          <a:stretch>
            <a:fillRect/>
          </a:stretch>
        </p:blipFill>
        <p:spPr bwMode="auto">
          <a:xfrm>
            <a:off x="143934" y="207963"/>
            <a:ext cx="1039284" cy="781050"/>
          </a:xfrm>
          <a:prstGeom prst="rect">
            <a:avLst/>
          </a:prstGeom>
          <a:noFill/>
          <a:ln w="9525">
            <a:noFill/>
            <a:miter lim="800000"/>
            <a:headEnd/>
            <a:tailEnd/>
          </a:ln>
        </p:spPr>
      </p:pic>
      <p:cxnSp>
        <p:nvCxnSpPr>
          <p:cNvPr id="5" name="Straight Connector 10"/>
          <p:cNvCxnSpPr/>
          <p:nvPr/>
        </p:nvCxnSpPr>
        <p:spPr>
          <a:xfrm>
            <a:off x="0" y="1266825"/>
            <a:ext cx="12192000" cy="0"/>
          </a:xfrm>
          <a:prstGeom prst="line">
            <a:avLst/>
          </a:prstGeom>
          <a:ln w="50800">
            <a:solidFill>
              <a:srgbClr val="A7A9AE"/>
            </a:solidFill>
          </a:ln>
        </p:spPr>
        <p:style>
          <a:lnRef idx="1">
            <a:schemeClr val="accent1"/>
          </a:lnRef>
          <a:fillRef idx="0">
            <a:schemeClr val="accent1"/>
          </a:fillRef>
          <a:effectRef idx="0">
            <a:schemeClr val="accent1"/>
          </a:effectRef>
          <a:fontRef idx="minor">
            <a:schemeClr val="tx1"/>
          </a:fontRef>
        </p:style>
      </p:cxnSp>
      <p:sp>
        <p:nvSpPr>
          <p:cNvPr id="6" name="TextBox 3"/>
          <p:cNvSpPr txBox="1"/>
          <p:nvPr/>
        </p:nvSpPr>
        <p:spPr>
          <a:xfrm>
            <a:off x="1301752" y="188913"/>
            <a:ext cx="2874433" cy="857250"/>
          </a:xfrm>
          <a:prstGeom prst="rect">
            <a:avLst/>
          </a:prstGeom>
        </p:spPr>
        <p:txBody>
          <a:bodyPr anchor="ctr"/>
          <a:lstStyle/>
          <a:p>
            <a:pPr fontAlgn="auto">
              <a:spcBef>
                <a:spcPts val="0"/>
              </a:spcBef>
              <a:spcAft>
                <a:spcPts val="0"/>
              </a:spcAft>
              <a:defRPr/>
            </a:pPr>
            <a:r>
              <a:rPr lang="el-GR" sz="1800" b="1" dirty="0">
                <a:latin typeface="Century Gothic" pitchFamily="34" charset="0"/>
              </a:rPr>
              <a:t>ΑΡΙΣΤΟΤΕΛΕΙΟ</a:t>
            </a:r>
          </a:p>
          <a:p>
            <a:pPr fontAlgn="auto">
              <a:spcBef>
                <a:spcPts val="0"/>
              </a:spcBef>
              <a:spcAft>
                <a:spcPts val="0"/>
              </a:spcAft>
              <a:defRPr/>
            </a:pPr>
            <a:r>
              <a:rPr lang="el-GR" sz="1800" b="1" dirty="0">
                <a:latin typeface="Century Gothic" pitchFamily="34" charset="0"/>
              </a:rPr>
              <a:t>ΠΑΝΕΠΙΣΤΗΜΙΟ</a:t>
            </a:r>
          </a:p>
          <a:p>
            <a:pPr fontAlgn="auto">
              <a:spcBef>
                <a:spcPts val="0"/>
              </a:spcBef>
              <a:spcAft>
                <a:spcPts val="0"/>
              </a:spcAft>
              <a:defRPr/>
            </a:pPr>
            <a:r>
              <a:rPr lang="el-GR" sz="1800" b="1" dirty="0">
                <a:latin typeface="Century Gothic" pitchFamily="34" charset="0"/>
              </a:rPr>
              <a:t>ΘΕΣΣΑΛΟΝΙΚΗΣ</a:t>
            </a:r>
          </a:p>
        </p:txBody>
      </p:sp>
      <p:sp>
        <p:nvSpPr>
          <p:cNvPr id="2" name="Τίτλος 1"/>
          <p:cNvSpPr>
            <a:spLocks noGrp="1"/>
          </p:cNvSpPr>
          <p:nvPr>
            <p:ph type="ctrTitle"/>
          </p:nvPr>
        </p:nvSpPr>
        <p:spPr>
          <a:xfrm>
            <a:off x="914400" y="1844826"/>
            <a:ext cx="10363200" cy="1512167"/>
          </a:xfrm>
          <a:prstGeom prst="rect">
            <a:avLst/>
          </a:prstGeom>
        </p:spPr>
        <p:txBody>
          <a:bodyPr/>
          <a:lstStyle>
            <a:lvl1pPr>
              <a:defRPr>
                <a:solidFill>
                  <a:schemeClr val="tx1"/>
                </a:solidFill>
              </a:defRPr>
            </a:lvl1pPr>
          </a:lstStyle>
          <a:p>
            <a:r>
              <a:rPr lang="en-US" smtClean="0"/>
              <a:t>Click to edit Master title style</a:t>
            </a:r>
            <a:endParaRPr lang="el-GR" dirty="0"/>
          </a:p>
        </p:txBody>
      </p:sp>
      <p:sp>
        <p:nvSpPr>
          <p:cNvPr id="3" name="Υπότιτλος 2"/>
          <p:cNvSpPr>
            <a:spLocks noGrp="1"/>
          </p:cNvSpPr>
          <p:nvPr>
            <p:ph type="subTitle" idx="1"/>
          </p:nvPr>
        </p:nvSpPr>
        <p:spPr>
          <a:xfrm>
            <a:off x="911424" y="3501008"/>
            <a:ext cx="10369152" cy="18002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l-GR" dirty="0"/>
          </a:p>
        </p:txBody>
      </p:sp>
      <p:pic>
        <p:nvPicPr>
          <p:cNvPr id="7" name="Picture 2" descr="W:\Opencourses\Brochures\Opencources GUnet.jpg"/>
          <p:cNvPicPr>
            <a:picLocks noChangeAspect="1" noChangeArrowheads="1"/>
          </p:cNvPicPr>
          <p:nvPr/>
        </p:nvPicPr>
        <p:blipFill>
          <a:blip r:embed="rId3" cstate="print">
            <a:clrChange>
              <a:clrFrom>
                <a:srgbClr val="FFFFFF"/>
              </a:clrFrom>
              <a:clrTo>
                <a:srgbClr val="FFFFFF">
                  <a:alpha val="0"/>
                </a:srgbClr>
              </a:clrTo>
            </a:clrChange>
          </a:blip>
          <a:srcRect l="16202" t="3781" r="16829" b="22774"/>
          <a:stretch>
            <a:fillRect/>
          </a:stretch>
        </p:blipFill>
        <p:spPr bwMode="auto">
          <a:xfrm>
            <a:off x="10270067" y="138113"/>
            <a:ext cx="1875367" cy="1020762"/>
          </a:xfrm>
          <a:prstGeom prst="rect">
            <a:avLst/>
          </a:prstGeom>
          <a:noFill/>
          <a:ln w="9525">
            <a:noFill/>
            <a:miter lim="800000"/>
            <a:headEnd/>
            <a:tailEnd/>
          </a:ln>
        </p:spPr>
      </p:pic>
      <p:sp>
        <p:nvSpPr>
          <p:cNvPr id="8" name="7 - Ορθογώνιο"/>
          <p:cNvSpPr/>
          <p:nvPr/>
        </p:nvSpPr>
        <p:spPr>
          <a:xfrm>
            <a:off x="7728181" y="188640"/>
            <a:ext cx="2471936" cy="923330"/>
          </a:xfrm>
          <a:prstGeom prst="rect">
            <a:avLst/>
          </a:prstGeom>
        </p:spPr>
        <p:txBody>
          <a:bodyPr wrap="square">
            <a:spAutoFit/>
          </a:bodyPr>
          <a:lstStyle/>
          <a:p>
            <a:pPr algn="r"/>
            <a:r>
              <a:rPr lang="el-GR" sz="1800" b="1" dirty="0" smtClean="0">
                <a:latin typeface="Century Gothic" pitchFamily="34" charset="0"/>
              </a:rPr>
              <a:t>ΑΝΟΙΧΤΑ</a:t>
            </a:r>
          </a:p>
          <a:p>
            <a:pPr algn="r"/>
            <a:r>
              <a:rPr lang="el-GR" sz="1800" b="1" dirty="0" smtClean="0">
                <a:latin typeface="Century Gothic" pitchFamily="34" charset="0"/>
              </a:rPr>
              <a:t>ΑΚΑΔΗΜΑΙΚΑ</a:t>
            </a:r>
          </a:p>
          <a:p>
            <a:pPr algn="r"/>
            <a:r>
              <a:rPr lang="el-GR" sz="1800" b="1" dirty="0" smtClean="0">
                <a:latin typeface="Century Gothic" pitchFamily="34" charset="0"/>
              </a:rPr>
              <a:t>ΜΑΘΗΜΑΤΑ</a:t>
            </a:r>
            <a:endParaRPr lang="el-GR" sz="1800" b="1" dirty="0">
              <a:latin typeface="Century Gothic" pitchFamily="34" charset="0"/>
            </a:endParaRPr>
          </a:p>
        </p:txBody>
      </p:sp>
    </p:spTree>
    <p:extLst>
      <p:ext uri="{BB962C8B-B14F-4D97-AF65-F5344CB8AC3E}">
        <p14:creationId xmlns:p14="http://schemas.microsoft.com/office/powerpoint/2010/main" val="3178571675"/>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Εικόνα με λεζάντα 2">
    <p:spTree>
      <p:nvGrpSpPr>
        <p:cNvPr id="1" name=""/>
        <p:cNvGrpSpPr/>
        <p:nvPr/>
      </p:nvGrpSpPr>
      <p:grpSpPr>
        <a:xfrm>
          <a:off x="0" y="0"/>
          <a:ext cx="0" cy="0"/>
          <a:chOff x="0" y="0"/>
          <a:chExt cx="0" cy="0"/>
        </a:xfrm>
      </p:grpSpPr>
      <p:cxnSp>
        <p:nvCxnSpPr>
          <p:cNvPr id="5" name="Straight Connector 10"/>
          <p:cNvCxnSpPr/>
          <p:nvPr/>
        </p:nvCxnSpPr>
        <p:spPr>
          <a:xfrm>
            <a:off x="0" y="1266825"/>
            <a:ext cx="12192000" cy="0"/>
          </a:xfrm>
          <a:prstGeom prst="line">
            <a:avLst/>
          </a:prstGeom>
          <a:ln w="50800">
            <a:solidFill>
              <a:srgbClr val="990000"/>
            </a:solidFill>
          </a:ln>
        </p:spPr>
        <p:style>
          <a:lnRef idx="1">
            <a:schemeClr val="accent1"/>
          </a:lnRef>
          <a:fillRef idx="0">
            <a:schemeClr val="accent1"/>
          </a:fillRef>
          <a:effectRef idx="0">
            <a:schemeClr val="accent1"/>
          </a:effectRef>
          <a:fontRef idx="minor">
            <a:schemeClr val="tx1"/>
          </a:fontRef>
        </p:style>
      </p:cxnSp>
      <p:cxnSp>
        <p:nvCxnSpPr>
          <p:cNvPr id="6" name="Straight Connector 14"/>
          <p:cNvCxnSpPr/>
          <p:nvPr/>
        </p:nvCxnSpPr>
        <p:spPr>
          <a:xfrm>
            <a:off x="0" y="6381750"/>
            <a:ext cx="12192000" cy="0"/>
          </a:xfrm>
          <a:prstGeom prst="line">
            <a:avLst/>
          </a:prstGeom>
          <a:ln w="25400">
            <a:solidFill>
              <a:srgbClr val="990000"/>
            </a:solidFill>
          </a:ln>
        </p:spPr>
        <p:style>
          <a:lnRef idx="1">
            <a:schemeClr val="accent1"/>
          </a:lnRef>
          <a:fillRef idx="0">
            <a:schemeClr val="accent1"/>
          </a:fillRef>
          <a:effectRef idx="0">
            <a:schemeClr val="accent1"/>
          </a:effectRef>
          <a:fontRef idx="minor">
            <a:schemeClr val="tx1"/>
          </a:fontRef>
        </p:style>
      </p:cxnSp>
      <p:sp>
        <p:nvSpPr>
          <p:cNvPr id="3" name="Θέση εικόνας 2"/>
          <p:cNvSpPr>
            <a:spLocks noGrp="1"/>
          </p:cNvSpPr>
          <p:nvPr>
            <p:ph type="pic" idx="1"/>
          </p:nvPr>
        </p:nvSpPr>
        <p:spPr>
          <a:xfrm>
            <a:off x="2389717" y="1440000"/>
            <a:ext cx="7315200" cy="3456384"/>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l-GR" noProof="0" dirty="0"/>
          </a:p>
        </p:txBody>
      </p:sp>
      <p:sp>
        <p:nvSpPr>
          <p:cNvPr id="4" name="Θέση κειμένου 3"/>
          <p:cNvSpPr>
            <a:spLocks noGrp="1"/>
          </p:cNvSpPr>
          <p:nvPr>
            <p:ph type="body" sz="half" idx="2"/>
          </p:nvPr>
        </p:nvSpPr>
        <p:spPr>
          <a:xfrm>
            <a:off x="2389717" y="5013176"/>
            <a:ext cx="7315200" cy="1224136"/>
          </a:xfrm>
        </p:spPr>
        <p:txBody>
          <a:bodyPr>
            <a:normAutofit/>
          </a:bodyPr>
          <a:lstStyle>
            <a:lvl1pPr marL="0" indent="0" algn="l">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9" name="Θέση τίτλου 1"/>
          <p:cNvSpPr>
            <a:spLocks noGrp="1"/>
          </p:cNvSpPr>
          <p:nvPr>
            <p:ph type="title"/>
          </p:nvPr>
        </p:nvSpPr>
        <p:spPr>
          <a:xfrm>
            <a:off x="609600" y="26082"/>
            <a:ext cx="10972800" cy="1143000"/>
          </a:xfrm>
          <a:prstGeom prst="rect">
            <a:avLst/>
          </a:prstGeom>
        </p:spPr>
        <p:txBody>
          <a:bodyPr vert="horz" lIns="91440" tIns="45720" rIns="91440" bIns="45720" rtlCol="0" anchor="ctr">
            <a:normAutofit/>
          </a:bodyPr>
          <a:lstStyle>
            <a:lvl1pPr>
              <a:defRPr>
                <a:solidFill>
                  <a:schemeClr val="tx1"/>
                </a:solidFill>
              </a:defRPr>
            </a:lvl1pPr>
          </a:lstStyle>
          <a:p>
            <a:r>
              <a:rPr lang="en-US" smtClean="0"/>
              <a:t>Click to edit Master title style</a:t>
            </a:r>
            <a:endParaRPr lang="el-GR" dirty="0"/>
          </a:p>
        </p:txBody>
      </p:sp>
      <p:sp>
        <p:nvSpPr>
          <p:cNvPr id="7" name="Θέση αριθμού διαφάνειας 5"/>
          <p:cNvSpPr>
            <a:spLocks noGrp="1"/>
          </p:cNvSpPr>
          <p:nvPr>
            <p:ph type="sldNum" sz="quarter" idx="10"/>
          </p:nvPr>
        </p:nvSpPr>
        <p:spPr>
          <a:xfrm>
            <a:off x="8737600" y="6456364"/>
            <a:ext cx="2844800" cy="365125"/>
          </a:xfrm>
        </p:spPr>
        <p:txBody>
          <a:bodyPr/>
          <a:lstStyle>
            <a:lvl1pPr>
              <a:defRPr smtClean="0">
                <a:solidFill>
                  <a:schemeClr val="tx1"/>
                </a:solidFill>
              </a:defRPr>
            </a:lvl1pPr>
          </a:lstStyle>
          <a:p>
            <a:fld id="{0D78B3F8-B61D-437E-97E6-C7E59EDC2C41}" type="slidenum">
              <a:rPr lang="en-US" smtClean="0"/>
              <a:t>‹#›</a:t>
            </a:fld>
            <a:endParaRPr lang="en-US"/>
          </a:p>
        </p:txBody>
      </p:sp>
      <p:pic>
        <p:nvPicPr>
          <p:cNvPr id="8" name="Picture 2" descr="W:\logos\AUTH logo\auth_logo_bw.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10464" t="9230" r="9892" b="10804"/>
          <a:stretch/>
        </p:blipFill>
        <p:spPr bwMode="auto">
          <a:xfrm>
            <a:off x="144736" y="6074474"/>
            <a:ext cx="624069" cy="468892"/>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p:cNvSpPr txBox="1"/>
          <p:nvPr/>
        </p:nvSpPr>
        <p:spPr>
          <a:xfrm>
            <a:off x="14817" y="6543366"/>
            <a:ext cx="960107" cy="314634"/>
          </a:xfrm>
          <a:prstGeom prst="rect">
            <a:avLst/>
          </a:prstGeom>
        </p:spPr>
        <p:txBody>
          <a:bodyPr vert="horz" wrap="square" lIns="91440" tIns="45720" rIns="91440" bIns="45720" rtlCol="0" anchor="ctr">
            <a:normAutofit fontScale="32500" lnSpcReduction="20000"/>
          </a:bodyPr>
          <a:lstStyle/>
          <a:p>
            <a:pPr algn="l"/>
            <a:r>
              <a:rPr lang="el-GR" sz="1800" dirty="0" smtClean="0">
                <a:latin typeface="Century Gothic" pitchFamily="34" charset="0"/>
                <a:ea typeface="Arial Unicode MS" pitchFamily="34" charset="-128"/>
                <a:cs typeface="Arial Unicode MS" pitchFamily="34" charset="-128"/>
              </a:rPr>
              <a:t>Αριστοτέλειο</a:t>
            </a:r>
          </a:p>
          <a:p>
            <a:pPr algn="l"/>
            <a:r>
              <a:rPr lang="el-GR" sz="1800" dirty="0" smtClean="0">
                <a:latin typeface="Century Gothic" pitchFamily="34" charset="0"/>
                <a:ea typeface="Arial Unicode MS" pitchFamily="34" charset="-128"/>
                <a:cs typeface="Arial Unicode MS" pitchFamily="34" charset="-128"/>
              </a:rPr>
              <a:t>Πανεπιστήμιο</a:t>
            </a:r>
          </a:p>
          <a:p>
            <a:pPr algn="l"/>
            <a:r>
              <a:rPr lang="el-GR" sz="1800" dirty="0" smtClean="0">
                <a:latin typeface="Century Gothic" pitchFamily="34" charset="0"/>
                <a:ea typeface="Arial Unicode MS" pitchFamily="34" charset="-128"/>
                <a:cs typeface="Arial Unicode MS" pitchFamily="34" charset="-128"/>
              </a:rPr>
              <a:t>Θεσσαλονίκης</a:t>
            </a:r>
          </a:p>
        </p:txBody>
      </p:sp>
      <p:sp>
        <p:nvSpPr>
          <p:cNvPr id="10" name="TextBox 9"/>
          <p:cNvSpPr txBox="1"/>
          <p:nvPr/>
        </p:nvSpPr>
        <p:spPr>
          <a:xfrm>
            <a:off x="4175787" y="6308920"/>
            <a:ext cx="3840427" cy="549080"/>
          </a:xfrm>
          <a:prstGeom prst="rect">
            <a:avLst/>
          </a:prstGeom>
        </p:spPr>
        <p:txBody>
          <a:bodyPr vert="horz" wrap="square" lIns="91440" tIns="0" rIns="91440" bIns="0" rtlCol="0" anchor="t">
            <a:noAutofit/>
          </a:bodyPr>
          <a:lstStyle/>
          <a:p>
            <a:pPr algn="ctr">
              <a:lnSpc>
                <a:spcPct val="220000"/>
              </a:lnSpc>
            </a:pPr>
            <a:r>
              <a:rPr lang="el-GR" sz="1000" dirty="0" smtClean="0">
                <a:latin typeface="+mn-lt"/>
              </a:rPr>
              <a:t>Εισαγωγή στη Γεωφυσική</a:t>
            </a:r>
          </a:p>
          <a:p>
            <a:pPr algn="ctr"/>
            <a:r>
              <a:rPr lang="el-GR" sz="1000" dirty="0" smtClean="0">
                <a:latin typeface="+mn-lt"/>
              </a:rPr>
              <a:t>Τμήμα Γεωλογίας</a:t>
            </a:r>
          </a:p>
        </p:txBody>
      </p:sp>
    </p:spTree>
    <p:extLst>
      <p:ext uri="{BB962C8B-B14F-4D97-AF65-F5344CB8AC3E}">
        <p14:creationId xmlns:p14="http://schemas.microsoft.com/office/powerpoint/2010/main" val="324320397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Τίτλος και Κατακόρυφο κείμενο">
    <p:spTree>
      <p:nvGrpSpPr>
        <p:cNvPr id="1" name=""/>
        <p:cNvGrpSpPr/>
        <p:nvPr/>
      </p:nvGrpSpPr>
      <p:grpSpPr>
        <a:xfrm>
          <a:off x="0" y="0"/>
          <a:ext cx="0" cy="0"/>
          <a:chOff x="0" y="0"/>
          <a:chExt cx="0" cy="0"/>
        </a:xfrm>
      </p:grpSpPr>
      <p:cxnSp>
        <p:nvCxnSpPr>
          <p:cNvPr id="4" name="Straight Connector 9"/>
          <p:cNvCxnSpPr/>
          <p:nvPr/>
        </p:nvCxnSpPr>
        <p:spPr>
          <a:xfrm>
            <a:off x="0" y="1266825"/>
            <a:ext cx="12192000" cy="0"/>
          </a:xfrm>
          <a:prstGeom prst="line">
            <a:avLst/>
          </a:prstGeom>
          <a:ln w="50800">
            <a:solidFill>
              <a:srgbClr val="990000"/>
            </a:solidFill>
          </a:ln>
        </p:spPr>
        <p:style>
          <a:lnRef idx="1">
            <a:schemeClr val="accent1"/>
          </a:lnRef>
          <a:fillRef idx="0">
            <a:schemeClr val="accent1"/>
          </a:fillRef>
          <a:effectRef idx="0">
            <a:schemeClr val="accent1"/>
          </a:effectRef>
          <a:fontRef idx="minor">
            <a:schemeClr val="tx1"/>
          </a:fontRef>
        </p:style>
      </p:cxnSp>
      <p:sp>
        <p:nvSpPr>
          <p:cNvPr id="5" name="Θέση τίτλου 1"/>
          <p:cNvSpPr txBox="1">
            <a:spLocks/>
          </p:cNvSpPr>
          <p:nvPr/>
        </p:nvSpPr>
        <p:spPr>
          <a:xfrm>
            <a:off x="609600" y="25400"/>
            <a:ext cx="10972800" cy="1143000"/>
          </a:xfrm>
          <a:prstGeom prst="rect">
            <a:avLst/>
          </a:prstGeom>
        </p:spPr>
        <p:txBody>
          <a:bodyPr anchor="ctr">
            <a:normAutofit/>
          </a:bodyPr>
          <a:lstStyle>
            <a:lvl1pPr algn="ctr" defTabSz="914400" rtl="0" eaLnBrk="1" latinLnBrk="0" hangingPunct="1">
              <a:spcBef>
                <a:spcPct val="0"/>
              </a:spcBef>
              <a:buNone/>
              <a:defRPr sz="4400" b="1" kern="1200">
                <a:solidFill>
                  <a:schemeClr val="bg1">
                    <a:lumMod val="95000"/>
                  </a:schemeClr>
                </a:solidFill>
                <a:latin typeface="+mj-lt"/>
                <a:ea typeface="+mj-ea"/>
                <a:cs typeface="+mj-cs"/>
              </a:defRPr>
            </a:lvl1pPr>
          </a:lstStyle>
          <a:p>
            <a:pPr fontAlgn="auto">
              <a:spcAft>
                <a:spcPts val="0"/>
              </a:spcAft>
              <a:defRPr/>
            </a:pPr>
            <a:r>
              <a:rPr lang="el-GR" sz="4400" dirty="0" smtClean="0">
                <a:solidFill>
                  <a:schemeClr val="tx1"/>
                </a:solidFill>
              </a:rPr>
              <a:t>Στυλ κύριου τίτλου</a:t>
            </a:r>
            <a:endParaRPr lang="el-GR" sz="4400" dirty="0">
              <a:solidFill>
                <a:schemeClr val="tx1"/>
              </a:solidFill>
            </a:endParaRPr>
          </a:p>
        </p:txBody>
      </p:sp>
      <p:cxnSp>
        <p:nvCxnSpPr>
          <p:cNvPr id="6" name="Straight Connector 17"/>
          <p:cNvCxnSpPr/>
          <p:nvPr/>
        </p:nvCxnSpPr>
        <p:spPr>
          <a:xfrm>
            <a:off x="0" y="6381750"/>
            <a:ext cx="12192000" cy="0"/>
          </a:xfrm>
          <a:prstGeom prst="line">
            <a:avLst/>
          </a:prstGeom>
          <a:ln w="25400">
            <a:solidFill>
              <a:srgbClr val="990000"/>
            </a:solidFill>
          </a:ln>
        </p:spPr>
        <p:style>
          <a:lnRef idx="1">
            <a:schemeClr val="accent1"/>
          </a:lnRef>
          <a:fillRef idx="0">
            <a:schemeClr val="accent1"/>
          </a:fillRef>
          <a:effectRef idx="0">
            <a:schemeClr val="accent1"/>
          </a:effectRef>
          <a:fontRef idx="minor">
            <a:schemeClr val="tx1"/>
          </a:fontRef>
        </p:style>
      </p:cxnSp>
      <p:sp>
        <p:nvSpPr>
          <p:cNvPr id="3" name="Θέση κατακόρυφου κειμένου 2"/>
          <p:cNvSpPr>
            <a:spLocks noGrp="1"/>
          </p:cNvSpPr>
          <p:nvPr>
            <p:ph type="body" orient="vert" idx="1"/>
          </p:nvPr>
        </p:nvSpPr>
        <p:spPr>
          <a:xfrm>
            <a:off x="623392" y="1440000"/>
            <a:ext cx="10972800" cy="476132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7" name="Θέση αριθμού διαφάνειας 5"/>
          <p:cNvSpPr>
            <a:spLocks noGrp="1"/>
          </p:cNvSpPr>
          <p:nvPr>
            <p:ph type="sldNum" sz="quarter" idx="10"/>
          </p:nvPr>
        </p:nvSpPr>
        <p:spPr>
          <a:xfrm>
            <a:off x="8737600" y="6456364"/>
            <a:ext cx="2844800" cy="365125"/>
          </a:xfrm>
        </p:spPr>
        <p:txBody>
          <a:bodyPr/>
          <a:lstStyle>
            <a:lvl1pPr>
              <a:defRPr smtClean="0">
                <a:solidFill>
                  <a:schemeClr val="tx1"/>
                </a:solidFill>
              </a:defRPr>
            </a:lvl1pPr>
          </a:lstStyle>
          <a:p>
            <a:fld id="{0D78B3F8-B61D-437E-97E6-C7E59EDC2C41}" type="slidenum">
              <a:rPr lang="en-US" smtClean="0"/>
              <a:t>‹#›</a:t>
            </a:fld>
            <a:endParaRPr lang="en-US"/>
          </a:p>
        </p:txBody>
      </p:sp>
      <p:pic>
        <p:nvPicPr>
          <p:cNvPr id="8" name="Picture 2" descr="W:\logos\AUTH logo\auth_logo_bw.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10464" t="9230" r="9892" b="10804"/>
          <a:stretch/>
        </p:blipFill>
        <p:spPr bwMode="auto">
          <a:xfrm>
            <a:off x="144736" y="6074474"/>
            <a:ext cx="624069" cy="468892"/>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p:cNvSpPr txBox="1"/>
          <p:nvPr/>
        </p:nvSpPr>
        <p:spPr>
          <a:xfrm>
            <a:off x="14817" y="6543366"/>
            <a:ext cx="960107" cy="314634"/>
          </a:xfrm>
          <a:prstGeom prst="rect">
            <a:avLst/>
          </a:prstGeom>
        </p:spPr>
        <p:txBody>
          <a:bodyPr vert="horz" wrap="square" lIns="91440" tIns="45720" rIns="91440" bIns="45720" rtlCol="0" anchor="ctr">
            <a:normAutofit fontScale="32500" lnSpcReduction="20000"/>
          </a:bodyPr>
          <a:lstStyle/>
          <a:p>
            <a:pPr algn="l"/>
            <a:r>
              <a:rPr lang="el-GR" sz="1800" dirty="0" smtClean="0">
                <a:latin typeface="Century Gothic" pitchFamily="34" charset="0"/>
                <a:ea typeface="Arial Unicode MS" pitchFamily="34" charset="-128"/>
                <a:cs typeface="Arial Unicode MS" pitchFamily="34" charset="-128"/>
              </a:rPr>
              <a:t>Αριστοτέλειο</a:t>
            </a:r>
          </a:p>
          <a:p>
            <a:pPr algn="l"/>
            <a:r>
              <a:rPr lang="el-GR" sz="1800" dirty="0" smtClean="0">
                <a:latin typeface="Century Gothic" pitchFamily="34" charset="0"/>
                <a:ea typeface="Arial Unicode MS" pitchFamily="34" charset="-128"/>
                <a:cs typeface="Arial Unicode MS" pitchFamily="34" charset="-128"/>
              </a:rPr>
              <a:t>Πανεπιστήμιο</a:t>
            </a:r>
          </a:p>
          <a:p>
            <a:pPr algn="l"/>
            <a:r>
              <a:rPr lang="el-GR" sz="1800" dirty="0" smtClean="0">
                <a:latin typeface="Century Gothic" pitchFamily="34" charset="0"/>
                <a:ea typeface="Arial Unicode MS" pitchFamily="34" charset="-128"/>
                <a:cs typeface="Arial Unicode MS" pitchFamily="34" charset="-128"/>
              </a:rPr>
              <a:t>Θεσσαλονίκης</a:t>
            </a:r>
          </a:p>
        </p:txBody>
      </p:sp>
      <p:sp>
        <p:nvSpPr>
          <p:cNvPr id="10" name="TextBox 9"/>
          <p:cNvSpPr txBox="1"/>
          <p:nvPr/>
        </p:nvSpPr>
        <p:spPr>
          <a:xfrm>
            <a:off x="4175787" y="6308920"/>
            <a:ext cx="3840427" cy="549080"/>
          </a:xfrm>
          <a:prstGeom prst="rect">
            <a:avLst/>
          </a:prstGeom>
        </p:spPr>
        <p:txBody>
          <a:bodyPr vert="horz" wrap="square" lIns="91440" tIns="0" rIns="91440" bIns="0" rtlCol="0" anchor="t">
            <a:noAutofit/>
          </a:bodyPr>
          <a:lstStyle/>
          <a:p>
            <a:pPr algn="ctr">
              <a:lnSpc>
                <a:spcPct val="220000"/>
              </a:lnSpc>
            </a:pPr>
            <a:r>
              <a:rPr lang="el-GR" sz="1000" dirty="0" smtClean="0">
                <a:latin typeface="+mn-lt"/>
              </a:rPr>
              <a:t>Εισαγωγή στη Γεωφυσική</a:t>
            </a:r>
          </a:p>
          <a:p>
            <a:pPr algn="ctr"/>
            <a:r>
              <a:rPr lang="el-GR" sz="1000" dirty="0" smtClean="0">
                <a:latin typeface="+mn-lt"/>
              </a:rPr>
              <a:t>Τμήμα Γεωλογίας</a:t>
            </a:r>
          </a:p>
        </p:txBody>
      </p:sp>
    </p:spTree>
    <p:extLst>
      <p:ext uri="{BB962C8B-B14F-4D97-AF65-F5344CB8AC3E}">
        <p14:creationId xmlns:p14="http://schemas.microsoft.com/office/powerpoint/2010/main" val="323283747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cxnSp>
        <p:nvCxnSpPr>
          <p:cNvPr id="4" name="Straight Connector 7"/>
          <p:cNvCxnSpPr/>
          <p:nvPr/>
        </p:nvCxnSpPr>
        <p:spPr>
          <a:xfrm flipV="1">
            <a:off x="662517" y="0"/>
            <a:ext cx="0" cy="6858000"/>
          </a:xfrm>
          <a:prstGeom prst="line">
            <a:avLst/>
          </a:prstGeom>
          <a:ln w="25400">
            <a:solidFill>
              <a:srgbClr val="990000"/>
            </a:solidFill>
          </a:ln>
        </p:spPr>
        <p:style>
          <a:lnRef idx="1">
            <a:schemeClr val="accent1"/>
          </a:lnRef>
          <a:fillRef idx="0">
            <a:schemeClr val="accent1"/>
          </a:fillRef>
          <a:effectRef idx="0">
            <a:schemeClr val="accent1"/>
          </a:effectRef>
          <a:fontRef idx="minor">
            <a:schemeClr val="tx1"/>
          </a:fontRef>
        </p:style>
      </p:cxnSp>
      <p:cxnSp>
        <p:nvCxnSpPr>
          <p:cNvPr id="5" name="Straight Connector 10"/>
          <p:cNvCxnSpPr/>
          <p:nvPr/>
        </p:nvCxnSpPr>
        <p:spPr>
          <a:xfrm flipV="1">
            <a:off x="10502900" y="0"/>
            <a:ext cx="0" cy="6858000"/>
          </a:xfrm>
          <a:prstGeom prst="line">
            <a:avLst/>
          </a:prstGeom>
          <a:ln w="50800">
            <a:solidFill>
              <a:srgbClr val="990000"/>
            </a:solidFill>
          </a:ln>
        </p:spPr>
        <p:style>
          <a:lnRef idx="1">
            <a:schemeClr val="accent1"/>
          </a:lnRef>
          <a:fillRef idx="0">
            <a:schemeClr val="accent1"/>
          </a:fillRef>
          <a:effectRef idx="0">
            <a:schemeClr val="accent1"/>
          </a:effectRef>
          <a:fontRef idx="minor">
            <a:schemeClr val="tx1"/>
          </a:fontRef>
        </p:style>
      </p:cxnSp>
      <p:sp>
        <p:nvSpPr>
          <p:cNvPr id="3" name="Θέση κατακόρυφου κειμένου 2"/>
          <p:cNvSpPr>
            <a:spLocks noGrp="1"/>
          </p:cNvSpPr>
          <p:nvPr>
            <p:ph type="body" orient="vert" idx="1"/>
          </p:nvPr>
        </p:nvSpPr>
        <p:spPr>
          <a:xfrm>
            <a:off x="815413" y="274639"/>
            <a:ext cx="9601067"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dirty="0"/>
          </a:p>
        </p:txBody>
      </p:sp>
      <p:sp>
        <p:nvSpPr>
          <p:cNvPr id="2" name="Κατακόρυφος τίτλος 1"/>
          <p:cNvSpPr>
            <a:spLocks noGrp="1"/>
          </p:cNvSpPr>
          <p:nvPr>
            <p:ph type="title" orient="vert"/>
          </p:nvPr>
        </p:nvSpPr>
        <p:spPr>
          <a:xfrm>
            <a:off x="10584000" y="274639"/>
            <a:ext cx="1526400" cy="5851525"/>
          </a:xfrm>
          <a:prstGeom prst="rect">
            <a:avLst/>
          </a:prstGeom>
        </p:spPr>
        <p:txBody>
          <a:bodyPr vert="eaVert">
            <a:normAutofit/>
          </a:bodyPr>
          <a:lstStyle>
            <a:lvl1pPr>
              <a:defRPr>
                <a:solidFill>
                  <a:schemeClr val="tx1"/>
                </a:solidFill>
              </a:defRPr>
            </a:lvl1pPr>
          </a:lstStyle>
          <a:p>
            <a:r>
              <a:rPr lang="en-US" smtClean="0"/>
              <a:t>Click to edit Master title style</a:t>
            </a:r>
            <a:endParaRPr lang="el-GR" dirty="0"/>
          </a:p>
        </p:txBody>
      </p:sp>
      <p:sp>
        <p:nvSpPr>
          <p:cNvPr id="6" name="Θέση αριθμού διαφάνειας 5"/>
          <p:cNvSpPr>
            <a:spLocks noGrp="1"/>
          </p:cNvSpPr>
          <p:nvPr>
            <p:ph type="sldNum" sz="quarter" idx="10"/>
          </p:nvPr>
        </p:nvSpPr>
        <p:spPr>
          <a:xfrm>
            <a:off x="156634" y="6356351"/>
            <a:ext cx="385233" cy="365125"/>
          </a:xfrm>
        </p:spPr>
        <p:txBody>
          <a:bodyPr vert="vert"/>
          <a:lstStyle>
            <a:lvl1pPr algn="l">
              <a:defRPr smtClean="0">
                <a:solidFill>
                  <a:schemeClr val="tx1"/>
                </a:solidFill>
              </a:defRPr>
            </a:lvl1pPr>
          </a:lstStyle>
          <a:p>
            <a:fld id="{0D78B3F8-B61D-437E-97E6-C7E59EDC2C41}" type="slidenum">
              <a:rPr lang="en-US" smtClean="0"/>
              <a:t>‹#›</a:t>
            </a:fld>
            <a:endParaRPr lang="en-US"/>
          </a:p>
        </p:txBody>
      </p:sp>
      <p:grpSp>
        <p:nvGrpSpPr>
          <p:cNvPr id="13" name="Group 12"/>
          <p:cNvGrpSpPr/>
          <p:nvPr/>
        </p:nvGrpSpPr>
        <p:grpSpPr>
          <a:xfrm rot="5400000">
            <a:off x="134831" y="-162311"/>
            <a:ext cx="720080" cy="1044701"/>
            <a:chOff x="11113" y="6074474"/>
            <a:chExt cx="720080" cy="783526"/>
          </a:xfrm>
        </p:grpSpPr>
        <p:pic>
          <p:nvPicPr>
            <p:cNvPr id="10" name="Picture 2" descr="W:\logos\AUTH logo\auth_logo_bw.jpg"/>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l="10464" t="9230" r="9892" b="10804"/>
            <a:stretch/>
          </p:blipFill>
          <p:spPr bwMode="auto">
            <a:xfrm>
              <a:off x="108552" y="6074474"/>
              <a:ext cx="468052" cy="468892"/>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p:cNvSpPr txBox="1"/>
            <p:nvPr userDrawn="1"/>
          </p:nvSpPr>
          <p:spPr>
            <a:xfrm>
              <a:off x="11113" y="6543366"/>
              <a:ext cx="720080" cy="314634"/>
            </a:xfrm>
            <a:prstGeom prst="rect">
              <a:avLst/>
            </a:prstGeom>
          </p:spPr>
          <p:txBody>
            <a:bodyPr vert="horz" wrap="square" lIns="91440" tIns="45720" rIns="91440" bIns="45720" rtlCol="0" anchor="ctr">
              <a:normAutofit fontScale="32500" lnSpcReduction="20000"/>
            </a:bodyPr>
            <a:lstStyle/>
            <a:p>
              <a:pPr algn="l"/>
              <a:r>
                <a:rPr lang="el-GR" sz="1800" dirty="0" smtClean="0">
                  <a:latin typeface="Century Gothic" pitchFamily="34" charset="0"/>
                  <a:ea typeface="Arial Unicode MS" pitchFamily="34" charset="-128"/>
                  <a:cs typeface="Arial Unicode MS" pitchFamily="34" charset="-128"/>
                </a:rPr>
                <a:t>Αριστοτέλειο</a:t>
              </a:r>
            </a:p>
            <a:p>
              <a:pPr algn="l"/>
              <a:r>
                <a:rPr lang="el-GR" sz="1800" dirty="0" smtClean="0">
                  <a:latin typeface="Century Gothic" pitchFamily="34" charset="0"/>
                  <a:ea typeface="Arial Unicode MS" pitchFamily="34" charset="-128"/>
                  <a:cs typeface="Arial Unicode MS" pitchFamily="34" charset="-128"/>
                </a:rPr>
                <a:t>Πανεπιστήμιο</a:t>
              </a:r>
            </a:p>
            <a:p>
              <a:pPr algn="l"/>
              <a:r>
                <a:rPr lang="el-GR" sz="1800" dirty="0" smtClean="0">
                  <a:latin typeface="Century Gothic" pitchFamily="34" charset="0"/>
                  <a:ea typeface="Arial Unicode MS" pitchFamily="34" charset="-128"/>
                  <a:cs typeface="Arial Unicode MS" pitchFamily="34" charset="-128"/>
                </a:rPr>
                <a:t>Θεσσαλονίκης</a:t>
              </a:r>
            </a:p>
          </p:txBody>
        </p:sp>
      </p:grpSp>
      <p:sp>
        <p:nvSpPr>
          <p:cNvPr id="12" name="TextBox 11"/>
          <p:cNvSpPr txBox="1"/>
          <p:nvPr/>
        </p:nvSpPr>
        <p:spPr>
          <a:xfrm rot="5400000">
            <a:off x="-1095695" y="3062947"/>
            <a:ext cx="2880320" cy="732107"/>
          </a:xfrm>
          <a:prstGeom prst="rect">
            <a:avLst/>
          </a:prstGeom>
        </p:spPr>
        <p:txBody>
          <a:bodyPr vert="horz" wrap="square" lIns="91440" tIns="0" rIns="91440" bIns="0" rtlCol="0" anchor="t">
            <a:noAutofit/>
          </a:bodyPr>
          <a:lstStyle/>
          <a:p>
            <a:pPr algn="ctr">
              <a:lnSpc>
                <a:spcPct val="220000"/>
              </a:lnSpc>
            </a:pPr>
            <a:r>
              <a:rPr lang="el-GR" sz="1000" dirty="0" smtClean="0">
                <a:latin typeface="+mn-lt"/>
              </a:rPr>
              <a:t>Τίτλος Μαθήματος</a:t>
            </a:r>
          </a:p>
          <a:p>
            <a:pPr algn="ctr"/>
            <a:r>
              <a:rPr lang="el-GR" sz="1000" dirty="0" smtClean="0">
                <a:latin typeface="+mn-lt"/>
              </a:rPr>
              <a:t>Τμήμα</a:t>
            </a:r>
          </a:p>
        </p:txBody>
      </p:sp>
    </p:spTree>
    <p:extLst>
      <p:ext uri="{BB962C8B-B14F-4D97-AF65-F5344CB8AC3E}">
        <p14:creationId xmlns:p14="http://schemas.microsoft.com/office/powerpoint/2010/main" val="310763699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Μόνο τίτλος">
    <p:spTree>
      <p:nvGrpSpPr>
        <p:cNvPr id="1" name=""/>
        <p:cNvGrpSpPr/>
        <p:nvPr/>
      </p:nvGrpSpPr>
      <p:grpSpPr>
        <a:xfrm>
          <a:off x="0" y="0"/>
          <a:ext cx="0" cy="0"/>
          <a:chOff x="0" y="0"/>
          <a:chExt cx="0" cy="0"/>
        </a:xfrm>
      </p:grpSpPr>
      <p:cxnSp>
        <p:nvCxnSpPr>
          <p:cNvPr id="3" name="Straight Connector 8"/>
          <p:cNvCxnSpPr/>
          <p:nvPr/>
        </p:nvCxnSpPr>
        <p:spPr>
          <a:xfrm>
            <a:off x="0" y="1266825"/>
            <a:ext cx="12192000" cy="0"/>
          </a:xfrm>
          <a:prstGeom prst="line">
            <a:avLst/>
          </a:prstGeom>
          <a:ln w="50800">
            <a:solidFill>
              <a:srgbClr val="990000"/>
            </a:solidFill>
          </a:ln>
        </p:spPr>
        <p:style>
          <a:lnRef idx="1">
            <a:schemeClr val="accent1"/>
          </a:lnRef>
          <a:fillRef idx="0">
            <a:schemeClr val="accent1"/>
          </a:fillRef>
          <a:effectRef idx="0">
            <a:schemeClr val="accent1"/>
          </a:effectRef>
          <a:fontRef idx="minor">
            <a:schemeClr val="tx1"/>
          </a:fontRef>
        </p:style>
      </p:cxnSp>
      <p:cxnSp>
        <p:nvCxnSpPr>
          <p:cNvPr id="4" name="Straight Connector 16"/>
          <p:cNvCxnSpPr/>
          <p:nvPr/>
        </p:nvCxnSpPr>
        <p:spPr>
          <a:xfrm>
            <a:off x="0" y="6381750"/>
            <a:ext cx="12192000" cy="0"/>
          </a:xfrm>
          <a:prstGeom prst="line">
            <a:avLst/>
          </a:prstGeom>
          <a:ln w="25400">
            <a:solidFill>
              <a:srgbClr val="990000"/>
            </a:solidFill>
          </a:ln>
        </p:spPr>
        <p:style>
          <a:lnRef idx="1">
            <a:schemeClr val="accent1"/>
          </a:lnRef>
          <a:fillRef idx="0">
            <a:schemeClr val="accent1"/>
          </a:fillRef>
          <a:effectRef idx="0">
            <a:schemeClr val="accent1"/>
          </a:effectRef>
          <a:fontRef idx="minor">
            <a:schemeClr val="tx1"/>
          </a:fontRef>
        </p:style>
      </p:cxnSp>
      <p:sp>
        <p:nvSpPr>
          <p:cNvPr id="15" name="Θέση τίτλου 1"/>
          <p:cNvSpPr>
            <a:spLocks noGrp="1"/>
          </p:cNvSpPr>
          <p:nvPr>
            <p:ph type="title"/>
          </p:nvPr>
        </p:nvSpPr>
        <p:spPr>
          <a:xfrm>
            <a:off x="609600" y="26082"/>
            <a:ext cx="10972800" cy="1143000"/>
          </a:xfrm>
          <a:prstGeom prst="rect">
            <a:avLst/>
          </a:prstGeom>
        </p:spPr>
        <p:txBody>
          <a:bodyPr vert="horz" lIns="91440" tIns="45720" rIns="91440" bIns="45720" rtlCol="0" anchor="ctr">
            <a:normAutofit/>
          </a:bodyPr>
          <a:lstStyle>
            <a:lvl1pPr>
              <a:defRPr>
                <a:solidFill>
                  <a:schemeClr val="tx1"/>
                </a:solidFill>
              </a:defRPr>
            </a:lvl1pPr>
          </a:lstStyle>
          <a:p>
            <a:r>
              <a:rPr lang="en-US" smtClean="0"/>
              <a:t>Click to edit Master title style</a:t>
            </a:r>
            <a:endParaRPr lang="el-GR" dirty="0"/>
          </a:p>
        </p:txBody>
      </p:sp>
      <p:sp>
        <p:nvSpPr>
          <p:cNvPr id="5" name="Θέση αριθμού διαφάνειας 5"/>
          <p:cNvSpPr>
            <a:spLocks noGrp="1"/>
          </p:cNvSpPr>
          <p:nvPr>
            <p:ph type="sldNum" sz="quarter" idx="10"/>
          </p:nvPr>
        </p:nvSpPr>
        <p:spPr>
          <a:xfrm>
            <a:off x="8737600" y="6456364"/>
            <a:ext cx="2844800" cy="365125"/>
          </a:xfrm>
        </p:spPr>
        <p:txBody>
          <a:bodyPr/>
          <a:lstStyle>
            <a:lvl1pPr>
              <a:defRPr smtClean="0">
                <a:solidFill>
                  <a:schemeClr val="tx1"/>
                </a:solidFill>
              </a:defRPr>
            </a:lvl1pPr>
          </a:lstStyle>
          <a:p>
            <a:fld id="{0D78B3F8-B61D-437E-97E6-C7E59EDC2C41}" type="slidenum">
              <a:rPr lang="en-US" smtClean="0"/>
              <a:t>‹#›</a:t>
            </a:fld>
            <a:endParaRPr lang="en-US"/>
          </a:p>
        </p:txBody>
      </p:sp>
      <p:pic>
        <p:nvPicPr>
          <p:cNvPr id="6" name="Picture 2" descr="W:\logos\AUTH logo\auth_logo_bw.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10464" t="9230" r="9892" b="10804"/>
          <a:stretch/>
        </p:blipFill>
        <p:spPr bwMode="auto">
          <a:xfrm>
            <a:off x="144736" y="6074474"/>
            <a:ext cx="624069" cy="468892"/>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14817" y="6543366"/>
            <a:ext cx="960107" cy="314634"/>
          </a:xfrm>
          <a:prstGeom prst="rect">
            <a:avLst/>
          </a:prstGeom>
        </p:spPr>
        <p:txBody>
          <a:bodyPr vert="horz" wrap="square" lIns="91440" tIns="45720" rIns="91440" bIns="45720" rtlCol="0" anchor="ctr">
            <a:normAutofit fontScale="32500" lnSpcReduction="20000"/>
          </a:bodyPr>
          <a:lstStyle/>
          <a:p>
            <a:pPr algn="l"/>
            <a:r>
              <a:rPr lang="el-GR" sz="1800" dirty="0" smtClean="0">
                <a:latin typeface="Century Gothic" pitchFamily="34" charset="0"/>
                <a:ea typeface="Arial Unicode MS" pitchFamily="34" charset="-128"/>
                <a:cs typeface="Arial Unicode MS" pitchFamily="34" charset="-128"/>
              </a:rPr>
              <a:t>Αριστοτέλειο</a:t>
            </a:r>
          </a:p>
          <a:p>
            <a:pPr algn="l"/>
            <a:r>
              <a:rPr lang="el-GR" sz="1800" dirty="0" smtClean="0">
                <a:latin typeface="Century Gothic" pitchFamily="34" charset="0"/>
                <a:ea typeface="Arial Unicode MS" pitchFamily="34" charset="-128"/>
                <a:cs typeface="Arial Unicode MS" pitchFamily="34" charset="-128"/>
              </a:rPr>
              <a:t>Πανεπιστήμιο</a:t>
            </a:r>
          </a:p>
          <a:p>
            <a:pPr algn="l"/>
            <a:r>
              <a:rPr lang="el-GR" sz="1800" dirty="0" smtClean="0">
                <a:latin typeface="Century Gothic" pitchFamily="34" charset="0"/>
                <a:ea typeface="Arial Unicode MS" pitchFamily="34" charset="-128"/>
                <a:cs typeface="Arial Unicode MS" pitchFamily="34" charset="-128"/>
              </a:rPr>
              <a:t>Θεσσαλονίκης</a:t>
            </a:r>
          </a:p>
        </p:txBody>
      </p:sp>
      <p:sp>
        <p:nvSpPr>
          <p:cNvPr id="8" name="TextBox 7"/>
          <p:cNvSpPr txBox="1"/>
          <p:nvPr/>
        </p:nvSpPr>
        <p:spPr>
          <a:xfrm>
            <a:off x="4175787" y="6308920"/>
            <a:ext cx="3840427" cy="549080"/>
          </a:xfrm>
          <a:prstGeom prst="rect">
            <a:avLst/>
          </a:prstGeom>
        </p:spPr>
        <p:txBody>
          <a:bodyPr vert="horz" wrap="square" lIns="91440" tIns="0" rIns="91440" bIns="0" rtlCol="0" anchor="t">
            <a:noAutofit/>
          </a:bodyPr>
          <a:lstStyle/>
          <a:p>
            <a:pPr algn="ctr">
              <a:lnSpc>
                <a:spcPct val="220000"/>
              </a:lnSpc>
            </a:pPr>
            <a:r>
              <a:rPr lang="el-GR" sz="1000" dirty="0" smtClean="0">
                <a:latin typeface="+mn-lt"/>
              </a:rPr>
              <a:t>Εισαγωγή στη Γεωφυσική</a:t>
            </a:r>
          </a:p>
          <a:p>
            <a:pPr algn="ctr"/>
            <a:r>
              <a:rPr lang="el-GR" sz="1000" dirty="0" smtClean="0">
                <a:latin typeface="+mn-lt"/>
              </a:rPr>
              <a:t>Τμήμα Γεωλογίας</a:t>
            </a:r>
          </a:p>
        </p:txBody>
      </p:sp>
    </p:spTree>
    <p:extLst>
      <p:ext uri="{BB962C8B-B14F-4D97-AF65-F5344CB8AC3E}">
        <p14:creationId xmlns:p14="http://schemas.microsoft.com/office/powerpoint/2010/main" val="3064732514"/>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cxnSp>
        <p:nvCxnSpPr>
          <p:cNvPr id="2" name="Straight Connector 4"/>
          <p:cNvCxnSpPr/>
          <p:nvPr/>
        </p:nvCxnSpPr>
        <p:spPr>
          <a:xfrm>
            <a:off x="0" y="1266825"/>
            <a:ext cx="12192000" cy="0"/>
          </a:xfrm>
          <a:prstGeom prst="line">
            <a:avLst/>
          </a:prstGeom>
          <a:ln w="50800">
            <a:solidFill>
              <a:srgbClr val="990000"/>
            </a:solidFill>
          </a:ln>
        </p:spPr>
        <p:style>
          <a:lnRef idx="1">
            <a:schemeClr val="accent1"/>
          </a:lnRef>
          <a:fillRef idx="0">
            <a:schemeClr val="accent1"/>
          </a:fillRef>
          <a:effectRef idx="0">
            <a:schemeClr val="accent1"/>
          </a:effectRef>
          <a:fontRef idx="minor">
            <a:schemeClr val="tx1"/>
          </a:fontRef>
        </p:style>
      </p:cxnSp>
      <p:cxnSp>
        <p:nvCxnSpPr>
          <p:cNvPr id="3" name="Straight Connector 7"/>
          <p:cNvCxnSpPr/>
          <p:nvPr/>
        </p:nvCxnSpPr>
        <p:spPr>
          <a:xfrm>
            <a:off x="0" y="6381750"/>
            <a:ext cx="12192000" cy="0"/>
          </a:xfrm>
          <a:prstGeom prst="line">
            <a:avLst/>
          </a:prstGeom>
          <a:ln w="25400">
            <a:solidFill>
              <a:srgbClr val="990000"/>
            </a:solidFill>
          </a:ln>
        </p:spPr>
        <p:style>
          <a:lnRef idx="1">
            <a:schemeClr val="accent1"/>
          </a:lnRef>
          <a:fillRef idx="0">
            <a:schemeClr val="accent1"/>
          </a:fillRef>
          <a:effectRef idx="0">
            <a:schemeClr val="accent1"/>
          </a:effectRef>
          <a:fontRef idx="minor">
            <a:schemeClr val="tx1"/>
          </a:fontRef>
        </p:style>
      </p:cxnSp>
      <p:sp>
        <p:nvSpPr>
          <p:cNvPr id="4" name="Θέση αριθμού διαφάνειας 5"/>
          <p:cNvSpPr>
            <a:spLocks noGrp="1"/>
          </p:cNvSpPr>
          <p:nvPr>
            <p:ph type="sldNum" sz="quarter" idx="10"/>
          </p:nvPr>
        </p:nvSpPr>
        <p:spPr>
          <a:xfrm>
            <a:off x="8737600" y="6456364"/>
            <a:ext cx="2844800" cy="365125"/>
          </a:xfrm>
        </p:spPr>
        <p:txBody>
          <a:bodyPr/>
          <a:lstStyle>
            <a:lvl1pPr>
              <a:defRPr smtClean="0">
                <a:solidFill>
                  <a:schemeClr val="tx1"/>
                </a:solidFill>
              </a:defRPr>
            </a:lvl1pPr>
          </a:lstStyle>
          <a:p>
            <a:fld id="{0D78B3F8-B61D-437E-97E6-C7E59EDC2C41}" type="slidenum">
              <a:rPr lang="en-US" smtClean="0"/>
              <a:t>‹#›</a:t>
            </a:fld>
            <a:endParaRPr lang="en-US"/>
          </a:p>
        </p:txBody>
      </p:sp>
      <p:pic>
        <p:nvPicPr>
          <p:cNvPr id="5" name="Picture 2" descr="W:\logos\AUTH logo\auth_logo_bw.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10464" t="9230" r="9892" b="10804"/>
          <a:stretch/>
        </p:blipFill>
        <p:spPr bwMode="auto">
          <a:xfrm>
            <a:off x="144736" y="6074474"/>
            <a:ext cx="624069" cy="468892"/>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14817" y="6543366"/>
            <a:ext cx="960107" cy="314634"/>
          </a:xfrm>
          <a:prstGeom prst="rect">
            <a:avLst/>
          </a:prstGeom>
        </p:spPr>
        <p:txBody>
          <a:bodyPr vert="horz" wrap="square" lIns="91440" tIns="45720" rIns="91440" bIns="45720" rtlCol="0" anchor="ctr">
            <a:normAutofit fontScale="32500" lnSpcReduction="20000"/>
          </a:bodyPr>
          <a:lstStyle/>
          <a:p>
            <a:pPr algn="l"/>
            <a:r>
              <a:rPr lang="el-GR" sz="1800" dirty="0" smtClean="0">
                <a:latin typeface="Century Gothic" pitchFamily="34" charset="0"/>
                <a:ea typeface="Arial Unicode MS" pitchFamily="34" charset="-128"/>
                <a:cs typeface="Arial Unicode MS" pitchFamily="34" charset="-128"/>
              </a:rPr>
              <a:t>Αριστοτέλειο</a:t>
            </a:r>
          </a:p>
          <a:p>
            <a:pPr algn="l"/>
            <a:r>
              <a:rPr lang="el-GR" sz="1800" dirty="0" smtClean="0">
                <a:latin typeface="Century Gothic" pitchFamily="34" charset="0"/>
                <a:ea typeface="Arial Unicode MS" pitchFamily="34" charset="-128"/>
                <a:cs typeface="Arial Unicode MS" pitchFamily="34" charset="-128"/>
              </a:rPr>
              <a:t>Πανεπιστήμιο</a:t>
            </a:r>
          </a:p>
          <a:p>
            <a:pPr algn="l"/>
            <a:r>
              <a:rPr lang="el-GR" sz="1800" dirty="0" smtClean="0">
                <a:latin typeface="Century Gothic" pitchFamily="34" charset="0"/>
                <a:ea typeface="Arial Unicode MS" pitchFamily="34" charset="-128"/>
                <a:cs typeface="Arial Unicode MS" pitchFamily="34" charset="-128"/>
              </a:rPr>
              <a:t>Θεσσαλονίκης</a:t>
            </a:r>
          </a:p>
        </p:txBody>
      </p:sp>
      <p:sp>
        <p:nvSpPr>
          <p:cNvPr id="7" name="TextBox 6"/>
          <p:cNvSpPr txBox="1"/>
          <p:nvPr/>
        </p:nvSpPr>
        <p:spPr>
          <a:xfrm>
            <a:off x="4175787" y="6308920"/>
            <a:ext cx="3840427" cy="549080"/>
          </a:xfrm>
          <a:prstGeom prst="rect">
            <a:avLst/>
          </a:prstGeom>
        </p:spPr>
        <p:txBody>
          <a:bodyPr vert="horz" wrap="square" lIns="91440" tIns="0" rIns="91440" bIns="0" rtlCol="0" anchor="t">
            <a:noAutofit/>
          </a:bodyPr>
          <a:lstStyle/>
          <a:p>
            <a:pPr algn="ctr">
              <a:lnSpc>
                <a:spcPct val="220000"/>
              </a:lnSpc>
            </a:pPr>
            <a:r>
              <a:rPr lang="el-GR" sz="1000" dirty="0" smtClean="0">
                <a:latin typeface="+mn-lt"/>
              </a:rPr>
              <a:t>Εισαγωγή στη Γεωφυσική</a:t>
            </a:r>
          </a:p>
          <a:p>
            <a:pPr algn="ctr"/>
            <a:r>
              <a:rPr lang="el-GR" sz="1000" dirty="0" smtClean="0">
                <a:latin typeface="+mn-lt"/>
              </a:rPr>
              <a:t>Τμήμα Γεωλογίας</a:t>
            </a:r>
          </a:p>
        </p:txBody>
      </p:sp>
    </p:spTree>
    <p:extLst>
      <p:ext uri="{BB962C8B-B14F-4D97-AF65-F5344CB8AC3E}">
        <p14:creationId xmlns:p14="http://schemas.microsoft.com/office/powerpoint/2010/main" val="215784510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1_Κενή">
    <p:spTree>
      <p:nvGrpSpPr>
        <p:cNvPr id="1" name=""/>
        <p:cNvGrpSpPr/>
        <p:nvPr/>
      </p:nvGrpSpPr>
      <p:grpSpPr>
        <a:xfrm>
          <a:off x="0" y="0"/>
          <a:ext cx="0" cy="0"/>
          <a:chOff x="0" y="0"/>
          <a:chExt cx="0" cy="0"/>
        </a:xfrm>
      </p:grpSpPr>
      <p:sp>
        <p:nvSpPr>
          <p:cNvPr id="2" name="Θέση αριθμού διαφάνειας 5"/>
          <p:cNvSpPr>
            <a:spLocks noGrp="1"/>
          </p:cNvSpPr>
          <p:nvPr>
            <p:ph type="sldNum" sz="quarter" idx="10"/>
          </p:nvPr>
        </p:nvSpPr>
        <p:spPr/>
        <p:txBody>
          <a:bodyPr/>
          <a:lstStyle>
            <a:lvl1pPr>
              <a:defRPr/>
            </a:lvl1pPr>
          </a:lstStyle>
          <a:p>
            <a:fld id="{0D78B3F8-B61D-437E-97E6-C7E59EDC2C41}" type="slidenum">
              <a:rPr lang="en-US" smtClean="0"/>
              <a:t>‹#›</a:t>
            </a:fld>
            <a:endParaRPr lang="en-US"/>
          </a:p>
        </p:txBody>
      </p:sp>
    </p:spTree>
    <p:extLst>
      <p:ext uri="{BB962C8B-B14F-4D97-AF65-F5344CB8AC3E}">
        <p14:creationId xmlns:p14="http://schemas.microsoft.com/office/powerpoint/2010/main" val="32035107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F5CF8C5C-F043-4963-80C7-C322DDAC3820}" type="datetimeFigureOut">
              <a:rPr lang="en-US" smtClean="0"/>
              <a:t>17-Feb-16</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p:txBody>
          <a:bodyPr/>
          <a:lstStyle/>
          <a:p>
            <a:fld id="{0D78B3F8-B61D-437E-97E6-C7E59EDC2C41}" type="slidenum">
              <a:rPr lang="en-US" smtClean="0"/>
              <a:t>‹#›</a:t>
            </a:fld>
            <a:endParaRPr lang="en-US"/>
          </a:p>
        </p:txBody>
      </p:sp>
    </p:spTree>
    <p:extLst>
      <p:ext uri="{BB962C8B-B14F-4D97-AF65-F5344CB8AC3E}">
        <p14:creationId xmlns:p14="http://schemas.microsoft.com/office/powerpoint/2010/main" val="309681470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838200" y="6356350"/>
            <a:ext cx="2743200" cy="365125"/>
          </a:xfrm>
          <a:prstGeom prst="rect">
            <a:avLst/>
          </a:prstGeom>
        </p:spPr>
        <p:txBody>
          <a:bodyPr/>
          <a:lstStyle/>
          <a:p>
            <a:fld id="{F5CF8C5C-F043-4963-80C7-C322DDAC3820}" type="datetimeFigureOut">
              <a:rPr lang="en-US" smtClean="0"/>
              <a:t>17-Feb-16</a:t>
            </a:fld>
            <a:endParaRPr lang="en-US"/>
          </a:p>
        </p:txBody>
      </p:sp>
      <p:sp>
        <p:nvSpPr>
          <p:cNvPr id="4" name="Footer Placeholder 3"/>
          <p:cNvSpPr>
            <a:spLocks noGrp="1"/>
          </p:cNvSpPr>
          <p:nvPr>
            <p:ph type="ftr" sz="quarter" idx="11"/>
          </p:nvPr>
        </p:nvSpPr>
        <p:spPr>
          <a:xfrm>
            <a:off x="4038600" y="6356350"/>
            <a:ext cx="4114800" cy="365125"/>
          </a:xfrm>
          <a:prstGeom prst="rect">
            <a:avLst/>
          </a:prstGeom>
        </p:spPr>
        <p:txBody>
          <a:bodyPr/>
          <a:lstStyle/>
          <a:p>
            <a:endParaRPr lang="en-US"/>
          </a:p>
        </p:txBody>
      </p:sp>
      <p:sp>
        <p:nvSpPr>
          <p:cNvPr id="5" name="Slide Number Placeholder 4"/>
          <p:cNvSpPr>
            <a:spLocks noGrp="1"/>
          </p:cNvSpPr>
          <p:nvPr>
            <p:ph type="sldNum" sz="quarter" idx="12"/>
          </p:nvPr>
        </p:nvSpPr>
        <p:spPr/>
        <p:txBody>
          <a:bodyPr/>
          <a:lstStyle/>
          <a:p>
            <a:fld id="{0D78B3F8-B61D-437E-97E6-C7E59EDC2C41}" type="slidenum">
              <a:rPr lang="en-US" smtClean="0"/>
              <a:t>‹#›</a:t>
            </a:fld>
            <a:endParaRPr lang="en-US"/>
          </a:p>
        </p:txBody>
      </p:sp>
    </p:spTree>
    <p:extLst>
      <p:ext uri="{BB962C8B-B14F-4D97-AF65-F5344CB8AC3E}">
        <p14:creationId xmlns:p14="http://schemas.microsoft.com/office/powerpoint/2010/main" val="3398534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cxnSp>
        <p:nvCxnSpPr>
          <p:cNvPr id="4" name="Straight Connector 8"/>
          <p:cNvCxnSpPr/>
          <p:nvPr/>
        </p:nvCxnSpPr>
        <p:spPr>
          <a:xfrm>
            <a:off x="0" y="1266825"/>
            <a:ext cx="12192000" cy="0"/>
          </a:xfrm>
          <a:prstGeom prst="line">
            <a:avLst/>
          </a:prstGeom>
          <a:ln w="50800">
            <a:solidFill>
              <a:srgbClr val="990000"/>
            </a:solidFill>
          </a:ln>
        </p:spPr>
        <p:style>
          <a:lnRef idx="1">
            <a:schemeClr val="accent1"/>
          </a:lnRef>
          <a:fillRef idx="0">
            <a:schemeClr val="accent1"/>
          </a:fillRef>
          <a:effectRef idx="0">
            <a:schemeClr val="accent1"/>
          </a:effectRef>
          <a:fontRef idx="minor">
            <a:schemeClr val="tx1"/>
          </a:fontRef>
        </p:style>
      </p:cxnSp>
      <p:pic>
        <p:nvPicPr>
          <p:cNvPr id="5" name="Picture 3" descr="\\ccf2\dfs\winHome\home\apmoneda\My Documents\opencourses\Brochures\Saint APTh.jpg"/>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156634" y="206375"/>
            <a:ext cx="1043517" cy="782638"/>
          </a:xfrm>
          <a:prstGeom prst="rect">
            <a:avLst/>
          </a:prstGeom>
          <a:noFill/>
          <a:ln w="9525">
            <a:noFill/>
            <a:miter lim="800000"/>
            <a:headEnd/>
            <a:tailEnd/>
          </a:ln>
        </p:spPr>
      </p:pic>
      <p:sp>
        <p:nvSpPr>
          <p:cNvPr id="2" name="Τίτλος 1"/>
          <p:cNvSpPr>
            <a:spLocks noGrp="1"/>
          </p:cNvSpPr>
          <p:nvPr>
            <p:ph type="title"/>
          </p:nvPr>
        </p:nvSpPr>
        <p:spPr>
          <a:xfrm>
            <a:off x="963084" y="3849068"/>
            <a:ext cx="10363200" cy="1362075"/>
          </a:xfrm>
          <a:prstGeom prst="rect">
            <a:avLst/>
          </a:prstGeom>
        </p:spPr>
        <p:txBody>
          <a:bodyPr anchor="t"/>
          <a:lstStyle>
            <a:lvl1pPr algn="l">
              <a:defRPr sz="4000" b="1" cap="none" baseline="0">
                <a:solidFill>
                  <a:schemeClr val="tx1"/>
                </a:solidFill>
              </a:defRPr>
            </a:lvl1pPr>
          </a:lstStyle>
          <a:p>
            <a:r>
              <a:rPr lang="en-US" smtClean="0"/>
              <a:t>Click to edit Master title style</a:t>
            </a:r>
            <a:endParaRPr lang="el-GR" dirty="0"/>
          </a:p>
        </p:txBody>
      </p:sp>
      <p:sp>
        <p:nvSpPr>
          <p:cNvPr id="3" name="Θέση κειμένου 2"/>
          <p:cNvSpPr>
            <a:spLocks noGrp="1"/>
          </p:cNvSpPr>
          <p:nvPr>
            <p:ph type="body" idx="1"/>
          </p:nvPr>
        </p:nvSpPr>
        <p:spPr>
          <a:xfrm>
            <a:off x="963084" y="2348881"/>
            <a:ext cx="10363200" cy="1500187"/>
          </a:xfrm>
        </p:spPr>
        <p:txBody>
          <a:bodyPr anchor="b"/>
          <a:lstStyle>
            <a:lvl1pPr marL="0" indent="0">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6" name="TextBox 3"/>
          <p:cNvSpPr txBox="1"/>
          <p:nvPr/>
        </p:nvSpPr>
        <p:spPr>
          <a:xfrm>
            <a:off x="1301752" y="188913"/>
            <a:ext cx="2874433" cy="857250"/>
          </a:xfrm>
          <a:prstGeom prst="rect">
            <a:avLst/>
          </a:prstGeom>
        </p:spPr>
        <p:txBody>
          <a:bodyPr anchor="ctr"/>
          <a:lstStyle/>
          <a:p>
            <a:pPr fontAlgn="auto">
              <a:spcBef>
                <a:spcPts val="0"/>
              </a:spcBef>
              <a:spcAft>
                <a:spcPts val="0"/>
              </a:spcAft>
              <a:defRPr/>
            </a:pPr>
            <a:r>
              <a:rPr lang="el-GR" sz="1800" b="1" dirty="0">
                <a:latin typeface="Century Gothic" pitchFamily="34" charset="0"/>
              </a:rPr>
              <a:t>ΑΡΙΣΤΟΤΕΛΕΙΟ</a:t>
            </a:r>
          </a:p>
          <a:p>
            <a:pPr fontAlgn="auto">
              <a:spcBef>
                <a:spcPts val="0"/>
              </a:spcBef>
              <a:spcAft>
                <a:spcPts val="0"/>
              </a:spcAft>
              <a:defRPr/>
            </a:pPr>
            <a:r>
              <a:rPr lang="el-GR" sz="1800" b="1" dirty="0">
                <a:latin typeface="Century Gothic" pitchFamily="34" charset="0"/>
              </a:rPr>
              <a:t>ΠΑΝΕΠΙΣΤΗΜΙΟ</a:t>
            </a:r>
          </a:p>
          <a:p>
            <a:pPr fontAlgn="auto">
              <a:spcBef>
                <a:spcPts val="0"/>
              </a:spcBef>
              <a:spcAft>
                <a:spcPts val="0"/>
              </a:spcAft>
              <a:defRPr/>
            </a:pPr>
            <a:r>
              <a:rPr lang="el-GR" sz="1800" b="1" dirty="0">
                <a:latin typeface="Century Gothic" pitchFamily="34" charset="0"/>
              </a:rPr>
              <a:t>ΘΕΣΣΑΛΟΝΙΚΗΣ</a:t>
            </a:r>
          </a:p>
        </p:txBody>
      </p:sp>
    </p:spTree>
    <p:extLst>
      <p:ext uri="{BB962C8B-B14F-4D97-AF65-F5344CB8AC3E}">
        <p14:creationId xmlns:p14="http://schemas.microsoft.com/office/powerpoint/2010/main" val="28479249"/>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Τίτλος και Περιεχόμενο">
    <p:spTree>
      <p:nvGrpSpPr>
        <p:cNvPr id="1" name=""/>
        <p:cNvGrpSpPr/>
        <p:nvPr/>
      </p:nvGrpSpPr>
      <p:grpSpPr>
        <a:xfrm>
          <a:off x="0" y="0"/>
          <a:ext cx="0" cy="0"/>
          <a:chOff x="0" y="0"/>
          <a:chExt cx="0" cy="0"/>
        </a:xfrm>
      </p:grpSpPr>
      <p:cxnSp>
        <p:nvCxnSpPr>
          <p:cNvPr id="4" name="Straight Connector 9"/>
          <p:cNvCxnSpPr/>
          <p:nvPr/>
        </p:nvCxnSpPr>
        <p:spPr>
          <a:xfrm>
            <a:off x="0" y="1266825"/>
            <a:ext cx="12192000" cy="0"/>
          </a:xfrm>
          <a:prstGeom prst="line">
            <a:avLst/>
          </a:prstGeom>
          <a:ln w="50800">
            <a:solidFill>
              <a:srgbClr val="990000"/>
            </a:solidFill>
          </a:ln>
        </p:spPr>
        <p:style>
          <a:lnRef idx="1">
            <a:schemeClr val="accent1"/>
          </a:lnRef>
          <a:fillRef idx="0">
            <a:schemeClr val="accent1"/>
          </a:fillRef>
          <a:effectRef idx="0">
            <a:schemeClr val="accent1"/>
          </a:effectRef>
          <a:fontRef idx="minor">
            <a:schemeClr val="tx1"/>
          </a:fontRef>
        </p:style>
      </p:cxnSp>
      <p:cxnSp>
        <p:nvCxnSpPr>
          <p:cNvPr id="5" name="Straight Connector 10"/>
          <p:cNvCxnSpPr/>
          <p:nvPr/>
        </p:nvCxnSpPr>
        <p:spPr>
          <a:xfrm>
            <a:off x="0" y="6381750"/>
            <a:ext cx="12192000" cy="0"/>
          </a:xfrm>
          <a:prstGeom prst="line">
            <a:avLst/>
          </a:prstGeom>
          <a:ln w="25400">
            <a:solidFill>
              <a:srgbClr val="990000"/>
            </a:solidFill>
          </a:ln>
        </p:spPr>
        <p:style>
          <a:lnRef idx="1">
            <a:schemeClr val="accent1"/>
          </a:lnRef>
          <a:fillRef idx="0">
            <a:schemeClr val="accent1"/>
          </a:fillRef>
          <a:effectRef idx="0">
            <a:schemeClr val="accent1"/>
          </a:effectRef>
          <a:fontRef idx="minor">
            <a:schemeClr val="tx1"/>
          </a:fontRef>
        </p:style>
      </p:cxnSp>
      <p:sp>
        <p:nvSpPr>
          <p:cNvPr id="3" name="Θέση περιεχομένου 2"/>
          <p:cNvSpPr>
            <a:spLocks noGrp="1"/>
          </p:cNvSpPr>
          <p:nvPr>
            <p:ph idx="1"/>
          </p:nvPr>
        </p:nvSpPr>
        <p:spPr>
          <a:xfrm>
            <a:off x="609600" y="1440000"/>
            <a:ext cx="10972800" cy="4761320"/>
          </a:xfrm>
        </p:spPr>
        <p:txBody>
          <a:bodyPr>
            <a:normAutofit/>
          </a:bodyPr>
          <a:lstStyle>
            <a:lvl1pPr>
              <a:spcBef>
                <a:spcPts val="1200"/>
              </a:spcBef>
              <a:defRPr/>
            </a:lvl1pPr>
            <a:lvl2pPr>
              <a:spcBef>
                <a:spcPts val="1200"/>
              </a:spcBef>
              <a:defRPr/>
            </a:lvl2pPr>
            <a:lvl3pPr>
              <a:spcBef>
                <a:spcPts val="1200"/>
              </a:spcBef>
              <a:defRPr/>
            </a:lvl3pPr>
            <a:lvl4pPr>
              <a:spcBef>
                <a:spcPts val="1200"/>
              </a:spcBef>
              <a:defRPr/>
            </a:lvl4pPr>
            <a:lvl5pPr>
              <a:spcBef>
                <a:spcPts val="1200"/>
              </a:spcBef>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dirty="0"/>
          </a:p>
        </p:txBody>
      </p:sp>
      <p:sp>
        <p:nvSpPr>
          <p:cNvPr id="31" name="Θέση τίτλου 1"/>
          <p:cNvSpPr>
            <a:spLocks noGrp="1"/>
          </p:cNvSpPr>
          <p:nvPr>
            <p:ph type="title"/>
          </p:nvPr>
        </p:nvSpPr>
        <p:spPr>
          <a:xfrm>
            <a:off x="609600" y="26082"/>
            <a:ext cx="10972800" cy="1143000"/>
          </a:xfrm>
          <a:prstGeom prst="rect">
            <a:avLst/>
          </a:prstGeom>
        </p:spPr>
        <p:txBody>
          <a:bodyPr vert="horz" lIns="91440" tIns="45720" rIns="91440" bIns="45720" rtlCol="0" anchor="ctr">
            <a:normAutofit/>
          </a:bodyPr>
          <a:lstStyle>
            <a:lvl1pPr>
              <a:defRPr>
                <a:solidFill>
                  <a:schemeClr val="tx1"/>
                </a:solidFill>
              </a:defRPr>
            </a:lvl1pPr>
          </a:lstStyle>
          <a:p>
            <a:r>
              <a:rPr lang="en-US" smtClean="0"/>
              <a:t>Click to edit Master title style</a:t>
            </a:r>
            <a:endParaRPr lang="el-GR" dirty="0"/>
          </a:p>
        </p:txBody>
      </p:sp>
      <p:sp>
        <p:nvSpPr>
          <p:cNvPr id="6" name="Θέση αριθμού διαφάνειας 5"/>
          <p:cNvSpPr>
            <a:spLocks noGrp="1"/>
          </p:cNvSpPr>
          <p:nvPr>
            <p:ph type="sldNum" sz="quarter" idx="10"/>
          </p:nvPr>
        </p:nvSpPr>
        <p:spPr>
          <a:xfrm>
            <a:off x="8737600" y="6456364"/>
            <a:ext cx="2844800" cy="365125"/>
          </a:xfrm>
        </p:spPr>
        <p:txBody>
          <a:bodyPr/>
          <a:lstStyle>
            <a:lvl1pPr>
              <a:defRPr smtClean="0">
                <a:solidFill>
                  <a:schemeClr val="tx1"/>
                </a:solidFill>
              </a:defRPr>
            </a:lvl1pPr>
          </a:lstStyle>
          <a:p>
            <a:fld id="{728778E2-04E4-467D-9333-3F987EE3EF15}" type="slidenum">
              <a:rPr lang="en-US" smtClean="0">
                <a:solidFill>
                  <a:prstClr val="black"/>
                </a:solidFill>
              </a:rPr>
              <a:pPr/>
              <a:t>‹#›</a:t>
            </a:fld>
            <a:endParaRPr lang="en-US">
              <a:solidFill>
                <a:prstClr val="black"/>
              </a:solidFill>
            </a:endParaRPr>
          </a:p>
        </p:txBody>
      </p:sp>
      <p:pic>
        <p:nvPicPr>
          <p:cNvPr id="1026" name="Picture 2" descr="W:\logos\AUTH logo\auth_logo_bw.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10464" t="9230" r="9892" b="10804"/>
          <a:stretch/>
        </p:blipFill>
        <p:spPr bwMode="auto">
          <a:xfrm>
            <a:off x="144736" y="6074474"/>
            <a:ext cx="624069" cy="468892"/>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14817" y="6543366"/>
            <a:ext cx="960107" cy="314634"/>
          </a:xfrm>
          <a:prstGeom prst="rect">
            <a:avLst/>
          </a:prstGeom>
        </p:spPr>
        <p:txBody>
          <a:bodyPr vert="horz" wrap="square" lIns="91440" tIns="45720" rIns="91440" bIns="45720" rtlCol="0" anchor="ctr">
            <a:normAutofit fontScale="32500" lnSpcReduction="20000"/>
          </a:bodyPr>
          <a:lstStyle/>
          <a:p>
            <a:pPr algn="l"/>
            <a:r>
              <a:rPr lang="el-GR" sz="1800" dirty="0" smtClean="0">
                <a:latin typeface="Century Gothic" pitchFamily="34" charset="0"/>
                <a:ea typeface="Arial Unicode MS" pitchFamily="34" charset="-128"/>
                <a:cs typeface="Arial Unicode MS" pitchFamily="34" charset="-128"/>
              </a:rPr>
              <a:t>Αριστοτέλειο</a:t>
            </a:r>
          </a:p>
          <a:p>
            <a:pPr algn="l"/>
            <a:r>
              <a:rPr lang="el-GR" sz="1800" dirty="0" smtClean="0">
                <a:latin typeface="Century Gothic" pitchFamily="34" charset="0"/>
                <a:ea typeface="Arial Unicode MS" pitchFamily="34" charset="-128"/>
                <a:cs typeface="Arial Unicode MS" pitchFamily="34" charset="-128"/>
              </a:rPr>
              <a:t>Πανεπιστήμιο</a:t>
            </a:r>
          </a:p>
          <a:p>
            <a:pPr algn="l"/>
            <a:r>
              <a:rPr lang="el-GR" sz="1800" dirty="0" smtClean="0">
                <a:latin typeface="Century Gothic" pitchFamily="34" charset="0"/>
                <a:ea typeface="Arial Unicode MS" pitchFamily="34" charset="-128"/>
                <a:cs typeface="Arial Unicode MS" pitchFamily="34" charset="-128"/>
              </a:rPr>
              <a:t>Θεσσαλονίκης</a:t>
            </a:r>
          </a:p>
        </p:txBody>
      </p:sp>
      <p:sp>
        <p:nvSpPr>
          <p:cNvPr id="8" name="TextBox 7"/>
          <p:cNvSpPr txBox="1"/>
          <p:nvPr/>
        </p:nvSpPr>
        <p:spPr>
          <a:xfrm>
            <a:off x="4175787" y="6308920"/>
            <a:ext cx="3840427" cy="549080"/>
          </a:xfrm>
          <a:prstGeom prst="rect">
            <a:avLst/>
          </a:prstGeom>
        </p:spPr>
        <p:txBody>
          <a:bodyPr vert="horz" wrap="square" lIns="91440" tIns="0" rIns="91440" bIns="0" rtlCol="0" anchor="t">
            <a:noAutofit/>
          </a:bodyPr>
          <a:lstStyle/>
          <a:p>
            <a:pPr algn="ctr">
              <a:lnSpc>
                <a:spcPct val="220000"/>
              </a:lnSpc>
            </a:pPr>
            <a:r>
              <a:rPr lang="el-GR" sz="1000" dirty="0" smtClean="0">
                <a:latin typeface="+mn-lt"/>
              </a:rPr>
              <a:t>Εισαγωγή στη Γεωφυσική</a:t>
            </a:r>
          </a:p>
          <a:p>
            <a:pPr algn="ctr"/>
            <a:r>
              <a:rPr lang="el-GR" sz="1000" dirty="0" smtClean="0">
                <a:latin typeface="+mn-lt"/>
              </a:rPr>
              <a:t>Τμήμα Γεωλογίας</a:t>
            </a:r>
          </a:p>
        </p:txBody>
      </p:sp>
    </p:spTree>
    <p:extLst>
      <p:ext uri="{BB962C8B-B14F-4D97-AF65-F5344CB8AC3E}">
        <p14:creationId xmlns:p14="http://schemas.microsoft.com/office/powerpoint/2010/main" val="123464926"/>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Τίτλος και Περιεχόμενο (Αρίθμιση)">
    <p:spTree>
      <p:nvGrpSpPr>
        <p:cNvPr id="1" name=""/>
        <p:cNvGrpSpPr/>
        <p:nvPr/>
      </p:nvGrpSpPr>
      <p:grpSpPr>
        <a:xfrm>
          <a:off x="0" y="0"/>
          <a:ext cx="0" cy="0"/>
          <a:chOff x="0" y="0"/>
          <a:chExt cx="0" cy="0"/>
        </a:xfrm>
      </p:grpSpPr>
      <p:cxnSp>
        <p:nvCxnSpPr>
          <p:cNvPr id="4" name="Straight Connector 9"/>
          <p:cNvCxnSpPr/>
          <p:nvPr/>
        </p:nvCxnSpPr>
        <p:spPr>
          <a:xfrm>
            <a:off x="0" y="1266825"/>
            <a:ext cx="12192000" cy="0"/>
          </a:xfrm>
          <a:prstGeom prst="line">
            <a:avLst/>
          </a:prstGeom>
          <a:ln w="50800">
            <a:solidFill>
              <a:srgbClr val="990000"/>
            </a:solidFill>
          </a:ln>
        </p:spPr>
        <p:style>
          <a:lnRef idx="1">
            <a:schemeClr val="accent1"/>
          </a:lnRef>
          <a:fillRef idx="0">
            <a:schemeClr val="accent1"/>
          </a:fillRef>
          <a:effectRef idx="0">
            <a:schemeClr val="accent1"/>
          </a:effectRef>
          <a:fontRef idx="minor">
            <a:schemeClr val="tx1"/>
          </a:fontRef>
        </p:style>
      </p:cxnSp>
      <p:cxnSp>
        <p:nvCxnSpPr>
          <p:cNvPr id="5" name="Straight Connector 10"/>
          <p:cNvCxnSpPr/>
          <p:nvPr/>
        </p:nvCxnSpPr>
        <p:spPr>
          <a:xfrm>
            <a:off x="0" y="6381750"/>
            <a:ext cx="12192000" cy="0"/>
          </a:xfrm>
          <a:prstGeom prst="line">
            <a:avLst/>
          </a:prstGeom>
          <a:ln w="25400">
            <a:solidFill>
              <a:srgbClr val="990000"/>
            </a:solidFill>
          </a:ln>
        </p:spPr>
        <p:style>
          <a:lnRef idx="1">
            <a:schemeClr val="accent1"/>
          </a:lnRef>
          <a:fillRef idx="0">
            <a:schemeClr val="accent1"/>
          </a:fillRef>
          <a:effectRef idx="0">
            <a:schemeClr val="accent1"/>
          </a:effectRef>
          <a:fontRef idx="minor">
            <a:schemeClr val="tx1"/>
          </a:fontRef>
        </p:style>
      </p:cxnSp>
      <p:sp>
        <p:nvSpPr>
          <p:cNvPr id="3" name="Θέση περιεχομένου 2"/>
          <p:cNvSpPr>
            <a:spLocks noGrp="1"/>
          </p:cNvSpPr>
          <p:nvPr>
            <p:ph idx="1"/>
          </p:nvPr>
        </p:nvSpPr>
        <p:spPr>
          <a:xfrm>
            <a:off x="609600" y="1440000"/>
            <a:ext cx="10972800" cy="4761320"/>
          </a:xfrm>
        </p:spPr>
        <p:txBody>
          <a:bodyPr>
            <a:normAutofit/>
          </a:bodyPr>
          <a:lstStyle>
            <a:lvl1pPr marL="514350" indent="-514350">
              <a:spcBef>
                <a:spcPts val="1200"/>
              </a:spcBef>
              <a:buFont typeface="+mj-lt"/>
              <a:buAutoNum type="arabicPeriod"/>
              <a:defRPr/>
            </a:lvl1pPr>
            <a:lvl2pPr marL="971550" indent="-514350">
              <a:spcBef>
                <a:spcPts val="1200"/>
              </a:spcBef>
              <a:buFont typeface="+mj-lt"/>
              <a:buAutoNum type="romanLcPeriod"/>
              <a:defRPr/>
            </a:lvl2pPr>
            <a:lvl3pPr marL="1371600" indent="-457200">
              <a:spcBef>
                <a:spcPts val="1200"/>
              </a:spcBef>
              <a:buFont typeface="+mj-lt"/>
              <a:buAutoNum type="alphaLcPeriod"/>
              <a:defRPr/>
            </a:lvl3pPr>
            <a:lvl4pPr marL="1828800" indent="-457200">
              <a:spcBef>
                <a:spcPts val="1200"/>
              </a:spcBef>
              <a:buFont typeface="Arial" pitchFamily="34" charset="0"/>
              <a:buChar char="•"/>
              <a:defRPr/>
            </a:lvl4pPr>
            <a:lvl5pPr marL="2286000" indent="-457200">
              <a:spcBef>
                <a:spcPts val="1200"/>
              </a:spcBef>
              <a:buFont typeface="Courier New" pitchFamily="49" charset="0"/>
              <a:buChar char="o"/>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dirty="0"/>
          </a:p>
        </p:txBody>
      </p:sp>
      <p:sp>
        <p:nvSpPr>
          <p:cNvPr id="31" name="Θέση τίτλου 1"/>
          <p:cNvSpPr>
            <a:spLocks noGrp="1"/>
          </p:cNvSpPr>
          <p:nvPr>
            <p:ph type="title"/>
          </p:nvPr>
        </p:nvSpPr>
        <p:spPr>
          <a:xfrm>
            <a:off x="609600" y="26082"/>
            <a:ext cx="10972800" cy="1143000"/>
          </a:xfrm>
          <a:prstGeom prst="rect">
            <a:avLst/>
          </a:prstGeom>
        </p:spPr>
        <p:txBody>
          <a:bodyPr vert="horz" lIns="91440" tIns="45720" rIns="91440" bIns="45720" rtlCol="0" anchor="ctr">
            <a:normAutofit/>
          </a:bodyPr>
          <a:lstStyle>
            <a:lvl1pPr>
              <a:defRPr>
                <a:solidFill>
                  <a:schemeClr val="tx1"/>
                </a:solidFill>
              </a:defRPr>
            </a:lvl1pPr>
          </a:lstStyle>
          <a:p>
            <a:r>
              <a:rPr lang="en-US" smtClean="0"/>
              <a:t>Click to edit Master title style</a:t>
            </a:r>
            <a:endParaRPr lang="el-GR" dirty="0"/>
          </a:p>
        </p:txBody>
      </p:sp>
      <p:sp>
        <p:nvSpPr>
          <p:cNvPr id="6" name="Θέση αριθμού διαφάνειας 5"/>
          <p:cNvSpPr>
            <a:spLocks noGrp="1"/>
          </p:cNvSpPr>
          <p:nvPr>
            <p:ph type="sldNum" sz="quarter" idx="10"/>
          </p:nvPr>
        </p:nvSpPr>
        <p:spPr>
          <a:xfrm>
            <a:off x="8737600" y="6456364"/>
            <a:ext cx="2844800" cy="365125"/>
          </a:xfrm>
        </p:spPr>
        <p:txBody>
          <a:bodyPr/>
          <a:lstStyle>
            <a:lvl1pPr>
              <a:defRPr smtClean="0">
                <a:solidFill>
                  <a:schemeClr val="tx1"/>
                </a:solidFill>
              </a:defRPr>
            </a:lvl1pPr>
          </a:lstStyle>
          <a:p>
            <a:fld id="{0D78B3F8-B61D-437E-97E6-C7E59EDC2C41}" type="slidenum">
              <a:rPr lang="en-US" smtClean="0"/>
              <a:t>‹#›</a:t>
            </a:fld>
            <a:endParaRPr lang="en-US"/>
          </a:p>
        </p:txBody>
      </p:sp>
      <p:pic>
        <p:nvPicPr>
          <p:cNvPr id="7" name="Picture 2" descr="W:\logos\AUTH logo\auth_logo_bw.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10464" t="9230" r="9892" b="10804"/>
          <a:stretch/>
        </p:blipFill>
        <p:spPr bwMode="auto">
          <a:xfrm>
            <a:off x="144736" y="6074474"/>
            <a:ext cx="624069" cy="468892"/>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p:cNvSpPr txBox="1"/>
          <p:nvPr/>
        </p:nvSpPr>
        <p:spPr>
          <a:xfrm>
            <a:off x="14817" y="6543366"/>
            <a:ext cx="960107" cy="314634"/>
          </a:xfrm>
          <a:prstGeom prst="rect">
            <a:avLst/>
          </a:prstGeom>
        </p:spPr>
        <p:txBody>
          <a:bodyPr vert="horz" wrap="square" lIns="91440" tIns="45720" rIns="91440" bIns="45720" rtlCol="0" anchor="ctr">
            <a:normAutofit fontScale="32500" lnSpcReduction="20000"/>
          </a:bodyPr>
          <a:lstStyle/>
          <a:p>
            <a:pPr algn="l"/>
            <a:r>
              <a:rPr lang="el-GR" sz="1800" dirty="0" smtClean="0">
                <a:latin typeface="Century Gothic" pitchFamily="34" charset="0"/>
                <a:ea typeface="Arial Unicode MS" pitchFamily="34" charset="-128"/>
                <a:cs typeface="Arial Unicode MS" pitchFamily="34" charset="-128"/>
              </a:rPr>
              <a:t>Αριστοτέλειο</a:t>
            </a:r>
          </a:p>
          <a:p>
            <a:pPr algn="l"/>
            <a:r>
              <a:rPr lang="el-GR" sz="1800" dirty="0" smtClean="0">
                <a:latin typeface="Century Gothic" pitchFamily="34" charset="0"/>
                <a:ea typeface="Arial Unicode MS" pitchFamily="34" charset="-128"/>
                <a:cs typeface="Arial Unicode MS" pitchFamily="34" charset="-128"/>
              </a:rPr>
              <a:t>Πανεπιστήμιο</a:t>
            </a:r>
          </a:p>
          <a:p>
            <a:pPr algn="l"/>
            <a:r>
              <a:rPr lang="el-GR" sz="1800" dirty="0" smtClean="0">
                <a:latin typeface="Century Gothic" pitchFamily="34" charset="0"/>
                <a:ea typeface="Arial Unicode MS" pitchFamily="34" charset="-128"/>
                <a:cs typeface="Arial Unicode MS" pitchFamily="34" charset="-128"/>
              </a:rPr>
              <a:t>Θεσσαλονίκης</a:t>
            </a:r>
          </a:p>
        </p:txBody>
      </p:sp>
      <p:sp>
        <p:nvSpPr>
          <p:cNvPr id="9" name="TextBox 8"/>
          <p:cNvSpPr txBox="1"/>
          <p:nvPr/>
        </p:nvSpPr>
        <p:spPr>
          <a:xfrm>
            <a:off x="4175787" y="6308920"/>
            <a:ext cx="3840427" cy="549080"/>
          </a:xfrm>
          <a:prstGeom prst="rect">
            <a:avLst/>
          </a:prstGeom>
        </p:spPr>
        <p:txBody>
          <a:bodyPr vert="horz" wrap="square" lIns="91440" tIns="0" rIns="91440" bIns="0" rtlCol="0" anchor="t">
            <a:noAutofit/>
          </a:bodyPr>
          <a:lstStyle/>
          <a:p>
            <a:pPr algn="ctr">
              <a:lnSpc>
                <a:spcPct val="220000"/>
              </a:lnSpc>
            </a:pPr>
            <a:r>
              <a:rPr lang="el-GR" sz="1000" dirty="0" smtClean="0">
                <a:latin typeface="+mn-lt"/>
              </a:rPr>
              <a:t>Εισαγωγή στη Γεωφυσική</a:t>
            </a:r>
          </a:p>
          <a:p>
            <a:pPr algn="ctr"/>
            <a:r>
              <a:rPr lang="el-GR" sz="1000" dirty="0" smtClean="0">
                <a:latin typeface="+mn-lt"/>
              </a:rPr>
              <a:t>Τμήμα Γεωλογίας</a:t>
            </a:r>
          </a:p>
        </p:txBody>
      </p:sp>
    </p:spTree>
    <p:extLst>
      <p:ext uri="{BB962C8B-B14F-4D97-AF65-F5344CB8AC3E}">
        <p14:creationId xmlns:p14="http://schemas.microsoft.com/office/powerpoint/2010/main" val="2592871416"/>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Δύο περιεχόμενα">
    <p:spTree>
      <p:nvGrpSpPr>
        <p:cNvPr id="1" name=""/>
        <p:cNvGrpSpPr/>
        <p:nvPr/>
      </p:nvGrpSpPr>
      <p:grpSpPr>
        <a:xfrm>
          <a:off x="0" y="0"/>
          <a:ext cx="0" cy="0"/>
          <a:chOff x="0" y="0"/>
          <a:chExt cx="0" cy="0"/>
        </a:xfrm>
      </p:grpSpPr>
      <p:cxnSp>
        <p:nvCxnSpPr>
          <p:cNvPr id="5" name="Straight Connector 10"/>
          <p:cNvCxnSpPr/>
          <p:nvPr/>
        </p:nvCxnSpPr>
        <p:spPr>
          <a:xfrm>
            <a:off x="0" y="1266825"/>
            <a:ext cx="12192000" cy="0"/>
          </a:xfrm>
          <a:prstGeom prst="line">
            <a:avLst/>
          </a:prstGeom>
          <a:ln w="50800">
            <a:solidFill>
              <a:srgbClr val="990000"/>
            </a:solidFill>
          </a:ln>
        </p:spPr>
        <p:style>
          <a:lnRef idx="1">
            <a:schemeClr val="accent1"/>
          </a:lnRef>
          <a:fillRef idx="0">
            <a:schemeClr val="accent1"/>
          </a:fillRef>
          <a:effectRef idx="0">
            <a:schemeClr val="accent1"/>
          </a:effectRef>
          <a:fontRef idx="minor">
            <a:schemeClr val="tx1"/>
          </a:fontRef>
        </p:style>
      </p:cxnSp>
      <p:cxnSp>
        <p:nvCxnSpPr>
          <p:cNvPr id="6" name="Straight Connector 18"/>
          <p:cNvCxnSpPr/>
          <p:nvPr/>
        </p:nvCxnSpPr>
        <p:spPr>
          <a:xfrm>
            <a:off x="0" y="6381750"/>
            <a:ext cx="12192000" cy="0"/>
          </a:xfrm>
          <a:prstGeom prst="line">
            <a:avLst/>
          </a:prstGeom>
          <a:ln w="25400">
            <a:solidFill>
              <a:srgbClr val="990000"/>
            </a:solidFill>
          </a:ln>
        </p:spPr>
        <p:style>
          <a:lnRef idx="1">
            <a:schemeClr val="accent1"/>
          </a:lnRef>
          <a:fillRef idx="0">
            <a:schemeClr val="accent1"/>
          </a:fillRef>
          <a:effectRef idx="0">
            <a:schemeClr val="accent1"/>
          </a:effectRef>
          <a:fontRef idx="minor">
            <a:schemeClr val="tx1"/>
          </a:fontRef>
        </p:style>
      </p:cxnSp>
      <p:sp>
        <p:nvSpPr>
          <p:cNvPr id="3" name="Θέση περιεχομένου 2"/>
          <p:cNvSpPr>
            <a:spLocks noGrp="1"/>
          </p:cNvSpPr>
          <p:nvPr>
            <p:ph sz="half" idx="1"/>
          </p:nvPr>
        </p:nvSpPr>
        <p:spPr>
          <a:xfrm>
            <a:off x="609600" y="1440000"/>
            <a:ext cx="5384800" cy="476132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Θέση περιεχομένου 3"/>
          <p:cNvSpPr>
            <a:spLocks noGrp="1"/>
          </p:cNvSpPr>
          <p:nvPr>
            <p:ph sz="half" idx="2"/>
          </p:nvPr>
        </p:nvSpPr>
        <p:spPr>
          <a:xfrm>
            <a:off x="6197600" y="1440000"/>
            <a:ext cx="5384800" cy="476132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18" name="Θέση τίτλου 1"/>
          <p:cNvSpPr>
            <a:spLocks noGrp="1"/>
          </p:cNvSpPr>
          <p:nvPr>
            <p:ph type="title"/>
          </p:nvPr>
        </p:nvSpPr>
        <p:spPr>
          <a:xfrm>
            <a:off x="609600" y="26082"/>
            <a:ext cx="10972800" cy="1143000"/>
          </a:xfrm>
          <a:prstGeom prst="rect">
            <a:avLst/>
          </a:prstGeom>
        </p:spPr>
        <p:txBody>
          <a:bodyPr vert="horz" lIns="91440" tIns="45720" rIns="91440" bIns="45720" rtlCol="0" anchor="ctr">
            <a:normAutofit/>
          </a:bodyPr>
          <a:lstStyle>
            <a:lvl1pPr>
              <a:defRPr>
                <a:solidFill>
                  <a:schemeClr val="tx1"/>
                </a:solidFill>
              </a:defRPr>
            </a:lvl1pPr>
          </a:lstStyle>
          <a:p>
            <a:r>
              <a:rPr lang="en-US" smtClean="0"/>
              <a:t>Click to edit Master title style</a:t>
            </a:r>
            <a:endParaRPr lang="el-GR" dirty="0"/>
          </a:p>
        </p:txBody>
      </p:sp>
      <p:sp>
        <p:nvSpPr>
          <p:cNvPr id="7" name="Θέση αριθμού διαφάνειας 5"/>
          <p:cNvSpPr>
            <a:spLocks noGrp="1"/>
          </p:cNvSpPr>
          <p:nvPr>
            <p:ph type="sldNum" sz="quarter" idx="10"/>
          </p:nvPr>
        </p:nvSpPr>
        <p:spPr>
          <a:xfrm>
            <a:off x="8737600" y="6456364"/>
            <a:ext cx="2844800" cy="365125"/>
          </a:xfrm>
        </p:spPr>
        <p:txBody>
          <a:bodyPr/>
          <a:lstStyle>
            <a:lvl1pPr>
              <a:defRPr smtClean="0">
                <a:solidFill>
                  <a:schemeClr val="tx1"/>
                </a:solidFill>
              </a:defRPr>
            </a:lvl1pPr>
          </a:lstStyle>
          <a:p>
            <a:fld id="{0D78B3F8-B61D-437E-97E6-C7E59EDC2C41}" type="slidenum">
              <a:rPr lang="en-US" smtClean="0"/>
              <a:t>‹#›</a:t>
            </a:fld>
            <a:endParaRPr lang="en-US"/>
          </a:p>
        </p:txBody>
      </p:sp>
      <p:pic>
        <p:nvPicPr>
          <p:cNvPr id="8" name="Picture 2" descr="W:\logos\AUTH logo\auth_logo_bw.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10464" t="9230" r="9892" b="10804"/>
          <a:stretch/>
        </p:blipFill>
        <p:spPr bwMode="auto">
          <a:xfrm>
            <a:off x="144736" y="6074474"/>
            <a:ext cx="624069" cy="468892"/>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p:cNvSpPr txBox="1"/>
          <p:nvPr/>
        </p:nvSpPr>
        <p:spPr>
          <a:xfrm>
            <a:off x="14817" y="6543366"/>
            <a:ext cx="960107" cy="314634"/>
          </a:xfrm>
          <a:prstGeom prst="rect">
            <a:avLst/>
          </a:prstGeom>
        </p:spPr>
        <p:txBody>
          <a:bodyPr vert="horz" wrap="square" lIns="91440" tIns="45720" rIns="91440" bIns="45720" rtlCol="0" anchor="ctr">
            <a:normAutofit fontScale="32500" lnSpcReduction="20000"/>
          </a:bodyPr>
          <a:lstStyle/>
          <a:p>
            <a:pPr algn="l"/>
            <a:r>
              <a:rPr lang="el-GR" sz="1800" dirty="0" smtClean="0">
                <a:latin typeface="Century Gothic" pitchFamily="34" charset="0"/>
                <a:ea typeface="Arial Unicode MS" pitchFamily="34" charset="-128"/>
                <a:cs typeface="Arial Unicode MS" pitchFamily="34" charset="-128"/>
              </a:rPr>
              <a:t>Αριστοτέλειο</a:t>
            </a:r>
          </a:p>
          <a:p>
            <a:pPr algn="l"/>
            <a:r>
              <a:rPr lang="el-GR" sz="1800" dirty="0" smtClean="0">
                <a:latin typeface="Century Gothic" pitchFamily="34" charset="0"/>
                <a:ea typeface="Arial Unicode MS" pitchFamily="34" charset="-128"/>
                <a:cs typeface="Arial Unicode MS" pitchFamily="34" charset="-128"/>
              </a:rPr>
              <a:t>Πανεπιστήμιο</a:t>
            </a:r>
          </a:p>
          <a:p>
            <a:pPr algn="l"/>
            <a:r>
              <a:rPr lang="el-GR" sz="1800" dirty="0" smtClean="0">
                <a:latin typeface="Century Gothic" pitchFamily="34" charset="0"/>
                <a:ea typeface="Arial Unicode MS" pitchFamily="34" charset="-128"/>
                <a:cs typeface="Arial Unicode MS" pitchFamily="34" charset="-128"/>
              </a:rPr>
              <a:t>Θεσσαλονίκης</a:t>
            </a:r>
          </a:p>
        </p:txBody>
      </p:sp>
      <p:sp>
        <p:nvSpPr>
          <p:cNvPr id="10" name="TextBox 9"/>
          <p:cNvSpPr txBox="1"/>
          <p:nvPr/>
        </p:nvSpPr>
        <p:spPr>
          <a:xfrm>
            <a:off x="4175787" y="6308920"/>
            <a:ext cx="3840427" cy="549080"/>
          </a:xfrm>
          <a:prstGeom prst="rect">
            <a:avLst/>
          </a:prstGeom>
        </p:spPr>
        <p:txBody>
          <a:bodyPr vert="horz" wrap="square" lIns="91440" tIns="0" rIns="91440" bIns="0" rtlCol="0" anchor="t">
            <a:noAutofit/>
          </a:bodyPr>
          <a:lstStyle/>
          <a:p>
            <a:pPr algn="ctr">
              <a:lnSpc>
                <a:spcPct val="220000"/>
              </a:lnSpc>
            </a:pPr>
            <a:r>
              <a:rPr lang="el-GR" sz="1000" dirty="0" smtClean="0">
                <a:latin typeface="+mn-lt"/>
              </a:rPr>
              <a:t>Εισαγωγή στη Γεωφυσική</a:t>
            </a:r>
          </a:p>
          <a:p>
            <a:pPr algn="ctr"/>
            <a:r>
              <a:rPr lang="el-GR" sz="1000" dirty="0" smtClean="0">
                <a:latin typeface="+mn-lt"/>
              </a:rPr>
              <a:t>Τμήμα Γεωλογίας</a:t>
            </a:r>
          </a:p>
        </p:txBody>
      </p:sp>
    </p:spTree>
    <p:extLst>
      <p:ext uri="{BB962C8B-B14F-4D97-AF65-F5344CB8AC3E}">
        <p14:creationId xmlns:p14="http://schemas.microsoft.com/office/powerpoint/2010/main" val="2186169395"/>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Σύγκριση">
    <p:spTree>
      <p:nvGrpSpPr>
        <p:cNvPr id="1" name=""/>
        <p:cNvGrpSpPr/>
        <p:nvPr/>
      </p:nvGrpSpPr>
      <p:grpSpPr>
        <a:xfrm>
          <a:off x="0" y="0"/>
          <a:ext cx="0" cy="0"/>
          <a:chOff x="0" y="0"/>
          <a:chExt cx="0" cy="0"/>
        </a:xfrm>
      </p:grpSpPr>
      <p:cxnSp>
        <p:nvCxnSpPr>
          <p:cNvPr id="7" name="Straight Connector 12"/>
          <p:cNvCxnSpPr/>
          <p:nvPr/>
        </p:nvCxnSpPr>
        <p:spPr>
          <a:xfrm>
            <a:off x="0" y="1266825"/>
            <a:ext cx="12192000" cy="0"/>
          </a:xfrm>
          <a:prstGeom prst="line">
            <a:avLst/>
          </a:prstGeom>
          <a:ln w="50800">
            <a:solidFill>
              <a:srgbClr val="990000"/>
            </a:solidFill>
          </a:ln>
        </p:spPr>
        <p:style>
          <a:lnRef idx="1">
            <a:schemeClr val="accent1"/>
          </a:lnRef>
          <a:fillRef idx="0">
            <a:schemeClr val="accent1"/>
          </a:fillRef>
          <a:effectRef idx="0">
            <a:schemeClr val="accent1"/>
          </a:effectRef>
          <a:fontRef idx="minor">
            <a:schemeClr val="tx1"/>
          </a:fontRef>
        </p:style>
      </p:cxnSp>
      <p:cxnSp>
        <p:nvCxnSpPr>
          <p:cNvPr id="8" name="Straight Connector 20"/>
          <p:cNvCxnSpPr/>
          <p:nvPr/>
        </p:nvCxnSpPr>
        <p:spPr>
          <a:xfrm>
            <a:off x="0" y="6381750"/>
            <a:ext cx="12192000" cy="0"/>
          </a:xfrm>
          <a:prstGeom prst="line">
            <a:avLst/>
          </a:prstGeom>
          <a:ln w="25400">
            <a:solidFill>
              <a:srgbClr val="990000"/>
            </a:solidFill>
          </a:ln>
        </p:spPr>
        <p:style>
          <a:lnRef idx="1">
            <a:schemeClr val="accent1"/>
          </a:lnRef>
          <a:fillRef idx="0">
            <a:schemeClr val="accent1"/>
          </a:fillRef>
          <a:effectRef idx="0">
            <a:schemeClr val="accent1"/>
          </a:effectRef>
          <a:fontRef idx="minor">
            <a:schemeClr val="tx1"/>
          </a:fontRef>
        </p:style>
      </p:cxnSp>
      <p:sp>
        <p:nvSpPr>
          <p:cNvPr id="3" name="Θέση κειμένου 2"/>
          <p:cNvSpPr>
            <a:spLocks noGrp="1"/>
          </p:cNvSpPr>
          <p:nvPr>
            <p:ph type="body" idx="1"/>
          </p:nvPr>
        </p:nvSpPr>
        <p:spPr>
          <a:xfrm>
            <a:off x="609600" y="1440000"/>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Θέση περιεχομένου 3"/>
          <p:cNvSpPr>
            <a:spLocks noGrp="1"/>
          </p:cNvSpPr>
          <p:nvPr>
            <p:ph sz="half" idx="2"/>
          </p:nvPr>
        </p:nvSpPr>
        <p:spPr>
          <a:xfrm>
            <a:off x="609600" y="2104656"/>
            <a:ext cx="5386917" cy="410445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p:txBody>
      </p:sp>
      <p:sp>
        <p:nvSpPr>
          <p:cNvPr id="5" name="Θέση κειμένου 4"/>
          <p:cNvSpPr>
            <a:spLocks noGrp="1"/>
          </p:cNvSpPr>
          <p:nvPr>
            <p:ph type="body" sz="quarter" idx="3"/>
          </p:nvPr>
        </p:nvSpPr>
        <p:spPr>
          <a:xfrm>
            <a:off x="6193368" y="1440000"/>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Θέση περιεχομένου 5"/>
          <p:cNvSpPr>
            <a:spLocks noGrp="1"/>
          </p:cNvSpPr>
          <p:nvPr>
            <p:ph sz="quarter" idx="4"/>
          </p:nvPr>
        </p:nvSpPr>
        <p:spPr>
          <a:xfrm>
            <a:off x="6193368" y="2104656"/>
            <a:ext cx="5389033" cy="410445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p:txBody>
      </p:sp>
      <p:sp>
        <p:nvSpPr>
          <p:cNvPr id="20" name="Θέση τίτλου 1"/>
          <p:cNvSpPr>
            <a:spLocks noGrp="1"/>
          </p:cNvSpPr>
          <p:nvPr>
            <p:ph type="title"/>
          </p:nvPr>
        </p:nvSpPr>
        <p:spPr>
          <a:xfrm>
            <a:off x="609600" y="26082"/>
            <a:ext cx="10972800" cy="1143000"/>
          </a:xfrm>
          <a:prstGeom prst="rect">
            <a:avLst/>
          </a:prstGeom>
        </p:spPr>
        <p:txBody>
          <a:bodyPr vert="horz" lIns="91440" tIns="45720" rIns="91440" bIns="45720" rtlCol="0" anchor="ctr">
            <a:normAutofit/>
          </a:bodyPr>
          <a:lstStyle>
            <a:lvl1pPr>
              <a:defRPr>
                <a:solidFill>
                  <a:schemeClr val="tx1"/>
                </a:solidFill>
              </a:defRPr>
            </a:lvl1pPr>
          </a:lstStyle>
          <a:p>
            <a:r>
              <a:rPr lang="en-US" smtClean="0"/>
              <a:t>Click to edit Master title style</a:t>
            </a:r>
            <a:endParaRPr lang="el-GR" dirty="0"/>
          </a:p>
        </p:txBody>
      </p:sp>
      <p:sp>
        <p:nvSpPr>
          <p:cNvPr id="9" name="Θέση αριθμού διαφάνειας 5"/>
          <p:cNvSpPr>
            <a:spLocks noGrp="1"/>
          </p:cNvSpPr>
          <p:nvPr>
            <p:ph type="sldNum" sz="quarter" idx="10"/>
          </p:nvPr>
        </p:nvSpPr>
        <p:spPr>
          <a:xfrm>
            <a:off x="8737600" y="6456364"/>
            <a:ext cx="2844800" cy="365125"/>
          </a:xfrm>
        </p:spPr>
        <p:txBody>
          <a:bodyPr/>
          <a:lstStyle>
            <a:lvl1pPr>
              <a:defRPr smtClean="0">
                <a:solidFill>
                  <a:schemeClr val="tx1"/>
                </a:solidFill>
              </a:defRPr>
            </a:lvl1pPr>
          </a:lstStyle>
          <a:p>
            <a:fld id="{0D78B3F8-B61D-437E-97E6-C7E59EDC2C41}" type="slidenum">
              <a:rPr lang="en-US" smtClean="0"/>
              <a:t>‹#›</a:t>
            </a:fld>
            <a:endParaRPr lang="en-US"/>
          </a:p>
        </p:txBody>
      </p:sp>
      <p:pic>
        <p:nvPicPr>
          <p:cNvPr id="10" name="Picture 2" descr="W:\logos\AUTH logo\auth_logo_bw.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10464" t="9230" r="9892" b="10804"/>
          <a:stretch/>
        </p:blipFill>
        <p:spPr bwMode="auto">
          <a:xfrm>
            <a:off x="144736" y="6074474"/>
            <a:ext cx="624069" cy="468892"/>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p:cNvSpPr txBox="1"/>
          <p:nvPr/>
        </p:nvSpPr>
        <p:spPr>
          <a:xfrm>
            <a:off x="14817" y="6543366"/>
            <a:ext cx="960107" cy="314634"/>
          </a:xfrm>
          <a:prstGeom prst="rect">
            <a:avLst/>
          </a:prstGeom>
        </p:spPr>
        <p:txBody>
          <a:bodyPr vert="horz" wrap="square" lIns="91440" tIns="45720" rIns="91440" bIns="45720" rtlCol="0" anchor="ctr">
            <a:normAutofit fontScale="32500" lnSpcReduction="20000"/>
          </a:bodyPr>
          <a:lstStyle/>
          <a:p>
            <a:pPr algn="l"/>
            <a:r>
              <a:rPr lang="el-GR" sz="1800" dirty="0" smtClean="0">
                <a:latin typeface="Century Gothic" pitchFamily="34" charset="0"/>
                <a:ea typeface="Arial Unicode MS" pitchFamily="34" charset="-128"/>
                <a:cs typeface="Arial Unicode MS" pitchFamily="34" charset="-128"/>
              </a:rPr>
              <a:t>Αριστοτέλειο</a:t>
            </a:r>
          </a:p>
          <a:p>
            <a:pPr algn="l"/>
            <a:r>
              <a:rPr lang="el-GR" sz="1800" dirty="0" smtClean="0">
                <a:latin typeface="Century Gothic" pitchFamily="34" charset="0"/>
                <a:ea typeface="Arial Unicode MS" pitchFamily="34" charset="-128"/>
                <a:cs typeface="Arial Unicode MS" pitchFamily="34" charset="-128"/>
              </a:rPr>
              <a:t>Πανεπιστήμιο</a:t>
            </a:r>
          </a:p>
          <a:p>
            <a:pPr algn="l"/>
            <a:r>
              <a:rPr lang="el-GR" sz="1800" dirty="0" smtClean="0">
                <a:latin typeface="Century Gothic" pitchFamily="34" charset="0"/>
                <a:ea typeface="Arial Unicode MS" pitchFamily="34" charset="-128"/>
                <a:cs typeface="Arial Unicode MS" pitchFamily="34" charset="-128"/>
              </a:rPr>
              <a:t>Θεσσαλονίκης</a:t>
            </a:r>
          </a:p>
        </p:txBody>
      </p:sp>
      <p:sp>
        <p:nvSpPr>
          <p:cNvPr id="12" name="TextBox 11"/>
          <p:cNvSpPr txBox="1"/>
          <p:nvPr/>
        </p:nvSpPr>
        <p:spPr>
          <a:xfrm>
            <a:off x="4175787" y="6308920"/>
            <a:ext cx="3840427" cy="549080"/>
          </a:xfrm>
          <a:prstGeom prst="rect">
            <a:avLst/>
          </a:prstGeom>
        </p:spPr>
        <p:txBody>
          <a:bodyPr vert="horz" wrap="square" lIns="91440" tIns="0" rIns="91440" bIns="0" rtlCol="0" anchor="t">
            <a:noAutofit/>
          </a:bodyPr>
          <a:lstStyle/>
          <a:p>
            <a:pPr algn="ctr">
              <a:lnSpc>
                <a:spcPct val="220000"/>
              </a:lnSpc>
            </a:pPr>
            <a:r>
              <a:rPr lang="el-GR" sz="1000" dirty="0" smtClean="0">
                <a:latin typeface="+mn-lt"/>
              </a:rPr>
              <a:t>Εισαγωγή στη Γεωφυσική</a:t>
            </a:r>
          </a:p>
          <a:p>
            <a:pPr algn="ctr"/>
            <a:r>
              <a:rPr lang="el-GR" sz="1000" dirty="0" smtClean="0">
                <a:latin typeface="+mn-lt"/>
              </a:rPr>
              <a:t>Τμήμα Γεωλογίας</a:t>
            </a:r>
          </a:p>
        </p:txBody>
      </p:sp>
    </p:spTree>
    <p:extLst>
      <p:ext uri="{BB962C8B-B14F-4D97-AF65-F5344CB8AC3E}">
        <p14:creationId xmlns:p14="http://schemas.microsoft.com/office/powerpoint/2010/main" val="3967546473"/>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Περιεχόμενο με λεζάντα 1">
    <p:spTree>
      <p:nvGrpSpPr>
        <p:cNvPr id="1" name=""/>
        <p:cNvGrpSpPr/>
        <p:nvPr/>
      </p:nvGrpSpPr>
      <p:grpSpPr>
        <a:xfrm>
          <a:off x="0" y="0"/>
          <a:ext cx="0" cy="0"/>
          <a:chOff x="0" y="0"/>
          <a:chExt cx="0" cy="0"/>
        </a:xfrm>
      </p:grpSpPr>
      <p:cxnSp>
        <p:nvCxnSpPr>
          <p:cNvPr id="5" name="Straight Connector 10"/>
          <p:cNvCxnSpPr/>
          <p:nvPr/>
        </p:nvCxnSpPr>
        <p:spPr>
          <a:xfrm>
            <a:off x="0" y="1266825"/>
            <a:ext cx="12192000" cy="0"/>
          </a:xfrm>
          <a:prstGeom prst="line">
            <a:avLst/>
          </a:prstGeom>
          <a:ln w="50800">
            <a:solidFill>
              <a:srgbClr val="990000"/>
            </a:solidFill>
          </a:ln>
        </p:spPr>
        <p:style>
          <a:lnRef idx="1">
            <a:schemeClr val="accent1"/>
          </a:lnRef>
          <a:fillRef idx="0">
            <a:schemeClr val="accent1"/>
          </a:fillRef>
          <a:effectRef idx="0">
            <a:schemeClr val="accent1"/>
          </a:effectRef>
          <a:fontRef idx="minor">
            <a:schemeClr val="tx1"/>
          </a:fontRef>
        </p:style>
      </p:cxnSp>
      <p:cxnSp>
        <p:nvCxnSpPr>
          <p:cNvPr id="6" name="Straight Connector 14"/>
          <p:cNvCxnSpPr/>
          <p:nvPr/>
        </p:nvCxnSpPr>
        <p:spPr>
          <a:xfrm>
            <a:off x="0" y="6381750"/>
            <a:ext cx="12192000" cy="0"/>
          </a:xfrm>
          <a:prstGeom prst="line">
            <a:avLst/>
          </a:prstGeom>
          <a:ln w="25400">
            <a:solidFill>
              <a:srgbClr val="990000"/>
            </a:solidFill>
          </a:ln>
        </p:spPr>
        <p:style>
          <a:lnRef idx="1">
            <a:schemeClr val="accent1"/>
          </a:lnRef>
          <a:fillRef idx="0">
            <a:schemeClr val="accent1"/>
          </a:fillRef>
          <a:effectRef idx="0">
            <a:schemeClr val="accent1"/>
          </a:effectRef>
          <a:fontRef idx="minor">
            <a:schemeClr val="tx1"/>
          </a:fontRef>
        </p:style>
      </p:cxnSp>
      <p:sp>
        <p:nvSpPr>
          <p:cNvPr id="22" name="Text Placeholder 21"/>
          <p:cNvSpPr>
            <a:spLocks noGrp="1"/>
          </p:cNvSpPr>
          <p:nvPr>
            <p:ph type="body" sz="quarter" idx="15"/>
          </p:nvPr>
        </p:nvSpPr>
        <p:spPr>
          <a:xfrm>
            <a:off x="623392" y="1440000"/>
            <a:ext cx="4033275" cy="4751387"/>
          </a:xfrm>
        </p:spPr>
        <p:txBody>
          <a:bodyPr>
            <a:normAutofit/>
          </a:bodyPr>
          <a:lstStyle>
            <a:lvl1pPr>
              <a:defRPr sz="2400"/>
            </a:lvl1pPr>
            <a:lvl2pPr>
              <a:defRPr sz="2000"/>
            </a:lvl2pPr>
            <a:lvl3pPr>
              <a:defRPr sz="1800"/>
            </a:lvl3pPr>
            <a:lvl4pPr>
              <a:defRPr sz="1600"/>
            </a:lvl4pPr>
            <a:lvl5pPr>
              <a:defRPr sz="1600"/>
            </a:lvl5pPr>
          </a:lstStyle>
          <a:p>
            <a:pPr lvl="0"/>
            <a:r>
              <a:rPr lang="en-US" smtClean="0"/>
              <a:t>Click to edit Master text styles</a:t>
            </a:r>
          </a:p>
          <a:p>
            <a:pPr lvl="1"/>
            <a:r>
              <a:rPr lang="en-US" smtClean="0"/>
              <a:t>Second level</a:t>
            </a:r>
          </a:p>
        </p:txBody>
      </p:sp>
      <p:sp>
        <p:nvSpPr>
          <p:cNvPr id="8" name="Content Placeholder 7"/>
          <p:cNvSpPr>
            <a:spLocks noGrp="1"/>
          </p:cNvSpPr>
          <p:nvPr>
            <p:ph sz="quarter" idx="14"/>
          </p:nvPr>
        </p:nvSpPr>
        <p:spPr>
          <a:xfrm>
            <a:off x="4847861" y="1440000"/>
            <a:ext cx="6815667" cy="4751387"/>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l-GR" dirty="0"/>
          </a:p>
        </p:txBody>
      </p:sp>
      <p:sp>
        <p:nvSpPr>
          <p:cNvPr id="19" name="Θέση τίτλου 1"/>
          <p:cNvSpPr>
            <a:spLocks noGrp="1"/>
          </p:cNvSpPr>
          <p:nvPr>
            <p:ph type="title"/>
          </p:nvPr>
        </p:nvSpPr>
        <p:spPr>
          <a:xfrm>
            <a:off x="609600" y="26082"/>
            <a:ext cx="10972800" cy="1143000"/>
          </a:xfrm>
          <a:prstGeom prst="rect">
            <a:avLst/>
          </a:prstGeom>
        </p:spPr>
        <p:txBody>
          <a:bodyPr vert="horz" lIns="91440" tIns="45720" rIns="91440" bIns="45720" rtlCol="0" anchor="ctr">
            <a:normAutofit/>
          </a:bodyPr>
          <a:lstStyle>
            <a:lvl1pPr>
              <a:defRPr>
                <a:solidFill>
                  <a:schemeClr val="tx1"/>
                </a:solidFill>
              </a:defRPr>
            </a:lvl1pPr>
          </a:lstStyle>
          <a:p>
            <a:r>
              <a:rPr lang="en-US" smtClean="0"/>
              <a:t>Click to edit Master title style</a:t>
            </a:r>
            <a:endParaRPr lang="el-GR" dirty="0"/>
          </a:p>
        </p:txBody>
      </p:sp>
      <p:sp>
        <p:nvSpPr>
          <p:cNvPr id="7" name="Θέση αριθμού διαφάνειας 5"/>
          <p:cNvSpPr>
            <a:spLocks noGrp="1"/>
          </p:cNvSpPr>
          <p:nvPr>
            <p:ph type="sldNum" sz="quarter" idx="16"/>
          </p:nvPr>
        </p:nvSpPr>
        <p:spPr>
          <a:xfrm>
            <a:off x="8737600" y="6456364"/>
            <a:ext cx="2844800" cy="365125"/>
          </a:xfrm>
        </p:spPr>
        <p:txBody>
          <a:bodyPr/>
          <a:lstStyle>
            <a:lvl1pPr>
              <a:defRPr smtClean="0">
                <a:solidFill>
                  <a:schemeClr val="tx1"/>
                </a:solidFill>
              </a:defRPr>
            </a:lvl1pPr>
          </a:lstStyle>
          <a:p>
            <a:fld id="{728778E2-04E4-467D-9333-3F987EE3EF15}" type="slidenum">
              <a:rPr lang="en-US" smtClean="0">
                <a:solidFill>
                  <a:prstClr val="black"/>
                </a:solidFill>
              </a:rPr>
              <a:pPr/>
              <a:t>‹#›</a:t>
            </a:fld>
            <a:endParaRPr lang="en-US">
              <a:solidFill>
                <a:prstClr val="black"/>
              </a:solidFill>
            </a:endParaRPr>
          </a:p>
        </p:txBody>
      </p:sp>
      <p:pic>
        <p:nvPicPr>
          <p:cNvPr id="9" name="Picture 2" descr="W:\logos\AUTH logo\auth_logo_bw.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10464" t="9230" r="9892" b="10804"/>
          <a:stretch/>
        </p:blipFill>
        <p:spPr bwMode="auto">
          <a:xfrm>
            <a:off x="144736" y="6074474"/>
            <a:ext cx="624069" cy="468892"/>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p:cNvSpPr txBox="1"/>
          <p:nvPr/>
        </p:nvSpPr>
        <p:spPr>
          <a:xfrm>
            <a:off x="14817" y="6543366"/>
            <a:ext cx="960107" cy="314634"/>
          </a:xfrm>
          <a:prstGeom prst="rect">
            <a:avLst/>
          </a:prstGeom>
        </p:spPr>
        <p:txBody>
          <a:bodyPr vert="horz" wrap="square" lIns="91440" tIns="45720" rIns="91440" bIns="45720" rtlCol="0" anchor="ctr">
            <a:normAutofit fontScale="32500" lnSpcReduction="20000"/>
          </a:bodyPr>
          <a:lstStyle/>
          <a:p>
            <a:pPr algn="l"/>
            <a:r>
              <a:rPr lang="el-GR" sz="1800" dirty="0" smtClean="0">
                <a:latin typeface="Century Gothic" pitchFamily="34" charset="0"/>
                <a:ea typeface="Arial Unicode MS" pitchFamily="34" charset="-128"/>
                <a:cs typeface="Arial Unicode MS" pitchFamily="34" charset="-128"/>
              </a:rPr>
              <a:t>Αριστοτέλειο</a:t>
            </a:r>
          </a:p>
          <a:p>
            <a:pPr algn="l"/>
            <a:r>
              <a:rPr lang="el-GR" sz="1800" dirty="0" smtClean="0">
                <a:latin typeface="Century Gothic" pitchFamily="34" charset="0"/>
                <a:ea typeface="Arial Unicode MS" pitchFamily="34" charset="-128"/>
                <a:cs typeface="Arial Unicode MS" pitchFamily="34" charset="-128"/>
              </a:rPr>
              <a:t>Πανεπιστήμιο</a:t>
            </a:r>
          </a:p>
          <a:p>
            <a:pPr algn="l"/>
            <a:r>
              <a:rPr lang="el-GR" sz="1800" dirty="0" smtClean="0">
                <a:latin typeface="Century Gothic" pitchFamily="34" charset="0"/>
                <a:ea typeface="Arial Unicode MS" pitchFamily="34" charset="-128"/>
                <a:cs typeface="Arial Unicode MS" pitchFamily="34" charset="-128"/>
              </a:rPr>
              <a:t>Θεσσαλονίκης</a:t>
            </a:r>
          </a:p>
        </p:txBody>
      </p:sp>
      <p:sp>
        <p:nvSpPr>
          <p:cNvPr id="11" name="TextBox 10"/>
          <p:cNvSpPr txBox="1"/>
          <p:nvPr/>
        </p:nvSpPr>
        <p:spPr>
          <a:xfrm>
            <a:off x="4175787" y="6308920"/>
            <a:ext cx="3840427" cy="549080"/>
          </a:xfrm>
          <a:prstGeom prst="rect">
            <a:avLst/>
          </a:prstGeom>
        </p:spPr>
        <p:txBody>
          <a:bodyPr vert="horz" wrap="square" lIns="91440" tIns="0" rIns="91440" bIns="0" rtlCol="0" anchor="t">
            <a:noAutofit/>
          </a:bodyPr>
          <a:lstStyle/>
          <a:p>
            <a:pPr algn="ctr">
              <a:lnSpc>
                <a:spcPct val="220000"/>
              </a:lnSpc>
            </a:pPr>
            <a:r>
              <a:rPr lang="el-GR" sz="1000" dirty="0" smtClean="0">
                <a:latin typeface="+mn-lt"/>
              </a:rPr>
              <a:t>Εισαγωγή στη Γεωφυσική</a:t>
            </a:r>
          </a:p>
          <a:p>
            <a:pPr algn="ctr"/>
            <a:r>
              <a:rPr lang="el-GR" sz="1000" dirty="0" smtClean="0">
                <a:latin typeface="+mn-lt"/>
              </a:rPr>
              <a:t>Τμήμα Γεωλογίας</a:t>
            </a:r>
          </a:p>
        </p:txBody>
      </p:sp>
    </p:spTree>
    <p:extLst>
      <p:ext uri="{BB962C8B-B14F-4D97-AF65-F5344CB8AC3E}">
        <p14:creationId xmlns:p14="http://schemas.microsoft.com/office/powerpoint/2010/main" val="2656441460"/>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Περιεχόμενο με λεζάντα 2">
    <p:spTree>
      <p:nvGrpSpPr>
        <p:cNvPr id="1" name=""/>
        <p:cNvGrpSpPr/>
        <p:nvPr/>
      </p:nvGrpSpPr>
      <p:grpSpPr>
        <a:xfrm>
          <a:off x="0" y="0"/>
          <a:ext cx="0" cy="0"/>
          <a:chOff x="0" y="0"/>
          <a:chExt cx="0" cy="0"/>
        </a:xfrm>
      </p:grpSpPr>
      <p:cxnSp>
        <p:nvCxnSpPr>
          <p:cNvPr id="5" name="Straight Connector 10"/>
          <p:cNvCxnSpPr/>
          <p:nvPr/>
        </p:nvCxnSpPr>
        <p:spPr>
          <a:xfrm>
            <a:off x="0" y="1266825"/>
            <a:ext cx="12192000" cy="0"/>
          </a:xfrm>
          <a:prstGeom prst="line">
            <a:avLst/>
          </a:prstGeom>
          <a:ln w="50800">
            <a:solidFill>
              <a:srgbClr val="990000"/>
            </a:solidFill>
          </a:ln>
        </p:spPr>
        <p:style>
          <a:lnRef idx="1">
            <a:schemeClr val="accent1"/>
          </a:lnRef>
          <a:fillRef idx="0">
            <a:schemeClr val="accent1"/>
          </a:fillRef>
          <a:effectRef idx="0">
            <a:schemeClr val="accent1"/>
          </a:effectRef>
          <a:fontRef idx="minor">
            <a:schemeClr val="tx1"/>
          </a:fontRef>
        </p:style>
      </p:cxnSp>
      <p:cxnSp>
        <p:nvCxnSpPr>
          <p:cNvPr id="6" name="Straight Connector 14"/>
          <p:cNvCxnSpPr/>
          <p:nvPr/>
        </p:nvCxnSpPr>
        <p:spPr>
          <a:xfrm>
            <a:off x="0" y="6381750"/>
            <a:ext cx="12192000" cy="0"/>
          </a:xfrm>
          <a:prstGeom prst="line">
            <a:avLst/>
          </a:prstGeom>
          <a:ln w="25400">
            <a:solidFill>
              <a:srgbClr val="990000"/>
            </a:solidFill>
          </a:ln>
        </p:spPr>
        <p:style>
          <a:lnRef idx="1">
            <a:schemeClr val="accent1"/>
          </a:lnRef>
          <a:fillRef idx="0">
            <a:schemeClr val="accent1"/>
          </a:fillRef>
          <a:effectRef idx="0">
            <a:schemeClr val="accent1"/>
          </a:effectRef>
          <a:fontRef idx="minor">
            <a:schemeClr val="tx1"/>
          </a:fontRef>
        </p:style>
      </p:cxnSp>
      <p:sp>
        <p:nvSpPr>
          <p:cNvPr id="22" name="Text Placeholder 21"/>
          <p:cNvSpPr>
            <a:spLocks noGrp="1"/>
          </p:cNvSpPr>
          <p:nvPr>
            <p:ph type="body" sz="quarter" idx="15"/>
          </p:nvPr>
        </p:nvSpPr>
        <p:spPr>
          <a:xfrm>
            <a:off x="7549125" y="1440000"/>
            <a:ext cx="4033275" cy="4751387"/>
          </a:xfrm>
        </p:spPr>
        <p:txBody>
          <a:bodyPr>
            <a:normAutofit/>
          </a:bodyPr>
          <a:lstStyle>
            <a:lvl1pPr>
              <a:defRPr sz="2400"/>
            </a:lvl1pPr>
            <a:lvl2pPr>
              <a:defRPr sz="2000"/>
            </a:lvl2pPr>
            <a:lvl3pPr>
              <a:defRPr sz="1800"/>
            </a:lvl3pPr>
            <a:lvl4pPr>
              <a:defRPr sz="1600"/>
            </a:lvl4pPr>
            <a:lvl5pPr>
              <a:defRPr sz="1600"/>
            </a:lvl5pPr>
          </a:lstStyle>
          <a:p>
            <a:pPr lvl="0"/>
            <a:r>
              <a:rPr lang="en-US" smtClean="0"/>
              <a:t>Click to edit Master text styles</a:t>
            </a:r>
          </a:p>
          <a:p>
            <a:pPr lvl="1"/>
            <a:r>
              <a:rPr lang="en-US" smtClean="0"/>
              <a:t>Second level</a:t>
            </a:r>
          </a:p>
        </p:txBody>
      </p:sp>
      <p:sp>
        <p:nvSpPr>
          <p:cNvPr id="8" name="Content Placeholder 7"/>
          <p:cNvSpPr>
            <a:spLocks noGrp="1"/>
          </p:cNvSpPr>
          <p:nvPr>
            <p:ph sz="quarter" idx="14"/>
          </p:nvPr>
        </p:nvSpPr>
        <p:spPr>
          <a:xfrm>
            <a:off x="623392" y="1440000"/>
            <a:ext cx="6815667" cy="475138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dirty="0"/>
          </a:p>
        </p:txBody>
      </p:sp>
      <p:sp>
        <p:nvSpPr>
          <p:cNvPr id="19" name="Θέση τίτλου 1"/>
          <p:cNvSpPr>
            <a:spLocks noGrp="1"/>
          </p:cNvSpPr>
          <p:nvPr>
            <p:ph type="title"/>
          </p:nvPr>
        </p:nvSpPr>
        <p:spPr>
          <a:xfrm>
            <a:off x="609600" y="26082"/>
            <a:ext cx="10972800" cy="1143000"/>
          </a:xfrm>
          <a:prstGeom prst="rect">
            <a:avLst/>
          </a:prstGeom>
        </p:spPr>
        <p:txBody>
          <a:bodyPr vert="horz" lIns="91440" tIns="45720" rIns="91440" bIns="45720" rtlCol="0" anchor="ctr">
            <a:normAutofit/>
          </a:bodyPr>
          <a:lstStyle>
            <a:lvl1pPr>
              <a:defRPr>
                <a:solidFill>
                  <a:schemeClr val="tx1"/>
                </a:solidFill>
              </a:defRPr>
            </a:lvl1pPr>
          </a:lstStyle>
          <a:p>
            <a:r>
              <a:rPr lang="en-US" smtClean="0"/>
              <a:t>Click to edit Master title style</a:t>
            </a:r>
            <a:endParaRPr lang="el-GR" dirty="0"/>
          </a:p>
        </p:txBody>
      </p:sp>
      <p:sp>
        <p:nvSpPr>
          <p:cNvPr id="7" name="Θέση αριθμού διαφάνειας 5"/>
          <p:cNvSpPr>
            <a:spLocks noGrp="1"/>
          </p:cNvSpPr>
          <p:nvPr>
            <p:ph type="sldNum" sz="quarter" idx="16"/>
          </p:nvPr>
        </p:nvSpPr>
        <p:spPr>
          <a:xfrm>
            <a:off x="8737600" y="6456364"/>
            <a:ext cx="2844800" cy="365125"/>
          </a:xfrm>
        </p:spPr>
        <p:txBody>
          <a:bodyPr/>
          <a:lstStyle>
            <a:lvl1pPr>
              <a:defRPr smtClean="0">
                <a:solidFill>
                  <a:schemeClr val="tx1"/>
                </a:solidFill>
              </a:defRPr>
            </a:lvl1pPr>
          </a:lstStyle>
          <a:p>
            <a:fld id="{0D78B3F8-B61D-437E-97E6-C7E59EDC2C41}" type="slidenum">
              <a:rPr lang="en-US" smtClean="0"/>
              <a:t>‹#›</a:t>
            </a:fld>
            <a:endParaRPr lang="en-US"/>
          </a:p>
        </p:txBody>
      </p:sp>
      <p:pic>
        <p:nvPicPr>
          <p:cNvPr id="9" name="Picture 2" descr="W:\logos\AUTH logo\auth_logo_bw.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10464" t="9230" r="9892" b="10804"/>
          <a:stretch/>
        </p:blipFill>
        <p:spPr bwMode="auto">
          <a:xfrm>
            <a:off x="144736" y="6074474"/>
            <a:ext cx="624069" cy="468892"/>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p:cNvSpPr txBox="1"/>
          <p:nvPr/>
        </p:nvSpPr>
        <p:spPr>
          <a:xfrm>
            <a:off x="14817" y="6543366"/>
            <a:ext cx="960107" cy="314634"/>
          </a:xfrm>
          <a:prstGeom prst="rect">
            <a:avLst/>
          </a:prstGeom>
        </p:spPr>
        <p:txBody>
          <a:bodyPr vert="horz" wrap="square" lIns="91440" tIns="45720" rIns="91440" bIns="45720" rtlCol="0" anchor="ctr">
            <a:normAutofit fontScale="32500" lnSpcReduction="20000"/>
          </a:bodyPr>
          <a:lstStyle/>
          <a:p>
            <a:pPr algn="l"/>
            <a:r>
              <a:rPr lang="el-GR" sz="1800" dirty="0" smtClean="0">
                <a:latin typeface="Century Gothic" pitchFamily="34" charset="0"/>
                <a:ea typeface="Arial Unicode MS" pitchFamily="34" charset="-128"/>
                <a:cs typeface="Arial Unicode MS" pitchFamily="34" charset="-128"/>
              </a:rPr>
              <a:t>Αριστοτέλειο</a:t>
            </a:r>
          </a:p>
          <a:p>
            <a:pPr algn="l"/>
            <a:r>
              <a:rPr lang="el-GR" sz="1800" dirty="0" smtClean="0">
                <a:latin typeface="Century Gothic" pitchFamily="34" charset="0"/>
                <a:ea typeface="Arial Unicode MS" pitchFamily="34" charset="-128"/>
                <a:cs typeface="Arial Unicode MS" pitchFamily="34" charset="-128"/>
              </a:rPr>
              <a:t>Πανεπιστήμιο</a:t>
            </a:r>
          </a:p>
          <a:p>
            <a:pPr algn="l"/>
            <a:r>
              <a:rPr lang="el-GR" sz="1800" dirty="0" smtClean="0">
                <a:latin typeface="Century Gothic" pitchFamily="34" charset="0"/>
                <a:ea typeface="Arial Unicode MS" pitchFamily="34" charset="-128"/>
                <a:cs typeface="Arial Unicode MS" pitchFamily="34" charset="-128"/>
              </a:rPr>
              <a:t>Θεσσαλονίκης</a:t>
            </a:r>
          </a:p>
        </p:txBody>
      </p:sp>
      <p:sp>
        <p:nvSpPr>
          <p:cNvPr id="11" name="TextBox 10"/>
          <p:cNvSpPr txBox="1"/>
          <p:nvPr/>
        </p:nvSpPr>
        <p:spPr>
          <a:xfrm>
            <a:off x="4175787" y="6308920"/>
            <a:ext cx="3840427" cy="549080"/>
          </a:xfrm>
          <a:prstGeom prst="rect">
            <a:avLst/>
          </a:prstGeom>
        </p:spPr>
        <p:txBody>
          <a:bodyPr vert="horz" wrap="square" lIns="91440" tIns="0" rIns="91440" bIns="0" rtlCol="0" anchor="t">
            <a:noAutofit/>
          </a:bodyPr>
          <a:lstStyle/>
          <a:p>
            <a:pPr algn="ctr">
              <a:lnSpc>
                <a:spcPct val="220000"/>
              </a:lnSpc>
            </a:pPr>
            <a:r>
              <a:rPr lang="el-GR" sz="1000" dirty="0" smtClean="0">
                <a:latin typeface="+mn-lt"/>
              </a:rPr>
              <a:t>Εισαγωγή στη Γεωφυσική</a:t>
            </a:r>
          </a:p>
          <a:p>
            <a:pPr algn="ctr"/>
            <a:r>
              <a:rPr lang="el-GR" sz="1000" dirty="0" smtClean="0">
                <a:latin typeface="+mn-lt"/>
              </a:rPr>
              <a:t>Τμήμα Γεωλογίας</a:t>
            </a:r>
          </a:p>
        </p:txBody>
      </p:sp>
    </p:spTree>
    <p:extLst>
      <p:ext uri="{BB962C8B-B14F-4D97-AF65-F5344CB8AC3E}">
        <p14:creationId xmlns:p14="http://schemas.microsoft.com/office/powerpoint/2010/main" val="2934355416"/>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Εικόνα με λεζάντα 1">
    <p:spTree>
      <p:nvGrpSpPr>
        <p:cNvPr id="1" name=""/>
        <p:cNvGrpSpPr/>
        <p:nvPr/>
      </p:nvGrpSpPr>
      <p:grpSpPr>
        <a:xfrm>
          <a:off x="0" y="0"/>
          <a:ext cx="0" cy="0"/>
          <a:chOff x="0" y="0"/>
          <a:chExt cx="0" cy="0"/>
        </a:xfrm>
      </p:grpSpPr>
      <p:cxnSp>
        <p:nvCxnSpPr>
          <p:cNvPr id="5" name="Straight Connector 10"/>
          <p:cNvCxnSpPr/>
          <p:nvPr/>
        </p:nvCxnSpPr>
        <p:spPr>
          <a:xfrm>
            <a:off x="0" y="1266825"/>
            <a:ext cx="12192000" cy="0"/>
          </a:xfrm>
          <a:prstGeom prst="line">
            <a:avLst/>
          </a:prstGeom>
          <a:ln w="50800">
            <a:solidFill>
              <a:srgbClr val="990000"/>
            </a:solidFill>
          </a:ln>
        </p:spPr>
        <p:style>
          <a:lnRef idx="1">
            <a:schemeClr val="accent1"/>
          </a:lnRef>
          <a:fillRef idx="0">
            <a:schemeClr val="accent1"/>
          </a:fillRef>
          <a:effectRef idx="0">
            <a:schemeClr val="accent1"/>
          </a:effectRef>
          <a:fontRef idx="minor">
            <a:schemeClr val="tx1"/>
          </a:fontRef>
        </p:style>
      </p:cxnSp>
      <p:cxnSp>
        <p:nvCxnSpPr>
          <p:cNvPr id="6" name="Straight Connector 14"/>
          <p:cNvCxnSpPr/>
          <p:nvPr/>
        </p:nvCxnSpPr>
        <p:spPr>
          <a:xfrm>
            <a:off x="0" y="6381750"/>
            <a:ext cx="12192000" cy="0"/>
          </a:xfrm>
          <a:prstGeom prst="line">
            <a:avLst/>
          </a:prstGeom>
          <a:ln w="25400">
            <a:solidFill>
              <a:srgbClr val="990000"/>
            </a:solidFill>
          </a:ln>
        </p:spPr>
        <p:style>
          <a:lnRef idx="1">
            <a:schemeClr val="accent1"/>
          </a:lnRef>
          <a:fillRef idx="0">
            <a:schemeClr val="accent1"/>
          </a:fillRef>
          <a:effectRef idx="0">
            <a:schemeClr val="accent1"/>
          </a:effectRef>
          <a:fontRef idx="minor">
            <a:schemeClr val="tx1"/>
          </a:fontRef>
        </p:style>
      </p:cxnSp>
      <p:sp>
        <p:nvSpPr>
          <p:cNvPr id="3" name="Θέση εικόνας 2"/>
          <p:cNvSpPr>
            <a:spLocks noGrp="1"/>
          </p:cNvSpPr>
          <p:nvPr>
            <p:ph type="pic" idx="1"/>
          </p:nvPr>
        </p:nvSpPr>
        <p:spPr>
          <a:xfrm>
            <a:off x="2389717" y="2780928"/>
            <a:ext cx="7315200" cy="3456384"/>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l-GR" noProof="0" dirty="0"/>
          </a:p>
        </p:txBody>
      </p:sp>
      <p:sp>
        <p:nvSpPr>
          <p:cNvPr id="4" name="Θέση κειμένου 3"/>
          <p:cNvSpPr>
            <a:spLocks noGrp="1"/>
          </p:cNvSpPr>
          <p:nvPr>
            <p:ph type="body" sz="half" idx="2"/>
          </p:nvPr>
        </p:nvSpPr>
        <p:spPr>
          <a:xfrm>
            <a:off x="2389717" y="1440000"/>
            <a:ext cx="7315200" cy="1224136"/>
          </a:xfrm>
        </p:spPr>
        <p:txBody>
          <a:bodyPr>
            <a:normAutofit/>
          </a:bodyPr>
          <a:lstStyle>
            <a:lvl1pPr marL="0" indent="0" algn="l">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9" name="Θέση τίτλου 1"/>
          <p:cNvSpPr>
            <a:spLocks noGrp="1"/>
          </p:cNvSpPr>
          <p:nvPr>
            <p:ph type="title"/>
          </p:nvPr>
        </p:nvSpPr>
        <p:spPr>
          <a:xfrm>
            <a:off x="609600" y="26082"/>
            <a:ext cx="10972800" cy="1143000"/>
          </a:xfrm>
          <a:prstGeom prst="rect">
            <a:avLst/>
          </a:prstGeom>
        </p:spPr>
        <p:txBody>
          <a:bodyPr vert="horz" lIns="91440" tIns="45720" rIns="91440" bIns="45720" rtlCol="0" anchor="ctr">
            <a:normAutofit/>
          </a:bodyPr>
          <a:lstStyle>
            <a:lvl1pPr>
              <a:defRPr>
                <a:solidFill>
                  <a:schemeClr val="tx1"/>
                </a:solidFill>
              </a:defRPr>
            </a:lvl1pPr>
          </a:lstStyle>
          <a:p>
            <a:r>
              <a:rPr lang="en-US" smtClean="0"/>
              <a:t>Click to edit Master title style</a:t>
            </a:r>
            <a:endParaRPr lang="el-GR" dirty="0"/>
          </a:p>
        </p:txBody>
      </p:sp>
      <p:sp>
        <p:nvSpPr>
          <p:cNvPr id="7" name="Θέση αριθμού διαφάνειας 5"/>
          <p:cNvSpPr>
            <a:spLocks noGrp="1"/>
          </p:cNvSpPr>
          <p:nvPr>
            <p:ph type="sldNum" sz="quarter" idx="10"/>
          </p:nvPr>
        </p:nvSpPr>
        <p:spPr>
          <a:xfrm>
            <a:off x="8737600" y="6456364"/>
            <a:ext cx="2844800" cy="365125"/>
          </a:xfrm>
        </p:spPr>
        <p:txBody>
          <a:bodyPr/>
          <a:lstStyle>
            <a:lvl1pPr>
              <a:defRPr smtClean="0">
                <a:solidFill>
                  <a:schemeClr val="tx1"/>
                </a:solidFill>
              </a:defRPr>
            </a:lvl1pPr>
          </a:lstStyle>
          <a:p>
            <a:fld id="{0D78B3F8-B61D-437E-97E6-C7E59EDC2C41}" type="slidenum">
              <a:rPr lang="en-US" smtClean="0"/>
              <a:t>‹#›</a:t>
            </a:fld>
            <a:endParaRPr lang="en-US"/>
          </a:p>
        </p:txBody>
      </p:sp>
      <p:pic>
        <p:nvPicPr>
          <p:cNvPr id="8" name="Picture 2" descr="W:\logos\AUTH logo\auth_logo_bw.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10464" t="9230" r="9892" b="10804"/>
          <a:stretch/>
        </p:blipFill>
        <p:spPr bwMode="auto">
          <a:xfrm>
            <a:off x="144736" y="6074474"/>
            <a:ext cx="624069" cy="468892"/>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p:cNvSpPr txBox="1"/>
          <p:nvPr/>
        </p:nvSpPr>
        <p:spPr>
          <a:xfrm>
            <a:off x="14817" y="6543366"/>
            <a:ext cx="960107" cy="314634"/>
          </a:xfrm>
          <a:prstGeom prst="rect">
            <a:avLst/>
          </a:prstGeom>
        </p:spPr>
        <p:txBody>
          <a:bodyPr vert="horz" wrap="square" lIns="91440" tIns="45720" rIns="91440" bIns="45720" rtlCol="0" anchor="ctr">
            <a:normAutofit fontScale="32500" lnSpcReduction="20000"/>
          </a:bodyPr>
          <a:lstStyle/>
          <a:p>
            <a:pPr algn="l"/>
            <a:r>
              <a:rPr lang="el-GR" sz="1800" dirty="0" smtClean="0">
                <a:latin typeface="Century Gothic" pitchFamily="34" charset="0"/>
                <a:ea typeface="Arial Unicode MS" pitchFamily="34" charset="-128"/>
                <a:cs typeface="Arial Unicode MS" pitchFamily="34" charset="-128"/>
              </a:rPr>
              <a:t>Αριστοτέλειο</a:t>
            </a:r>
          </a:p>
          <a:p>
            <a:pPr algn="l"/>
            <a:r>
              <a:rPr lang="el-GR" sz="1800" dirty="0" smtClean="0">
                <a:latin typeface="Century Gothic" pitchFamily="34" charset="0"/>
                <a:ea typeface="Arial Unicode MS" pitchFamily="34" charset="-128"/>
                <a:cs typeface="Arial Unicode MS" pitchFamily="34" charset="-128"/>
              </a:rPr>
              <a:t>Πανεπιστήμιο</a:t>
            </a:r>
          </a:p>
          <a:p>
            <a:pPr algn="l"/>
            <a:r>
              <a:rPr lang="el-GR" sz="1800" dirty="0" smtClean="0">
                <a:latin typeface="Century Gothic" pitchFamily="34" charset="0"/>
                <a:ea typeface="Arial Unicode MS" pitchFamily="34" charset="-128"/>
                <a:cs typeface="Arial Unicode MS" pitchFamily="34" charset="-128"/>
              </a:rPr>
              <a:t>Θεσσαλονίκης</a:t>
            </a:r>
          </a:p>
        </p:txBody>
      </p:sp>
      <p:sp>
        <p:nvSpPr>
          <p:cNvPr id="10" name="TextBox 9"/>
          <p:cNvSpPr txBox="1"/>
          <p:nvPr/>
        </p:nvSpPr>
        <p:spPr>
          <a:xfrm>
            <a:off x="4175787" y="6308920"/>
            <a:ext cx="3840427" cy="549080"/>
          </a:xfrm>
          <a:prstGeom prst="rect">
            <a:avLst/>
          </a:prstGeom>
        </p:spPr>
        <p:txBody>
          <a:bodyPr vert="horz" wrap="square" lIns="91440" tIns="0" rIns="91440" bIns="0" rtlCol="0" anchor="t">
            <a:noAutofit/>
          </a:bodyPr>
          <a:lstStyle/>
          <a:p>
            <a:pPr algn="ctr">
              <a:lnSpc>
                <a:spcPct val="220000"/>
              </a:lnSpc>
            </a:pPr>
            <a:r>
              <a:rPr lang="el-GR" sz="1000" dirty="0" smtClean="0">
                <a:latin typeface="+mn-lt"/>
              </a:rPr>
              <a:t>Εισαγωγή στη Γεωφυσική</a:t>
            </a:r>
          </a:p>
          <a:p>
            <a:pPr algn="ctr"/>
            <a:r>
              <a:rPr lang="el-GR" sz="1000" dirty="0" smtClean="0">
                <a:latin typeface="+mn-lt"/>
              </a:rPr>
              <a:t>Τμήμα Γεωλογίας</a:t>
            </a:r>
          </a:p>
        </p:txBody>
      </p:sp>
    </p:spTree>
    <p:extLst>
      <p:ext uri="{BB962C8B-B14F-4D97-AF65-F5344CB8AC3E}">
        <p14:creationId xmlns:p14="http://schemas.microsoft.com/office/powerpoint/2010/main" val="17116186"/>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Θέση κειμένου 2"/>
          <p:cNvSpPr>
            <a:spLocks noGrp="1"/>
          </p:cNvSpPr>
          <p:nvPr>
            <p:ph type="body" idx="1"/>
          </p:nvPr>
        </p:nvSpPr>
        <p:spPr bwMode="auto">
          <a:xfrm>
            <a:off x="609600" y="1547813"/>
            <a:ext cx="10972800" cy="476091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p>
        </p:txBody>
      </p:sp>
      <p:sp>
        <p:nvSpPr>
          <p:cNvPr id="6" name="Θέση αριθμού διαφάνειας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fontAlgn="auto">
              <a:spcBef>
                <a:spcPts val="0"/>
              </a:spcBef>
              <a:spcAft>
                <a:spcPts val="0"/>
              </a:spcAft>
              <a:defRPr sz="1400" smtClean="0">
                <a:solidFill>
                  <a:schemeClr val="tx1"/>
                </a:solidFill>
                <a:latin typeface="+mn-lt"/>
              </a:defRPr>
            </a:lvl1pPr>
          </a:lstStyle>
          <a:p>
            <a:fld id="{0D78B3F8-B61D-437E-97E6-C7E59EDC2C41}" type="slidenum">
              <a:rPr lang="en-US" smtClean="0"/>
              <a:t>‹#›</a:t>
            </a:fld>
            <a:endParaRPr lang="en-US"/>
          </a:p>
        </p:txBody>
      </p:sp>
    </p:spTree>
    <p:extLst>
      <p:ext uri="{BB962C8B-B14F-4D97-AF65-F5344CB8AC3E}">
        <p14:creationId xmlns:p14="http://schemas.microsoft.com/office/powerpoint/2010/main" val="3873036000"/>
      </p:ext>
    </p:extLst>
  </p:cSld>
  <p:clrMap bg1="lt1" tx1="dk1" bg2="lt2" tx2="dk2" accent1="accent1" accent2="accent2" accent3="accent3" accent4="accent4" accent5="accent5" accent6="accent6" hlink="hlink" folHlink="folHlink"/>
  <p:sldLayoutIdLst>
    <p:sldLayoutId id="2147483664" r:id="rId1"/>
    <p:sldLayoutId id="2147483665" r:id="rId2"/>
    <p:sldLayoutId id="2147483666" r:id="rId3"/>
    <p:sldLayoutId id="2147483667" r:id="rId4"/>
    <p:sldLayoutId id="2147483668" r:id="rId5"/>
    <p:sldLayoutId id="2147483669" r:id="rId6"/>
    <p:sldLayoutId id="2147483670" r:id="rId7"/>
    <p:sldLayoutId id="2147483671" r:id="rId8"/>
    <p:sldLayoutId id="2147483672" r:id="rId9"/>
    <p:sldLayoutId id="2147483673" r:id="rId10"/>
    <p:sldLayoutId id="2147483674" r:id="rId11"/>
    <p:sldLayoutId id="2147483675" r:id="rId12"/>
    <p:sldLayoutId id="2147483676" r:id="rId13"/>
    <p:sldLayoutId id="2147483677" r:id="rId14"/>
    <p:sldLayoutId id="2147483678" r:id="rId15"/>
    <p:sldLayoutId id="2147483679" r:id="rId16"/>
    <p:sldLayoutId id="2147483680" r:id="rId17"/>
  </p:sldLayoutIdLst>
  <p:timing>
    <p:tnLst>
      <p:par>
        <p:cTn id="1" dur="indefinite" restart="never" nodeType="tmRoot"/>
      </p:par>
    </p:tnLst>
  </p:timing>
  <p:txStyles>
    <p:titleStyle>
      <a:lvl1pPr algn="ctr" rtl="0" eaLnBrk="1" fontAlgn="base" hangingPunct="1">
        <a:spcBef>
          <a:spcPct val="0"/>
        </a:spcBef>
        <a:spcAft>
          <a:spcPct val="0"/>
        </a:spcAft>
        <a:defRPr sz="4400" b="1" kern="1200">
          <a:solidFill>
            <a:srgbClr val="F2F2F2"/>
          </a:solidFill>
          <a:latin typeface="+mj-lt"/>
          <a:ea typeface="+mj-ea"/>
          <a:cs typeface="+mj-cs"/>
        </a:defRPr>
      </a:lvl1pPr>
      <a:lvl2pPr algn="ctr" rtl="0" eaLnBrk="1" fontAlgn="base" hangingPunct="1">
        <a:spcBef>
          <a:spcPct val="0"/>
        </a:spcBef>
        <a:spcAft>
          <a:spcPct val="0"/>
        </a:spcAft>
        <a:defRPr sz="4400" b="1">
          <a:solidFill>
            <a:srgbClr val="F2F2F2"/>
          </a:solidFill>
          <a:latin typeface="Calibri" pitchFamily="34" charset="0"/>
        </a:defRPr>
      </a:lvl2pPr>
      <a:lvl3pPr algn="ctr" rtl="0" eaLnBrk="1" fontAlgn="base" hangingPunct="1">
        <a:spcBef>
          <a:spcPct val="0"/>
        </a:spcBef>
        <a:spcAft>
          <a:spcPct val="0"/>
        </a:spcAft>
        <a:defRPr sz="4400" b="1">
          <a:solidFill>
            <a:srgbClr val="F2F2F2"/>
          </a:solidFill>
          <a:latin typeface="Calibri" pitchFamily="34" charset="0"/>
        </a:defRPr>
      </a:lvl3pPr>
      <a:lvl4pPr algn="ctr" rtl="0" eaLnBrk="1" fontAlgn="base" hangingPunct="1">
        <a:spcBef>
          <a:spcPct val="0"/>
        </a:spcBef>
        <a:spcAft>
          <a:spcPct val="0"/>
        </a:spcAft>
        <a:defRPr sz="4400" b="1">
          <a:solidFill>
            <a:srgbClr val="F2F2F2"/>
          </a:solidFill>
          <a:latin typeface="Calibri" pitchFamily="34" charset="0"/>
        </a:defRPr>
      </a:lvl4pPr>
      <a:lvl5pPr algn="ctr" rtl="0" eaLnBrk="1" fontAlgn="base" hangingPunct="1">
        <a:spcBef>
          <a:spcPct val="0"/>
        </a:spcBef>
        <a:spcAft>
          <a:spcPct val="0"/>
        </a:spcAft>
        <a:defRPr sz="4400" b="1">
          <a:solidFill>
            <a:srgbClr val="F2F2F2"/>
          </a:solidFill>
          <a:latin typeface="Calibri" pitchFamily="34" charset="0"/>
        </a:defRPr>
      </a:lvl5pPr>
      <a:lvl6pPr marL="457200" algn="ctr" rtl="0" eaLnBrk="1" fontAlgn="base" hangingPunct="1">
        <a:spcBef>
          <a:spcPct val="0"/>
        </a:spcBef>
        <a:spcAft>
          <a:spcPct val="0"/>
        </a:spcAft>
        <a:defRPr sz="4400" b="1">
          <a:solidFill>
            <a:srgbClr val="F2F2F2"/>
          </a:solidFill>
          <a:latin typeface="Calibri" pitchFamily="34" charset="0"/>
        </a:defRPr>
      </a:lvl6pPr>
      <a:lvl7pPr marL="914400" algn="ctr" rtl="0" eaLnBrk="1" fontAlgn="base" hangingPunct="1">
        <a:spcBef>
          <a:spcPct val="0"/>
        </a:spcBef>
        <a:spcAft>
          <a:spcPct val="0"/>
        </a:spcAft>
        <a:defRPr sz="4400" b="1">
          <a:solidFill>
            <a:srgbClr val="F2F2F2"/>
          </a:solidFill>
          <a:latin typeface="Calibri" pitchFamily="34" charset="0"/>
        </a:defRPr>
      </a:lvl7pPr>
      <a:lvl8pPr marL="1371600" algn="ctr" rtl="0" eaLnBrk="1" fontAlgn="base" hangingPunct="1">
        <a:spcBef>
          <a:spcPct val="0"/>
        </a:spcBef>
        <a:spcAft>
          <a:spcPct val="0"/>
        </a:spcAft>
        <a:defRPr sz="4400" b="1">
          <a:solidFill>
            <a:srgbClr val="F2F2F2"/>
          </a:solidFill>
          <a:latin typeface="Calibri" pitchFamily="34" charset="0"/>
        </a:defRPr>
      </a:lvl8pPr>
      <a:lvl9pPr marL="1828800" algn="ctr" rtl="0" eaLnBrk="1" fontAlgn="base" hangingPunct="1">
        <a:spcBef>
          <a:spcPct val="0"/>
        </a:spcBef>
        <a:spcAft>
          <a:spcPct val="0"/>
        </a:spcAft>
        <a:defRPr sz="4400" b="1">
          <a:solidFill>
            <a:srgbClr val="F2F2F2"/>
          </a:solidFill>
          <a:latin typeface="Calibri" pitchFamily="34" charset="0"/>
        </a:defRPr>
      </a:lvl9pPr>
    </p:titleStyle>
    <p:body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Courier New" pitchFamily="49" charset="0"/>
        <a:buChar char="o"/>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1.xml"/><Relationship Id="rId5" Type="http://schemas.openxmlformats.org/officeDocument/2006/relationships/image" Target="../media/image6.jpeg"/><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slideLayout" Target="../slideLayouts/slideLayout13.xml"/><Relationship Id="rId1" Type="http://schemas.openxmlformats.org/officeDocument/2006/relationships/tags" Target="../tags/tag5.xml"/><Relationship Id="rId4" Type="http://schemas.openxmlformats.org/officeDocument/2006/relationships/audio" Target="../media/audio1.wav"/></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13.xml"/><Relationship Id="rId1" Type="http://schemas.openxmlformats.org/officeDocument/2006/relationships/vmlDrawing" Target="../drawings/vmlDrawing1.vml"/><Relationship Id="rId6" Type="http://schemas.openxmlformats.org/officeDocument/2006/relationships/image" Target="../media/image23.wmf"/><Relationship Id="rId5" Type="http://schemas.openxmlformats.org/officeDocument/2006/relationships/oleObject" Target="../embeddings/oleObject2.bin"/><Relationship Id="rId4" Type="http://schemas.openxmlformats.org/officeDocument/2006/relationships/image" Target="../media/image22.wmf"/></Relationships>
</file>

<file path=ppt/slides/_rels/slide16.xml.rels><?xml version="1.0" encoding="UTF-8" standalone="yes"?>
<Relationships xmlns="http://schemas.openxmlformats.org/package/2006/relationships"><Relationship Id="rId3" Type="http://schemas.openxmlformats.org/officeDocument/2006/relationships/oleObject" Target="../embeddings/oleObject3.bin"/><Relationship Id="rId7" Type="http://schemas.openxmlformats.org/officeDocument/2006/relationships/image" Target="../media/image26.png"/><Relationship Id="rId2" Type="http://schemas.openxmlformats.org/officeDocument/2006/relationships/slideLayout" Target="../slideLayouts/slideLayout13.xml"/><Relationship Id="rId1" Type="http://schemas.openxmlformats.org/officeDocument/2006/relationships/vmlDrawing" Target="../drawings/vmlDrawing2.vml"/><Relationship Id="rId6" Type="http://schemas.openxmlformats.org/officeDocument/2006/relationships/image" Target="../media/image25.wmf"/><Relationship Id="rId5" Type="http://schemas.openxmlformats.org/officeDocument/2006/relationships/oleObject" Target="../embeddings/oleObject4.bin"/><Relationship Id="rId4" Type="http://schemas.openxmlformats.org/officeDocument/2006/relationships/image" Target="../media/image24.wmf"/></Relationships>
</file>

<file path=ppt/slides/_rels/slide17.xml.rels><?xml version="1.0" encoding="UTF-8" standalone="yes"?>
<Relationships xmlns="http://schemas.openxmlformats.org/package/2006/relationships"><Relationship Id="rId3" Type="http://schemas.openxmlformats.org/officeDocument/2006/relationships/image" Target="../media/image28.wmf"/><Relationship Id="rId2" Type="http://schemas.openxmlformats.org/officeDocument/2006/relationships/slideLayout" Target="../slideLayouts/slideLayout13.xml"/><Relationship Id="rId1" Type="http://schemas.openxmlformats.org/officeDocument/2006/relationships/vmlDrawing" Target="../drawings/vmlDrawing3.vml"/><Relationship Id="rId5" Type="http://schemas.openxmlformats.org/officeDocument/2006/relationships/image" Target="../media/image27.wmf"/><Relationship Id="rId4" Type="http://schemas.openxmlformats.org/officeDocument/2006/relationships/oleObject" Target="../embeddings/oleObject5.bin"/></Relationships>
</file>

<file path=ppt/slides/_rels/slide18.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slideLayout" Target="../slideLayouts/slideLayout13.xml"/><Relationship Id="rId1" Type="http://schemas.openxmlformats.org/officeDocument/2006/relationships/vmlDrawing" Target="../drawings/vmlDrawing4.vml"/><Relationship Id="rId4" Type="http://schemas.openxmlformats.org/officeDocument/2006/relationships/image" Target="../media/image30.wmf"/></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3.xml"/><Relationship Id="rId1" Type="http://schemas.openxmlformats.org/officeDocument/2006/relationships/tags" Target="../tags/tag2.xml"/><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8" Type="http://schemas.openxmlformats.org/officeDocument/2006/relationships/oleObject" Target="../embeddings/oleObject9.bin"/><Relationship Id="rId3" Type="http://schemas.openxmlformats.org/officeDocument/2006/relationships/image" Target="../media/image34.png"/><Relationship Id="rId7" Type="http://schemas.openxmlformats.org/officeDocument/2006/relationships/image" Target="../media/image32.wmf"/><Relationship Id="rId2" Type="http://schemas.openxmlformats.org/officeDocument/2006/relationships/slideLayout" Target="../slideLayouts/slideLayout13.xml"/><Relationship Id="rId1" Type="http://schemas.openxmlformats.org/officeDocument/2006/relationships/vmlDrawing" Target="../drawings/vmlDrawing5.vml"/><Relationship Id="rId6" Type="http://schemas.openxmlformats.org/officeDocument/2006/relationships/oleObject" Target="../embeddings/oleObject8.bin"/><Relationship Id="rId5" Type="http://schemas.openxmlformats.org/officeDocument/2006/relationships/image" Target="../media/image31.wmf"/><Relationship Id="rId4" Type="http://schemas.openxmlformats.org/officeDocument/2006/relationships/oleObject" Target="../embeddings/oleObject7.bin"/><Relationship Id="rId9" Type="http://schemas.openxmlformats.org/officeDocument/2006/relationships/image" Target="../media/image33.wmf"/></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3" Type="http://schemas.openxmlformats.org/officeDocument/2006/relationships/image" Target="../media/image39.gif"/><Relationship Id="rId2" Type="http://schemas.openxmlformats.org/officeDocument/2006/relationships/image" Target="../media/image38.jpeg"/><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png"/><Relationship Id="rId1" Type="http://schemas.openxmlformats.org/officeDocument/2006/relationships/slideLayout" Target="../slideLayouts/slideLayout15.xml"/></Relationships>
</file>

<file path=ppt/slides/_rels/slide29.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png"/><Relationship Id="rId1" Type="http://schemas.openxmlformats.org/officeDocument/2006/relationships/slideLayout" Target="../slideLayouts/slideLayout15.xml"/><Relationship Id="rId5" Type="http://schemas.openxmlformats.org/officeDocument/2006/relationships/image" Target="../media/image45.png"/><Relationship Id="rId4" Type="http://schemas.openxmlformats.org/officeDocument/2006/relationships/image" Target="../media/image44.png"/></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3.xml"/><Relationship Id="rId1" Type="http://schemas.openxmlformats.org/officeDocument/2006/relationships/tags" Target="../tags/tag3.xml"/><Relationship Id="rId4" Type="http://schemas.openxmlformats.org/officeDocument/2006/relationships/image" Target="../media/image6.jpeg"/></Relationships>
</file>

<file path=ppt/slides/_rels/slide30.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image" Target="../media/image46.png"/><Relationship Id="rId1" Type="http://schemas.openxmlformats.org/officeDocument/2006/relationships/slideLayout" Target="../slideLayouts/slideLayout15.xml"/><Relationship Id="rId5" Type="http://schemas.openxmlformats.org/officeDocument/2006/relationships/image" Target="../media/image48.png"/><Relationship Id="rId4" Type="http://schemas.openxmlformats.org/officeDocument/2006/relationships/image" Target="../media/image47.png"/></Relationships>
</file>

<file path=ppt/slides/_rels/slide31.xml.rels><?xml version="1.0" encoding="UTF-8" standalone="yes"?>
<Relationships xmlns="http://schemas.openxmlformats.org/package/2006/relationships"><Relationship Id="rId2" Type="http://schemas.openxmlformats.org/officeDocument/2006/relationships/image" Target="../media/image49.jpeg"/><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image" Target="../media/image50.png"/><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3" Type="http://schemas.openxmlformats.org/officeDocument/2006/relationships/image" Target="../media/image53.jpeg"/><Relationship Id="rId2" Type="http://schemas.openxmlformats.org/officeDocument/2006/relationships/slideLayout" Target="../slideLayouts/slideLayout13.xml"/><Relationship Id="rId1" Type="http://schemas.openxmlformats.org/officeDocument/2006/relationships/tags" Target="../tags/tag6.xml"/><Relationship Id="rId5" Type="http://schemas.openxmlformats.org/officeDocument/2006/relationships/image" Target="%0919_46.jpg%20%20%20%20%20%20%20%20%20%20%20%20%20%20%20%20%20%20%20%20%20%20%20%20%20%20%20%20%20%20%20%20%20%20%20%20%20%20%20%20%20%20%20%20%20%20%20%20%20%20%20%20%20%2000000012%0cMacIntosh%20HD%20%20%20%20%20%20%20%20%20%20%20%20%20%20%20%20%20%20%20985CFB00:" TargetMode="External"/><Relationship Id="rId4" Type="http://schemas.openxmlformats.org/officeDocument/2006/relationships/image" Target="../media/image54.jpeg"/></Relationships>
</file>

<file path=ppt/slides/_rels/slide35.xml.rels><?xml version="1.0" encoding="UTF-8" standalone="yes"?>
<Relationships xmlns="http://schemas.openxmlformats.org/package/2006/relationships"><Relationship Id="rId2" Type="http://schemas.openxmlformats.org/officeDocument/2006/relationships/image" Target="../media/image55.gif"/><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image" Target="../media/image56.png"/><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slideLayout" Target="../slideLayouts/slideLayout13.xml"/><Relationship Id="rId1" Type="http://schemas.openxmlformats.org/officeDocument/2006/relationships/vmlDrawing" Target="../drawings/vmlDrawing6.vml"/><Relationship Id="rId5" Type="http://schemas.openxmlformats.org/officeDocument/2006/relationships/image" Target="../media/image58.wmf"/><Relationship Id="rId4" Type="http://schemas.openxmlformats.org/officeDocument/2006/relationships/oleObject" Target="../embeddings/oleObject10.bin"/></Relationships>
</file>

<file path=ppt/slides/_rels/slide38.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slideLayout" Target="../slideLayouts/slideLayout13.xml"/><Relationship Id="rId1" Type="http://schemas.openxmlformats.org/officeDocument/2006/relationships/vmlDrawing" Target="../drawings/vmlDrawing7.vml"/><Relationship Id="rId5" Type="http://schemas.openxmlformats.org/officeDocument/2006/relationships/image" Target="../media/image59.wmf"/><Relationship Id="rId4" Type="http://schemas.openxmlformats.org/officeDocument/2006/relationships/oleObject" Target="../embeddings/oleObject11.bin"/></Relationships>
</file>

<file path=ppt/slides/_rels/slide39.xml.rels><?xml version="1.0" encoding="UTF-8" standalone="yes"?>
<Relationships xmlns="http://schemas.openxmlformats.org/package/2006/relationships"><Relationship Id="rId2" Type="http://schemas.openxmlformats.org/officeDocument/2006/relationships/image" Target="../media/image61.jpeg"/><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7.xml"/><Relationship Id="rId1" Type="http://schemas.openxmlformats.org/officeDocument/2006/relationships/tags" Target="../tags/tag4.xml"/><Relationship Id="rId4" Type="http://schemas.openxmlformats.org/officeDocument/2006/relationships/image" Target="../media/image7.emf"/></Relationships>
</file>

<file path=ppt/slides/_rels/slide40.xml.rels><?xml version="1.0" encoding="UTF-8" standalone="yes"?>
<Relationships xmlns="http://schemas.openxmlformats.org/package/2006/relationships"><Relationship Id="rId2" Type="http://schemas.openxmlformats.org/officeDocument/2006/relationships/image" Target="../media/image62.png"/><Relationship Id="rId1" Type="http://schemas.openxmlformats.org/officeDocument/2006/relationships/slideLayout" Target="../slideLayouts/slideLayout13.xml"/></Relationships>
</file>

<file path=ppt/slides/_rels/slide41.xml.rels><?xml version="1.0" encoding="UTF-8" standalone="yes"?>
<Relationships xmlns="http://schemas.openxmlformats.org/package/2006/relationships"><Relationship Id="rId2" Type="http://schemas.openxmlformats.org/officeDocument/2006/relationships/image" Target="../media/image63.jpeg"/><Relationship Id="rId1" Type="http://schemas.openxmlformats.org/officeDocument/2006/relationships/slideLayout" Target="../slideLayouts/slideLayout13.xml"/></Relationships>
</file>

<file path=ppt/slides/_rels/slide42.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image" Target="../media/image64.png"/><Relationship Id="rId1" Type="http://schemas.openxmlformats.org/officeDocument/2006/relationships/slideLayout" Target="../slideLayouts/slideLayout13.xml"/></Relationships>
</file>

<file path=ppt/slides/_rels/slide43.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image" Target="../media/image66.png"/><Relationship Id="rId1" Type="http://schemas.openxmlformats.org/officeDocument/2006/relationships/slideLayout" Target="../slideLayouts/slideLayout13.xml"/></Relationships>
</file>

<file path=ppt/slides/_rels/slide44.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15.xml"/></Relationships>
</file>

<file path=ppt/slides/_rels/slide45.xml.rels><?xml version="1.0" encoding="UTF-8" standalone="yes"?>
<Relationships xmlns="http://schemas.openxmlformats.org/package/2006/relationships"><Relationship Id="rId2" Type="http://schemas.openxmlformats.org/officeDocument/2006/relationships/image" Target="../media/image68.png"/><Relationship Id="rId1" Type="http://schemas.openxmlformats.org/officeDocument/2006/relationships/slideLayout" Target="../slideLayouts/slideLayout13.xml"/></Relationships>
</file>

<file path=ppt/slides/_rels/slide46.xml.rels><?xml version="1.0" encoding="UTF-8" standalone="yes"?>
<Relationships xmlns="http://schemas.openxmlformats.org/package/2006/relationships"><Relationship Id="rId2" Type="http://schemas.openxmlformats.org/officeDocument/2006/relationships/image" Target="../media/image69.jpeg"/><Relationship Id="rId1" Type="http://schemas.openxmlformats.org/officeDocument/2006/relationships/slideLayout" Target="../slideLayouts/slideLayout13.xml"/></Relationships>
</file>

<file path=ppt/slides/_rels/slide47.xml.rels><?xml version="1.0" encoding="UTF-8" standalone="yes"?>
<Relationships xmlns="http://schemas.openxmlformats.org/package/2006/relationships"><Relationship Id="rId3" Type="http://schemas.openxmlformats.org/officeDocument/2006/relationships/oleObject" Target="../embeddings/oleObject12.bin"/><Relationship Id="rId2" Type="http://schemas.openxmlformats.org/officeDocument/2006/relationships/slideLayout" Target="../slideLayouts/slideLayout13.xml"/><Relationship Id="rId1" Type="http://schemas.openxmlformats.org/officeDocument/2006/relationships/vmlDrawing" Target="../drawings/vmlDrawing8.vml"/><Relationship Id="rId6" Type="http://schemas.openxmlformats.org/officeDocument/2006/relationships/image" Target="../media/image72.png"/><Relationship Id="rId5" Type="http://schemas.openxmlformats.org/officeDocument/2006/relationships/image" Target="../media/image71.gif"/><Relationship Id="rId4" Type="http://schemas.openxmlformats.org/officeDocument/2006/relationships/image" Target="../media/image70.wmf"/></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9.xml.rels><?xml version="1.0" encoding="UTF-8" standalone="yes"?>
<Relationships xmlns="http://schemas.openxmlformats.org/package/2006/relationships"><Relationship Id="rId2" Type="http://schemas.openxmlformats.org/officeDocument/2006/relationships/image" Target="../media/image73.png"/><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13.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1.xml.rels><?xml version="1.0" encoding="UTF-8" standalone="yes"?>
<Relationships xmlns="http://schemas.openxmlformats.org/package/2006/relationships"><Relationship Id="rId2" Type="http://schemas.openxmlformats.org/officeDocument/2006/relationships/image" Target="../media/image74.jpeg"/><Relationship Id="rId1" Type="http://schemas.openxmlformats.org/officeDocument/2006/relationships/slideLayout" Target="../slideLayouts/slideLayout13.xml"/></Relationships>
</file>

<file path=ppt/slides/_rels/slide52.xml.rels><?xml version="1.0" encoding="UTF-8" standalone="yes"?>
<Relationships xmlns="http://schemas.openxmlformats.org/package/2006/relationships"><Relationship Id="rId2" Type="http://schemas.openxmlformats.org/officeDocument/2006/relationships/image" Target="../media/image75.jpeg"/><Relationship Id="rId1" Type="http://schemas.openxmlformats.org/officeDocument/2006/relationships/slideLayout" Target="../slideLayouts/slideLayout13.xml"/></Relationships>
</file>

<file path=ppt/slides/_rels/slide53.xml.rels><?xml version="1.0" encoding="UTF-8" standalone="yes"?>
<Relationships xmlns="http://schemas.openxmlformats.org/package/2006/relationships"><Relationship Id="rId3" Type="http://schemas.openxmlformats.org/officeDocument/2006/relationships/oleObject" Target="../embeddings/oleObject13.bin"/><Relationship Id="rId2" Type="http://schemas.openxmlformats.org/officeDocument/2006/relationships/slideLayout" Target="../slideLayouts/slideLayout13.xml"/><Relationship Id="rId1" Type="http://schemas.openxmlformats.org/officeDocument/2006/relationships/vmlDrawing" Target="../drawings/vmlDrawing9.vml"/><Relationship Id="rId4" Type="http://schemas.openxmlformats.org/officeDocument/2006/relationships/image" Target="../media/image76.wmf"/></Relationships>
</file>

<file path=ppt/slides/_rels/slide54.xml.rels><?xml version="1.0" encoding="UTF-8" standalone="yes"?>
<Relationships xmlns="http://schemas.openxmlformats.org/package/2006/relationships"><Relationship Id="rId2" Type="http://schemas.openxmlformats.org/officeDocument/2006/relationships/image" Target="../media/image77.png"/><Relationship Id="rId1" Type="http://schemas.openxmlformats.org/officeDocument/2006/relationships/slideLayout" Target="../slideLayouts/slideLayout13.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6.xml.rels><?xml version="1.0" encoding="UTF-8" standalone="yes"?>
<Relationships xmlns="http://schemas.openxmlformats.org/package/2006/relationships"><Relationship Id="rId2" Type="http://schemas.openxmlformats.org/officeDocument/2006/relationships/image" Target="../media/image78.jpeg"/><Relationship Id="rId1" Type="http://schemas.openxmlformats.org/officeDocument/2006/relationships/slideLayout" Target="../slideLayouts/slideLayout16.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8.xml.rels><?xml version="1.0" encoding="UTF-8" standalone="yes"?>
<Relationships xmlns="http://schemas.openxmlformats.org/package/2006/relationships"><Relationship Id="rId3" Type="http://schemas.openxmlformats.org/officeDocument/2006/relationships/oleObject" Target="../embeddings/oleObject14.bin"/><Relationship Id="rId2" Type="http://schemas.openxmlformats.org/officeDocument/2006/relationships/slideLayout" Target="../slideLayouts/slideLayout13.xml"/><Relationship Id="rId1" Type="http://schemas.openxmlformats.org/officeDocument/2006/relationships/vmlDrawing" Target="../drawings/vmlDrawing10.vml"/><Relationship Id="rId4" Type="http://schemas.openxmlformats.org/officeDocument/2006/relationships/image" Target="../media/image79.wmf"/></Relationships>
</file>

<file path=ppt/slides/_rels/slide59.xml.rels><?xml version="1.0" encoding="UTF-8" standalone="yes"?>
<Relationships xmlns="http://schemas.openxmlformats.org/package/2006/relationships"><Relationship Id="rId2" Type="http://schemas.openxmlformats.org/officeDocument/2006/relationships/image" Target="../media/image80.png"/><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3.xml"/></Relationships>
</file>

<file path=ppt/slides/_rels/slide60.xml.rels><?xml version="1.0" encoding="UTF-8" standalone="yes"?>
<Relationships xmlns="http://schemas.openxmlformats.org/package/2006/relationships"><Relationship Id="rId2" Type="http://schemas.openxmlformats.org/officeDocument/2006/relationships/image" Target="../media/image81.png"/><Relationship Id="rId1" Type="http://schemas.openxmlformats.org/officeDocument/2006/relationships/slideLayout" Target="../slideLayouts/slideLayout13.xml"/></Relationships>
</file>

<file path=ppt/slides/_rels/slide61.xml.rels><?xml version="1.0" encoding="UTF-8" standalone="yes"?>
<Relationships xmlns="http://schemas.openxmlformats.org/package/2006/relationships"><Relationship Id="rId3" Type="http://schemas.openxmlformats.org/officeDocument/2006/relationships/oleObject" Target="../embeddings/oleObject15.bin"/><Relationship Id="rId2" Type="http://schemas.openxmlformats.org/officeDocument/2006/relationships/slideLayout" Target="../slideLayouts/slideLayout13.xml"/><Relationship Id="rId1" Type="http://schemas.openxmlformats.org/officeDocument/2006/relationships/vmlDrawing" Target="../drawings/vmlDrawing11.vml"/><Relationship Id="rId5" Type="http://schemas.openxmlformats.org/officeDocument/2006/relationships/image" Target="../media/image29.png"/><Relationship Id="rId4" Type="http://schemas.openxmlformats.org/officeDocument/2006/relationships/image" Target="../media/image82.wmf"/></Relationships>
</file>

<file path=ppt/slides/_rels/slide62.xml.rels><?xml version="1.0" encoding="UTF-8" standalone="yes"?>
<Relationships xmlns="http://schemas.openxmlformats.org/package/2006/relationships"><Relationship Id="rId3" Type="http://schemas.openxmlformats.org/officeDocument/2006/relationships/oleObject" Target="../embeddings/oleObject16.bin"/><Relationship Id="rId2" Type="http://schemas.openxmlformats.org/officeDocument/2006/relationships/slideLayout" Target="../slideLayouts/slideLayout13.xml"/><Relationship Id="rId1" Type="http://schemas.openxmlformats.org/officeDocument/2006/relationships/vmlDrawing" Target="../drawings/vmlDrawing12.vml"/><Relationship Id="rId4" Type="http://schemas.openxmlformats.org/officeDocument/2006/relationships/image" Target="../media/image83.wmf"/></Relationships>
</file>

<file path=ppt/slides/_rels/slide63.xml.rels><?xml version="1.0" encoding="UTF-8" standalone="yes"?>
<Relationships xmlns="http://schemas.openxmlformats.org/package/2006/relationships"><Relationship Id="rId3" Type="http://schemas.openxmlformats.org/officeDocument/2006/relationships/oleObject" Target="../embeddings/oleObject17.bin"/><Relationship Id="rId2" Type="http://schemas.openxmlformats.org/officeDocument/2006/relationships/slideLayout" Target="../slideLayouts/slideLayout13.xml"/><Relationship Id="rId1" Type="http://schemas.openxmlformats.org/officeDocument/2006/relationships/vmlDrawing" Target="../drawings/vmlDrawing13.vml"/><Relationship Id="rId4" Type="http://schemas.openxmlformats.org/officeDocument/2006/relationships/image" Target="../media/image84.wmf"/></Relationships>
</file>

<file path=ppt/slides/_rels/slide64.xml.rels><?xml version="1.0" encoding="UTF-8" standalone="yes"?>
<Relationships xmlns="http://schemas.openxmlformats.org/package/2006/relationships"><Relationship Id="rId2" Type="http://schemas.openxmlformats.org/officeDocument/2006/relationships/image" Target="../media/image85.jpeg"/><Relationship Id="rId1" Type="http://schemas.openxmlformats.org/officeDocument/2006/relationships/slideLayout" Target="../slideLayouts/slideLayout13.xml"/></Relationships>
</file>

<file path=ppt/slides/_rels/slide65.xml.rels><?xml version="1.0" encoding="UTF-8" standalone="yes"?>
<Relationships xmlns="http://schemas.openxmlformats.org/package/2006/relationships"><Relationship Id="rId2" Type="http://schemas.openxmlformats.org/officeDocument/2006/relationships/image" Target="../media/image86.png"/><Relationship Id="rId1" Type="http://schemas.openxmlformats.org/officeDocument/2006/relationships/slideLayout" Target="../slideLayouts/slideLayout13.xml"/></Relationships>
</file>

<file path=ppt/slides/_rels/slide66.xml.rels><?xml version="1.0" encoding="UTF-8" standalone="yes"?>
<Relationships xmlns="http://schemas.openxmlformats.org/package/2006/relationships"><Relationship Id="rId2" Type="http://schemas.openxmlformats.org/officeDocument/2006/relationships/image" Target="../media/image86.png"/><Relationship Id="rId1" Type="http://schemas.openxmlformats.org/officeDocument/2006/relationships/slideLayout" Target="../slideLayouts/slideLayout13.xml"/></Relationships>
</file>

<file path=ppt/slides/_rels/slide67.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13.xml"/></Relationships>
</file>

<file path=ppt/slides/_rels/slide68.xml.rels><?xml version="1.0" encoding="UTF-8" standalone="yes"?>
<Relationships xmlns="http://schemas.openxmlformats.org/package/2006/relationships"><Relationship Id="rId3" Type="http://schemas.openxmlformats.org/officeDocument/2006/relationships/oleObject" Target="../embeddings/oleObject18.bin"/><Relationship Id="rId7" Type="http://schemas.openxmlformats.org/officeDocument/2006/relationships/image" Target="../media/image89.png"/><Relationship Id="rId2" Type="http://schemas.openxmlformats.org/officeDocument/2006/relationships/slideLayout" Target="../slideLayouts/slideLayout13.xml"/><Relationship Id="rId1" Type="http://schemas.openxmlformats.org/officeDocument/2006/relationships/vmlDrawing" Target="../drawings/vmlDrawing14.vml"/><Relationship Id="rId6" Type="http://schemas.openxmlformats.org/officeDocument/2006/relationships/image" Target="../media/image88.wmf"/><Relationship Id="rId5" Type="http://schemas.openxmlformats.org/officeDocument/2006/relationships/oleObject" Target="../embeddings/oleObject19.bin"/><Relationship Id="rId4" Type="http://schemas.openxmlformats.org/officeDocument/2006/relationships/image" Target="../media/image87.wmf"/></Relationships>
</file>

<file path=ppt/slides/_rels/slide69.xml.rels><?xml version="1.0" encoding="UTF-8" standalone="yes"?>
<Relationships xmlns="http://schemas.openxmlformats.org/package/2006/relationships"><Relationship Id="rId8" Type="http://schemas.openxmlformats.org/officeDocument/2006/relationships/image" Target="../media/image92.wmf"/><Relationship Id="rId3" Type="http://schemas.openxmlformats.org/officeDocument/2006/relationships/oleObject" Target="../embeddings/oleObject20.bin"/><Relationship Id="rId7" Type="http://schemas.openxmlformats.org/officeDocument/2006/relationships/oleObject" Target="../embeddings/oleObject22.bin"/><Relationship Id="rId2" Type="http://schemas.openxmlformats.org/officeDocument/2006/relationships/slideLayout" Target="../slideLayouts/slideLayout13.xml"/><Relationship Id="rId1" Type="http://schemas.openxmlformats.org/officeDocument/2006/relationships/vmlDrawing" Target="../drawings/vmlDrawing15.vml"/><Relationship Id="rId6" Type="http://schemas.openxmlformats.org/officeDocument/2006/relationships/image" Target="../media/image91.wmf"/><Relationship Id="rId5" Type="http://schemas.openxmlformats.org/officeDocument/2006/relationships/oleObject" Target="../embeddings/oleObject21.bin"/><Relationship Id="rId10" Type="http://schemas.openxmlformats.org/officeDocument/2006/relationships/image" Target="../media/image93.wmf"/><Relationship Id="rId4" Type="http://schemas.openxmlformats.org/officeDocument/2006/relationships/image" Target="../media/image90.wmf"/><Relationship Id="rId9" Type="http://schemas.openxmlformats.org/officeDocument/2006/relationships/oleObject" Target="../embeddings/oleObject23.bin"/></Relationships>
</file>

<file path=ppt/slides/_rels/slide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3.xml"/></Relationships>
</file>

<file path=ppt/slides/_rels/slide70.xml.rels><?xml version="1.0" encoding="UTF-8" standalone="yes"?>
<Relationships xmlns="http://schemas.openxmlformats.org/package/2006/relationships"><Relationship Id="rId8" Type="http://schemas.openxmlformats.org/officeDocument/2006/relationships/image" Target="../media/image96.wmf"/><Relationship Id="rId3" Type="http://schemas.openxmlformats.org/officeDocument/2006/relationships/oleObject" Target="../embeddings/oleObject24.bin"/><Relationship Id="rId7" Type="http://schemas.openxmlformats.org/officeDocument/2006/relationships/oleObject" Target="../embeddings/oleObject26.bin"/><Relationship Id="rId2" Type="http://schemas.openxmlformats.org/officeDocument/2006/relationships/slideLayout" Target="../slideLayouts/slideLayout13.xml"/><Relationship Id="rId1" Type="http://schemas.openxmlformats.org/officeDocument/2006/relationships/vmlDrawing" Target="../drawings/vmlDrawing16.vml"/><Relationship Id="rId6" Type="http://schemas.openxmlformats.org/officeDocument/2006/relationships/image" Target="../media/image95.wmf"/><Relationship Id="rId5" Type="http://schemas.openxmlformats.org/officeDocument/2006/relationships/oleObject" Target="../embeddings/oleObject25.bin"/><Relationship Id="rId4" Type="http://schemas.openxmlformats.org/officeDocument/2006/relationships/image" Target="../media/image94.wmf"/></Relationships>
</file>

<file path=ppt/slides/_rels/slide71.xml.rels><?xml version="1.0" encoding="UTF-8" standalone="yes"?>
<Relationships xmlns="http://schemas.openxmlformats.org/package/2006/relationships"><Relationship Id="rId3" Type="http://schemas.openxmlformats.org/officeDocument/2006/relationships/oleObject" Target="../embeddings/oleObject27.bin"/><Relationship Id="rId2" Type="http://schemas.openxmlformats.org/officeDocument/2006/relationships/slideLayout" Target="../slideLayouts/slideLayout13.xml"/><Relationship Id="rId1" Type="http://schemas.openxmlformats.org/officeDocument/2006/relationships/vmlDrawing" Target="../drawings/vmlDrawing17.vml"/><Relationship Id="rId6" Type="http://schemas.openxmlformats.org/officeDocument/2006/relationships/image" Target="../media/image98.wmf"/><Relationship Id="rId5" Type="http://schemas.openxmlformats.org/officeDocument/2006/relationships/oleObject" Target="../embeddings/oleObject28.bin"/><Relationship Id="rId4" Type="http://schemas.openxmlformats.org/officeDocument/2006/relationships/image" Target="../media/image97.wmf"/></Relationships>
</file>

<file path=ppt/slides/_rels/slide72.xml.rels><?xml version="1.0" encoding="UTF-8" standalone="yes"?>
<Relationships xmlns="http://schemas.openxmlformats.org/package/2006/relationships"><Relationship Id="rId3" Type="http://schemas.openxmlformats.org/officeDocument/2006/relationships/oleObject" Target="../embeddings/oleObject29.bin"/><Relationship Id="rId2" Type="http://schemas.openxmlformats.org/officeDocument/2006/relationships/slideLayout" Target="../slideLayouts/slideLayout13.xml"/><Relationship Id="rId1" Type="http://schemas.openxmlformats.org/officeDocument/2006/relationships/vmlDrawing" Target="../drawings/vmlDrawing18.vml"/><Relationship Id="rId6" Type="http://schemas.openxmlformats.org/officeDocument/2006/relationships/image" Target="../media/image100.wmf"/><Relationship Id="rId5" Type="http://schemas.openxmlformats.org/officeDocument/2006/relationships/oleObject" Target="../embeddings/oleObject30.bin"/><Relationship Id="rId4" Type="http://schemas.openxmlformats.org/officeDocument/2006/relationships/image" Target="../media/image99.wmf"/></Relationships>
</file>

<file path=ppt/slides/_rels/slide73.xml.rels><?xml version="1.0" encoding="UTF-8" standalone="yes"?>
<Relationships xmlns="http://schemas.openxmlformats.org/package/2006/relationships"><Relationship Id="rId3" Type="http://schemas.openxmlformats.org/officeDocument/2006/relationships/oleObject" Target="../embeddings/oleObject31.bin"/><Relationship Id="rId2" Type="http://schemas.openxmlformats.org/officeDocument/2006/relationships/slideLayout" Target="../slideLayouts/slideLayout13.xml"/><Relationship Id="rId1" Type="http://schemas.openxmlformats.org/officeDocument/2006/relationships/vmlDrawing" Target="../drawings/vmlDrawing19.vml"/><Relationship Id="rId6" Type="http://schemas.openxmlformats.org/officeDocument/2006/relationships/image" Target="../media/image102.wmf"/><Relationship Id="rId5" Type="http://schemas.openxmlformats.org/officeDocument/2006/relationships/oleObject" Target="../embeddings/oleObject32.bin"/><Relationship Id="rId4" Type="http://schemas.openxmlformats.org/officeDocument/2006/relationships/image" Target="../media/image101.wmf"/></Relationships>
</file>

<file path=ppt/slides/_rels/slide74.xml.rels><?xml version="1.0" encoding="UTF-8" standalone="yes"?>
<Relationships xmlns="http://schemas.openxmlformats.org/package/2006/relationships"><Relationship Id="rId3" Type="http://schemas.openxmlformats.org/officeDocument/2006/relationships/oleObject" Target="../embeddings/oleObject33.bin"/><Relationship Id="rId2" Type="http://schemas.openxmlformats.org/officeDocument/2006/relationships/slideLayout" Target="../slideLayouts/slideLayout13.xml"/><Relationship Id="rId1" Type="http://schemas.openxmlformats.org/officeDocument/2006/relationships/vmlDrawing" Target="../drawings/vmlDrawing20.vml"/><Relationship Id="rId4" Type="http://schemas.openxmlformats.org/officeDocument/2006/relationships/image" Target="../media/image103.wmf"/></Relationships>
</file>

<file path=ppt/slides/_rels/slide75.xml.rels><?xml version="1.0" encoding="UTF-8" standalone="yes"?>
<Relationships xmlns="http://schemas.openxmlformats.org/package/2006/relationships"><Relationship Id="rId3" Type="http://schemas.openxmlformats.org/officeDocument/2006/relationships/oleObject" Target="../embeddings/oleObject34.bin"/><Relationship Id="rId2" Type="http://schemas.openxmlformats.org/officeDocument/2006/relationships/slideLayout" Target="../slideLayouts/slideLayout13.xml"/><Relationship Id="rId1" Type="http://schemas.openxmlformats.org/officeDocument/2006/relationships/vmlDrawing" Target="../drawings/vmlDrawing21.vml"/><Relationship Id="rId5" Type="http://schemas.openxmlformats.org/officeDocument/2006/relationships/image" Target="../media/image105.png"/><Relationship Id="rId4" Type="http://schemas.openxmlformats.org/officeDocument/2006/relationships/image" Target="../media/image104.wmf"/></Relationships>
</file>

<file path=ppt/slides/_rels/slide76.xml.rels><?xml version="1.0" encoding="UTF-8" standalone="yes"?>
<Relationships xmlns="http://schemas.openxmlformats.org/package/2006/relationships"><Relationship Id="rId8" Type="http://schemas.openxmlformats.org/officeDocument/2006/relationships/image" Target="../media/image108.wmf"/><Relationship Id="rId3" Type="http://schemas.openxmlformats.org/officeDocument/2006/relationships/oleObject" Target="../embeddings/oleObject35.bin"/><Relationship Id="rId7" Type="http://schemas.openxmlformats.org/officeDocument/2006/relationships/oleObject" Target="../embeddings/oleObject37.bin"/><Relationship Id="rId2" Type="http://schemas.openxmlformats.org/officeDocument/2006/relationships/slideLayout" Target="../slideLayouts/slideLayout13.xml"/><Relationship Id="rId1" Type="http://schemas.openxmlformats.org/officeDocument/2006/relationships/vmlDrawing" Target="../drawings/vmlDrawing22.vml"/><Relationship Id="rId6" Type="http://schemas.openxmlformats.org/officeDocument/2006/relationships/image" Target="../media/image107.wmf"/><Relationship Id="rId5" Type="http://schemas.openxmlformats.org/officeDocument/2006/relationships/oleObject" Target="../embeddings/oleObject36.bin"/><Relationship Id="rId4" Type="http://schemas.openxmlformats.org/officeDocument/2006/relationships/image" Target="../media/image106.wmf"/></Relationships>
</file>

<file path=ppt/slides/_rels/slide77.xml.rels><?xml version="1.0" encoding="UTF-8" standalone="yes"?>
<Relationships xmlns="http://schemas.openxmlformats.org/package/2006/relationships"><Relationship Id="rId3" Type="http://schemas.openxmlformats.org/officeDocument/2006/relationships/oleObject" Target="../embeddings/oleObject38.bin"/><Relationship Id="rId2" Type="http://schemas.openxmlformats.org/officeDocument/2006/relationships/slideLayout" Target="../slideLayouts/slideLayout13.xml"/><Relationship Id="rId1" Type="http://schemas.openxmlformats.org/officeDocument/2006/relationships/vmlDrawing" Target="../drawings/vmlDrawing23.vml"/><Relationship Id="rId6" Type="http://schemas.openxmlformats.org/officeDocument/2006/relationships/image" Target="../media/image110.wmf"/><Relationship Id="rId5" Type="http://schemas.openxmlformats.org/officeDocument/2006/relationships/oleObject" Target="../embeddings/oleObject39.bin"/><Relationship Id="rId4" Type="http://schemas.openxmlformats.org/officeDocument/2006/relationships/image" Target="../media/image109.wmf"/></Relationships>
</file>

<file path=ppt/slides/_rels/slide78.xml.rels><?xml version="1.0" encoding="UTF-8" standalone="yes"?>
<Relationships xmlns="http://schemas.openxmlformats.org/package/2006/relationships"><Relationship Id="rId3" Type="http://schemas.openxmlformats.org/officeDocument/2006/relationships/oleObject" Target="../embeddings/oleObject40.bin"/><Relationship Id="rId2" Type="http://schemas.openxmlformats.org/officeDocument/2006/relationships/slideLayout" Target="../slideLayouts/slideLayout13.xml"/><Relationship Id="rId1" Type="http://schemas.openxmlformats.org/officeDocument/2006/relationships/vmlDrawing" Target="../drawings/vmlDrawing24.vml"/><Relationship Id="rId4" Type="http://schemas.openxmlformats.org/officeDocument/2006/relationships/image" Target="../media/image111.wmf"/></Relationships>
</file>

<file path=ppt/slides/_rels/slide79.xml.rels><?xml version="1.0" encoding="UTF-8" standalone="yes"?>
<Relationships xmlns="http://schemas.openxmlformats.org/package/2006/relationships"><Relationship Id="rId3" Type="http://schemas.openxmlformats.org/officeDocument/2006/relationships/oleObject" Target="../embeddings/oleObject41.bin"/><Relationship Id="rId2" Type="http://schemas.openxmlformats.org/officeDocument/2006/relationships/slideLayout" Target="../slideLayouts/slideLayout13.xml"/><Relationship Id="rId1" Type="http://schemas.openxmlformats.org/officeDocument/2006/relationships/vmlDrawing" Target="../drawings/vmlDrawing25.vml"/><Relationship Id="rId5" Type="http://schemas.openxmlformats.org/officeDocument/2006/relationships/image" Target="../media/image113.png"/><Relationship Id="rId4" Type="http://schemas.openxmlformats.org/officeDocument/2006/relationships/image" Target="../media/image112.wmf"/></Relationships>
</file>

<file path=ppt/slides/_rels/slide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gif"/><Relationship Id="rId1" Type="http://schemas.openxmlformats.org/officeDocument/2006/relationships/slideLayout" Target="../slideLayouts/slideLayout13.xml"/><Relationship Id="rId5" Type="http://schemas.openxmlformats.org/officeDocument/2006/relationships/image" Target="../media/image14.jpg"/><Relationship Id="rId4" Type="http://schemas.openxmlformats.org/officeDocument/2006/relationships/image" Target="../media/image13.jpg"/></Relationships>
</file>

<file path=ppt/slides/_rels/slide80.xml.rels><?xml version="1.0" encoding="UTF-8" standalone="yes"?>
<Relationships xmlns="http://schemas.openxmlformats.org/package/2006/relationships"><Relationship Id="rId3" Type="http://schemas.openxmlformats.org/officeDocument/2006/relationships/oleObject" Target="../embeddings/oleObject42.bin"/><Relationship Id="rId2" Type="http://schemas.openxmlformats.org/officeDocument/2006/relationships/slideLayout" Target="../slideLayouts/slideLayout13.xml"/><Relationship Id="rId1" Type="http://schemas.openxmlformats.org/officeDocument/2006/relationships/vmlDrawing" Target="../drawings/vmlDrawing26.vml"/><Relationship Id="rId4" Type="http://schemas.openxmlformats.org/officeDocument/2006/relationships/image" Target="../media/image114.wmf"/></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2.xml.rels><?xml version="1.0" encoding="UTF-8" standalone="yes"?>
<Relationships xmlns="http://schemas.openxmlformats.org/package/2006/relationships"><Relationship Id="rId8" Type="http://schemas.openxmlformats.org/officeDocument/2006/relationships/image" Target="../media/image117.wmf"/><Relationship Id="rId3" Type="http://schemas.openxmlformats.org/officeDocument/2006/relationships/oleObject" Target="../embeddings/oleObject43.bin"/><Relationship Id="rId7" Type="http://schemas.openxmlformats.org/officeDocument/2006/relationships/oleObject" Target="../embeddings/oleObject45.bin"/><Relationship Id="rId2" Type="http://schemas.openxmlformats.org/officeDocument/2006/relationships/slideLayout" Target="../slideLayouts/slideLayout13.xml"/><Relationship Id="rId1" Type="http://schemas.openxmlformats.org/officeDocument/2006/relationships/vmlDrawing" Target="../drawings/vmlDrawing27.vml"/><Relationship Id="rId6" Type="http://schemas.openxmlformats.org/officeDocument/2006/relationships/image" Target="../media/image116.wmf"/><Relationship Id="rId5" Type="http://schemas.openxmlformats.org/officeDocument/2006/relationships/oleObject" Target="../embeddings/oleObject44.bin"/><Relationship Id="rId4" Type="http://schemas.openxmlformats.org/officeDocument/2006/relationships/image" Target="../media/image115.wmf"/></Relationships>
</file>

<file path=ppt/slides/_rels/slide83.xml.rels><?xml version="1.0" encoding="UTF-8" standalone="yes"?>
<Relationships xmlns="http://schemas.openxmlformats.org/package/2006/relationships"><Relationship Id="rId3" Type="http://schemas.openxmlformats.org/officeDocument/2006/relationships/oleObject" Target="../embeddings/oleObject46.bin"/><Relationship Id="rId2" Type="http://schemas.openxmlformats.org/officeDocument/2006/relationships/slideLayout" Target="../slideLayouts/slideLayout13.xml"/><Relationship Id="rId1" Type="http://schemas.openxmlformats.org/officeDocument/2006/relationships/vmlDrawing" Target="../drawings/vmlDrawing28.vml"/><Relationship Id="rId4" Type="http://schemas.openxmlformats.org/officeDocument/2006/relationships/image" Target="../media/image118.wmf"/></Relationships>
</file>

<file path=ppt/slides/_rels/slide84.xml.rels><?xml version="1.0" encoding="UTF-8" standalone="yes"?>
<Relationships xmlns="http://schemas.openxmlformats.org/package/2006/relationships"><Relationship Id="rId3" Type="http://schemas.openxmlformats.org/officeDocument/2006/relationships/oleObject" Target="../embeddings/oleObject47.bin"/><Relationship Id="rId7" Type="http://schemas.openxmlformats.org/officeDocument/2006/relationships/image" Target="../media/image119.png"/><Relationship Id="rId2" Type="http://schemas.openxmlformats.org/officeDocument/2006/relationships/slideLayout" Target="../slideLayouts/slideLayout13.xml"/><Relationship Id="rId1" Type="http://schemas.openxmlformats.org/officeDocument/2006/relationships/vmlDrawing" Target="../drawings/vmlDrawing29.vml"/><Relationship Id="rId6" Type="http://schemas.openxmlformats.org/officeDocument/2006/relationships/image" Target="../media/image118.wmf"/><Relationship Id="rId5" Type="http://schemas.openxmlformats.org/officeDocument/2006/relationships/oleObject" Target="../embeddings/oleObject48.bin"/><Relationship Id="rId4" Type="http://schemas.openxmlformats.org/officeDocument/2006/relationships/image" Target="../media/image116.wmf"/></Relationships>
</file>

<file path=ppt/slides/_rels/slide85.xml.rels><?xml version="1.0" encoding="UTF-8" standalone="yes"?>
<Relationships xmlns="http://schemas.openxmlformats.org/package/2006/relationships"><Relationship Id="rId3" Type="http://schemas.openxmlformats.org/officeDocument/2006/relationships/oleObject" Target="../embeddings/oleObject49.bin"/><Relationship Id="rId2" Type="http://schemas.openxmlformats.org/officeDocument/2006/relationships/slideLayout" Target="../slideLayouts/slideLayout13.xml"/><Relationship Id="rId1" Type="http://schemas.openxmlformats.org/officeDocument/2006/relationships/vmlDrawing" Target="../drawings/vmlDrawing30.vml"/><Relationship Id="rId4" Type="http://schemas.openxmlformats.org/officeDocument/2006/relationships/image" Target="../media/image120.wmf"/></Relationships>
</file>

<file path=ppt/slides/_rels/slide86.xml.rels><?xml version="1.0" encoding="UTF-8" standalone="yes"?>
<Relationships xmlns="http://schemas.openxmlformats.org/package/2006/relationships"><Relationship Id="rId3" Type="http://schemas.openxmlformats.org/officeDocument/2006/relationships/oleObject" Target="../embeddings/oleObject50.bin"/><Relationship Id="rId2" Type="http://schemas.openxmlformats.org/officeDocument/2006/relationships/slideLayout" Target="../slideLayouts/slideLayout13.xml"/><Relationship Id="rId1" Type="http://schemas.openxmlformats.org/officeDocument/2006/relationships/vmlDrawing" Target="../drawings/vmlDrawing31.vml"/><Relationship Id="rId6" Type="http://schemas.openxmlformats.org/officeDocument/2006/relationships/image" Target="../media/image122.wmf"/><Relationship Id="rId5" Type="http://schemas.openxmlformats.org/officeDocument/2006/relationships/oleObject" Target="../embeddings/oleObject51.bin"/><Relationship Id="rId4" Type="http://schemas.openxmlformats.org/officeDocument/2006/relationships/image" Target="../media/image121.wmf"/></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8.xml.rels><?xml version="1.0" encoding="UTF-8" standalone="yes"?>
<Relationships xmlns="http://schemas.openxmlformats.org/package/2006/relationships"><Relationship Id="rId2" Type="http://schemas.openxmlformats.org/officeDocument/2006/relationships/image" Target="../media/image123.png"/><Relationship Id="rId1" Type="http://schemas.openxmlformats.org/officeDocument/2006/relationships/slideLayout" Target="../slideLayouts/slideLayout13.xml"/></Relationships>
</file>

<file path=ppt/slides/_rels/slide89.xml.rels><?xml version="1.0" encoding="UTF-8" standalone="yes"?>
<Relationships xmlns="http://schemas.openxmlformats.org/package/2006/relationships"><Relationship Id="rId2" Type="http://schemas.openxmlformats.org/officeDocument/2006/relationships/image" Target="../media/image124.png"/><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13.xml"/><Relationship Id="rId4" Type="http://schemas.openxmlformats.org/officeDocument/2006/relationships/image" Target="../media/image17.jpeg"/></Relationships>
</file>

<file path=ppt/slides/_rels/slide90.xml.rels><?xml version="1.0" encoding="UTF-8" standalone="yes"?>
<Relationships xmlns="http://schemas.openxmlformats.org/package/2006/relationships"><Relationship Id="rId2" Type="http://schemas.openxmlformats.org/officeDocument/2006/relationships/image" Target="../media/image125.png"/><Relationship Id="rId1" Type="http://schemas.openxmlformats.org/officeDocument/2006/relationships/slideLayout" Target="../slideLayouts/slideLayout13.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2.xml.rels><?xml version="1.0" encoding="UTF-8" standalone="yes"?>
<Relationships xmlns="http://schemas.openxmlformats.org/package/2006/relationships"><Relationship Id="rId8" Type="http://schemas.openxmlformats.org/officeDocument/2006/relationships/image" Target="../media/image128.wmf"/><Relationship Id="rId3" Type="http://schemas.openxmlformats.org/officeDocument/2006/relationships/oleObject" Target="../embeddings/oleObject52.bin"/><Relationship Id="rId7" Type="http://schemas.openxmlformats.org/officeDocument/2006/relationships/oleObject" Target="../embeddings/oleObject54.bin"/><Relationship Id="rId12" Type="http://schemas.openxmlformats.org/officeDocument/2006/relationships/image" Target="../media/image130.wmf"/><Relationship Id="rId2" Type="http://schemas.openxmlformats.org/officeDocument/2006/relationships/slideLayout" Target="../slideLayouts/slideLayout13.xml"/><Relationship Id="rId1" Type="http://schemas.openxmlformats.org/officeDocument/2006/relationships/vmlDrawing" Target="../drawings/vmlDrawing32.vml"/><Relationship Id="rId6" Type="http://schemas.openxmlformats.org/officeDocument/2006/relationships/image" Target="../media/image127.wmf"/><Relationship Id="rId11" Type="http://schemas.openxmlformats.org/officeDocument/2006/relationships/oleObject" Target="../embeddings/oleObject56.bin"/><Relationship Id="rId5" Type="http://schemas.openxmlformats.org/officeDocument/2006/relationships/oleObject" Target="../embeddings/oleObject53.bin"/><Relationship Id="rId10" Type="http://schemas.openxmlformats.org/officeDocument/2006/relationships/image" Target="../media/image129.wmf"/><Relationship Id="rId4" Type="http://schemas.openxmlformats.org/officeDocument/2006/relationships/image" Target="../media/image126.wmf"/><Relationship Id="rId9" Type="http://schemas.openxmlformats.org/officeDocument/2006/relationships/oleObject" Target="../embeddings/oleObject55.bin"/></Relationships>
</file>

<file path=ppt/slides/_rels/slide93.xml.rels><?xml version="1.0" encoding="UTF-8" standalone="yes"?>
<Relationships xmlns="http://schemas.openxmlformats.org/package/2006/relationships"><Relationship Id="rId2" Type="http://schemas.openxmlformats.org/officeDocument/2006/relationships/image" Target="../media/image131.png"/><Relationship Id="rId1" Type="http://schemas.openxmlformats.org/officeDocument/2006/relationships/slideLayout" Target="../slideLayouts/slideLayout13.xml"/></Relationships>
</file>

<file path=ppt/slides/_rels/slide94.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3.xml"/><Relationship Id="rId1" Type="http://schemas.openxmlformats.org/officeDocument/2006/relationships/tags" Target="../tags/tag7.xml"/><Relationship Id="rId4" Type="http://schemas.openxmlformats.org/officeDocument/2006/relationships/hyperlink" Target="http://eclass.auth.gr/courses/OCRS519/" TargetMode="External"/></Relationships>
</file>

<file path=ppt/slides/_rels/slide95.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3.xml"/><Relationship Id="rId1" Type="http://schemas.openxmlformats.org/officeDocument/2006/relationships/tags" Target="../tags/tag8.xml"/><Relationship Id="rId6" Type="http://schemas.openxmlformats.org/officeDocument/2006/relationships/hyperlink" Target="http://creativecommons.org/licenses/by/4.0/" TargetMode="External"/><Relationship Id="rId5" Type="http://schemas.openxmlformats.org/officeDocument/2006/relationships/hyperlink" Target="http://creativecommons.org/licenses/by-sa/4.0/" TargetMode="External"/><Relationship Id="rId4" Type="http://schemas.openxmlformats.org/officeDocument/2006/relationships/image" Target="../media/image5.png"/></Relationships>
</file>

<file path=ppt/slides/_rels/slide96.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1.xml"/><Relationship Id="rId1" Type="http://schemas.openxmlformats.org/officeDocument/2006/relationships/tags" Target="../tags/tag9.xml"/><Relationship Id="rId5" Type="http://schemas.openxmlformats.org/officeDocument/2006/relationships/image" Target="../media/image6.jpeg"/><Relationship Id="rId4" Type="http://schemas.openxmlformats.org/officeDocument/2006/relationships/image" Target="../media/image5.png"/></Relationships>
</file>

<file path=ppt/slides/_rels/slide97.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3.xml"/><Relationship Id="rId1" Type="http://schemas.openxmlformats.org/officeDocument/2006/relationships/tags" Target="../tags/tag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401" name="Picture 17" descr="http://www.lib.umich.edu/files/services/copyright/cc-by-sa.png"/>
          <p:cNvPicPr>
            <a:picLocks noChangeAspect="1" noChangeArrowheads="1"/>
          </p:cNvPicPr>
          <p:nvPr/>
        </p:nvPicPr>
        <p:blipFill>
          <a:blip r:embed="rId4" cstate="print"/>
          <a:srcRect/>
          <a:stretch>
            <a:fillRect/>
          </a:stretch>
        </p:blipFill>
        <p:spPr bwMode="auto">
          <a:xfrm>
            <a:off x="8832304" y="5922963"/>
            <a:ext cx="1584176" cy="554266"/>
          </a:xfrm>
          <a:prstGeom prst="rect">
            <a:avLst/>
          </a:prstGeom>
          <a:noFill/>
        </p:spPr>
      </p:pic>
      <p:sp>
        <p:nvSpPr>
          <p:cNvPr id="16386" name="Τίτλος 1"/>
          <p:cNvSpPr>
            <a:spLocks noGrp="1"/>
          </p:cNvSpPr>
          <p:nvPr>
            <p:ph type="ctrTitle"/>
          </p:nvPr>
        </p:nvSpPr>
        <p:spPr bwMode="auto">
          <a:noFill/>
          <a:ln>
            <a:miter lim="800000"/>
            <a:headEnd/>
            <a:tailEnd/>
          </a:ln>
        </p:spPr>
        <p:txBody>
          <a:bodyPr vert="horz" wrap="square" lIns="91440" tIns="45720" rIns="91440" bIns="45720" numCol="1" anchor="t" anchorCtr="0" compatLnSpc="1">
            <a:prstTxWarp prst="textNoShape">
              <a:avLst/>
            </a:prstTxWarp>
          </a:bodyPr>
          <a:lstStyle/>
          <a:p>
            <a:r>
              <a:rPr lang="el-GR" dirty="0" smtClean="0"/>
              <a:t>ΕΙΣΑΓΩΓΗ ΣΤΗ ΓΕΩΦΥΣΙΚΗ</a:t>
            </a:r>
          </a:p>
        </p:txBody>
      </p:sp>
      <p:sp>
        <p:nvSpPr>
          <p:cNvPr id="3" name="Υπότιτλος 2"/>
          <p:cNvSpPr>
            <a:spLocks noGrp="1"/>
          </p:cNvSpPr>
          <p:nvPr>
            <p:ph type="subTitle" idx="1"/>
          </p:nvPr>
        </p:nvSpPr>
        <p:spPr>
          <a:xfrm>
            <a:off x="2208214" y="2743200"/>
            <a:ext cx="7775575" cy="3124200"/>
          </a:xfrm>
        </p:spPr>
        <p:txBody>
          <a:bodyPr rtlCol="0">
            <a:normAutofit fontScale="92500"/>
          </a:bodyPr>
          <a:lstStyle/>
          <a:p>
            <a:r>
              <a:rPr lang="el-GR" b="1" dirty="0" smtClean="0"/>
              <a:t>Ενότητα</a:t>
            </a:r>
            <a:r>
              <a:rPr lang="el-GR" dirty="0" smtClean="0"/>
              <a:t> </a:t>
            </a:r>
            <a:r>
              <a:rPr lang="en-US" b="1" dirty="0" smtClean="0"/>
              <a:t>5</a:t>
            </a:r>
            <a:r>
              <a:rPr lang="el-GR" dirty="0" smtClean="0"/>
              <a:t>:</a:t>
            </a:r>
            <a:r>
              <a:rPr lang="en-US" dirty="0" smtClean="0"/>
              <a:t> </a:t>
            </a:r>
            <a:r>
              <a:rPr lang="el-GR" dirty="0" smtClean="0"/>
              <a:t>Θερμότητα του εσωτερικού της Γης</a:t>
            </a:r>
            <a:endParaRPr lang="el-GR" sz="2900" dirty="0"/>
          </a:p>
          <a:p>
            <a:pPr fontAlgn="auto">
              <a:spcAft>
                <a:spcPts val="0"/>
              </a:spcAft>
              <a:defRPr/>
            </a:pPr>
            <a:endParaRPr lang="el-GR" b="1" dirty="0" smtClean="0"/>
          </a:p>
          <a:p>
            <a:pPr fontAlgn="auto">
              <a:spcAft>
                <a:spcPts val="0"/>
              </a:spcAft>
              <a:defRPr/>
            </a:pPr>
            <a:r>
              <a:rPr lang="el-GR" sz="2400" b="1" dirty="0" smtClean="0"/>
              <a:t>Κοντοπούλου </a:t>
            </a:r>
            <a:r>
              <a:rPr lang="el-GR" sz="2400" b="1" dirty="0"/>
              <a:t>Δέσποινα</a:t>
            </a:r>
          </a:p>
          <a:p>
            <a:pPr fontAlgn="auto">
              <a:spcAft>
                <a:spcPts val="0"/>
              </a:spcAft>
              <a:defRPr/>
            </a:pPr>
            <a:r>
              <a:rPr lang="el-GR" sz="2400" dirty="0"/>
              <a:t>Καθηγήτρια Φυσική Εσωτερικού της Γης, Τομέας Γεωφυσικής</a:t>
            </a:r>
          </a:p>
          <a:p>
            <a:pPr fontAlgn="auto">
              <a:spcAft>
                <a:spcPts val="0"/>
              </a:spcAft>
              <a:defRPr/>
            </a:pPr>
            <a:r>
              <a:rPr lang="el-GR" sz="2400" b="1" dirty="0" smtClean="0"/>
              <a:t>Παπαζάχος Κωνσταντίνος</a:t>
            </a:r>
            <a:r>
              <a:rPr lang="el-GR" sz="2400" dirty="0"/>
              <a:t> </a:t>
            </a:r>
            <a:endParaRPr lang="en-US" sz="2400" dirty="0"/>
          </a:p>
          <a:p>
            <a:pPr fontAlgn="auto">
              <a:spcAft>
                <a:spcPts val="0"/>
              </a:spcAft>
              <a:defRPr/>
            </a:pPr>
            <a:r>
              <a:rPr lang="el-GR" sz="2400" dirty="0" smtClean="0"/>
              <a:t>Καθηγητής Γεωφυσικής, Τομέας Γεωφυσικής</a:t>
            </a:r>
          </a:p>
          <a:p>
            <a:pPr fontAlgn="auto">
              <a:spcAft>
                <a:spcPts val="0"/>
              </a:spcAft>
              <a:defRPr/>
            </a:pPr>
            <a:endParaRPr lang="el-GR" dirty="0" smtClean="0"/>
          </a:p>
        </p:txBody>
      </p:sp>
      <p:pic>
        <p:nvPicPr>
          <p:cNvPr id="16388" name="Picture 2" descr="Λογότυπο επιχειρησιακού προγράμματος εκπαίδευσης και δια βίου μάθησης&#10;"/>
          <p:cNvPicPr>
            <a:picLocks noChangeAspect="1" noChangeArrowheads="1"/>
          </p:cNvPicPr>
          <p:nvPr/>
        </p:nvPicPr>
        <p:blipFill>
          <a:blip r:embed="rId5" cstate="print"/>
          <a:srcRect/>
          <a:stretch>
            <a:fillRect/>
          </a:stretch>
        </p:blipFill>
        <p:spPr bwMode="auto">
          <a:xfrm>
            <a:off x="3638550" y="5624513"/>
            <a:ext cx="4914900" cy="1238250"/>
          </a:xfrm>
          <a:prstGeom prst="rect">
            <a:avLst/>
          </a:prstGeom>
          <a:noFill/>
          <a:ln w="9525">
            <a:noFill/>
            <a:miter lim="800000"/>
            <a:headEnd/>
            <a:tailEnd/>
          </a:ln>
        </p:spPr>
      </p:pic>
      <p:sp>
        <p:nvSpPr>
          <p:cNvPr id="16395" name="AutoShape 11" descr="data:image/jpeg;base64,/9j/4AAQSkZJRgABAQAAAQABAAD/2wCEAAkGBhQSEBUQEBMWFRUVGBsaGRgYFRodGxcfFhcYGCEfGRceICYfHBskHBUXIS8hJCcpLiwsGiIxNTAqNSYrLCkBCQoKDgwOFA8PFykYFBgpKSkpKSkpKSkpKSkpKSkpKSkpKSkpKSkpKSkpKSkpKSkpKSkpKSkpKSkpKSkpKSkpKf/AABEIAHABQgMBIgACEQEDEQH/xAAcAAACAgMBAQAAAAAAAAAAAAAABwYIAQQFAgP/xABIEAABAgMDBwgFCQgBBQEAAAABAgMABBEFEiEGBzFBUWGSExciY3GBkdEWUlShsQgUIzI1QmKDshU0cnOCosHC4SRDdLPxM//EABYBAQEBAAAAAAAAAAAAAAAAAAABAv/EABcRAQEBAQAAAAAAAAAAAAAAAAABESH/2gAMAwEAAhEDEQA/AOXIySrcU7OzzzpQXFJaaSqiW0jEYY44j3k1rhtc00l1vGPKDNL9n/mr+CYmkRlC+aaS63jHlBzTSXW8Y8omkEBC+aaS63jHlBzTSXW8Y8oklsW+xKpvzDiUV0DSpX8KRiYg1qZ5EgkSzBV+JxVP7U4+8QHV5ppLreMeUHNNJdbxjyiHvZ3pw/VSynsQo/qUYGc704PrJZV2oUP0qEF6mHNNJdbxjyg5ppLreMeUcmzM8iSQJlgp/E2qv9qsfeYnNjZQsTSb0u6ldNI0KT/Ek4j4QTqOc00l1vGPKDmmkut4x5RNIICF800l1vGPKDmmkut4x5RNIICF800l1vGPKDmmkut4x5RNIICF800l1vGPKDmmkut4x5RNIICF800l1vGPKDmmkut4x5RMXXQlJUogJAqSTQADWTqEL3KLO4hBKJJAcI/7i6hP9KcCe0074Do800l1vGPKDmlkut4/+Ihcvb9sTpKpcTCxr5Bo3R3pTQd5jYVZtvNdLkp7bghavcAaQXqWc00l1vGPKDmmkut4x5RD7PzpTjCrkwkOgGigtN1Y/qFMe0GGRk3lgxOj6FRCwKqbVgobxtG8QTrj800l1vGPKDmmkut4x5RNIICF800l1vGPKDmmkut4x5RNIICF800l1vGPKDmmkut4x5R28o8rGJJILyukfqoTipXdqG8wtbTzqzbyrkslLQOCQlN5Z7zr7AIHUv5pZLreMeUHNNJdbxjyiJIs63nekG57b9RafiBWPjMW3bElRUwJlCdH0zRunvUmh8YL1M+aaS63jHlBzTSXW8Y8o5eT2d1KiETqAjrGwbv9SDUjtFeyGIw+laQtCgpKhUEGoIOsGCIfzTSXW8Y8oOaaS63jHlE0ggIXzTSXW8Y8oOaaS63jHlE0ggIXzTSXW8Y8o+E9m7blmlzEk8+y80krSoOeqK0NADQ0/wDuiJ3Glbf7q/8Ayl/pMDUdkflEqS0hLrIUsJSFKxF5QAqaDRU1MEJSCK0c2aX7P/NX8ExNIheaX7P/ADV/BMTSIyIhmW+cJEpVhii36Y+q3X1tqvw+OyN3LvK0STHQoXnKhA2U0qI2Cvee+FJkzk4/ac4lhqqlrJUtaqkJFektZ2Y95oNcCRry8tMz8xdQlyYeXsBUe/UEjuAhq5N/JycWErn5jk66W2gFKG4uHog9gVDZyLyGl7MYDUumqjTlHD9dw7zqGxIwHviRRWi8lsw9lJFFNOOb1PLx4bojMzmIspQ6LTiN6Xl/7EiGFBAIjKL5OCkgrkJm/sbeABP5icK9qRCnnrPmrPmLrqHJd5GIrUHtSRgpO8Egxc+OHldkbL2iwWJlFdNxYwW2TrSr4jQdYgE3kLnFEzSXmaJe+6rQlzu1L3aDq2ROYQeWWSL1mTapd2uHSbcAoFprgpOw7RqIhn5vMrvnjFx0/TNABX4xoCu3Ud/bEZsS2CCCIgggggCME0xMZiHZ0bcLEnyaDRT5ubwmlVU7cB3wVDMtcrnJ98SkpeU1eCUpTWryiaA01iugd/Y1M3mY1iWQl+0UpffNDyZxbb3U0LVtJw2DWeX8nzIgBtVqPJBUolDFfugVC1jeTVI3BW2HXGmnIyit5mz5Rcy6KNtAdFIFTUhISkaKkkCIbkLnrYtGa+aKYUwtVeTJWFBd0FRBoBdVQE6xgcY3M5NvWY6y7Zk9OJaWoA4BSlNqFFJJABGw0JFQdVaws83cjZVnzgnJi1GnVN15NKGnQKqBTeUSnYThv04QDwyjyQlZ5FybZS5sVSi0/wAKx0h4xXXOBm4mLGeTMMLUpgq+jdGCkH1XKYA0rjoVjo0RZmy7UamWkvy7iXG1iqVJNQaGniCCKR5tiyW5phyXfSFtuJKVA79Y2EHEHURAJ/IfK5M8x0qB5ugcTt2KG4+490SWEpKocse2FMLODbnJrOpTa6UVwlKu6HXEZoiP5ZZVpkWL+BdXUNp2nafwivfgIkEJW3FO2ra4l2vvOci3sSlJNVHwUo/8QI2chsgpm25lbzq1BpKhyrysSTpuoGgqp3JFNwNjMmcipSQRclWUoOtZxWr+JZx7tG6NvJ+wmpOWblWE3UNppvJ1qO1RNSe2FPnmztOMOmzpBdxaQOWdH1kkitxB1GhBKtONMKGK0crj6U4KUB2kCPSkhQoaEHvBiolk5FWjaAL7LDrwP/cUQAqmmi3CL3cTHuVte0rGmAi89LrGPJrrcUD+A9FQNNI8YB1ZwcyEvNoU9IpTLzGmgwbc3FOhB/EO8awoMk8qHrMmVSs0FBsKKXEHS0qv1kj400jGLCZucvm7VleVSLjrZCXW6/VJ0FJ1pVQkdhGqIR8oLIpLkuLTaSA41RLtPvoUQlJO0pUQOxW6A7LbgUApJBBFQRoIOOEeohGai3C9KKZWaqYIA23FVI8CCOykTeMsiCCCCCNK2/3V/wDlL/SY3Y0rb/dX/wCUv9JgK5QQQRps5s0v2f8Amr+CYmkQvNL9n/mr+CYkOUs2WpOYcGlLS6biRQe8iIySeWtuGanXHQaoBuI2XU4Cnbie+LF5n8iRISCVOJpMP0W4SMUgjoo/pBxG0mK8Zv7GE3acrLrxSp0FQ2pR0yO8JI74uFFaEaK7clwq4ZhkK9Uuor4VrCFzz50HnZlyz5VwtsNG64UGhdWPrAqGNxJwprIJNcKcqwMxk/NSyZkFpsLTeQlxRvKBxBNEkJqMRWAs4lQIqMRGYrzmmXa8rPmUSy6thC7j6Fn6NvVeSs9EKAxASekNRwI+uevOe8qYXZ0osttNdF1STRTitaajEITooNJrXVAPNy3JdKrin2gr1S6gHwrWN1KwRUGoOsRWLJ7MdPzcsmZBaaC03kJcUbygcQSAk3QdIrjujp5rf2vJ2iZVDLq2kLuPtqP0aB6yVnopUB0hQ9IbYBs51MixaNnrQhIL7VVsnXUDFNdigKdtNkVnyStoyk429oSDdWPwqwPhp7RFyoqFnKsgS1rTTKfq8oVJ3ByiwO69SAeoMZjlZKzRckZdw6S0mvcLv+I6sZYEEEEAQo88cyTNMt1wS1e71LUPggQ3IUmeOWImmXKYKau96FqPwWIsWLDZESAZs2UaSKBLDfipIUfeTHcMcPIefD1myjqTUFhvxSkJPvBjuRWlSM6321Ofzf8AVMROGpnpzfvsPv2otbZaeeASkE3xeTrFKfdOuFxYtlKmZlqWbICnlpQkq0ArNBWmrGAsrmJ+xWv43f8A2KhgxF822S7ln2eiUeUhS0qWSUE06aioaQDriUQFcvlFSARaTTqRTlWBeO0oWtNeG6O6JzYj9+VZX6zSD/aIg3yip8LtJppJryTCbw2Fa1qpw3D3xObEYuSzKPVaQP7REqV9LTfuMOr9VCleCSf8Qvfk9yActVTqhXkmVqB2FRSivgpQ74YVpMX2XEeshSfFJH+YXvye58N2qppRpyrK0gbSkpXTwSo90IRYqfU4GlFgIU4B0QskJJ2EgEgHbQxUK2LMmnrSdZcZX86deVVulTeWonDdjW9opjoi4sJ+cz32c3NqcXJO/OG7zRcut3gEqxF69WlRFUzsnJNTUoy0tCG1IQlJQ2SUpoKUBIFe2mJrEFz/AFiodsozBHTl1oUk66OKDZHYbyT3CGPKzKXEJcQapWkKB2hQqPcYXOf+2UtWUWCenMLQkDc2oOE9gupHeIBZZgLVLVrBmvRfbWkjVVA5QHuuKHfFhMqZAPSMyyoVC2XE+KDT30ivGYKzC5a6XQMGG3Fk/wASeTHf0z4GLDZVT4YkZl5RoEMuHwQad9aQFbsz75E44jUponhUnzhvwoMz7BM44vUlojiUnyMN+JWaIIIIiCNK2/3V/wDlL/SY3Y0rb/dX/wCUv9JgK5QQQRps5s0v2f8Amr+CY6mX9f2bM09QeF9McvNL9n/mr+CYkGVEqXZKYbGJU0um8gXh7xEZLTMeB+25e9scp28mqLTRUDN1a4lbVlX14JS6Ao7AuqCT2BVe6LfxWlKrXJM06XK15Vd7bW+a9+mLpNABICaUphTRTVTdSK3Z583LsrNuTrKCqWeUVkpFeSWrFQVsBNSDoxpqgyez9zktLJl1NNPcmkJQtV4EACgCqGiqDDVogLJxTLKkn5/M39PLu17eUVWGPmxmbWtC1FTiXnENKWC+un0RCcAhKD0SaC6KYp012/HPZm5dYmnLQYQVy7xvLKRXklnTeA0JJxCtFSRhhULESwSEJCKXaC7TRSmHupH0iteTefmclZZMsppp4NpuoWq8FAAUAVTBVBhqMbObqcte0bUVNtPLbQpQL66fRXRhcCDVKjQXQMSNNdJgLGRVvPpT9tv09RqvbySf8Ui0kVGzoWsJi15p1P1eUuDeGgG/9YBoZvq/s2Xr6p8L6qRIo5OScsW5GWQdIaTX+oXv8x1oyyIIIIIIh+c+wjMSfKIFVsErprKaUVTsFD3RMIwRARr5PuXAuKst5QBBK2K/eBxUgbwaqHarZDtiq+W+Rzkk8JyUvBq8FAp0sqBqMdITXQdWjZVl5vc+zL6UsWmoMvDAO0o25vVT/wDNX9u8aI023vlD/ZKf/IR+lyEbm7+1pH/yWv1iLLZd5JIteTSwh8ITyiVhaQFg3QoUwIH3tsQvJ75P4lZtiaE4V8i4hy7yVL1xQNK3jStIBvCNO2bYalWHJmYWENtpqon4DaScANZMc3KbLiTkEFU08lJ1IHScVuCBj3mg2kRXjLrODNW0+lhlCkshX0bKcSo+s4daqdyR3khpyinLYthT7gwcc5RY1JbRSieEJSIdcRzInJFMizQ0Ly6FxX+qfwj3nHZSRxGaIS1vNu2Va4mWcKOcs3sIJNUnxUk7jvh0xwsr8lkTzHJnouJqW17DsP4Tr8dUCGlk9bzU7LNzTCgpDgrvSdaTsUDgYSmejNU6H12jJNlxtzpPISKqQrWoJ0lJ0mmg11aIlkbltN2HNKacQS2SOVZVr1XkHUqmg6CNOqlicl8vZO0EBUs8kq1tq6Lia7UH4io3xWlbLAzp2jJNCXZf+jTglC0JVc3JvCoG6tN0ai1WhbM0CeUmXjQVoAlA7gEITjuGMWvm7BlnTV2XZWdNVNIJ8SI+6GmmEdEIaQNgCUj4CAi+bLN8mypUoJC33SFOrGio0JT+FNT2kk7AIb8oHLZKGBZjSgXHaKep9xCSFJSdhUoA9id8bmcDPqxLpUxZ5D7+jlKVab31++rcMNp1QqckclHrSmDNzZUWyoqWtWl1Va0B2bSNAwgJfmpsMsyheWKKfII23E1A8SSeykTePKEAAJSAABQAaABsj1GWRBBBBBGlbf7q/wDyl/pMbsaVt/ur/wDKX+kwFcoIII02c2aX7P8AzV/BMTSF1mzyhlmZK48+22rlFG6pVDQgYxMJfKqUWoIRMtKUo0AC8STqG+IySeWFiGUnHGaUTW8j+FWI8NHdFk802WgtGz0KWqr7NG3RXEkDBf8AUMa7QrZEDy/yQ+esBTdOWbqUfiB0oJ36Rv7TCsyRyqfsucD7VQUm642cAtNcUqGrRp1EVirFw1JBFCKgxxnMi5FS+UVJSxVpvFhuvjdjxkhlnL2kwH5Zeil9B+u2TqUPgdB1R3YK8NMpSkJQAlIwAAoB2AR6IrgYzBAcZ3IuRUvlFSUsVabxYbJ8bsdVlhKEhKEhKRoCQAB2AR9I42VWV0vZzBfml3RoSkYrcPqoTrPuGsiA5mc3LIWbZ7jwI5ZfQZGGK1DTTWEiqj2Aa4q/kzZCpucbZxIUqqz+EYqNeyveY3MuctHrUmy+7UJHRabBqG010Dao6SdZ3AAMfNxkgZRkvOijzoFRrQnSE9p0nuGqCVMQKYDARmOVMZVSjaihcy0lSTQgrxBGox8/TKS9rZ44yjswRxvTKS9rZ44PTKS9rZ44DswRxvTKS9rZ44PTKS9rZ44DrrQCCCAQcCDoNdoiAZRZpW3CXJNQaUfuKqUdx0p7MYlHplJe1s8cHplJe1s8cUK5GStrSiiJflk72HTQ8JB8RH1Wq3XRdUufI0UU46B7zSGZ6ZSXtbPHB6ZSXtTPHBdLey81E06oKmVJaB01VfX4DDxMMjJ3JNiSSQynpH6y1YqV36huEHplJe1s8cHplJe1s8cEdmCON6ZSXtbPHB6ZSXtbPHEHZgjjemUl7WzxwemUl7WzxwHvKDJdidQEvoqR9VYwUmuw7NxwhbWrmmmWlFUstLoGjG4vwOHgYY3plJe1s8cHplJe1s8cULJH7daF1K59I0US46R7jSPDmTFrzZAmOXUNr7poOI18BDQ9MpL2pnjg9MpL2tnjhq6imT2aNCCFzi+UI+4ioR3qwUe6kMFpoJSEpASkCgAFAANQEcn0ykva2eOD0ykva2eOCOzBHG9MpL2tnjg9MpL2tnjiDswRxvTKS9rZ44PTKS9rZ44DsxpW3+6v/wApf6TGn6ZSXtbPHGpa+V0mqXdSmaaJLawAFaSUnCARMEYrBGmmI9JWQQQSCMQRqpHmCAemQmV6Z1i6s0fbACx62q+Nx17D2iNHLjN2marMS9EP6xoS5TbsVv169sKOzLTcl3UvMqKVp0EfAjWDsh0ZIZfMziQhRDb+tB0K3oOvs09umIhRSFozVnzF9pbku8jA0wPYpJwUncQQYbWTfyjqAItCXKiNLjJFT2tqoK9ih2R2rbybl5tN2YbCiNCtCk9ihj3aIgVqZmzUmWfFPVdBH96a/phppuSue2yV0/6koJ1LacFO03ae+MzOeyyUV/6q8diWnDXvu098Id7NTPJ0JbV2Op/2pHlrNZPq0toTvLqP8EmKumHlH8o8UKLPlyDqceIw7G0k+9XdCjtS2Jq0JgLfW4+6rBI09yEjBI3AARNrLzNmoMy+ANaWwT/cqnwid2HkzLyiaS7YSTpUcVq7VH4CgiamoxkPm4TL3ZiaAU9pSjSlvt9ZfuG/THVy6yvTJMUSavuAhA9XVfO4atp7485XZesyaShJDj+pA0J3rOrs0ndphLWnabkw6p55RUtWkn4AagNkBrrcJJJJJOJJOJrtjFYxBFVmsFYxBAZrBWMQQGax0kZNTZAUmVfIIqCGXKEHYaRzIs9lLaNpNWZImyWy4stthYuBVE8immnRjAVqnLOdZIDza2ydAWhSa9lQI9TVlPNJC3WXEJVoUpCkg1FcCRQ4Q+cr7UfVk26bcbQiZWq6ykAXibySk0FQlQF+ujojfHNzdWmi2rKdsWbV9MymrKzibo+oobShVEnakgbYBLSVnuvEpZbW4QKkIQpRA2kAHCPi60pKilQKVA0IIIII1EHQYfEtLDJqxVuLu/P5o3RiDQ4gAHWlCaqO1RprFEO66VKKlElSiSSTUknEknbAeawVjEEBmsFYxBAe22yohKQSSaAAVJJ1AazHSm8lptpHKuyr6EUreU0sAdpIw74Y/wAnVpkzcwV3eXDY5G9sJN8p3/VrTGhO+JMxlFb0lMLXaUsqblSFVDCG1AbCm6L13coaICv1Y2nLKeS2HlNOBs0osoUEmuiiqUxjqmRRP2pyUk2W0TD9EINPowtWOjCiRU9gixdqty023NZPtiimZVu7sBobmG1JS0r+uAqrWCsen2ShRQoUUkkEbCDQjxjxAZrBWMQQGawVjEEBmsFYxBAEEEEAQR6cbKSUqBBBoQRQgjChGox5gCMpVQ1GBEYggJnYGdKZYAQ9R9A9Y0WOxeNe8GJzZ2dOScAvqW0di01HEmop4Qk4IJiwzWVsmr6s0zxgfGkDuVsmn600zxg/CsV5giYYdlo51JJsG4pbp2ITQcSqCnjEHt7OlMvgoZowg+qarPavCn9IEQuCKYypVTU4kxiCCCiCCCAIIIIAggggCLK5Z2ZaL1lyAspTiVhDZXybvJm7yIpU1FRXVFao7TWWk8lISmdmQkAAATDgAAwAAvYCkA9LMlZtiw50ZQOBaSlVwOLStdLmAv41UV3buJIIhN5r5pTdsSZQopJeSk01hZukHcQTHDtK3JiYp84fdepo5RxS6dl4mka0tMqbWlxtSkLSapUkkFJGsEYgwDL+ULNrVaiG1KJShhF1OoXiomg2mg8BshXxs2habr6+UfdW6ugF5xZUaDQKkk0xjWgCCCCAIIIIBg5qMi2LRL6VTDjM00Ati4oJrgcdBV0VXa0NaGGJm9ayganUsz15cqKhanVoVgAaFDgN9RrTTXuiv0vMKQoLbUUqSahSSQQdoIxBjtTWXc+43yTk7MKQRQguqxB1HHEdsA6clrHl1W/aNpt3eQlRS8KXeUU0OVKeyjld6jtjRsPOTYv7T+dNMzSJiYVcU4ul36QpHSHKGiRROgYUhKS1uTDbSmG33UNLrebS4oIVeASbyAaGoABrqEaQOuAYGe7Jn5raq3EijcyOVTsCjgscQJ7FCF9G9aVuTExd+cPuvXa3eUcUu7XTS8TTQPCNGAIIIIAggggCCCCAII3W7EfUApLDpBFQQ2ogg6waYiMwH//Z"/>
          <p:cNvSpPr>
            <a:spLocks noChangeAspect="1" noChangeArrowheads="1"/>
          </p:cNvSpPr>
          <p:nvPr/>
        </p:nvSpPr>
        <p:spPr bwMode="auto">
          <a:xfrm>
            <a:off x="1668463"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l-GR">
              <a:solidFill>
                <a:prstClr val="black"/>
              </a:solidFill>
            </a:endParaRPr>
          </a:p>
        </p:txBody>
      </p:sp>
      <p:sp>
        <p:nvSpPr>
          <p:cNvPr id="16397" name="AutoShape 13" descr="data:image/jpeg;base64,/9j/4AAQSkZJRgABAQAAAQABAAD/2wCEAAkGBhQSEBUQEBMWFRUVGBsaGRgYFRodGxcfFhcYGCEfGRceICYfHBskHBUXIS8hJCcpLiwsGiIxNTAqNSYrLCkBCQoKDgwOFA8PFykYFBgpKSkpKSkpKSkpKSkpKSkpKSkpKSkpKSkpKSkpKSkpKSkpKSkpKSkpKSkpKSkpKSkpKf/AABEIAHABQgMBIgACEQEDEQH/xAAcAAACAgMBAQAAAAAAAAAAAAAABwYIAQQFAgP/xABIEAABAgMDBwgFCQgBBQEAAAABAgMABBEFEiEGBzFBUWGSExciY3GBkdEWUlShsQgUIzI1QmKDshU0cnOCosHC4SRDdLPxM//EABYBAQEBAAAAAAAAAAAAAAAAAAABAv/EABcRAQEBAQAAAAAAAAAAAAAAAAABESH/2gAMAwEAAhEDEQA/AOXIySrcU7OzzzpQXFJaaSqiW0jEYY44j3k1rhtc00l1vGPKDNL9n/mr+CYmkRlC+aaS63jHlBzTSXW8Y8omkEBC+aaS63jHlBzTSXW8Y8oklsW+xKpvzDiUV0DSpX8KRiYg1qZ5EgkSzBV+JxVP7U4+8QHV5ppLreMeUHNNJdbxjyiHvZ3pw/VSynsQo/qUYGc704PrJZV2oUP0qEF6mHNNJdbxjyg5ppLreMeUcmzM8iSQJlgp/E2qv9qsfeYnNjZQsTSb0u6ldNI0KT/Ek4j4QTqOc00l1vGPKDmmkut4x5RNIICF800l1vGPKDmmkut4x5RNIICF800l1vGPKDmmkut4x5RNIICF800l1vGPKDmmkut4x5RNIICF800l1vGPKDmmkut4x5RMXXQlJUogJAqSTQADWTqEL3KLO4hBKJJAcI/7i6hP9KcCe0074Do800l1vGPKDmlkut4/+Ihcvb9sTpKpcTCxr5Bo3R3pTQd5jYVZtvNdLkp7bghavcAaQXqWc00l1vGPKDmmkut4x5RD7PzpTjCrkwkOgGigtN1Y/qFMe0GGRk3lgxOj6FRCwKqbVgobxtG8QTrj800l1vGPKDmmkut4x5RNIICF800l1vGPKDmmkut4x5RNIICF800l1vGPKDmmkut4x5R28o8rGJJILyukfqoTipXdqG8wtbTzqzbyrkslLQOCQlN5Z7zr7AIHUv5pZLreMeUHNNJdbxjyiJIs63nekG57b9RafiBWPjMW3bElRUwJlCdH0zRunvUmh8YL1M+aaS63jHlBzTSXW8Y8o5eT2d1KiETqAjrGwbv9SDUjtFeyGIw+laQtCgpKhUEGoIOsGCIfzTSXW8Y8oOaaS63jHlE0ggIXzTSXW8Y8oOaaS63jHlE0ggIXzTSXW8Y8o+E9m7blmlzEk8+y80krSoOeqK0NADQ0/wDuiJ3Glbf7q/8Ayl/pMDUdkflEqS0hLrIUsJSFKxF5QAqaDRU1MEJSCK0c2aX7P/NX8ExNIheaX7P/ADV/BMTSIyIhmW+cJEpVhii36Y+q3X1tqvw+OyN3LvK0STHQoXnKhA2U0qI2Cvee+FJkzk4/ac4lhqqlrJUtaqkJFektZ2Y95oNcCRry8tMz8xdQlyYeXsBUe/UEjuAhq5N/JycWErn5jk66W2gFKG4uHog9gVDZyLyGl7MYDUumqjTlHD9dw7zqGxIwHviRRWi8lsw9lJFFNOOb1PLx4bojMzmIspQ6LTiN6Xl/7EiGFBAIjKL5OCkgrkJm/sbeABP5icK9qRCnnrPmrPmLrqHJd5GIrUHtSRgpO8Egxc+OHldkbL2iwWJlFdNxYwW2TrSr4jQdYgE3kLnFEzSXmaJe+6rQlzu1L3aDq2ROYQeWWSL1mTapd2uHSbcAoFprgpOw7RqIhn5vMrvnjFx0/TNABX4xoCu3Ud/bEZsS2CCCIgggggCME0xMZiHZ0bcLEnyaDRT5ubwmlVU7cB3wVDMtcrnJ98SkpeU1eCUpTWryiaA01iugd/Y1M3mY1iWQl+0UpffNDyZxbb3U0LVtJw2DWeX8nzIgBtVqPJBUolDFfugVC1jeTVI3BW2HXGmnIyit5mz5Rcy6KNtAdFIFTUhISkaKkkCIbkLnrYtGa+aKYUwtVeTJWFBd0FRBoBdVQE6xgcY3M5NvWY6y7Zk9OJaWoA4BSlNqFFJJABGw0JFQdVaws83cjZVnzgnJi1GnVN15NKGnQKqBTeUSnYThv04QDwyjyQlZ5FybZS5sVSi0/wAKx0h4xXXOBm4mLGeTMMLUpgq+jdGCkH1XKYA0rjoVjo0RZmy7UamWkvy7iXG1iqVJNQaGniCCKR5tiyW5phyXfSFtuJKVA79Y2EHEHURAJ/IfK5M8x0qB5ugcTt2KG4+490SWEpKocse2FMLODbnJrOpTa6UVwlKu6HXEZoiP5ZZVpkWL+BdXUNp2nafwivfgIkEJW3FO2ra4l2vvOci3sSlJNVHwUo/8QI2chsgpm25lbzq1BpKhyrysSTpuoGgqp3JFNwNjMmcipSQRclWUoOtZxWr+JZx7tG6NvJ+wmpOWblWE3UNppvJ1qO1RNSe2FPnmztOMOmzpBdxaQOWdH1kkitxB1GhBKtONMKGK0crj6U4KUB2kCPSkhQoaEHvBiolk5FWjaAL7LDrwP/cUQAqmmi3CL3cTHuVte0rGmAi89LrGPJrrcUD+A9FQNNI8YB1ZwcyEvNoU9IpTLzGmgwbc3FOhB/EO8awoMk8qHrMmVSs0FBsKKXEHS0qv1kj400jGLCZucvm7VleVSLjrZCXW6/VJ0FJ1pVQkdhGqIR8oLIpLkuLTaSA41RLtPvoUQlJO0pUQOxW6A7LbgUApJBBFQRoIOOEeohGai3C9KKZWaqYIA23FVI8CCOykTeMsiCCCCCNK2/3V/wDlL/SY3Y0rb/dX/wCUv9JgK5QQQRps5s0v2f8Amr+CYmkQvNL9n/mr+CYkOUs2WpOYcGlLS6biRQe8iIySeWtuGanXHQaoBuI2XU4Cnbie+LF5n8iRISCVOJpMP0W4SMUgjoo/pBxG0mK8Zv7GE3acrLrxSp0FQ2pR0yO8JI74uFFaEaK7clwq4ZhkK9Uuor4VrCFzz50HnZlyz5VwtsNG64UGhdWPrAqGNxJwprIJNcKcqwMxk/NSyZkFpsLTeQlxRvKBxBNEkJqMRWAs4lQIqMRGYrzmmXa8rPmUSy6thC7j6Fn6NvVeSs9EKAxASekNRwI+uevOe8qYXZ0osttNdF1STRTitaajEITooNJrXVAPNy3JdKrin2gr1S6gHwrWN1KwRUGoOsRWLJ7MdPzcsmZBaaC03kJcUbygcQSAk3QdIrjujp5rf2vJ2iZVDLq2kLuPtqP0aB6yVnopUB0hQ9IbYBs51MixaNnrQhIL7VVsnXUDFNdigKdtNkVnyStoyk429oSDdWPwqwPhp7RFyoqFnKsgS1rTTKfq8oVJ3ByiwO69SAeoMZjlZKzRckZdw6S0mvcLv+I6sZYEEEEAQo88cyTNMt1wS1e71LUPggQ3IUmeOWImmXKYKau96FqPwWIsWLDZESAZs2UaSKBLDfipIUfeTHcMcPIefD1myjqTUFhvxSkJPvBjuRWlSM6321Ofzf8AVMROGpnpzfvsPv2otbZaeeASkE3xeTrFKfdOuFxYtlKmZlqWbICnlpQkq0ArNBWmrGAsrmJ+xWv43f8A2KhgxF822S7ln2eiUeUhS0qWSUE06aioaQDriUQFcvlFSARaTTqRTlWBeO0oWtNeG6O6JzYj9+VZX6zSD/aIg3yip8LtJppJryTCbw2Fa1qpw3D3xObEYuSzKPVaQP7REqV9LTfuMOr9VCleCSf8Qvfk9yActVTqhXkmVqB2FRSivgpQ74YVpMX2XEeshSfFJH+YXvye58N2qppRpyrK0gbSkpXTwSo90IRYqfU4GlFgIU4B0QskJJ2EgEgHbQxUK2LMmnrSdZcZX86deVVulTeWonDdjW9opjoi4sJ+cz32c3NqcXJO/OG7zRcut3gEqxF69WlRFUzsnJNTUoy0tCG1IQlJQ2SUpoKUBIFe2mJrEFz/AFiodsozBHTl1oUk66OKDZHYbyT3CGPKzKXEJcQapWkKB2hQqPcYXOf+2UtWUWCenMLQkDc2oOE9gupHeIBZZgLVLVrBmvRfbWkjVVA5QHuuKHfFhMqZAPSMyyoVC2XE+KDT30ivGYKzC5a6XQMGG3Fk/wASeTHf0z4GLDZVT4YkZl5RoEMuHwQad9aQFbsz75E44jUponhUnzhvwoMz7BM44vUlojiUnyMN+JWaIIIIiCNK2/3V/wDlL/SY3Y0rb/dX/wCUv9JgK5QQQRps5s0v2f8Amr+CY6mX9f2bM09QeF9McvNL9n/mr+CYkGVEqXZKYbGJU0um8gXh7xEZLTMeB+25e9scp28mqLTRUDN1a4lbVlX14JS6Ao7AuqCT2BVe6LfxWlKrXJM06XK15Vd7bW+a9+mLpNABICaUphTRTVTdSK3Z583LsrNuTrKCqWeUVkpFeSWrFQVsBNSDoxpqgyez9zktLJl1NNPcmkJQtV4EACgCqGiqDDVogLJxTLKkn5/M39PLu17eUVWGPmxmbWtC1FTiXnENKWC+un0RCcAhKD0SaC6KYp012/HPZm5dYmnLQYQVy7xvLKRXklnTeA0JJxCtFSRhhULESwSEJCKXaC7TRSmHupH0iteTefmclZZMsppp4NpuoWq8FAAUAVTBVBhqMbObqcte0bUVNtPLbQpQL66fRXRhcCDVKjQXQMSNNdJgLGRVvPpT9tv09RqvbySf8Ui0kVGzoWsJi15p1P1eUuDeGgG/9YBoZvq/s2Xr6p8L6qRIo5OScsW5GWQdIaTX+oXv8x1oyyIIIIIIh+c+wjMSfKIFVsErprKaUVTsFD3RMIwRARr5PuXAuKst5QBBK2K/eBxUgbwaqHarZDtiq+W+Rzkk8JyUvBq8FAp0sqBqMdITXQdWjZVl5vc+zL6UsWmoMvDAO0o25vVT/wDNX9u8aI023vlD/ZKf/IR+lyEbm7+1pH/yWv1iLLZd5JIteTSwh8ITyiVhaQFg3QoUwIH3tsQvJ75P4lZtiaE4V8i4hy7yVL1xQNK3jStIBvCNO2bYalWHJmYWENtpqon4DaScANZMc3KbLiTkEFU08lJ1IHScVuCBj3mg2kRXjLrODNW0+lhlCkshX0bKcSo+s4daqdyR3khpyinLYthT7gwcc5RY1JbRSieEJSIdcRzInJFMizQ0Ly6FxX+qfwj3nHZSRxGaIS1vNu2Va4mWcKOcs3sIJNUnxUk7jvh0xwsr8lkTzHJnouJqW17DsP4Tr8dUCGlk9bzU7LNzTCgpDgrvSdaTsUDgYSmejNU6H12jJNlxtzpPISKqQrWoJ0lJ0mmg11aIlkbltN2HNKacQS2SOVZVr1XkHUqmg6CNOqlicl8vZO0EBUs8kq1tq6Lia7UH4io3xWlbLAzp2jJNCXZf+jTglC0JVc3JvCoG6tN0ai1WhbM0CeUmXjQVoAlA7gEITjuGMWvm7BlnTV2XZWdNVNIJ8SI+6GmmEdEIaQNgCUj4CAi+bLN8mypUoJC33SFOrGio0JT+FNT2kk7AIb8oHLZKGBZjSgXHaKep9xCSFJSdhUoA9id8bmcDPqxLpUxZ5D7+jlKVab31++rcMNp1QqckclHrSmDNzZUWyoqWtWl1Va0B2bSNAwgJfmpsMsyheWKKfII23E1A8SSeykTePKEAAJSAABQAaABsj1GWRBBBBBGlbf7q/wDyl/pMbsaVt/ur/wDKX+kwFcoIII02c2aX7P8AzV/BMTSF1mzyhlmZK48+22rlFG6pVDQgYxMJfKqUWoIRMtKUo0AC8STqG+IySeWFiGUnHGaUTW8j+FWI8NHdFk802WgtGz0KWqr7NG3RXEkDBf8AUMa7QrZEDy/yQ+esBTdOWbqUfiB0oJ36Rv7TCsyRyqfsucD7VQUm642cAtNcUqGrRp1EVirFw1JBFCKgxxnMi5FS+UVJSxVpvFhuvjdjxkhlnL2kwH5Zeil9B+u2TqUPgdB1R3YK8NMpSkJQAlIwAAoB2AR6IrgYzBAcZ3IuRUvlFSUsVabxYbJ8bsdVlhKEhKEhKRoCQAB2AR9I42VWV0vZzBfml3RoSkYrcPqoTrPuGsiA5mc3LIWbZ7jwI5ZfQZGGK1DTTWEiqj2Aa4q/kzZCpucbZxIUqqz+EYqNeyveY3MuctHrUmy+7UJHRabBqG010Dao6SdZ3AAMfNxkgZRkvOijzoFRrQnSE9p0nuGqCVMQKYDARmOVMZVSjaihcy0lSTQgrxBGox8/TKS9rZ44yjswRxvTKS9rZ44PTKS9rZ44DswRxvTKS9rZ44PTKS9rZ44DrrQCCCAQcCDoNdoiAZRZpW3CXJNQaUfuKqUdx0p7MYlHplJe1s8cHplJe1s8cUK5GStrSiiJflk72HTQ8JB8RH1Wq3XRdUufI0UU46B7zSGZ6ZSXtbPHB6ZSXtTPHBdLey81E06oKmVJaB01VfX4DDxMMjJ3JNiSSQynpH6y1YqV36huEHplJe1s8cHplJe1s8cEdmCON6ZSXtbPHB6ZSXtbPHEHZgjjemUl7WzxwemUl7WzxwHvKDJdidQEvoqR9VYwUmuw7NxwhbWrmmmWlFUstLoGjG4vwOHgYY3plJe1s8cHplJe1s8cULJH7daF1K59I0US46R7jSPDmTFrzZAmOXUNr7poOI18BDQ9MpL2pnjg9MpL2tnjhq6imT2aNCCFzi+UI+4ioR3qwUe6kMFpoJSEpASkCgAFAANQEcn0ykva2eOD0ykva2eOCOzBHG9MpL2tnjg9MpL2tnjiDswRxvTKS9rZ44PTKS9rZ44DsxpW3+6v/wApf6TGn6ZSXtbPHGpa+V0mqXdSmaaJLawAFaSUnCARMEYrBGmmI9JWQQQSCMQRqpHmCAemQmV6Z1i6s0fbACx62q+Nx17D2iNHLjN2marMS9EP6xoS5TbsVv169sKOzLTcl3UvMqKVp0EfAjWDsh0ZIZfMziQhRDb+tB0K3oOvs09umIhRSFozVnzF9pbku8jA0wPYpJwUncQQYbWTfyjqAItCXKiNLjJFT2tqoK9ih2R2rbybl5tN2YbCiNCtCk9ihj3aIgVqZmzUmWfFPVdBH96a/phppuSue2yV0/6koJ1LacFO03ae+MzOeyyUV/6q8diWnDXvu098Id7NTPJ0JbV2Op/2pHlrNZPq0toTvLqP8EmKumHlH8o8UKLPlyDqceIw7G0k+9XdCjtS2Jq0JgLfW4+6rBI09yEjBI3AARNrLzNmoMy+ANaWwT/cqnwid2HkzLyiaS7YSTpUcVq7VH4CgiamoxkPm4TL3ZiaAU9pSjSlvt9ZfuG/THVy6yvTJMUSavuAhA9XVfO4atp7485XZesyaShJDj+pA0J3rOrs0ndphLWnabkw6p55RUtWkn4AagNkBrrcJJJJJOJJOJrtjFYxBFVmsFYxBAZrBWMQQGax0kZNTZAUmVfIIqCGXKEHYaRzIs9lLaNpNWZImyWy4stthYuBVE8immnRjAVqnLOdZIDza2ydAWhSa9lQI9TVlPNJC3WXEJVoUpCkg1FcCRQ4Q+cr7UfVk26bcbQiZWq6ykAXibySk0FQlQF+ujojfHNzdWmi2rKdsWbV9MymrKzibo+oobShVEnakgbYBLSVnuvEpZbW4QKkIQpRA2kAHCPi60pKilQKVA0IIIII1EHQYfEtLDJqxVuLu/P5o3RiDQ4gAHWlCaqO1RprFEO66VKKlElSiSSTUknEknbAeawVjEEBmsFYxBAe22yohKQSSaAAVJJ1AazHSm8lptpHKuyr6EUreU0sAdpIw74Y/wAnVpkzcwV3eXDY5G9sJN8p3/VrTGhO+JMxlFb0lMLXaUsqblSFVDCG1AbCm6L13coaICv1Y2nLKeS2HlNOBs0osoUEmuiiqUxjqmRRP2pyUk2W0TD9EINPowtWOjCiRU9gixdqty023NZPtiimZVu7sBobmG1JS0r+uAqrWCsen2ShRQoUUkkEbCDQjxjxAZrBWMQQGawVjEEBmsFYxBAEEEEAQR6cbKSUqBBBoQRQgjChGox5gCMpVQ1GBEYggJnYGdKZYAQ9R9A9Y0WOxeNe8GJzZ2dOScAvqW0di01HEmop4Qk4IJiwzWVsmr6s0zxgfGkDuVsmn600zxg/CsV5giYYdlo51JJsG4pbp2ITQcSqCnjEHt7OlMvgoZowg+qarPavCn9IEQuCKYypVTU4kxiCCCiCCCAIIIIAggggCLK5Z2ZaL1lyAspTiVhDZXybvJm7yIpU1FRXVFao7TWWk8lISmdmQkAAATDgAAwAAvYCkA9LMlZtiw50ZQOBaSlVwOLStdLmAv41UV3buJIIhN5r5pTdsSZQopJeSk01hZukHcQTHDtK3JiYp84fdepo5RxS6dl4mka0tMqbWlxtSkLSapUkkFJGsEYgwDL+ULNrVaiG1KJShhF1OoXiomg2mg8BshXxs2habr6+UfdW6ugF5xZUaDQKkk0xjWgCCCCAIIIIBg5qMi2LRL6VTDjM00Ati4oJrgcdBV0VXa0NaGGJm9ayganUsz15cqKhanVoVgAaFDgN9RrTTXuiv0vMKQoLbUUqSahSSQQdoIxBjtTWXc+43yTk7MKQRQguqxB1HHEdsA6clrHl1W/aNpt3eQlRS8KXeUU0OVKeyjld6jtjRsPOTYv7T+dNMzSJiYVcU4ul36QpHSHKGiRROgYUhKS1uTDbSmG33UNLrebS4oIVeASbyAaGoABrqEaQOuAYGe7Jn5raq3EijcyOVTsCjgscQJ7FCF9G9aVuTExd+cPuvXa3eUcUu7XTS8TTQPCNGAIIIIAggggCCCCAII3W7EfUApLDpBFQQ2ogg6waYiMwH//Z"/>
          <p:cNvSpPr>
            <a:spLocks noChangeAspect="1" noChangeArrowheads="1"/>
          </p:cNvSpPr>
          <p:nvPr/>
        </p:nvSpPr>
        <p:spPr bwMode="auto">
          <a:xfrm>
            <a:off x="1668463"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l-GR">
              <a:solidFill>
                <a:prstClr val="black"/>
              </a:solidFill>
            </a:endParaRPr>
          </a:p>
        </p:txBody>
      </p:sp>
      <p:sp>
        <p:nvSpPr>
          <p:cNvPr id="16399" name="AutoShape 15" descr="data:image/jpeg;base64,/9j/4AAQSkZJRgABAQAAAQABAAD/2wCEAAkGBhQSEBUQEBMWFRUVGBsaGRgYFRodGxcfFhcYGCEfGRceICYfHBskHBUXIS8hJCcpLiwsGiIxNTAqNSYrLCkBCQoKDgwOFA8PFykYFBgpKSkpKSkpKSkpKSkpKSkpKSkpKSkpKSkpKSkpKSkpKSkpKSkpKSkpKSkpKSkpKSkpKf/AABEIAHABQgMBIgACEQEDEQH/xAAcAAACAgMBAQAAAAAAAAAAAAAABwYIAQQFAgP/xABIEAABAgMDBwgFCQgBBQEAAAABAgMABBEFEiEGBzFBUWGSExciY3GBkdEWUlShsQgUIzI1QmKDshU0cnOCosHC4SRDdLPxM//EABYBAQEBAAAAAAAAAAAAAAAAAAABAv/EABcRAQEBAQAAAAAAAAAAAAAAAAABESH/2gAMAwEAAhEDEQA/AOXIySrcU7OzzzpQXFJaaSqiW0jEYY44j3k1rhtc00l1vGPKDNL9n/mr+CYmkRlC+aaS63jHlBzTSXW8Y8omkEBC+aaS63jHlBzTSXW8Y8oklsW+xKpvzDiUV0DSpX8KRiYg1qZ5EgkSzBV+JxVP7U4+8QHV5ppLreMeUHNNJdbxjyiHvZ3pw/VSynsQo/qUYGc704PrJZV2oUP0qEF6mHNNJdbxjyg5ppLreMeUcmzM8iSQJlgp/E2qv9qsfeYnNjZQsTSb0u6ldNI0KT/Ek4j4QTqOc00l1vGPKDmmkut4x5RNIICF800l1vGPKDmmkut4x5RNIICF800l1vGPKDmmkut4x5RNIICF800l1vGPKDmmkut4x5RNIICF800l1vGPKDmmkut4x5RMXXQlJUogJAqSTQADWTqEL3KLO4hBKJJAcI/7i6hP9KcCe0074Do800l1vGPKDmlkut4/+Ihcvb9sTpKpcTCxr5Bo3R3pTQd5jYVZtvNdLkp7bghavcAaQXqWc00l1vGPKDmmkut4x5RD7PzpTjCrkwkOgGigtN1Y/qFMe0GGRk3lgxOj6FRCwKqbVgobxtG8QTrj800l1vGPKDmmkut4x5RNIICF800l1vGPKDmmkut4x5RNIICF800l1vGPKDmmkut4x5R28o8rGJJILyukfqoTipXdqG8wtbTzqzbyrkslLQOCQlN5Z7zr7AIHUv5pZLreMeUHNNJdbxjyiJIs63nekG57b9RafiBWPjMW3bElRUwJlCdH0zRunvUmh8YL1M+aaS63jHlBzTSXW8Y8o5eT2d1KiETqAjrGwbv9SDUjtFeyGIw+laQtCgpKhUEGoIOsGCIfzTSXW8Y8oOaaS63jHlE0ggIXzTSXW8Y8oOaaS63jHlE0ggIXzTSXW8Y8o+E9m7blmlzEk8+y80krSoOeqK0NADQ0/wDuiJ3Glbf7q/8Ayl/pMDUdkflEqS0hLrIUsJSFKxF5QAqaDRU1MEJSCK0c2aX7P/NX8ExNIheaX7P/ADV/BMTSIyIhmW+cJEpVhii36Y+q3X1tqvw+OyN3LvK0STHQoXnKhA2U0qI2Cvee+FJkzk4/ac4lhqqlrJUtaqkJFektZ2Y95oNcCRry8tMz8xdQlyYeXsBUe/UEjuAhq5N/JycWErn5jk66W2gFKG4uHog9gVDZyLyGl7MYDUumqjTlHD9dw7zqGxIwHviRRWi8lsw9lJFFNOOb1PLx4bojMzmIspQ6LTiN6Xl/7EiGFBAIjKL5OCkgrkJm/sbeABP5icK9qRCnnrPmrPmLrqHJd5GIrUHtSRgpO8Egxc+OHldkbL2iwWJlFdNxYwW2TrSr4jQdYgE3kLnFEzSXmaJe+6rQlzu1L3aDq2ROYQeWWSL1mTapd2uHSbcAoFprgpOw7RqIhn5vMrvnjFx0/TNABX4xoCu3Ud/bEZsS2CCCIgggggCME0xMZiHZ0bcLEnyaDRT5ubwmlVU7cB3wVDMtcrnJ98SkpeU1eCUpTWryiaA01iugd/Y1M3mY1iWQl+0UpffNDyZxbb3U0LVtJw2DWeX8nzIgBtVqPJBUolDFfugVC1jeTVI3BW2HXGmnIyit5mz5Rcy6KNtAdFIFTUhISkaKkkCIbkLnrYtGa+aKYUwtVeTJWFBd0FRBoBdVQE6xgcY3M5NvWY6y7Zk9OJaWoA4BSlNqFFJJABGw0JFQdVaws83cjZVnzgnJi1GnVN15NKGnQKqBTeUSnYThv04QDwyjyQlZ5FybZS5sVSi0/wAKx0h4xXXOBm4mLGeTMMLUpgq+jdGCkH1XKYA0rjoVjo0RZmy7UamWkvy7iXG1iqVJNQaGniCCKR5tiyW5phyXfSFtuJKVA79Y2EHEHURAJ/IfK5M8x0qB5ugcTt2KG4+490SWEpKocse2FMLODbnJrOpTa6UVwlKu6HXEZoiP5ZZVpkWL+BdXUNp2nafwivfgIkEJW3FO2ra4l2vvOci3sSlJNVHwUo/8QI2chsgpm25lbzq1BpKhyrysSTpuoGgqp3JFNwNjMmcipSQRclWUoOtZxWr+JZx7tG6NvJ+wmpOWblWE3UNppvJ1qO1RNSe2FPnmztOMOmzpBdxaQOWdH1kkitxB1GhBKtONMKGK0crj6U4KUB2kCPSkhQoaEHvBiolk5FWjaAL7LDrwP/cUQAqmmi3CL3cTHuVte0rGmAi89LrGPJrrcUD+A9FQNNI8YB1ZwcyEvNoU9IpTLzGmgwbc3FOhB/EO8awoMk8qHrMmVSs0FBsKKXEHS0qv1kj400jGLCZucvm7VleVSLjrZCXW6/VJ0FJ1pVQkdhGqIR8oLIpLkuLTaSA41RLtPvoUQlJO0pUQOxW6A7LbgUApJBBFQRoIOOEeohGai3C9KKZWaqYIA23FVI8CCOykTeMsiCCCCCNK2/3V/wDlL/SY3Y0rb/dX/wCUv9JgK5QQQRps5s0v2f8Amr+CYmkQvNL9n/mr+CYkOUs2WpOYcGlLS6biRQe8iIySeWtuGanXHQaoBuI2XU4Cnbie+LF5n8iRISCVOJpMP0W4SMUgjoo/pBxG0mK8Zv7GE3acrLrxSp0FQ2pR0yO8JI74uFFaEaK7clwq4ZhkK9Uuor4VrCFzz50HnZlyz5VwtsNG64UGhdWPrAqGNxJwprIJNcKcqwMxk/NSyZkFpsLTeQlxRvKBxBNEkJqMRWAs4lQIqMRGYrzmmXa8rPmUSy6thC7j6Fn6NvVeSs9EKAxASekNRwI+uevOe8qYXZ0osttNdF1STRTitaajEITooNJrXVAPNy3JdKrin2gr1S6gHwrWN1KwRUGoOsRWLJ7MdPzcsmZBaaC03kJcUbygcQSAk3QdIrjujp5rf2vJ2iZVDLq2kLuPtqP0aB6yVnopUB0hQ9IbYBs51MixaNnrQhIL7VVsnXUDFNdigKdtNkVnyStoyk429oSDdWPwqwPhp7RFyoqFnKsgS1rTTKfq8oVJ3ByiwO69SAeoMZjlZKzRckZdw6S0mvcLv+I6sZYEEEEAQo88cyTNMt1wS1e71LUPggQ3IUmeOWImmXKYKau96FqPwWIsWLDZESAZs2UaSKBLDfipIUfeTHcMcPIefD1myjqTUFhvxSkJPvBjuRWlSM6321Ofzf8AVMROGpnpzfvsPv2otbZaeeASkE3xeTrFKfdOuFxYtlKmZlqWbICnlpQkq0ArNBWmrGAsrmJ+xWv43f8A2KhgxF822S7ln2eiUeUhS0qWSUE06aioaQDriUQFcvlFSARaTTqRTlWBeO0oWtNeG6O6JzYj9+VZX6zSD/aIg3yip8LtJppJryTCbw2Fa1qpw3D3xObEYuSzKPVaQP7REqV9LTfuMOr9VCleCSf8Qvfk9yActVTqhXkmVqB2FRSivgpQ74YVpMX2XEeshSfFJH+YXvye58N2qppRpyrK0gbSkpXTwSo90IRYqfU4GlFgIU4B0QskJJ2EgEgHbQxUK2LMmnrSdZcZX86deVVulTeWonDdjW9opjoi4sJ+cz32c3NqcXJO/OG7zRcut3gEqxF69WlRFUzsnJNTUoy0tCG1IQlJQ2SUpoKUBIFe2mJrEFz/AFiodsozBHTl1oUk66OKDZHYbyT3CGPKzKXEJcQapWkKB2hQqPcYXOf+2UtWUWCenMLQkDc2oOE9gupHeIBZZgLVLVrBmvRfbWkjVVA5QHuuKHfFhMqZAPSMyyoVC2XE+KDT30ivGYKzC5a6XQMGG3Fk/wASeTHf0z4GLDZVT4YkZl5RoEMuHwQad9aQFbsz75E44jUponhUnzhvwoMz7BM44vUlojiUnyMN+JWaIIIIiCNK2/3V/wDlL/SY3Y0rb/dX/wCUv9JgK5QQQRps5s0v2f8Amr+CY6mX9f2bM09QeF9McvNL9n/mr+CYkGVEqXZKYbGJU0um8gXh7xEZLTMeB+25e9scp28mqLTRUDN1a4lbVlX14JS6Ao7AuqCT2BVe6LfxWlKrXJM06XK15Vd7bW+a9+mLpNABICaUphTRTVTdSK3Z583LsrNuTrKCqWeUVkpFeSWrFQVsBNSDoxpqgyez9zktLJl1NNPcmkJQtV4EACgCqGiqDDVogLJxTLKkn5/M39PLu17eUVWGPmxmbWtC1FTiXnENKWC+un0RCcAhKD0SaC6KYp012/HPZm5dYmnLQYQVy7xvLKRXklnTeA0JJxCtFSRhhULESwSEJCKXaC7TRSmHupH0iteTefmclZZMsppp4NpuoWq8FAAUAVTBVBhqMbObqcte0bUVNtPLbQpQL66fRXRhcCDVKjQXQMSNNdJgLGRVvPpT9tv09RqvbySf8Ui0kVGzoWsJi15p1P1eUuDeGgG/9YBoZvq/s2Xr6p8L6qRIo5OScsW5GWQdIaTX+oXv8x1oyyIIIIIIh+c+wjMSfKIFVsErprKaUVTsFD3RMIwRARr5PuXAuKst5QBBK2K/eBxUgbwaqHarZDtiq+W+Rzkk8JyUvBq8FAp0sqBqMdITXQdWjZVl5vc+zL6UsWmoMvDAO0o25vVT/wDNX9u8aI023vlD/ZKf/IR+lyEbm7+1pH/yWv1iLLZd5JIteTSwh8ITyiVhaQFg3QoUwIH3tsQvJ75P4lZtiaE4V8i4hy7yVL1xQNK3jStIBvCNO2bYalWHJmYWENtpqon4DaScANZMc3KbLiTkEFU08lJ1IHScVuCBj3mg2kRXjLrODNW0+lhlCkshX0bKcSo+s4daqdyR3khpyinLYthT7gwcc5RY1JbRSieEJSIdcRzInJFMizQ0Ly6FxX+qfwj3nHZSRxGaIS1vNu2Va4mWcKOcs3sIJNUnxUk7jvh0xwsr8lkTzHJnouJqW17DsP4Tr8dUCGlk9bzU7LNzTCgpDgrvSdaTsUDgYSmejNU6H12jJNlxtzpPISKqQrWoJ0lJ0mmg11aIlkbltN2HNKacQS2SOVZVr1XkHUqmg6CNOqlicl8vZO0EBUs8kq1tq6Lia7UH4io3xWlbLAzp2jJNCXZf+jTglC0JVc3JvCoG6tN0ai1WhbM0CeUmXjQVoAlA7gEITjuGMWvm7BlnTV2XZWdNVNIJ8SI+6GmmEdEIaQNgCUj4CAi+bLN8mypUoJC33SFOrGio0JT+FNT2kk7AIb8oHLZKGBZjSgXHaKep9xCSFJSdhUoA9id8bmcDPqxLpUxZ5D7+jlKVab31++rcMNp1QqckclHrSmDNzZUWyoqWtWl1Va0B2bSNAwgJfmpsMsyheWKKfII23E1A8SSeykTePKEAAJSAABQAaABsj1GWRBBBBBGlbf7q/wDyl/pMbsaVt/ur/wDKX+kwFcoIII02c2aX7P8AzV/BMTSF1mzyhlmZK48+22rlFG6pVDQgYxMJfKqUWoIRMtKUo0AC8STqG+IySeWFiGUnHGaUTW8j+FWI8NHdFk802WgtGz0KWqr7NG3RXEkDBf8AUMa7QrZEDy/yQ+esBTdOWbqUfiB0oJ36Rv7TCsyRyqfsucD7VQUm642cAtNcUqGrRp1EVirFw1JBFCKgxxnMi5FS+UVJSxVpvFhuvjdjxkhlnL2kwH5Zeil9B+u2TqUPgdB1R3YK8NMpSkJQAlIwAAoB2AR6IrgYzBAcZ3IuRUvlFSUsVabxYbJ8bsdVlhKEhKEhKRoCQAB2AR9I42VWV0vZzBfml3RoSkYrcPqoTrPuGsiA5mc3LIWbZ7jwI5ZfQZGGK1DTTWEiqj2Aa4q/kzZCpucbZxIUqqz+EYqNeyveY3MuctHrUmy+7UJHRabBqG010Dao6SdZ3AAMfNxkgZRkvOijzoFRrQnSE9p0nuGqCVMQKYDARmOVMZVSjaihcy0lSTQgrxBGox8/TKS9rZ44yjswRxvTKS9rZ44PTKS9rZ44DswRxvTKS9rZ44PTKS9rZ44DrrQCCCAQcCDoNdoiAZRZpW3CXJNQaUfuKqUdx0p7MYlHplJe1s8cHplJe1s8cUK5GStrSiiJflk72HTQ8JB8RH1Wq3XRdUufI0UU46B7zSGZ6ZSXtbPHB6ZSXtTPHBdLey81E06oKmVJaB01VfX4DDxMMjJ3JNiSSQynpH6y1YqV36huEHplJe1s8cHplJe1s8cEdmCON6ZSXtbPHB6ZSXtbPHEHZgjjemUl7WzxwemUl7WzxwHvKDJdidQEvoqR9VYwUmuw7NxwhbWrmmmWlFUstLoGjG4vwOHgYY3plJe1s8cHplJe1s8cULJH7daF1K59I0US46R7jSPDmTFrzZAmOXUNr7poOI18BDQ9MpL2pnjg9MpL2tnjhq6imT2aNCCFzi+UI+4ioR3qwUe6kMFpoJSEpASkCgAFAANQEcn0ykva2eOD0ykva2eOCOzBHG9MpL2tnjg9MpL2tnjiDswRxvTKS9rZ44PTKS9rZ44DsxpW3+6v/wApf6TGn6ZSXtbPHGpa+V0mqXdSmaaJLawAFaSUnCARMEYrBGmmI9JWQQQSCMQRqpHmCAemQmV6Z1i6s0fbACx62q+Nx17D2iNHLjN2marMS9EP6xoS5TbsVv169sKOzLTcl3UvMqKVp0EfAjWDsh0ZIZfMziQhRDb+tB0K3oOvs09umIhRSFozVnzF9pbku8jA0wPYpJwUncQQYbWTfyjqAItCXKiNLjJFT2tqoK9ih2R2rbybl5tN2YbCiNCtCk9ihj3aIgVqZmzUmWfFPVdBH96a/phppuSue2yV0/6koJ1LacFO03ae+MzOeyyUV/6q8diWnDXvu098Id7NTPJ0JbV2Op/2pHlrNZPq0toTvLqP8EmKumHlH8o8UKLPlyDqceIw7G0k+9XdCjtS2Jq0JgLfW4+6rBI09yEjBI3AARNrLzNmoMy+ANaWwT/cqnwid2HkzLyiaS7YSTpUcVq7VH4CgiamoxkPm4TL3ZiaAU9pSjSlvt9ZfuG/THVy6yvTJMUSavuAhA9XVfO4atp7485XZesyaShJDj+pA0J3rOrs0ndphLWnabkw6p55RUtWkn4AagNkBrrcJJJJJOJJOJrtjFYxBFVmsFYxBAZrBWMQQGax0kZNTZAUmVfIIqCGXKEHYaRzIs9lLaNpNWZImyWy4stthYuBVE8immnRjAVqnLOdZIDza2ydAWhSa9lQI9TVlPNJC3WXEJVoUpCkg1FcCRQ4Q+cr7UfVk26bcbQiZWq6ykAXibySk0FQlQF+ujojfHNzdWmi2rKdsWbV9MymrKzibo+oobShVEnakgbYBLSVnuvEpZbW4QKkIQpRA2kAHCPi60pKilQKVA0IIIII1EHQYfEtLDJqxVuLu/P5o3RiDQ4gAHWlCaqO1RprFEO66VKKlElSiSSTUknEknbAeawVjEEBmsFYxBAe22yohKQSSaAAVJJ1AazHSm8lptpHKuyr6EUreU0sAdpIw74Y/wAnVpkzcwV3eXDY5G9sJN8p3/VrTGhO+JMxlFb0lMLXaUsqblSFVDCG1AbCm6L13coaICv1Y2nLKeS2HlNOBs0osoUEmuiiqUxjqmRRP2pyUk2W0TD9EINPowtWOjCiRU9gixdqty023NZPtiimZVu7sBobmG1JS0r+uAqrWCsen2ShRQoUUkkEbCDQjxjxAZrBWMQQGawVjEEBmsFYxBAEEEEAQR6cbKSUqBBBoQRQgjChGox5gCMpVQ1GBEYggJnYGdKZYAQ9R9A9Y0WOxeNe8GJzZ2dOScAvqW0di01HEmop4Qk4IJiwzWVsmr6s0zxgfGkDuVsmn600zxg/CsV5giYYdlo51JJsG4pbp2ITQcSqCnjEHt7OlMvgoZowg+qarPavCn9IEQuCKYypVTU4kxiCCCiCCCAIIIIAggggCLK5Z2ZaL1lyAspTiVhDZXybvJm7yIpU1FRXVFao7TWWk8lISmdmQkAAATDgAAwAAvYCkA9LMlZtiw50ZQOBaSlVwOLStdLmAv41UV3buJIIhN5r5pTdsSZQopJeSk01hZukHcQTHDtK3JiYp84fdepo5RxS6dl4mka0tMqbWlxtSkLSapUkkFJGsEYgwDL+ULNrVaiG1KJShhF1OoXiomg2mg8BshXxs2habr6+UfdW6ugF5xZUaDQKkk0xjWgCCCCAIIIIBg5qMi2LRL6VTDjM00Ati4oJrgcdBV0VXa0NaGGJm9ayganUsz15cqKhanVoVgAaFDgN9RrTTXuiv0vMKQoLbUUqSahSSQQdoIxBjtTWXc+43yTk7MKQRQguqxB1HHEdsA6clrHl1W/aNpt3eQlRS8KXeUU0OVKeyjld6jtjRsPOTYv7T+dNMzSJiYVcU4ul36QpHSHKGiRROgYUhKS1uTDbSmG33UNLrebS4oIVeASbyAaGoABrqEaQOuAYGe7Jn5raq3EijcyOVTsCjgscQJ7FCF9G9aVuTExd+cPuvXa3eUcUu7XTS8TTQPCNGAIIIIAggggCCCCAII3W7EfUApLDpBFQQ2ogg6waYiMwH//Z"/>
          <p:cNvSpPr>
            <a:spLocks noChangeAspect="1" noChangeArrowheads="1"/>
          </p:cNvSpPr>
          <p:nvPr/>
        </p:nvSpPr>
        <p:spPr bwMode="auto">
          <a:xfrm>
            <a:off x="1668463"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l-GR">
              <a:solidFill>
                <a:prstClr val="black"/>
              </a:solidFill>
            </a:endParaRPr>
          </a:p>
        </p:txBody>
      </p:sp>
    </p:spTree>
    <p:custDataLst>
      <p:tags r:id="rId1"/>
    </p:custDataLst>
    <p:extLst>
      <p:ext uri="{BB962C8B-B14F-4D97-AF65-F5344CB8AC3E}">
        <p14:creationId xmlns:p14="http://schemas.microsoft.com/office/powerpoint/2010/main" val="22557516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4" name="Picture 4"/>
          <p:cNvPicPr>
            <a:picLocks noChangeAspect="1" noChangeArrowheads="1"/>
          </p:cNvPicPr>
          <p:nvPr/>
        </p:nvPicPr>
        <p:blipFill>
          <a:blip r:embed="rId2">
            <a:extLst>
              <a:ext uri="{28A0092B-C50C-407E-A947-70E740481C1C}">
                <a14:useLocalDpi xmlns:a14="http://schemas.microsoft.com/office/drawing/2010/main" val="0"/>
              </a:ext>
            </a:extLst>
          </a:blip>
          <a:srcRect l="3264" t="3416" r="6631" b="16090"/>
          <a:stretch>
            <a:fillRect/>
          </a:stretch>
        </p:blipFill>
        <p:spPr bwMode="auto">
          <a:xfrm>
            <a:off x="3216742" y="1295315"/>
            <a:ext cx="5210082" cy="4446579"/>
          </a:xfrm>
          <a:prstGeom prst="rect">
            <a:avLst/>
          </a:prstGeom>
          <a:noFill/>
          <a:ln w="25400">
            <a:noFill/>
            <a:miter lim="800000"/>
            <a:headEnd/>
            <a:tailEnd/>
          </a:ln>
          <a:extLst>
            <a:ext uri="{909E8E84-426E-40DD-AFC4-6F175D3DCCD1}">
              <a14:hiddenFill xmlns:a14="http://schemas.microsoft.com/office/drawing/2010/main">
                <a:solidFill>
                  <a:srgbClr val="FFFFFF"/>
                </a:solidFill>
              </a14:hiddenFill>
            </a:ext>
          </a:extLst>
        </p:spPr>
      </p:pic>
      <p:sp>
        <p:nvSpPr>
          <p:cNvPr id="38915" name="Text Box 6"/>
          <p:cNvSpPr txBox="1">
            <a:spLocks noChangeArrowheads="1"/>
          </p:cNvSpPr>
          <p:nvPr/>
        </p:nvSpPr>
        <p:spPr bwMode="auto">
          <a:xfrm>
            <a:off x="2142565" y="5737414"/>
            <a:ext cx="8153400" cy="646331"/>
          </a:xfrm>
          <a:prstGeom prst="rect">
            <a:avLst/>
          </a:prstGeom>
          <a:noFill/>
          <a:ln w="25400">
            <a:solidFill>
              <a:schemeClr val="tx1"/>
            </a:solidFill>
            <a:miter lim="800000"/>
            <a:headEnd/>
            <a:tailEnd/>
          </a:ln>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l-GR" altLang="en-US" b="1" dirty="0">
                <a:latin typeface="+mn-lt"/>
              </a:rPr>
              <a:t>Το εσωτερικό της Γης, όπως το αναπαρέστησε γραφικά τον 17</a:t>
            </a:r>
            <a:r>
              <a:rPr lang="el-GR" altLang="en-US" b="1" baseline="30000" dirty="0">
                <a:latin typeface="+mn-lt"/>
              </a:rPr>
              <a:t>ο</a:t>
            </a:r>
            <a:r>
              <a:rPr lang="el-GR" altLang="en-US" b="1" dirty="0">
                <a:latin typeface="+mn-lt"/>
              </a:rPr>
              <a:t> αιώνα, ο Γερμανός φιλόσοφος, μαθηματικός και φυσικός </a:t>
            </a:r>
            <a:r>
              <a:rPr lang="en-GB" altLang="en-US" b="1" dirty="0">
                <a:latin typeface="+mn-lt"/>
              </a:rPr>
              <a:t>Athanasius </a:t>
            </a:r>
            <a:r>
              <a:rPr lang="en-GB" altLang="en-US" b="1" dirty="0" err="1">
                <a:latin typeface="+mn-lt"/>
              </a:rPr>
              <a:t>Kircher</a:t>
            </a:r>
            <a:r>
              <a:rPr lang="en-GB" altLang="en-US" b="1" dirty="0">
                <a:latin typeface="+mn-lt"/>
              </a:rPr>
              <a:t>.</a:t>
            </a:r>
            <a:endParaRPr lang="el-GR" altLang="en-US" b="1" dirty="0">
              <a:latin typeface="+mn-lt"/>
            </a:endParaRPr>
          </a:p>
        </p:txBody>
      </p:sp>
      <p:sp>
        <p:nvSpPr>
          <p:cNvPr id="5" name="Title 2"/>
          <p:cNvSpPr>
            <a:spLocks noGrp="1"/>
          </p:cNvSpPr>
          <p:nvPr>
            <p:ph type="title"/>
          </p:nvPr>
        </p:nvSpPr>
        <p:spPr/>
        <p:txBody>
          <a:bodyPr/>
          <a:lstStyle/>
          <a:p>
            <a:r>
              <a:rPr lang="el-GR" dirty="0" smtClean="0"/>
              <a:t>ΘΕΡΜΟΤΗΤΑ ΤΗΣ ΓΗΣ</a:t>
            </a:r>
            <a:endParaRPr lang="en-US" dirty="0"/>
          </a:p>
        </p:txBody>
      </p:sp>
    </p:spTree>
    <p:extLst>
      <p:ext uri="{BB962C8B-B14F-4D97-AF65-F5344CB8AC3E}">
        <p14:creationId xmlns:p14="http://schemas.microsoft.com/office/powerpoint/2010/main" val="395949645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ext Box 5"/>
          <p:cNvSpPr txBox="1">
            <a:spLocks noChangeArrowheads="1"/>
          </p:cNvSpPr>
          <p:nvPr/>
        </p:nvSpPr>
        <p:spPr bwMode="auto">
          <a:xfrm>
            <a:off x="6238875" y="1439845"/>
            <a:ext cx="3581400" cy="1477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ct val="50000"/>
              </a:spcBef>
            </a:pPr>
            <a:r>
              <a:rPr lang="en-GB" altLang="en-US" b="1" dirty="0">
                <a:latin typeface="Calibri" panose="020F0502020204030204" pitchFamily="34" charset="0"/>
              </a:rPr>
              <a:t>O </a:t>
            </a:r>
            <a:r>
              <a:rPr lang="en-US" altLang="en-US" b="1" dirty="0">
                <a:latin typeface="Calibri" panose="020F0502020204030204" pitchFamily="34" charset="0"/>
              </a:rPr>
              <a:t>Kelvin</a:t>
            </a:r>
            <a:r>
              <a:rPr lang="el-GR" altLang="en-US" b="1" dirty="0">
                <a:latin typeface="Calibri" panose="020F0502020204030204" pitchFamily="34" charset="0"/>
              </a:rPr>
              <a:t> (1862) βασιζόμενος στην υπόθεση ότι η Γη ψύχεται συνεχώς λόγω αποβολής θερμότητας με αγωγή, προσπάθησε να υπολογίσει την ηλικία της Γης.</a:t>
            </a:r>
          </a:p>
        </p:txBody>
      </p:sp>
      <p:sp>
        <p:nvSpPr>
          <p:cNvPr id="6" name="Text Box 6"/>
          <p:cNvSpPr txBox="1">
            <a:spLocks noChangeArrowheads="1"/>
          </p:cNvSpPr>
          <p:nvPr/>
        </p:nvSpPr>
        <p:spPr bwMode="auto">
          <a:xfrm>
            <a:off x="6238875" y="4002070"/>
            <a:ext cx="3886200" cy="366713"/>
          </a:xfrm>
          <a:prstGeom prst="rect">
            <a:avLst/>
          </a:prstGeom>
          <a:noFill/>
          <a:ln w="9525">
            <a:solidFill>
              <a:schemeClr val="tx1"/>
            </a:solidFill>
            <a:miter lim="800000"/>
            <a:headEnd/>
            <a:tailEnd/>
          </a:ln>
          <a:effectLst/>
        </p:spPr>
        <p:txBody>
          <a:bodyPr>
            <a:spAutoFit/>
          </a:bodyPr>
          <a:lstStyle/>
          <a:p>
            <a:pPr algn="ctr">
              <a:spcBef>
                <a:spcPct val="50000"/>
              </a:spcBef>
              <a:defRPr/>
            </a:pPr>
            <a:r>
              <a:rPr lang="el-GR" b="1" dirty="0"/>
              <a:t>Μη αποδεκτή τιμή, κυρίως λόγω:</a:t>
            </a:r>
          </a:p>
        </p:txBody>
      </p:sp>
      <p:sp>
        <p:nvSpPr>
          <p:cNvPr id="7" name="Text Box 7"/>
          <p:cNvSpPr txBox="1">
            <a:spLocks noChangeArrowheads="1"/>
          </p:cNvSpPr>
          <p:nvPr/>
        </p:nvSpPr>
        <p:spPr bwMode="auto">
          <a:xfrm>
            <a:off x="6329364" y="4668819"/>
            <a:ext cx="3767137" cy="369888"/>
          </a:xfrm>
          <a:prstGeom prst="rect">
            <a:avLst/>
          </a:prstGeom>
          <a:noFill/>
          <a:ln w="9525">
            <a:solidFill>
              <a:schemeClr val="tx1"/>
            </a:solidFill>
            <a:miter lim="800000"/>
            <a:headEnd/>
            <a:tailEnd/>
          </a:ln>
          <a:effectLst/>
        </p:spPr>
        <p:txBody>
          <a:bodyPr>
            <a:spAutoFit/>
          </a:bodyPr>
          <a:lstStyle/>
          <a:p>
            <a:pPr algn="ctr">
              <a:spcBef>
                <a:spcPct val="50000"/>
              </a:spcBef>
              <a:defRPr/>
            </a:pPr>
            <a:r>
              <a:rPr lang="el-GR" b="1" dirty="0"/>
              <a:t>- Διάδοση θερμότητας με μεταφορά</a:t>
            </a:r>
          </a:p>
        </p:txBody>
      </p:sp>
      <p:sp>
        <p:nvSpPr>
          <p:cNvPr id="8" name="Text Box 8"/>
          <p:cNvSpPr txBox="1">
            <a:spLocks noChangeArrowheads="1"/>
          </p:cNvSpPr>
          <p:nvPr/>
        </p:nvSpPr>
        <p:spPr bwMode="auto">
          <a:xfrm>
            <a:off x="6381750" y="5297470"/>
            <a:ext cx="3581400" cy="923925"/>
          </a:xfrm>
          <a:prstGeom prst="rect">
            <a:avLst/>
          </a:prstGeom>
          <a:noFill/>
          <a:ln w="9525">
            <a:solidFill>
              <a:schemeClr val="tx1"/>
            </a:solidFill>
            <a:miter lim="800000"/>
            <a:headEnd/>
            <a:tailEnd/>
          </a:ln>
          <a:effectLst/>
        </p:spPr>
        <p:txBody>
          <a:bodyPr>
            <a:spAutoFit/>
          </a:bodyPr>
          <a:lstStyle/>
          <a:p>
            <a:pPr>
              <a:spcBef>
                <a:spcPct val="50000"/>
              </a:spcBef>
              <a:defRPr/>
            </a:pPr>
            <a:r>
              <a:rPr lang="el-GR" b="1" dirty="0"/>
              <a:t>- Σημαντική συμβολή της ραδιενέργειας στην παραγωγή θερμότητας στο εσωτερικό της Γης</a:t>
            </a:r>
          </a:p>
        </p:txBody>
      </p:sp>
      <p:grpSp>
        <p:nvGrpSpPr>
          <p:cNvPr id="39942" name="12 - Ομάδα"/>
          <p:cNvGrpSpPr>
            <a:grpSpLocks/>
          </p:cNvGrpSpPr>
          <p:nvPr/>
        </p:nvGrpSpPr>
        <p:grpSpPr bwMode="auto">
          <a:xfrm>
            <a:off x="1914528" y="1344613"/>
            <a:ext cx="3538537" cy="5365750"/>
            <a:chOff x="423863" y="730250"/>
            <a:chExt cx="3538537" cy="5365750"/>
          </a:xfrm>
        </p:grpSpPr>
        <p:pic>
          <p:nvPicPr>
            <p:cNvPr id="39946" name="Picture 4" descr="kelvin_william_a2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3863" y="730250"/>
              <a:ext cx="3538537" cy="495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9947" name="Text Box 9"/>
            <p:cNvSpPr txBox="1">
              <a:spLocks noChangeArrowheads="1"/>
            </p:cNvSpPr>
            <p:nvPr/>
          </p:nvSpPr>
          <p:spPr bwMode="auto">
            <a:xfrm>
              <a:off x="1143000" y="5759450"/>
              <a:ext cx="22860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GB" altLang="en-US" sz="1600" b="1">
                  <a:solidFill>
                    <a:schemeClr val="bg1"/>
                  </a:solidFill>
                  <a:latin typeface="Bradley Hand ITC" panose="03070402050302030203" pitchFamily="66" charset="0"/>
                </a:rPr>
                <a:t>William Kelvin</a:t>
              </a:r>
              <a:endParaRPr lang="el-GR" altLang="en-US" sz="1600" b="1">
                <a:solidFill>
                  <a:schemeClr val="bg1"/>
                </a:solidFill>
                <a:latin typeface="Bradley Hand ITC" panose="03070402050302030203" pitchFamily="66" charset="0"/>
              </a:endParaRPr>
            </a:p>
          </p:txBody>
        </p:sp>
      </p:grpSp>
      <p:sp>
        <p:nvSpPr>
          <p:cNvPr id="10" name="Text Box 10"/>
          <p:cNvSpPr txBox="1">
            <a:spLocks noChangeArrowheads="1"/>
          </p:cNvSpPr>
          <p:nvPr/>
        </p:nvSpPr>
        <p:spPr bwMode="auto">
          <a:xfrm>
            <a:off x="7543800" y="3225782"/>
            <a:ext cx="1219200" cy="400050"/>
          </a:xfrm>
          <a:prstGeom prst="rect">
            <a:avLst/>
          </a:prstGeom>
          <a:noFill/>
          <a:ln w="9525">
            <a:solidFill>
              <a:schemeClr val="tx1"/>
            </a:solidFill>
            <a:miter lim="800000"/>
            <a:headEnd/>
            <a:tailEnd/>
          </a:ln>
          <a:effectLst/>
        </p:spPr>
        <p:txBody>
          <a:bodyPr>
            <a:spAutoFit/>
          </a:bodyPr>
          <a:lstStyle/>
          <a:p>
            <a:pPr algn="ctr">
              <a:spcBef>
                <a:spcPct val="50000"/>
              </a:spcBef>
              <a:defRPr/>
            </a:pPr>
            <a:r>
              <a:rPr lang="en-GB" sz="2000" b="1" dirty="0"/>
              <a:t>25-30 Ma</a:t>
            </a:r>
            <a:endParaRPr lang="el-GR" sz="2000" b="1" dirty="0"/>
          </a:p>
        </p:txBody>
      </p:sp>
      <p:sp>
        <p:nvSpPr>
          <p:cNvPr id="11" name="10 - Βέλος προς τα κάτω"/>
          <p:cNvSpPr/>
          <p:nvPr/>
        </p:nvSpPr>
        <p:spPr>
          <a:xfrm>
            <a:off x="7953376" y="3654408"/>
            <a:ext cx="428625" cy="428625"/>
          </a:xfrm>
          <a:prstGeom prst="down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l-GR"/>
          </a:p>
        </p:txBody>
      </p:sp>
      <p:sp>
        <p:nvSpPr>
          <p:cNvPr id="12" name="11 - Αριστερό άγκιστρο"/>
          <p:cNvSpPr/>
          <p:nvPr/>
        </p:nvSpPr>
        <p:spPr>
          <a:xfrm>
            <a:off x="5479257" y="4252894"/>
            <a:ext cx="642937" cy="1571625"/>
          </a:xfrm>
          <a:prstGeom prst="leftBrace">
            <a:avLst/>
          </a:prstGeom>
          <a:noFill/>
          <a:ln>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l-GR"/>
          </a:p>
        </p:txBody>
      </p:sp>
      <p:sp>
        <p:nvSpPr>
          <p:cNvPr id="13" name="Title 2"/>
          <p:cNvSpPr>
            <a:spLocks noGrp="1"/>
          </p:cNvSpPr>
          <p:nvPr>
            <p:ph type="title"/>
          </p:nvPr>
        </p:nvSpPr>
        <p:spPr/>
        <p:txBody>
          <a:bodyPr/>
          <a:lstStyle/>
          <a:p>
            <a:r>
              <a:rPr lang="el-GR" dirty="0" smtClean="0"/>
              <a:t>ΘΕΡΜΟΤΗΤΑ ΤΗΣ ΓΗΣ</a:t>
            </a:r>
            <a:endParaRPr lang="en-US" dirty="0"/>
          </a:p>
        </p:txBody>
      </p:sp>
    </p:spTree>
    <p:extLst>
      <p:ext uri="{BB962C8B-B14F-4D97-AF65-F5344CB8AC3E}">
        <p14:creationId xmlns:p14="http://schemas.microsoft.com/office/powerpoint/2010/main" val="294161252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 Ορθογώνιο"/>
          <p:cNvSpPr/>
          <p:nvPr/>
        </p:nvSpPr>
        <p:spPr>
          <a:xfrm>
            <a:off x="437478" y="1316962"/>
            <a:ext cx="11144922" cy="646331"/>
          </a:xfrm>
          <a:prstGeom prst="rect">
            <a:avLst/>
          </a:prstGeom>
        </p:spPr>
        <p:txBody>
          <a:bodyPr wrap="square">
            <a:spAutoFit/>
          </a:bodyPr>
          <a:lstStyle/>
          <a:p>
            <a:pPr algn="just">
              <a:defRPr/>
            </a:pPr>
            <a:r>
              <a:rPr lang="el-GR" dirty="0"/>
              <a:t>Φυσικές ποσότητες που αφορούν τις θερμικές διαδικασίες στο εσωτερικό της</a:t>
            </a:r>
            <a:r>
              <a:rPr lang="en-US" dirty="0"/>
              <a:t> </a:t>
            </a:r>
            <a:r>
              <a:rPr lang="el-GR" dirty="0"/>
              <a:t>Γης</a:t>
            </a:r>
            <a:r>
              <a:rPr lang="en-US" dirty="0"/>
              <a:t> </a:t>
            </a:r>
            <a:r>
              <a:rPr lang="el-GR" dirty="0"/>
              <a:t>είναι κατά κύριο λόγο η </a:t>
            </a:r>
            <a:r>
              <a:rPr lang="el-GR" b="1" dirty="0"/>
              <a:t>θερμοκρασία</a:t>
            </a:r>
            <a:r>
              <a:rPr lang="el-GR" dirty="0"/>
              <a:t>, η </a:t>
            </a:r>
            <a:r>
              <a:rPr lang="el-GR" b="1" dirty="0"/>
              <a:t>θερμοβαθμίδα</a:t>
            </a:r>
            <a:r>
              <a:rPr lang="el-GR" dirty="0"/>
              <a:t>, η </a:t>
            </a:r>
            <a:r>
              <a:rPr lang="el-GR" b="1" dirty="0"/>
              <a:t>ροή θερμότητας</a:t>
            </a:r>
            <a:r>
              <a:rPr lang="el-GR" dirty="0"/>
              <a:t>, η</a:t>
            </a:r>
            <a:r>
              <a:rPr lang="en-US" dirty="0"/>
              <a:t> </a:t>
            </a:r>
            <a:r>
              <a:rPr lang="el-GR" b="1" dirty="0"/>
              <a:t>παραγωγή θερμότητας </a:t>
            </a:r>
            <a:r>
              <a:rPr lang="el-GR" dirty="0"/>
              <a:t>και η </a:t>
            </a:r>
            <a:r>
              <a:rPr lang="el-GR" b="1" dirty="0"/>
              <a:t>εντροπία</a:t>
            </a:r>
            <a:r>
              <a:rPr lang="el-GR" dirty="0"/>
              <a:t>.</a:t>
            </a:r>
          </a:p>
        </p:txBody>
      </p:sp>
      <p:sp>
        <p:nvSpPr>
          <p:cNvPr id="5" name="4 - Ορθογώνιο"/>
          <p:cNvSpPr/>
          <p:nvPr/>
        </p:nvSpPr>
        <p:spPr>
          <a:xfrm>
            <a:off x="516368" y="2198335"/>
            <a:ext cx="9059489" cy="646113"/>
          </a:xfrm>
          <a:prstGeom prst="rect">
            <a:avLst/>
          </a:prstGeom>
        </p:spPr>
        <p:txBody>
          <a:bodyPr wrap="square">
            <a:spAutoFit/>
          </a:bodyPr>
          <a:lstStyle/>
          <a:p>
            <a:pPr algn="just">
              <a:buFont typeface="Wingdings" pitchFamily="2" charset="2"/>
              <a:buChar char="Ø"/>
              <a:defRPr/>
            </a:pPr>
            <a:r>
              <a:rPr lang="el-GR" dirty="0"/>
              <a:t>Η </a:t>
            </a:r>
            <a:r>
              <a:rPr lang="el-GR" b="1" dirty="0"/>
              <a:t>θερμοκρασία </a:t>
            </a:r>
            <a:r>
              <a:rPr lang="el-GR" dirty="0"/>
              <a:t>μετριέται σε</a:t>
            </a:r>
            <a:r>
              <a:rPr lang="el-GR" b="1" dirty="0"/>
              <a:t> βαθμούς Κελσίου, </a:t>
            </a:r>
            <a:r>
              <a:rPr lang="el-GR" b="1" baseline="30000" dirty="0" err="1"/>
              <a:t>o</a:t>
            </a:r>
            <a:r>
              <a:rPr lang="el-GR" b="1" dirty="0" err="1"/>
              <a:t>C</a:t>
            </a:r>
            <a:r>
              <a:rPr lang="el-GR" b="1" dirty="0"/>
              <a:t>, ή σε βαθμούς </a:t>
            </a:r>
            <a:r>
              <a:rPr lang="el-GR" b="1" dirty="0" err="1"/>
              <a:t>Kelvin</a:t>
            </a:r>
            <a:r>
              <a:rPr lang="el-GR" b="1" dirty="0"/>
              <a:t>, Κ</a:t>
            </a:r>
            <a:r>
              <a:rPr lang="en-US" b="1" dirty="0"/>
              <a:t> </a:t>
            </a:r>
            <a:r>
              <a:rPr lang="el-GR" dirty="0"/>
              <a:t>(απόλυτη θερμοκρασία) και ισχύει η σχέση </a:t>
            </a:r>
            <a:r>
              <a:rPr lang="el-GR" b="1" dirty="0"/>
              <a:t>Κ = </a:t>
            </a:r>
            <a:r>
              <a:rPr lang="el-GR" b="1" baseline="30000" dirty="0" err="1"/>
              <a:t>o</a:t>
            </a:r>
            <a:r>
              <a:rPr lang="el-GR" b="1" dirty="0" err="1"/>
              <a:t>C</a:t>
            </a:r>
            <a:r>
              <a:rPr lang="el-GR" b="1" dirty="0"/>
              <a:t> + 273.16</a:t>
            </a:r>
            <a:r>
              <a:rPr lang="el-GR" dirty="0"/>
              <a:t>. </a:t>
            </a:r>
            <a:endParaRPr lang="en-US" dirty="0"/>
          </a:p>
        </p:txBody>
      </p:sp>
      <p:pic>
        <p:nvPicPr>
          <p:cNvPr id="40964"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77283" y="2725383"/>
            <a:ext cx="3571875" cy="3238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65" name="11 - Ορθογώνιο"/>
          <p:cNvSpPr>
            <a:spLocks noChangeArrowheads="1"/>
          </p:cNvSpPr>
          <p:nvPr/>
        </p:nvSpPr>
        <p:spPr bwMode="auto">
          <a:xfrm>
            <a:off x="3633845" y="3796946"/>
            <a:ext cx="333057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l-GR" altLang="en-US" sz="2000" b="1" dirty="0">
                <a:latin typeface="+mn-lt"/>
              </a:rPr>
              <a:t>15-25 </a:t>
            </a:r>
            <a:r>
              <a:rPr lang="el-GR" altLang="en-US" sz="2000" b="1" baseline="30000" dirty="0" err="1">
                <a:latin typeface="+mn-lt"/>
              </a:rPr>
              <a:t>o</a:t>
            </a:r>
            <a:r>
              <a:rPr lang="el-GR" altLang="en-US" sz="2000" b="1" dirty="0" err="1">
                <a:latin typeface="+mn-lt"/>
              </a:rPr>
              <a:t>C</a:t>
            </a:r>
            <a:r>
              <a:rPr lang="el-GR" altLang="en-US" sz="2000" b="1" dirty="0">
                <a:latin typeface="+mn-lt"/>
              </a:rPr>
              <a:t> </a:t>
            </a:r>
            <a:r>
              <a:rPr lang="el-GR" altLang="en-US" dirty="0">
                <a:latin typeface="+mn-lt"/>
              </a:rPr>
              <a:t>στην επιφάνεια της Γης</a:t>
            </a:r>
          </a:p>
        </p:txBody>
      </p:sp>
      <p:sp>
        <p:nvSpPr>
          <p:cNvPr id="40966" name="12 - Ορθογώνιο"/>
          <p:cNvSpPr>
            <a:spLocks noChangeArrowheads="1"/>
          </p:cNvSpPr>
          <p:nvPr/>
        </p:nvSpPr>
        <p:spPr bwMode="auto">
          <a:xfrm>
            <a:off x="3611620" y="4439883"/>
            <a:ext cx="355282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eaLnBrk="1" hangingPunct="1"/>
            <a:r>
              <a:rPr lang="el-GR" altLang="en-US" sz="2000" b="1">
                <a:latin typeface="+mn-lt"/>
              </a:rPr>
              <a:t>0 </a:t>
            </a:r>
            <a:r>
              <a:rPr lang="el-GR" altLang="en-US" sz="2000" b="1" baseline="30000">
                <a:latin typeface="+mn-lt"/>
              </a:rPr>
              <a:t>o</a:t>
            </a:r>
            <a:r>
              <a:rPr lang="el-GR" altLang="en-US" sz="2000" b="1">
                <a:latin typeface="+mn-lt"/>
              </a:rPr>
              <a:t>C </a:t>
            </a:r>
            <a:r>
              <a:rPr lang="el-GR" altLang="en-US">
                <a:latin typeface="+mn-lt"/>
              </a:rPr>
              <a:t>στους πυθμένες των ωκεανών </a:t>
            </a:r>
            <a:endParaRPr lang="en-US" altLang="en-US">
              <a:latin typeface="+mn-lt"/>
            </a:endParaRPr>
          </a:p>
        </p:txBody>
      </p:sp>
      <p:sp>
        <p:nvSpPr>
          <p:cNvPr id="40967" name="13 - Ορθογώνιο"/>
          <p:cNvSpPr>
            <a:spLocks noChangeArrowheads="1"/>
          </p:cNvSpPr>
          <p:nvPr/>
        </p:nvSpPr>
        <p:spPr bwMode="auto">
          <a:xfrm>
            <a:off x="3560820" y="5154258"/>
            <a:ext cx="345757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eaLnBrk="1" hangingPunct="1"/>
            <a:r>
              <a:rPr lang="el-GR" altLang="en-US" sz="2000" b="1">
                <a:latin typeface="+mn-lt"/>
              </a:rPr>
              <a:t>5000-6000</a:t>
            </a:r>
            <a:r>
              <a:rPr lang="el-GR" altLang="en-US" sz="2000" b="1" baseline="30000">
                <a:latin typeface="+mn-lt"/>
              </a:rPr>
              <a:t>o</a:t>
            </a:r>
            <a:r>
              <a:rPr lang="en-US" altLang="en-US" sz="2000" b="1">
                <a:latin typeface="+mn-lt"/>
              </a:rPr>
              <a:t> C </a:t>
            </a:r>
            <a:r>
              <a:rPr lang="el-GR" altLang="en-US" sz="2000" b="1">
                <a:latin typeface="+mn-lt"/>
              </a:rPr>
              <a:t> </a:t>
            </a:r>
            <a:r>
              <a:rPr lang="el-GR" altLang="en-US">
                <a:latin typeface="+mn-lt"/>
              </a:rPr>
              <a:t>στο κέντρο της Γης</a:t>
            </a:r>
          </a:p>
        </p:txBody>
      </p:sp>
      <p:sp>
        <p:nvSpPr>
          <p:cNvPr id="15" name="14 - Ορθογώνιο"/>
          <p:cNvSpPr/>
          <p:nvPr/>
        </p:nvSpPr>
        <p:spPr>
          <a:xfrm>
            <a:off x="2440837" y="3279178"/>
            <a:ext cx="4167187" cy="369888"/>
          </a:xfrm>
          <a:prstGeom prst="rect">
            <a:avLst/>
          </a:prstGeom>
          <a:solidFill>
            <a:schemeClr val="bg1"/>
          </a:solidFill>
          <a:ln>
            <a:noFill/>
          </a:ln>
        </p:spPr>
        <p:style>
          <a:lnRef idx="3">
            <a:schemeClr val="lt1"/>
          </a:lnRef>
          <a:fillRef idx="1">
            <a:schemeClr val="accent2"/>
          </a:fillRef>
          <a:effectRef idx="1">
            <a:schemeClr val="accent2"/>
          </a:effectRef>
          <a:fontRef idx="minor">
            <a:schemeClr val="lt1"/>
          </a:fontRef>
        </p:style>
        <p:txBody>
          <a:bodyPr wrap="none">
            <a:spAutoFit/>
          </a:bodyPr>
          <a:lstStyle/>
          <a:p>
            <a:pPr algn="just">
              <a:defRPr/>
            </a:pPr>
            <a:r>
              <a:rPr lang="el-GR" b="1" dirty="0">
                <a:solidFill>
                  <a:schemeClr val="tx1"/>
                </a:solidFill>
              </a:rPr>
              <a:t>Η θερμοκρασία έχει</a:t>
            </a:r>
            <a:r>
              <a:rPr lang="en-US" b="1" dirty="0">
                <a:solidFill>
                  <a:schemeClr val="tx1"/>
                </a:solidFill>
              </a:rPr>
              <a:t> </a:t>
            </a:r>
            <a:r>
              <a:rPr lang="el-GR" b="1" dirty="0">
                <a:solidFill>
                  <a:schemeClr val="tx1"/>
                </a:solidFill>
              </a:rPr>
              <a:t>τιμή κατά </a:t>
            </a:r>
            <a:r>
              <a:rPr lang="el-GR" b="1" dirty="0" err="1">
                <a:solidFill>
                  <a:schemeClr val="tx1"/>
                </a:solidFill>
              </a:rPr>
              <a:t>μέσ</a:t>
            </a:r>
            <a:r>
              <a:rPr lang="en-US" b="1" dirty="0">
                <a:solidFill>
                  <a:schemeClr val="tx1"/>
                </a:solidFill>
              </a:rPr>
              <a:t>o</a:t>
            </a:r>
            <a:r>
              <a:rPr lang="el-GR" b="1" dirty="0">
                <a:solidFill>
                  <a:schemeClr val="tx1"/>
                </a:solidFill>
              </a:rPr>
              <a:t> όρο </a:t>
            </a:r>
            <a:r>
              <a:rPr lang="el-GR" dirty="0">
                <a:solidFill>
                  <a:schemeClr val="tx1"/>
                </a:solidFill>
              </a:rPr>
              <a:t>:</a:t>
            </a:r>
            <a:endParaRPr lang="en-US" dirty="0">
              <a:solidFill>
                <a:schemeClr val="tx1"/>
              </a:solidFill>
            </a:endParaRPr>
          </a:p>
        </p:txBody>
      </p:sp>
      <p:cxnSp>
        <p:nvCxnSpPr>
          <p:cNvPr id="17" name="16 - Ευθύγραμμο βέλος σύνδεσης"/>
          <p:cNvCxnSpPr>
            <a:stCxn id="40965" idx="3"/>
          </p:cNvCxnSpPr>
          <p:nvPr/>
        </p:nvCxnSpPr>
        <p:spPr>
          <a:xfrm flipV="1">
            <a:off x="6964419" y="3439759"/>
            <a:ext cx="1455738" cy="557213"/>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9" name="18 - Ευθύγραμμο βέλος σύνδεσης"/>
          <p:cNvCxnSpPr>
            <a:stCxn id="40966" idx="3"/>
          </p:cNvCxnSpPr>
          <p:nvPr/>
        </p:nvCxnSpPr>
        <p:spPr>
          <a:xfrm flipV="1">
            <a:off x="7164444" y="3368322"/>
            <a:ext cx="3327400" cy="1271587"/>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1" name="20 - Ευθύγραμμο βέλος σύνδεσης"/>
          <p:cNvCxnSpPr>
            <a:stCxn id="40967" idx="3"/>
          </p:cNvCxnSpPr>
          <p:nvPr/>
        </p:nvCxnSpPr>
        <p:spPr>
          <a:xfrm>
            <a:off x="7018394" y="5354284"/>
            <a:ext cx="2116138" cy="85725"/>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3" name="Title 2"/>
          <p:cNvSpPr>
            <a:spLocks noGrp="1"/>
          </p:cNvSpPr>
          <p:nvPr>
            <p:ph type="title"/>
          </p:nvPr>
        </p:nvSpPr>
        <p:spPr/>
        <p:txBody>
          <a:bodyPr/>
          <a:lstStyle/>
          <a:p>
            <a:r>
              <a:rPr lang="el-GR" dirty="0" smtClean="0"/>
              <a:t>ΘΕΡΜΟΤΗΤΑ ΤΗΣ ΓΗΣ</a:t>
            </a:r>
            <a:endParaRPr lang="en-US" dirty="0"/>
          </a:p>
        </p:txBody>
      </p:sp>
    </p:spTree>
    <p:extLst>
      <p:ext uri="{BB962C8B-B14F-4D97-AF65-F5344CB8AC3E}">
        <p14:creationId xmlns:p14="http://schemas.microsoft.com/office/powerpoint/2010/main" val="71534035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5475" name="Line 3"/>
          <p:cNvSpPr>
            <a:spLocks noChangeShapeType="1"/>
          </p:cNvSpPr>
          <p:nvPr/>
        </p:nvSpPr>
        <p:spPr bwMode="auto">
          <a:xfrm flipH="1">
            <a:off x="4224338" y="1844675"/>
            <a:ext cx="1511300" cy="208915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pic>
        <p:nvPicPr>
          <p:cNvPr id="105476" name="Picture 4" descr="DomiGi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50764" y="1383131"/>
            <a:ext cx="4933670" cy="4940106"/>
          </a:xfrm>
          <a:prstGeom prst="rect">
            <a:avLst/>
          </a:prstGeom>
          <a:solidFill>
            <a:srgbClr val="00006C"/>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105477" name="Text Box 5"/>
          <p:cNvSpPr txBox="1">
            <a:spLocks noChangeArrowheads="1"/>
          </p:cNvSpPr>
          <p:nvPr/>
        </p:nvSpPr>
        <p:spPr bwMode="auto">
          <a:xfrm>
            <a:off x="7319964" y="2333360"/>
            <a:ext cx="1727200" cy="3667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l-GR" altLang="en-US" b="1" dirty="0"/>
              <a:t>Έως 600</a:t>
            </a:r>
            <a:r>
              <a:rPr lang="en-US" altLang="en-US" b="1" dirty="0">
                <a:cs typeface="Arial" panose="020B0604020202020204" pitchFamily="34" charset="0"/>
              </a:rPr>
              <a:t>°C</a:t>
            </a:r>
          </a:p>
        </p:txBody>
      </p:sp>
      <p:sp>
        <p:nvSpPr>
          <p:cNvPr id="105478" name="Text Box 6">
            <a:hlinkClick r:id="" action="ppaction://noaction">
              <a:snd r:embed="rId4" name="bomb.wav"/>
            </a:hlinkClick>
          </p:cNvPr>
          <p:cNvSpPr txBox="1">
            <a:spLocks noChangeArrowheads="1"/>
          </p:cNvSpPr>
          <p:nvPr/>
        </p:nvSpPr>
        <p:spPr bwMode="auto">
          <a:xfrm>
            <a:off x="7656212" y="3534619"/>
            <a:ext cx="1547812" cy="366712"/>
          </a:xfrm>
          <a:prstGeom prst="rect">
            <a:avLst/>
          </a:prstGeom>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l-GR" altLang="en-US" b="1" dirty="0"/>
              <a:t>6</a:t>
            </a:r>
            <a:r>
              <a:rPr lang="en-US" altLang="en-US" b="1" dirty="0"/>
              <a:t>00 - 3000</a:t>
            </a:r>
            <a:r>
              <a:rPr lang="en-US" altLang="en-US" b="1" dirty="0">
                <a:cs typeface="Arial" panose="020B0604020202020204" pitchFamily="34" charset="0"/>
              </a:rPr>
              <a:t>°C</a:t>
            </a:r>
          </a:p>
        </p:txBody>
      </p:sp>
      <p:sp>
        <p:nvSpPr>
          <p:cNvPr id="105479" name="Line 7"/>
          <p:cNvSpPr>
            <a:spLocks noChangeShapeType="1"/>
          </p:cNvSpPr>
          <p:nvPr/>
        </p:nvSpPr>
        <p:spPr bwMode="auto">
          <a:xfrm flipV="1">
            <a:off x="4656139" y="2852739"/>
            <a:ext cx="3889375" cy="1296987"/>
          </a:xfrm>
          <a:prstGeom prst="line">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solidFill>
                  <a:schemeClr val="tx1"/>
                </a:solidFill>
                <a:round/>
                <a:headEnd/>
                <a:tailEnd type="triangl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1">
            <a:spAutoFit/>
          </a:bodyPr>
          <a:lstStyle/>
          <a:p>
            <a:endParaRPr lang="en-US"/>
          </a:p>
        </p:txBody>
      </p:sp>
      <p:sp>
        <p:nvSpPr>
          <p:cNvPr id="105480" name="Line 8"/>
          <p:cNvSpPr>
            <a:spLocks noChangeShapeType="1"/>
          </p:cNvSpPr>
          <p:nvPr/>
        </p:nvSpPr>
        <p:spPr bwMode="auto">
          <a:xfrm flipV="1">
            <a:off x="4367213" y="3500438"/>
            <a:ext cx="4176712" cy="1008062"/>
          </a:xfrm>
          <a:prstGeom prst="line">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solidFill>
                  <a:schemeClr val="tx1"/>
                </a:solidFill>
                <a:round/>
                <a:headEnd/>
                <a:tailEnd type="triangl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1">
            <a:spAutoFit/>
          </a:bodyPr>
          <a:lstStyle/>
          <a:p>
            <a:endParaRPr lang="en-US"/>
          </a:p>
        </p:txBody>
      </p:sp>
      <p:sp>
        <p:nvSpPr>
          <p:cNvPr id="105481" name="Line 9"/>
          <p:cNvSpPr>
            <a:spLocks noChangeShapeType="1"/>
          </p:cNvSpPr>
          <p:nvPr/>
        </p:nvSpPr>
        <p:spPr bwMode="auto">
          <a:xfrm flipV="1">
            <a:off x="4727575" y="3573464"/>
            <a:ext cx="3168650" cy="1152525"/>
          </a:xfrm>
          <a:prstGeom prst="line">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solidFill>
                  <a:schemeClr val="tx1"/>
                </a:solidFill>
                <a:round/>
                <a:headEnd/>
                <a:tailEnd type="triangl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1">
            <a:spAutoFit/>
          </a:bodyPr>
          <a:lstStyle/>
          <a:p>
            <a:endParaRPr lang="en-US"/>
          </a:p>
        </p:txBody>
      </p:sp>
      <p:sp>
        <p:nvSpPr>
          <p:cNvPr id="105482" name="Line 10"/>
          <p:cNvSpPr>
            <a:spLocks noChangeShapeType="1"/>
          </p:cNvSpPr>
          <p:nvPr/>
        </p:nvSpPr>
        <p:spPr bwMode="auto">
          <a:xfrm flipV="1">
            <a:off x="5087939" y="3068639"/>
            <a:ext cx="3024187" cy="1944687"/>
          </a:xfrm>
          <a:prstGeom prst="line">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solidFill>
                  <a:schemeClr val="tx1"/>
                </a:solidFill>
                <a:round/>
                <a:headEnd/>
                <a:tailEnd type="triangl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1">
            <a:spAutoFit/>
          </a:bodyPr>
          <a:lstStyle/>
          <a:p>
            <a:endParaRPr lang="en-US"/>
          </a:p>
        </p:txBody>
      </p:sp>
      <p:sp>
        <p:nvSpPr>
          <p:cNvPr id="105483" name="Line 11"/>
          <p:cNvSpPr>
            <a:spLocks noChangeShapeType="1"/>
          </p:cNvSpPr>
          <p:nvPr/>
        </p:nvSpPr>
        <p:spPr bwMode="auto">
          <a:xfrm flipV="1">
            <a:off x="4872038" y="2852739"/>
            <a:ext cx="3744912" cy="1584325"/>
          </a:xfrm>
          <a:prstGeom prst="line">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solidFill>
                  <a:schemeClr val="tx1"/>
                </a:solidFill>
                <a:round/>
                <a:headEnd/>
                <a:tailEnd type="triangl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1">
            <a:spAutoFit/>
          </a:bodyPr>
          <a:lstStyle/>
          <a:p>
            <a:endParaRPr lang="en-US"/>
          </a:p>
        </p:txBody>
      </p:sp>
      <p:sp>
        <p:nvSpPr>
          <p:cNvPr id="105484" name="Line 12"/>
          <p:cNvSpPr>
            <a:spLocks noChangeShapeType="1"/>
          </p:cNvSpPr>
          <p:nvPr/>
        </p:nvSpPr>
        <p:spPr bwMode="auto">
          <a:xfrm flipV="1">
            <a:off x="4656138" y="2852739"/>
            <a:ext cx="3600450" cy="1800225"/>
          </a:xfrm>
          <a:prstGeom prst="line">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solidFill>
                  <a:schemeClr val="tx1"/>
                </a:solidFill>
                <a:round/>
                <a:headEnd/>
                <a:tailEnd type="triangl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1">
            <a:spAutoFit/>
          </a:bodyPr>
          <a:lstStyle/>
          <a:p>
            <a:endParaRPr lang="en-US"/>
          </a:p>
        </p:txBody>
      </p:sp>
      <p:sp>
        <p:nvSpPr>
          <p:cNvPr id="105485" name="Line 13"/>
          <p:cNvSpPr>
            <a:spLocks noChangeShapeType="1"/>
          </p:cNvSpPr>
          <p:nvPr/>
        </p:nvSpPr>
        <p:spPr bwMode="auto">
          <a:xfrm flipV="1">
            <a:off x="5016501" y="2924176"/>
            <a:ext cx="2951163" cy="1584325"/>
          </a:xfrm>
          <a:prstGeom prst="line">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1">
            <a:spAutoFit/>
          </a:bodyPr>
          <a:lstStyle/>
          <a:p>
            <a:endParaRPr lang="en-US"/>
          </a:p>
        </p:txBody>
      </p:sp>
      <p:sp>
        <p:nvSpPr>
          <p:cNvPr id="105486" name="Line 14"/>
          <p:cNvSpPr>
            <a:spLocks noChangeShapeType="1"/>
          </p:cNvSpPr>
          <p:nvPr/>
        </p:nvSpPr>
        <p:spPr bwMode="auto">
          <a:xfrm flipV="1">
            <a:off x="4872039" y="3500438"/>
            <a:ext cx="3240087" cy="1223962"/>
          </a:xfrm>
          <a:prstGeom prst="line">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solidFill>
                  <a:schemeClr val="tx1"/>
                </a:solidFill>
                <a:round/>
                <a:headEnd/>
                <a:tailEnd type="triangl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1">
            <a:spAutoFit/>
          </a:bodyPr>
          <a:lstStyle/>
          <a:p>
            <a:endParaRPr lang="en-US"/>
          </a:p>
        </p:txBody>
      </p:sp>
      <p:sp>
        <p:nvSpPr>
          <p:cNvPr id="105488" name="Rectangle 16"/>
          <p:cNvSpPr>
            <a:spLocks noChangeArrowheads="1"/>
          </p:cNvSpPr>
          <p:nvPr/>
        </p:nvSpPr>
        <p:spPr bwMode="auto">
          <a:xfrm>
            <a:off x="6600032" y="5044018"/>
            <a:ext cx="2376487" cy="366712"/>
          </a:xfrm>
          <a:prstGeom prst="rect">
            <a:avLst/>
          </a:prstGeom>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marL="457200"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b="1" dirty="0">
                <a:latin typeface="+mn-lt"/>
              </a:rPr>
              <a:t>3000-6000</a:t>
            </a:r>
            <a:r>
              <a:rPr lang="en-US" altLang="en-US" b="1" dirty="0">
                <a:latin typeface="+mn-lt"/>
                <a:cs typeface="Arial" panose="020B0604020202020204" pitchFamily="34" charset="0"/>
              </a:rPr>
              <a:t>°C</a:t>
            </a:r>
          </a:p>
        </p:txBody>
      </p:sp>
      <p:sp>
        <p:nvSpPr>
          <p:cNvPr id="105489" name="Line 17"/>
          <p:cNvSpPr>
            <a:spLocks noChangeShapeType="1"/>
          </p:cNvSpPr>
          <p:nvPr/>
        </p:nvSpPr>
        <p:spPr bwMode="auto">
          <a:xfrm flipV="1">
            <a:off x="3971132" y="3709989"/>
            <a:ext cx="3645281" cy="237602"/>
          </a:xfrm>
          <a:prstGeom prst="line">
            <a:avLst/>
          </a:prstGeom>
          <a:noFill/>
          <a:ln w="9525">
            <a:solidFill>
              <a:schemeClr val="tx1"/>
            </a:solidFill>
            <a:round/>
            <a:headEnd/>
            <a:tailEnd type="arrow"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1">
            <a:spAutoFit/>
          </a:bodyPr>
          <a:lstStyle/>
          <a:p>
            <a:endParaRPr lang="en-US"/>
          </a:p>
        </p:txBody>
      </p:sp>
      <p:sp>
        <p:nvSpPr>
          <p:cNvPr id="105490" name="Line 18"/>
          <p:cNvSpPr>
            <a:spLocks noChangeShapeType="1"/>
          </p:cNvSpPr>
          <p:nvPr/>
        </p:nvSpPr>
        <p:spPr bwMode="auto">
          <a:xfrm flipV="1">
            <a:off x="5159376" y="2636839"/>
            <a:ext cx="576263" cy="287337"/>
          </a:xfrm>
          <a:prstGeom prst="line">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solidFill>
                  <a:schemeClr val="tx1"/>
                </a:solidFill>
                <a:round/>
                <a:headEnd/>
                <a:tailEnd type="triangl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1">
            <a:spAutoFit/>
          </a:bodyPr>
          <a:lstStyle/>
          <a:p>
            <a:endParaRPr lang="en-US"/>
          </a:p>
        </p:txBody>
      </p:sp>
      <p:sp>
        <p:nvSpPr>
          <p:cNvPr id="105491" name="Line 19"/>
          <p:cNvSpPr>
            <a:spLocks noChangeShapeType="1"/>
          </p:cNvSpPr>
          <p:nvPr/>
        </p:nvSpPr>
        <p:spPr bwMode="auto">
          <a:xfrm flipV="1">
            <a:off x="3971132" y="2533121"/>
            <a:ext cx="3277394" cy="774541"/>
          </a:xfrm>
          <a:prstGeom prst="line">
            <a:avLst/>
          </a:prstGeom>
          <a:noFill/>
          <a:ln w="9525">
            <a:solidFill>
              <a:schemeClr val="tx1"/>
            </a:solidFill>
            <a:round/>
            <a:headEnd/>
            <a:tailEnd type="arrow"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1">
            <a:spAutoFit/>
          </a:bodyPr>
          <a:lstStyle/>
          <a:p>
            <a:endParaRPr lang="en-US"/>
          </a:p>
        </p:txBody>
      </p:sp>
      <p:sp>
        <p:nvSpPr>
          <p:cNvPr id="105492" name="Line 20"/>
          <p:cNvSpPr>
            <a:spLocks noChangeShapeType="1"/>
          </p:cNvSpPr>
          <p:nvPr/>
        </p:nvSpPr>
        <p:spPr bwMode="auto">
          <a:xfrm>
            <a:off x="3685961" y="4499514"/>
            <a:ext cx="3274237" cy="727860"/>
          </a:xfrm>
          <a:prstGeom prst="line">
            <a:avLst/>
          </a:prstGeom>
          <a:noFill/>
          <a:ln w="9525">
            <a:solidFill>
              <a:schemeClr val="tx1"/>
            </a:solidFill>
            <a:round/>
            <a:headEnd/>
            <a:tailEnd type="arrow"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1">
            <a:spAutoFit/>
          </a:bodyPr>
          <a:lstStyle/>
          <a:p>
            <a:endParaRPr lang="en-US"/>
          </a:p>
        </p:txBody>
      </p:sp>
      <p:sp>
        <p:nvSpPr>
          <p:cNvPr id="2" name="Title 1"/>
          <p:cNvSpPr>
            <a:spLocks noGrp="1"/>
          </p:cNvSpPr>
          <p:nvPr>
            <p:ph type="title"/>
          </p:nvPr>
        </p:nvSpPr>
        <p:spPr/>
        <p:txBody>
          <a:bodyPr>
            <a:noAutofit/>
          </a:bodyPr>
          <a:lstStyle/>
          <a:p>
            <a:r>
              <a:rPr lang="el-GR" dirty="0" smtClean="0"/>
              <a:t>Η ΘΕΡΜΟΚΡΑΣΙΑ </a:t>
            </a:r>
            <a:r>
              <a:rPr lang="el-GR" dirty="0"/>
              <a:t>ΤΗΣ </a:t>
            </a:r>
            <a:r>
              <a:rPr lang="el-GR" dirty="0" smtClean="0"/>
              <a:t>ΓΗΣ</a:t>
            </a:r>
            <a:endParaRPr lang="en-US" dirty="0"/>
          </a:p>
        </p:txBody>
      </p:sp>
    </p:spTree>
    <p:custDataLst>
      <p:tags r:id="rId1"/>
    </p:custDataLst>
    <p:extLst>
      <p:ext uri="{BB962C8B-B14F-4D97-AF65-F5344CB8AC3E}">
        <p14:creationId xmlns:p14="http://schemas.microsoft.com/office/powerpoint/2010/main" val="2123999901"/>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05491"/>
                                        </p:tgtEl>
                                        <p:attrNameLst>
                                          <p:attrName>style.visibility</p:attrName>
                                        </p:attrNameLst>
                                      </p:cBhvr>
                                      <p:to>
                                        <p:strVal val="visible"/>
                                      </p:to>
                                    </p:set>
                                    <p:anim calcmode="lin" valueType="num">
                                      <p:cBhvr additive="base">
                                        <p:cTn id="7" dur="500" fill="hold"/>
                                        <p:tgtEl>
                                          <p:spTgt spid="105491"/>
                                        </p:tgtEl>
                                        <p:attrNameLst>
                                          <p:attrName>ppt_x</p:attrName>
                                        </p:attrNameLst>
                                      </p:cBhvr>
                                      <p:tavLst>
                                        <p:tav tm="0">
                                          <p:val>
                                            <p:strVal val="#ppt_x"/>
                                          </p:val>
                                        </p:tav>
                                        <p:tav tm="100000">
                                          <p:val>
                                            <p:strVal val="#ppt_x"/>
                                          </p:val>
                                        </p:tav>
                                      </p:tavLst>
                                    </p:anim>
                                    <p:anim calcmode="lin" valueType="num">
                                      <p:cBhvr additive="base">
                                        <p:cTn id="8" dur="500" fill="hold"/>
                                        <p:tgtEl>
                                          <p:spTgt spid="105491"/>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05477"/>
                                        </p:tgtEl>
                                        <p:attrNameLst>
                                          <p:attrName>style.visibility</p:attrName>
                                        </p:attrNameLst>
                                      </p:cBhvr>
                                      <p:to>
                                        <p:strVal val="visible"/>
                                      </p:to>
                                    </p:set>
                                    <p:anim calcmode="lin" valueType="num">
                                      <p:cBhvr additive="base">
                                        <p:cTn id="13" dur="500" fill="hold"/>
                                        <p:tgtEl>
                                          <p:spTgt spid="105477"/>
                                        </p:tgtEl>
                                        <p:attrNameLst>
                                          <p:attrName>ppt_x</p:attrName>
                                        </p:attrNameLst>
                                      </p:cBhvr>
                                      <p:tavLst>
                                        <p:tav tm="0">
                                          <p:val>
                                            <p:strVal val="#ppt_x"/>
                                          </p:val>
                                        </p:tav>
                                        <p:tav tm="100000">
                                          <p:val>
                                            <p:strVal val="#ppt_x"/>
                                          </p:val>
                                        </p:tav>
                                      </p:tavLst>
                                    </p:anim>
                                    <p:anim calcmode="lin" valueType="num">
                                      <p:cBhvr additive="base">
                                        <p:cTn id="14" dur="500" fill="hold"/>
                                        <p:tgtEl>
                                          <p:spTgt spid="105477"/>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05489"/>
                                        </p:tgtEl>
                                        <p:attrNameLst>
                                          <p:attrName>style.visibility</p:attrName>
                                        </p:attrNameLst>
                                      </p:cBhvr>
                                      <p:to>
                                        <p:strVal val="visible"/>
                                      </p:to>
                                    </p:set>
                                    <p:anim calcmode="lin" valueType="num">
                                      <p:cBhvr additive="base">
                                        <p:cTn id="19" dur="500" fill="hold"/>
                                        <p:tgtEl>
                                          <p:spTgt spid="105489"/>
                                        </p:tgtEl>
                                        <p:attrNameLst>
                                          <p:attrName>ppt_x</p:attrName>
                                        </p:attrNameLst>
                                      </p:cBhvr>
                                      <p:tavLst>
                                        <p:tav tm="0">
                                          <p:val>
                                            <p:strVal val="#ppt_x"/>
                                          </p:val>
                                        </p:tav>
                                        <p:tav tm="100000">
                                          <p:val>
                                            <p:strVal val="#ppt_x"/>
                                          </p:val>
                                        </p:tav>
                                      </p:tavLst>
                                    </p:anim>
                                    <p:anim calcmode="lin" valueType="num">
                                      <p:cBhvr additive="base">
                                        <p:cTn id="20" dur="500" fill="hold"/>
                                        <p:tgtEl>
                                          <p:spTgt spid="105489"/>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nodeType="clickEffect">
                                  <p:stCondLst>
                                    <p:cond delay="0"/>
                                  </p:stCondLst>
                                  <p:childTnLst>
                                    <p:set>
                                      <p:cBhvr>
                                        <p:cTn id="24" dur="1" fill="hold">
                                          <p:stCondLst>
                                            <p:cond delay="0"/>
                                          </p:stCondLst>
                                        </p:cTn>
                                        <p:tgtEl>
                                          <p:spTgt spid="105478">
                                            <p:txEl>
                                              <p:pRg st="0" end="0"/>
                                            </p:txEl>
                                          </p:spTgt>
                                        </p:tgtEl>
                                        <p:attrNameLst>
                                          <p:attrName>style.visibility</p:attrName>
                                        </p:attrNameLst>
                                      </p:cBhvr>
                                      <p:to>
                                        <p:strVal val="visible"/>
                                      </p:to>
                                    </p:set>
                                    <p:anim calcmode="lin" valueType="num">
                                      <p:cBhvr additive="base">
                                        <p:cTn id="25" dur="500" fill="hold"/>
                                        <p:tgtEl>
                                          <p:spTgt spid="105478">
                                            <p:txEl>
                                              <p:pRg st="0" end="0"/>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05478">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05492"/>
                                        </p:tgtEl>
                                        <p:attrNameLst>
                                          <p:attrName>style.visibility</p:attrName>
                                        </p:attrNameLst>
                                      </p:cBhvr>
                                      <p:to>
                                        <p:strVal val="visible"/>
                                      </p:to>
                                    </p:set>
                                    <p:anim calcmode="lin" valueType="num">
                                      <p:cBhvr additive="base">
                                        <p:cTn id="31" dur="500" fill="hold"/>
                                        <p:tgtEl>
                                          <p:spTgt spid="105492"/>
                                        </p:tgtEl>
                                        <p:attrNameLst>
                                          <p:attrName>ppt_x</p:attrName>
                                        </p:attrNameLst>
                                      </p:cBhvr>
                                      <p:tavLst>
                                        <p:tav tm="0">
                                          <p:val>
                                            <p:strVal val="#ppt_x"/>
                                          </p:val>
                                        </p:tav>
                                        <p:tav tm="100000">
                                          <p:val>
                                            <p:strVal val="#ppt_x"/>
                                          </p:val>
                                        </p:tav>
                                      </p:tavLst>
                                    </p:anim>
                                    <p:anim calcmode="lin" valueType="num">
                                      <p:cBhvr additive="base">
                                        <p:cTn id="32" dur="500" fill="hold"/>
                                        <p:tgtEl>
                                          <p:spTgt spid="105492"/>
                                        </p:tgtEl>
                                        <p:attrNameLst>
                                          <p:attrName>ppt_y</p:attrName>
                                        </p:attrNameLst>
                                      </p:cBhvr>
                                      <p:tavLst>
                                        <p:tav tm="0">
                                          <p:val>
                                            <p:strVal val="1+#ppt_h/2"/>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105488"/>
                                        </p:tgtEl>
                                        <p:attrNameLst>
                                          <p:attrName>style.visibility</p:attrName>
                                        </p:attrNameLst>
                                      </p:cBhvr>
                                      <p:to>
                                        <p:strVal val="visible"/>
                                      </p:to>
                                    </p:set>
                                    <p:anim calcmode="lin" valueType="num">
                                      <p:cBhvr additive="base">
                                        <p:cTn id="37" dur="500" fill="hold"/>
                                        <p:tgtEl>
                                          <p:spTgt spid="105488"/>
                                        </p:tgtEl>
                                        <p:attrNameLst>
                                          <p:attrName>ppt_x</p:attrName>
                                        </p:attrNameLst>
                                      </p:cBhvr>
                                      <p:tavLst>
                                        <p:tav tm="0">
                                          <p:val>
                                            <p:strVal val="#ppt_x"/>
                                          </p:val>
                                        </p:tav>
                                        <p:tav tm="100000">
                                          <p:val>
                                            <p:strVal val="#ppt_x"/>
                                          </p:val>
                                        </p:tav>
                                      </p:tavLst>
                                    </p:anim>
                                    <p:anim calcmode="lin" valueType="num">
                                      <p:cBhvr additive="base">
                                        <p:cTn id="38" dur="500" fill="hold"/>
                                        <p:tgtEl>
                                          <p:spTgt spid="10548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5477" grpId="0"/>
      <p:bldP spid="105488" grpId="0"/>
      <p:bldP spid="105489" grpId="0" animBg="1"/>
      <p:bldP spid="105491" grpId="0" animBg="1"/>
      <p:bldP spid="105492"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7 - Ορθογώνιο"/>
          <p:cNvSpPr/>
          <p:nvPr/>
        </p:nvSpPr>
        <p:spPr>
          <a:xfrm>
            <a:off x="142529" y="1231327"/>
            <a:ext cx="11790382" cy="923330"/>
          </a:xfrm>
          <a:prstGeom prst="rect">
            <a:avLst/>
          </a:prstGeom>
        </p:spPr>
        <p:txBody>
          <a:bodyPr wrap="square">
            <a:spAutoFit/>
          </a:bodyPr>
          <a:lstStyle/>
          <a:p>
            <a:pPr algn="just">
              <a:buFont typeface="Wingdings" pitchFamily="2" charset="2"/>
              <a:buChar char="Ø"/>
              <a:defRPr/>
            </a:pPr>
            <a:r>
              <a:rPr lang="el-GR" dirty="0"/>
              <a:t>Η </a:t>
            </a:r>
            <a:r>
              <a:rPr lang="el-GR" b="1" dirty="0"/>
              <a:t>θερμοβαθμίδα </a:t>
            </a:r>
            <a:r>
              <a:rPr lang="el-GR" dirty="0"/>
              <a:t>εκφράζει τη μεταβολή της θερμοκρασίας ανά μονάδα μήκους (βάθους) και μετριέται σε </a:t>
            </a:r>
            <a:r>
              <a:rPr lang="el-GR" b="1" dirty="0"/>
              <a:t>Κ/m</a:t>
            </a:r>
            <a:r>
              <a:rPr lang="el-GR" dirty="0"/>
              <a:t>. </a:t>
            </a:r>
          </a:p>
          <a:p>
            <a:pPr algn="just">
              <a:defRPr/>
            </a:pPr>
            <a:r>
              <a:rPr lang="el-GR" dirty="0"/>
              <a:t>Η κατακόρυφη θερμοβαθμίδα έχει μία μέση τιμή 0.02 Κ/m (=20 </a:t>
            </a:r>
            <a:r>
              <a:rPr lang="el-GR" baseline="30000" dirty="0" err="1"/>
              <a:t>o</a:t>
            </a:r>
            <a:r>
              <a:rPr lang="el-GR" dirty="0" err="1"/>
              <a:t>C</a:t>
            </a:r>
            <a:r>
              <a:rPr lang="el-GR" dirty="0"/>
              <a:t>/</a:t>
            </a:r>
            <a:r>
              <a:rPr lang="el-GR" dirty="0" err="1"/>
              <a:t>km</a:t>
            </a:r>
            <a:r>
              <a:rPr lang="el-GR" dirty="0"/>
              <a:t>) κοντά στην επιφάνεια της Γης και αρκετά μικρότερη βαθύτερα στη Γη.</a:t>
            </a:r>
          </a:p>
        </p:txBody>
      </p:sp>
      <p:sp>
        <p:nvSpPr>
          <p:cNvPr id="9" name="8 - Ορθογώνιο"/>
          <p:cNvSpPr/>
          <p:nvPr/>
        </p:nvSpPr>
        <p:spPr>
          <a:xfrm>
            <a:off x="107576" y="2227505"/>
            <a:ext cx="11790382" cy="923330"/>
          </a:xfrm>
          <a:prstGeom prst="rect">
            <a:avLst/>
          </a:prstGeom>
        </p:spPr>
        <p:txBody>
          <a:bodyPr wrap="square">
            <a:spAutoFit/>
          </a:bodyPr>
          <a:lstStyle/>
          <a:p>
            <a:pPr algn="just">
              <a:buFont typeface="Wingdings" pitchFamily="2" charset="2"/>
              <a:buChar char="Ø"/>
              <a:defRPr/>
            </a:pPr>
            <a:r>
              <a:rPr lang="el-GR" dirty="0"/>
              <a:t>Η </a:t>
            </a:r>
            <a:r>
              <a:rPr lang="el-GR" b="1" dirty="0"/>
              <a:t>θερμότητα, Q, </a:t>
            </a:r>
            <a:r>
              <a:rPr lang="el-GR" dirty="0"/>
              <a:t>είναι μία μορφή ενέργειας και γι’ αυτό μετριέται σε </a:t>
            </a:r>
            <a:r>
              <a:rPr lang="el-GR" b="1" dirty="0" err="1"/>
              <a:t>Joule</a:t>
            </a:r>
            <a:r>
              <a:rPr lang="el-GR" b="1" dirty="0"/>
              <a:t> (J) </a:t>
            </a:r>
            <a:r>
              <a:rPr lang="el-GR" dirty="0"/>
              <a:t>αλλά και σε </a:t>
            </a:r>
            <a:r>
              <a:rPr lang="el-GR" b="1" dirty="0"/>
              <a:t>θερμίδες, </a:t>
            </a:r>
            <a:r>
              <a:rPr lang="el-GR" b="1" dirty="0" err="1"/>
              <a:t>cal</a:t>
            </a:r>
            <a:r>
              <a:rPr lang="el-GR" b="1" dirty="0"/>
              <a:t> (1cal=4.18J). </a:t>
            </a:r>
          </a:p>
          <a:p>
            <a:pPr algn="just">
              <a:defRPr/>
            </a:pPr>
            <a:r>
              <a:rPr lang="el-GR" b="1" dirty="0"/>
              <a:t>Η ροή θερμότητας </a:t>
            </a:r>
            <a:r>
              <a:rPr lang="el-GR" dirty="0"/>
              <a:t>ανά μονάδα χρόνου μετριέται σε </a:t>
            </a:r>
            <a:r>
              <a:rPr lang="el-GR" b="1" dirty="0"/>
              <a:t>Jsec</a:t>
            </a:r>
            <a:r>
              <a:rPr lang="el-GR" b="1" baseline="30000" dirty="0"/>
              <a:t>-1</a:t>
            </a:r>
            <a:r>
              <a:rPr lang="el-GR" dirty="0"/>
              <a:t>, δηλαδή σε </a:t>
            </a:r>
            <a:r>
              <a:rPr lang="el-GR" b="1" dirty="0" err="1"/>
              <a:t>Watt</a:t>
            </a:r>
            <a:r>
              <a:rPr lang="el-GR" b="1" dirty="0"/>
              <a:t> (W)</a:t>
            </a:r>
            <a:r>
              <a:rPr lang="el-GR" dirty="0"/>
              <a:t> και η συνολική θερμότητα που χάνει η Γη ανά δευτερόλεπτο είναι </a:t>
            </a:r>
            <a:r>
              <a:rPr lang="el-GR" b="1" dirty="0"/>
              <a:t>~44x10</a:t>
            </a:r>
            <a:r>
              <a:rPr lang="el-GR" b="1" baseline="30000" dirty="0"/>
              <a:t>12</a:t>
            </a:r>
            <a:r>
              <a:rPr lang="el-GR" b="1" dirty="0"/>
              <a:t> J </a:t>
            </a:r>
            <a:r>
              <a:rPr lang="el-GR" dirty="0"/>
              <a:t>(ισχύς 44x10</a:t>
            </a:r>
            <a:r>
              <a:rPr lang="el-GR" baseline="30000" dirty="0"/>
              <a:t>12</a:t>
            </a:r>
            <a:r>
              <a:rPr lang="el-GR" dirty="0"/>
              <a:t> W).</a:t>
            </a:r>
          </a:p>
        </p:txBody>
      </p:sp>
      <p:sp>
        <p:nvSpPr>
          <p:cNvPr id="10" name="9 - Ορθογώνιο"/>
          <p:cNvSpPr/>
          <p:nvPr/>
        </p:nvSpPr>
        <p:spPr>
          <a:xfrm>
            <a:off x="94208" y="3296532"/>
            <a:ext cx="11790382" cy="646112"/>
          </a:xfrm>
          <a:prstGeom prst="rect">
            <a:avLst/>
          </a:prstGeom>
        </p:spPr>
        <p:txBody>
          <a:bodyPr wrap="square">
            <a:spAutoFit/>
          </a:bodyPr>
          <a:lstStyle/>
          <a:p>
            <a:pPr algn="just">
              <a:buFont typeface="Wingdings" pitchFamily="2" charset="2"/>
              <a:buChar char="Ø"/>
              <a:defRPr/>
            </a:pPr>
            <a:r>
              <a:rPr lang="el-GR" dirty="0"/>
              <a:t>Η </a:t>
            </a:r>
            <a:r>
              <a:rPr lang="el-GR" b="1" dirty="0"/>
              <a:t>ροή θερμότητας, q, </a:t>
            </a:r>
            <a:r>
              <a:rPr lang="el-GR" dirty="0"/>
              <a:t>ανά μονάδα χρόνου και μονάδα επιφάνειας μετριέται σε </a:t>
            </a:r>
            <a:r>
              <a:rPr lang="el-GR" b="1" dirty="0"/>
              <a:t>W/m</a:t>
            </a:r>
            <a:r>
              <a:rPr lang="el-GR" b="1" baseline="30000" dirty="0"/>
              <a:t>2</a:t>
            </a:r>
            <a:r>
              <a:rPr lang="el-GR" dirty="0"/>
              <a:t> (</a:t>
            </a:r>
            <a:r>
              <a:rPr lang="el-GR" dirty="0" err="1"/>
              <a:t>Watt</a:t>
            </a:r>
            <a:r>
              <a:rPr lang="el-GR" dirty="0"/>
              <a:t> ανά τετραγωνικό μέτρο) ή σε υποδιαιρέσεις της (συνήθως σε mW/m</a:t>
            </a:r>
            <a:r>
              <a:rPr lang="el-GR" baseline="30000" dirty="0"/>
              <a:t>2</a:t>
            </a:r>
            <a:r>
              <a:rPr lang="el-GR" dirty="0"/>
              <a:t> = </a:t>
            </a:r>
            <a:r>
              <a:rPr lang="en-US" dirty="0"/>
              <a:t>10</a:t>
            </a:r>
            <a:r>
              <a:rPr lang="en-US" baseline="30000" dirty="0"/>
              <a:t>-3 </a:t>
            </a:r>
            <a:r>
              <a:rPr lang="en-US" dirty="0"/>
              <a:t>W/m</a:t>
            </a:r>
            <a:r>
              <a:rPr lang="en-US" baseline="30000" dirty="0"/>
              <a:t>2</a:t>
            </a:r>
            <a:r>
              <a:rPr lang="en-US" dirty="0"/>
              <a:t>).</a:t>
            </a:r>
            <a:endParaRPr lang="el-GR" dirty="0"/>
          </a:p>
        </p:txBody>
      </p:sp>
      <p:sp>
        <p:nvSpPr>
          <p:cNvPr id="11" name="10 - Ορθογώνιο"/>
          <p:cNvSpPr/>
          <p:nvPr/>
        </p:nvSpPr>
        <p:spPr>
          <a:xfrm>
            <a:off x="94208" y="4000501"/>
            <a:ext cx="11887024" cy="923925"/>
          </a:xfrm>
          <a:prstGeom prst="rect">
            <a:avLst/>
          </a:prstGeom>
        </p:spPr>
        <p:txBody>
          <a:bodyPr wrap="square">
            <a:spAutoFit/>
          </a:bodyPr>
          <a:lstStyle/>
          <a:p>
            <a:pPr algn="just">
              <a:buFont typeface="Wingdings" pitchFamily="2" charset="2"/>
              <a:buChar char="Ø"/>
              <a:defRPr/>
            </a:pPr>
            <a:r>
              <a:rPr lang="el-GR" dirty="0"/>
              <a:t>Η </a:t>
            </a:r>
            <a:r>
              <a:rPr lang="el-GR" b="1" dirty="0"/>
              <a:t>παραγωγή θερμότητας, Α, </a:t>
            </a:r>
            <a:r>
              <a:rPr lang="el-GR" dirty="0"/>
              <a:t>είναι η θερμότητα που παράγεται ανά μονάδα χρόνου και μονάδα όγκου (ή μονάδα μάζας) του υλικού και μετριέται σε </a:t>
            </a:r>
            <a:r>
              <a:rPr lang="el-GR" b="1" dirty="0"/>
              <a:t>W/m</a:t>
            </a:r>
            <a:r>
              <a:rPr lang="el-GR" b="1" baseline="30000" dirty="0"/>
              <a:t>3</a:t>
            </a:r>
            <a:r>
              <a:rPr lang="el-GR" dirty="0"/>
              <a:t> (ή W/</a:t>
            </a:r>
            <a:r>
              <a:rPr lang="el-GR" dirty="0" err="1"/>
              <a:t>kg</a:t>
            </a:r>
            <a:r>
              <a:rPr lang="el-GR" dirty="0"/>
              <a:t>). </a:t>
            </a:r>
          </a:p>
          <a:p>
            <a:pPr algn="just">
              <a:defRPr/>
            </a:pPr>
            <a:r>
              <a:rPr lang="el-GR" dirty="0"/>
              <a:t>Ενδεικτικές τιμές του Α είναι 2.5μW/m</a:t>
            </a:r>
            <a:r>
              <a:rPr lang="el-GR" baseline="30000" dirty="0"/>
              <a:t>3</a:t>
            </a:r>
            <a:r>
              <a:rPr lang="el-GR" dirty="0"/>
              <a:t> στο γρανίτη και 0.5μW/m</a:t>
            </a:r>
            <a:r>
              <a:rPr lang="el-GR" baseline="30000" dirty="0"/>
              <a:t>3</a:t>
            </a:r>
            <a:r>
              <a:rPr lang="el-GR" dirty="0"/>
              <a:t> στον </a:t>
            </a:r>
            <a:r>
              <a:rPr lang="el-GR" dirty="0" err="1"/>
              <a:t>αλκαλι</a:t>
            </a:r>
            <a:r>
              <a:rPr lang="el-GR" dirty="0"/>
              <a:t>-βασάλτη.</a:t>
            </a:r>
          </a:p>
        </p:txBody>
      </p:sp>
      <p:sp>
        <p:nvSpPr>
          <p:cNvPr id="12" name="11 - Ορθογώνιο"/>
          <p:cNvSpPr/>
          <p:nvPr/>
        </p:nvSpPr>
        <p:spPr>
          <a:xfrm>
            <a:off x="94208" y="4953299"/>
            <a:ext cx="11887024" cy="1200329"/>
          </a:xfrm>
          <a:prstGeom prst="rect">
            <a:avLst/>
          </a:prstGeom>
        </p:spPr>
        <p:txBody>
          <a:bodyPr wrap="square">
            <a:spAutoFit/>
          </a:bodyPr>
          <a:lstStyle/>
          <a:p>
            <a:pPr algn="just">
              <a:buFont typeface="Wingdings" pitchFamily="2" charset="2"/>
              <a:buChar char="Ø"/>
              <a:defRPr/>
            </a:pPr>
            <a:r>
              <a:rPr lang="el-GR" dirty="0"/>
              <a:t>Η </a:t>
            </a:r>
            <a:r>
              <a:rPr lang="el-GR" b="1" dirty="0"/>
              <a:t>εντροπία, S, </a:t>
            </a:r>
            <a:r>
              <a:rPr lang="el-GR" dirty="0"/>
              <a:t>αποτελεί μέτρο της ενέργειας ενός σώματος η οποία δε μπορεί να χρησιμοποιηθεί για την παραγωγή εξωτερικού έργου. Η εντροπία συνήθως ορίζεται μέσω της μεταβολής της, ΔS=ΔQ/T, κατά τη διάρκεια μίας θερμικής μεταβολής ενός σώματος, ως ο λόγος της μεταβολής της θερμότητάς του δια της θερμοκρασίας του. Η εντροπία μετριέται σε </a:t>
            </a:r>
            <a:r>
              <a:rPr lang="el-GR" b="1" dirty="0"/>
              <a:t>JK</a:t>
            </a:r>
            <a:r>
              <a:rPr lang="el-GR" b="1" baseline="30000" dirty="0"/>
              <a:t>-1</a:t>
            </a:r>
            <a:r>
              <a:rPr lang="el-GR" dirty="0"/>
              <a:t>(</a:t>
            </a:r>
            <a:r>
              <a:rPr lang="el-GR" dirty="0" err="1"/>
              <a:t>Joule</a:t>
            </a:r>
            <a:r>
              <a:rPr lang="el-GR" dirty="0"/>
              <a:t> ανά βαθμό)</a:t>
            </a:r>
          </a:p>
        </p:txBody>
      </p:sp>
      <p:sp>
        <p:nvSpPr>
          <p:cNvPr id="2" name="Title 1"/>
          <p:cNvSpPr>
            <a:spLocks noGrp="1"/>
          </p:cNvSpPr>
          <p:nvPr>
            <p:ph type="title"/>
          </p:nvPr>
        </p:nvSpPr>
        <p:spPr/>
        <p:txBody>
          <a:bodyPr/>
          <a:lstStyle/>
          <a:p>
            <a:r>
              <a:rPr lang="el-GR" dirty="0" smtClean="0"/>
              <a:t>Η ΘΕΡΜΟΒΑΘΜΙΔΑ ΣΤΟ ΕΣΩΤΕΡΙΚΟ ΤΗΣ ΓΗΣ</a:t>
            </a:r>
            <a:endParaRPr lang="en-US" dirty="0"/>
          </a:p>
        </p:txBody>
      </p:sp>
    </p:spTree>
    <p:extLst>
      <p:ext uri="{BB962C8B-B14F-4D97-AF65-F5344CB8AC3E}">
        <p14:creationId xmlns:p14="http://schemas.microsoft.com/office/powerpoint/2010/main" val="429302354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 Ορθογώνιο"/>
          <p:cNvSpPr/>
          <p:nvPr/>
        </p:nvSpPr>
        <p:spPr>
          <a:xfrm>
            <a:off x="1733113" y="1269135"/>
            <a:ext cx="7500937" cy="400050"/>
          </a:xfrm>
          <a:prstGeom prst="rect">
            <a:avLst/>
          </a:prstGeom>
        </p:spPr>
        <p:txBody>
          <a:bodyPr>
            <a:spAutoFit/>
          </a:bodyPr>
          <a:lstStyle/>
          <a:p>
            <a:pPr algn="just">
              <a:defRPr/>
            </a:pPr>
            <a:r>
              <a:rPr lang="el-GR" sz="2000" b="1" dirty="0"/>
              <a:t>Παράμετροι που αφορούν τις θερμικές ιδιότητες του υλικού της Γης: </a:t>
            </a:r>
          </a:p>
        </p:txBody>
      </p:sp>
      <p:sp>
        <p:nvSpPr>
          <p:cNvPr id="1029" name="4 - Ορθογώνιο"/>
          <p:cNvSpPr>
            <a:spLocks noChangeArrowheads="1"/>
          </p:cNvSpPr>
          <p:nvPr/>
        </p:nvSpPr>
        <p:spPr bwMode="auto">
          <a:xfrm>
            <a:off x="290456" y="1734538"/>
            <a:ext cx="1162725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eaLnBrk="1" hangingPunct="1"/>
            <a:r>
              <a:rPr lang="el-GR" altLang="en-US" b="1" dirty="0">
                <a:latin typeface="+mn-lt"/>
              </a:rPr>
              <a:t>α) Ο</a:t>
            </a:r>
            <a:r>
              <a:rPr lang="el-GR" altLang="en-US" dirty="0">
                <a:latin typeface="+mn-lt"/>
              </a:rPr>
              <a:t> </a:t>
            </a:r>
            <a:r>
              <a:rPr lang="el-GR" altLang="en-US" b="1" dirty="0">
                <a:latin typeface="+mn-lt"/>
              </a:rPr>
              <a:t>συντελεστής θερμικής αγωγιμότητας, k, </a:t>
            </a:r>
            <a:r>
              <a:rPr lang="el-GR" altLang="en-US" dirty="0">
                <a:latin typeface="+mn-lt"/>
              </a:rPr>
              <a:t>που εκφράζει τη ροή θερμότητας με αγωγή μέσα σε ένα υλικό ανά μονάδα χρόνου, μήκους και βαθμό θερμοκρασίας και μετριέται σε </a:t>
            </a:r>
            <a:r>
              <a:rPr lang="el-GR" altLang="en-US" b="1" dirty="0">
                <a:latin typeface="+mn-lt"/>
              </a:rPr>
              <a:t>W/(</a:t>
            </a:r>
            <a:r>
              <a:rPr lang="el-GR" altLang="en-US" b="1" dirty="0" err="1">
                <a:latin typeface="+mn-lt"/>
              </a:rPr>
              <a:t>m•K</a:t>
            </a:r>
            <a:r>
              <a:rPr lang="el-GR" altLang="en-US" b="1" dirty="0">
                <a:latin typeface="+mn-lt"/>
              </a:rPr>
              <a:t>) </a:t>
            </a:r>
            <a:r>
              <a:rPr lang="el-GR" altLang="en-US" dirty="0">
                <a:latin typeface="+mn-lt"/>
              </a:rPr>
              <a:t>(</a:t>
            </a:r>
            <a:r>
              <a:rPr lang="el-GR" altLang="en-US" dirty="0" err="1">
                <a:latin typeface="+mn-lt"/>
              </a:rPr>
              <a:t>Watt</a:t>
            </a:r>
            <a:r>
              <a:rPr lang="el-GR" altLang="en-US" dirty="0">
                <a:latin typeface="+mn-lt"/>
              </a:rPr>
              <a:t> ανά μέτρο και ανά βαθμό), δηλαδή:</a:t>
            </a:r>
          </a:p>
        </p:txBody>
      </p:sp>
      <p:graphicFrame>
        <p:nvGraphicFramePr>
          <p:cNvPr id="1027" name="Object 2"/>
          <p:cNvGraphicFramePr>
            <a:graphicFrameLocks noChangeAspect="1"/>
          </p:cNvGraphicFramePr>
          <p:nvPr>
            <p:extLst>
              <p:ext uri="{D42A27DB-BD31-4B8C-83A1-F6EECF244321}">
                <p14:modId xmlns:p14="http://schemas.microsoft.com/office/powerpoint/2010/main" val="2624714386"/>
              </p:ext>
            </p:extLst>
          </p:nvPr>
        </p:nvGraphicFramePr>
        <p:xfrm>
          <a:off x="4693548" y="2530774"/>
          <a:ext cx="2012978" cy="771525"/>
        </p:xfrm>
        <a:graphic>
          <a:graphicData uri="http://schemas.openxmlformats.org/presentationml/2006/ole">
            <mc:AlternateContent xmlns:mc="http://schemas.openxmlformats.org/markup-compatibility/2006">
              <mc:Choice xmlns:v="urn:schemas-microsoft-com:vml" Requires="v">
                <p:oleObj spid="_x0000_s1064" name="Equation" r:id="rId3" imgW="1028520" imgH="393480" progId="Equation.DSMT4">
                  <p:embed/>
                </p:oleObj>
              </mc:Choice>
              <mc:Fallback>
                <p:oleObj name="Equation" r:id="rId3" imgW="1028520" imgH="393480" progId="Equation.DSMT4">
                  <p:embed/>
                  <p:pic>
                    <p:nvPicPr>
                      <p:cNvPr id="0" name=""/>
                      <p:cNvPicPr>
                        <a:picLocks noChangeAspect="1" noChangeArrowheads="1"/>
                      </p:cNvPicPr>
                      <p:nvPr/>
                    </p:nvPicPr>
                    <p:blipFill>
                      <a:blip r:embed="rId4">
                        <a:lum bright="-100000" contrast="-100000"/>
                        <a:extLst>
                          <a:ext uri="{28A0092B-C50C-407E-A947-70E740481C1C}">
                            <a14:useLocalDpi xmlns:a14="http://schemas.microsoft.com/office/drawing/2010/main" val="0"/>
                          </a:ext>
                        </a:extLst>
                      </a:blip>
                      <a:srcRect/>
                      <a:stretch>
                        <a:fillRect/>
                      </a:stretch>
                    </p:blipFill>
                    <p:spPr bwMode="auto">
                      <a:xfrm>
                        <a:off x="4693548" y="2530774"/>
                        <a:ext cx="2012978" cy="77152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2225">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036" name="6 - Ορθογώνιο"/>
          <p:cNvSpPr>
            <a:spLocks noChangeArrowheads="1"/>
          </p:cNvSpPr>
          <p:nvPr/>
        </p:nvSpPr>
        <p:spPr bwMode="auto">
          <a:xfrm>
            <a:off x="7122477" y="2732946"/>
            <a:ext cx="617486" cy="36933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l-GR" altLang="en-US" dirty="0">
                <a:latin typeface="Calibri" panose="020F0502020204030204" pitchFamily="34" charset="0"/>
              </a:rPr>
              <a:t>(4.1)</a:t>
            </a:r>
          </a:p>
        </p:txBody>
      </p:sp>
      <p:sp>
        <p:nvSpPr>
          <p:cNvPr id="9" name="8 - Ορθογώνιο"/>
          <p:cNvSpPr/>
          <p:nvPr/>
        </p:nvSpPr>
        <p:spPr>
          <a:xfrm>
            <a:off x="290456" y="3331211"/>
            <a:ext cx="11532198" cy="1200329"/>
          </a:xfrm>
          <a:prstGeom prst="rect">
            <a:avLst/>
          </a:prstGeom>
        </p:spPr>
        <p:txBody>
          <a:bodyPr wrap="square">
            <a:spAutoFit/>
          </a:bodyPr>
          <a:lstStyle/>
          <a:p>
            <a:pPr algn="just">
              <a:defRPr/>
            </a:pPr>
            <a:r>
              <a:rPr lang="el-GR" b="1" dirty="0"/>
              <a:t>β) Η ειδική θερμότητα, C, </a:t>
            </a:r>
            <a:r>
              <a:rPr lang="el-GR" dirty="0"/>
              <a:t>που εκφράζει τη θερμότητα που απαιτείται ώστε μία μονάδα μάζας ενός υλικού να αυξήσει τη θερμοκρασία της κατά μία μονάδα. Η αύξηση αυτή μπορεί να γίνει υπό σταθερή πίεση, οπότε η ειδική θερμότητα συμβολίζεται ως C</a:t>
            </a:r>
            <a:r>
              <a:rPr lang="el-GR" baseline="-25000" dirty="0"/>
              <a:t>P</a:t>
            </a:r>
            <a:r>
              <a:rPr lang="el-GR" dirty="0"/>
              <a:t> ή διατηρώντας σταθερό τον όγκο οπότε η ειδική θερμότητα συμβολίζεται ως C</a:t>
            </a:r>
            <a:r>
              <a:rPr lang="el-GR" baseline="-25000" dirty="0"/>
              <a:t>V</a:t>
            </a:r>
            <a:r>
              <a:rPr lang="el-GR" dirty="0"/>
              <a:t> και μετριέται σε Jkg</a:t>
            </a:r>
            <a:r>
              <a:rPr lang="el-GR" baseline="30000" dirty="0"/>
              <a:t>-1</a:t>
            </a:r>
            <a:r>
              <a:rPr lang="el-GR" dirty="0"/>
              <a:t>K-</a:t>
            </a:r>
            <a:r>
              <a:rPr lang="el-GR" baseline="30000" dirty="0"/>
              <a:t>1</a:t>
            </a:r>
            <a:r>
              <a:rPr lang="el-GR" dirty="0"/>
              <a:t>, δηλαδή:</a:t>
            </a:r>
          </a:p>
        </p:txBody>
      </p:sp>
      <p:grpSp>
        <p:nvGrpSpPr>
          <p:cNvPr id="1032" name="13 - Ομάδα"/>
          <p:cNvGrpSpPr>
            <a:grpSpLocks/>
          </p:cNvGrpSpPr>
          <p:nvPr/>
        </p:nvGrpSpPr>
        <p:grpSpPr bwMode="auto">
          <a:xfrm>
            <a:off x="4021377" y="4589364"/>
            <a:ext cx="4027325" cy="1453121"/>
            <a:chOff x="2171700" y="4657725"/>
            <a:chExt cx="4859949" cy="1743075"/>
          </a:xfrm>
        </p:grpSpPr>
        <p:grpSp>
          <p:nvGrpSpPr>
            <p:cNvPr id="1033" name="9 - Ομάδα"/>
            <p:cNvGrpSpPr>
              <a:grpSpLocks/>
            </p:cNvGrpSpPr>
            <p:nvPr/>
          </p:nvGrpSpPr>
          <p:grpSpPr bwMode="auto">
            <a:xfrm>
              <a:off x="2171700" y="4657725"/>
              <a:ext cx="4859949" cy="1743075"/>
              <a:chOff x="2886080" y="1585891"/>
              <a:chExt cx="4859949" cy="1743075"/>
            </a:xfrm>
          </p:grpSpPr>
          <p:graphicFrame>
            <p:nvGraphicFramePr>
              <p:cNvPr id="1026" name="Object 3"/>
              <p:cNvGraphicFramePr>
                <a:graphicFrameLocks noChangeAspect="1"/>
              </p:cNvGraphicFramePr>
              <p:nvPr>
                <p:extLst>
                  <p:ext uri="{D42A27DB-BD31-4B8C-83A1-F6EECF244321}">
                    <p14:modId xmlns:p14="http://schemas.microsoft.com/office/powerpoint/2010/main" val="934284888"/>
                  </p:ext>
                </p:extLst>
              </p:nvPr>
            </p:nvGraphicFramePr>
            <p:xfrm>
              <a:off x="2886080" y="1585891"/>
              <a:ext cx="3529013" cy="1743075"/>
            </p:xfrm>
            <a:graphic>
              <a:graphicData uri="http://schemas.openxmlformats.org/presentationml/2006/ole">
                <mc:AlternateContent xmlns:mc="http://schemas.openxmlformats.org/markup-compatibility/2006">
                  <mc:Choice xmlns:v="urn:schemas-microsoft-com:vml" Requires="v">
                    <p:oleObj spid="_x0000_s1065" name="Equation" r:id="rId5" imgW="1803240" imgH="888840" progId="Equation.DSMT4">
                      <p:embed/>
                    </p:oleObj>
                  </mc:Choice>
                  <mc:Fallback>
                    <p:oleObj name="Equation" r:id="rId5" imgW="1803240" imgH="888840" progId="Equation.DSMT4">
                      <p:embed/>
                      <p:pic>
                        <p:nvPicPr>
                          <p:cNvPr id="0" name=""/>
                          <p:cNvPicPr>
                            <a:picLocks noChangeAspect="1" noChangeArrowheads="1"/>
                          </p:cNvPicPr>
                          <p:nvPr/>
                        </p:nvPicPr>
                        <p:blipFill>
                          <a:blip r:embed="rId6">
                            <a:lum bright="-100000" contrast="-100000"/>
                            <a:extLst>
                              <a:ext uri="{28A0092B-C50C-407E-A947-70E740481C1C}">
                                <a14:useLocalDpi xmlns:a14="http://schemas.microsoft.com/office/drawing/2010/main" val="0"/>
                              </a:ext>
                            </a:extLst>
                          </a:blip>
                          <a:srcRect/>
                          <a:stretch>
                            <a:fillRect/>
                          </a:stretch>
                        </p:blipFill>
                        <p:spPr bwMode="auto">
                          <a:xfrm>
                            <a:off x="2886080" y="1585891"/>
                            <a:ext cx="3529013" cy="174307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2225">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035" name="11 - Ορθογώνιο"/>
              <p:cNvSpPr>
                <a:spLocks noChangeArrowheads="1"/>
              </p:cNvSpPr>
              <p:nvPr/>
            </p:nvSpPr>
            <p:spPr bwMode="auto">
              <a:xfrm>
                <a:off x="7000892" y="1928802"/>
                <a:ext cx="745137" cy="4430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l-GR" altLang="en-US" dirty="0">
                    <a:latin typeface="Calibri" panose="020F0502020204030204" pitchFamily="34" charset="0"/>
                  </a:rPr>
                  <a:t>(4.2)</a:t>
                </a:r>
              </a:p>
            </p:txBody>
          </p:sp>
        </p:grpSp>
        <p:sp>
          <p:nvSpPr>
            <p:cNvPr id="1034" name="12 - Ορθογώνιο"/>
            <p:cNvSpPr>
              <a:spLocks noChangeArrowheads="1"/>
            </p:cNvSpPr>
            <p:nvPr/>
          </p:nvSpPr>
          <p:spPr bwMode="auto">
            <a:xfrm>
              <a:off x="6286512" y="5715016"/>
              <a:ext cx="617477"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l-GR" altLang="en-US">
                  <a:latin typeface="Calibri" panose="020F0502020204030204" pitchFamily="34" charset="0"/>
                </a:rPr>
                <a:t>(4.3)</a:t>
              </a:r>
            </a:p>
          </p:txBody>
        </p:sp>
      </p:grpSp>
      <p:sp>
        <p:nvSpPr>
          <p:cNvPr id="2" name="Title 1"/>
          <p:cNvSpPr>
            <a:spLocks noGrp="1"/>
          </p:cNvSpPr>
          <p:nvPr>
            <p:ph type="title"/>
          </p:nvPr>
        </p:nvSpPr>
        <p:spPr/>
        <p:txBody>
          <a:bodyPr/>
          <a:lstStyle/>
          <a:p>
            <a:r>
              <a:rPr lang="el-GR" dirty="0" smtClean="0"/>
              <a:t>ΘΕΡΜΙΚΗ ΑΓΩΓΙΜΟΤΗΤΑ</a:t>
            </a:r>
            <a:endParaRPr lang="en-US" dirty="0"/>
          </a:p>
        </p:txBody>
      </p:sp>
    </p:spTree>
    <p:extLst>
      <p:ext uri="{BB962C8B-B14F-4D97-AF65-F5344CB8AC3E}">
        <p14:creationId xmlns:p14="http://schemas.microsoft.com/office/powerpoint/2010/main" val="280676730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 Ορθογώνιο"/>
          <p:cNvSpPr/>
          <p:nvPr/>
        </p:nvSpPr>
        <p:spPr>
          <a:xfrm>
            <a:off x="1707889" y="1505939"/>
            <a:ext cx="5929313" cy="369888"/>
          </a:xfrm>
          <a:prstGeom prst="rect">
            <a:avLst/>
          </a:prstGeom>
        </p:spPr>
        <p:txBody>
          <a:bodyPr>
            <a:spAutoFit/>
          </a:bodyPr>
          <a:lstStyle/>
          <a:p>
            <a:pPr algn="just">
              <a:defRPr/>
            </a:pPr>
            <a:r>
              <a:rPr lang="el-GR" b="1" dirty="0"/>
              <a:t>γ) Ο</a:t>
            </a:r>
            <a:r>
              <a:rPr lang="el-GR" dirty="0"/>
              <a:t> </a:t>
            </a:r>
            <a:r>
              <a:rPr lang="el-GR" b="1" dirty="0"/>
              <a:t>συντελεστής θερμικής διάχυσης, Κ, </a:t>
            </a:r>
            <a:r>
              <a:rPr lang="el-GR" dirty="0"/>
              <a:t>που ορίζεται ως:</a:t>
            </a:r>
          </a:p>
        </p:txBody>
      </p:sp>
      <p:grpSp>
        <p:nvGrpSpPr>
          <p:cNvPr id="2053" name="4 - Ομάδα"/>
          <p:cNvGrpSpPr>
            <a:grpSpLocks/>
          </p:cNvGrpSpPr>
          <p:nvPr/>
        </p:nvGrpSpPr>
        <p:grpSpPr bwMode="auto">
          <a:xfrm>
            <a:off x="7637202" y="1345885"/>
            <a:ext cx="2649537" cy="846137"/>
            <a:chOff x="4040194" y="2035182"/>
            <a:chExt cx="2649481" cy="846138"/>
          </a:xfrm>
        </p:grpSpPr>
        <p:graphicFrame>
          <p:nvGraphicFramePr>
            <p:cNvPr id="2051" name="Object 2"/>
            <p:cNvGraphicFramePr>
              <a:graphicFrameLocks noChangeAspect="1"/>
            </p:cNvGraphicFramePr>
            <p:nvPr>
              <p:extLst>
                <p:ext uri="{D42A27DB-BD31-4B8C-83A1-F6EECF244321}">
                  <p14:modId xmlns:p14="http://schemas.microsoft.com/office/powerpoint/2010/main" val="1526672688"/>
                </p:ext>
              </p:extLst>
            </p:nvPr>
          </p:nvGraphicFramePr>
          <p:xfrm>
            <a:off x="4040194" y="2035182"/>
            <a:ext cx="1219200" cy="846138"/>
          </p:xfrm>
          <a:graphic>
            <a:graphicData uri="http://schemas.openxmlformats.org/presentationml/2006/ole">
              <mc:AlternateContent xmlns:mc="http://schemas.openxmlformats.org/markup-compatibility/2006">
                <mc:Choice xmlns:v="urn:schemas-microsoft-com:vml" Requires="v">
                  <p:oleObj spid="_x0000_s2086" name="Equation" r:id="rId3" imgW="622080" imgH="431640" progId="Equation.DSMT4">
                    <p:embed/>
                  </p:oleObj>
                </mc:Choice>
                <mc:Fallback>
                  <p:oleObj name="Equation" r:id="rId3" imgW="622080" imgH="431640" progId="Equation.DSMT4">
                    <p:embed/>
                    <p:pic>
                      <p:nvPicPr>
                        <p:cNvPr id="0" name=""/>
                        <p:cNvPicPr>
                          <a:picLocks noChangeAspect="1" noChangeArrowheads="1"/>
                        </p:cNvPicPr>
                        <p:nvPr/>
                      </p:nvPicPr>
                      <p:blipFill>
                        <a:blip r:embed="rId4">
                          <a:lum bright="-100000"/>
                          <a:extLst>
                            <a:ext uri="{28A0092B-C50C-407E-A947-70E740481C1C}">
                              <a14:useLocalDpi xmlns:a14="http://schemas.microsoft.com/office/drawing/2010/main" val="0"/>
                            </a:ext>
                          </a:extLst>
                        </a:blip>
                        <a:srcRect/>
                        <a:stretch>
                          <a:fillRect/>
                        </a:stretch>
                      </p:blipFill>
                      <p:spPr bwMode="auto">
                        <a:xfrm>
                          <a:off x="4040194" y="2035182"/>
                          <a:ext cx="1219200" cy="846138"/>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2225">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060" name="6 - Ορθογώνιο"/>
            <p:cNvSpPr>
              <a:spLocks noChangeArrowheads="1"/>
            </p:cNvSpPr>
            <p:nvPr/>
          </p:nvSpPr>
          <p:spPr bwMode="auto">
            <a:xfrm>
              <a:off x="6072198" y="2273850"/>
              <a:ext cx="617477"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l-GR" altLang="en-US">
                  <a:latin typeface="Calibri" panose="020F0502020204030204" pitchFamily="34" charset="0"/>
                </a:rPr>
                <a:t>(4.4)</a:t>
              </a:r>
            </a:p>
          </p:txBody>
        </p:sp>
      </p:grpSp>
      <p:sp>
        <p:nvSpPr>
          <p:cNvPr id="2054" name="7 - Ορθογώνιο"/>
          <p:cNvSpPr>
            <a:spLocks noChangeArrowheads="1"/>
          </p:cNvSpPr>
          <p:nvPr/>
        </p:nvSpPr>
        <p:spPr bwMode="auto">
          <a:xfrm>
            <a:off x="3452814" y="2268907"/>
            <a:ext cx="85725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eaLnBrk="1" hangingPunct="1"/>
            <a:r>
              <a:rPr lang="el-GR" altLang="en-US" dirty="0">
                <a:latin typeface="+mn-lt"/>
              </a:rPr>
              <a:t>και εκφράζει την ικανότητα του υλικού να αποβάλει θερμότητα και μετριέται σε m</a:t>
            </a:r>
            <a:r>
              <a:rPr lang="el-GR" altLang="en-US" baseline="30000" dirty="0">
                <a:latin typeface="+mn-lt"/>
              </a:rPr>
              <a:t>2</a:t>
            </a:r>
            <a:r>
              <a:rPr lang="el-GR" altLang="en-US" dirty="0">
                <a:latin typeface="+mn-lt"/>
              </a:rPr>
              <a:t>/s.</a:t>
            </a:r>
          </a:p>
        </p:txBody>
      </p:sp>
      <p:sp>
        <p:nvSpPr>
          <p:cNvPr id="9" name="8 - Ορθογώνιο"/>
          <p:cNvSpPr/>
          <p:nvPr/>
        </p:nvSpPr>
        <p:spPr>
          <a:xfrm>
            <a:off x="215152" y="2653032"/>
            <a:ext cx="11736593" cy="646113"/>
          </a:xfrm>
          <a:prstGeom prst="rect">
            <a:avLst/>
          </a:prstGeom>
        </p:spPr>
        <p:txBody>
          <a:bodyPr wrap="square">
            <a:spAutoFit/>
          </a:bodyPr>
          <a:lstStyle/>
          <a:p>
            <a:pPr algn="just">
              <a:defRPr/>
            </a:pPr>
            <a:r>
              <a:rPr lang="el-GR" b="1" dirty="0"/>
              <a:t>δ) Ο συντελεστής θερμικής διαστολής, α, </a:t>
            </a:r>
            <a:r>
              <a:rPr lang="el-GR" dirty="0"/>
              <a:t>του υλικού ο οποίος εκφράζει την </a:t>
            </a:r>
            <a:r>
              <a:rPr lang="el-GR" dirty="0" err="1"/>
              <a:t>ανηγμένη</a:t>
            </a:r>
            <a:r>
              <a:rPr lang="el-GR" dirty="0"/>
              <a:t> μεταβολή του όγκου του υλικού ανά μονάδα θερμοκρασίας και μετριέται σε </a:t>
            </a:r>
            <a:r>
              <a:rPr lang="el-GR" b="1" dirty="0"/>
              <a:t>Κ</a:t>
            </a:r>
            <a:r>
              <a:rPr lang="el-GR" b="1" baseline="30000" dirty="0"/>
              <a:t>-1</a:t>
            </a:r>
            <a:r>
              <a:rPr lang="el-GR" dirty="0"/>
              <a:t>, δηλαδή:</a:t>
            </a:r>
          </a:p>
        </p:txBody>
      </p:sp>
      <p:grpSp>
        <p:nvGrpSpPr>
          <p:cNvPr id="2056" name="9 - Ομάδα"/>
          <p:cNvGrpSpPr>
            <a:grpSpLocks/>
          </p:cNvGrpSpPr>
          <p:nvPr/>
        </p:nvGrpSpPr>
        <p:grpSpPr bwMode="auto">
          <a:xfrm>
            <a:off x="4865689" y="3290740"/>
            <a:ext cx="2873375" cy="871538"/>
            <a:chOff x="3816365" y="2022483"/>
            <a:chExt cx="2873310" cy="871538"/>
          </a:xfrm>
        </p:grpSpPr>
        <p:graphicFrame>
          <p:nvGraphicFramePr>
            <p:cNvPr id="2050" name="Object 3"/>
            <p:cNvGraphicFramePr>
              <a:graphicFrameLocks noChangeAspect="1"/>
            </p:cNvGraphicFramePr>
            <p:nvPr>
              <p:extLst>
                <p:ext uri="{D42A27DB-BD31-4B8C-83A1-F6EECF244321}">
                  <p14:modId xmlns:p14="http://schemas.microsoft.com/office/powerpoint/2010/main" val="3355779498"/>
                </p:ext>
              </p:extLst>
            </p:nvPr>
          </p:nvGraphicFramePr>
          <p:xfrm>
            <a:off x="3816365" y="2022483"/>
            <a:ext cx="1666875" cy="871538"/>
          </p:xfrm>
          <a:graphic>
            <a:graphicData uri="http://schemas.openxmlformats.org/presentationml/2006/ole">
              <mc:AlternateContent xmlns:mc="http://schemas.openxmlformats.org/markup-compatibility/2006">
                <mc:Choice xmlns:v="urn:schemas-microsoft-com:vml" Requires="v">
                  <p:oleObj spid="_x0000_s2087" name="Equation" r:id="rId5" imgW="850680" imgH="444240" progId="Equation.DSMT4">
                    <p:embed/>
                  </p:oleObj>
                </mc:Choice>
                <mc:Fallback>
                  <p:oleObj name="Equation" r:id="rId5" imgW="850680" imgH="444240" progId="Equation.DSMT4">
                    <p:embed/>
                    <p:pic>
                      <p:nvPicPr>
                        <p:cNvPr id="0" name=""/>
                        <p:cNvPicPr>
                          <a:picLocks noChangeAspect="1" noChangeArrowheads="1"/>
                        </p:cNvPicPr>
                        <p:nvPr/>
                      </p:nvPicPr>
                      <p:blipFill>
                        <a:blip r:embed="rId6">
                          <a:lum bright="-100000"/>
                          <a:extLst>
                            <a:ext uri="{28A0092B-C50C-407E-A947-70E740481C1C}">
                              <a14:useLocalDpi xmlns:a14="http://schemas.microsoft.com/office/drawing/2010/main" val="0"/>
                            </a:ext>
                          </a:extLst>
                        </a:blip>
                        <a:srcRect/>
                        <a:stretch>
                          <a:fillRect/>
                        </a:stretch>
                      </p:blipFill>
                      <p:spPr bwMode="auto">
                        <a:xfrm>
                          <a:off x="3816365" y="2022483"/>
                          <a:ext cx="1666875" cy="871538"/>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2225">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059" name="11 - Ορθογώνιο"/>
            <p:cNvSpPr>
              <a:spLocks noChangeArrowheads="1"/>
            </p:cNvSpPr>
            <p:nvPr/>
          </p:nvSpPr>
          <p:spPr bwMode="auto">
            <a:xfrm>
              <a:off x="6072198" y="2273850"/>
              <a:ext cx="617477"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l-GR" altLang="en-US" dirty="0">
                  <a:latin typeface="Calibri" panose="020F0502020204030204" pitchFamily="34" charset="0"/>
                </a:rPr>
                <a:t>(4.5)</a:t>
              </a:r>
            </a:p>
          </p:txBody>
        </p:sp>
      </p:grpSp>
      <p:pic>
        <p:nvPicPr>
          <p:cNvPr id="2057" name="Picture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464723" y="4221164"/>
            <a:ext cx="6414884" cy="13414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8" name="13 - Ορθογώνιο"/>
          <p:cNvSpPr>
            <a:spLocks noChangeArrowheads="1"/>
          </p:cNvSpPr>
          <p:nvPr/>
        </p:nvSpPr>
        <p:spPr bwMode="auto">
          <a:xfrm>
            <a:off x="355002" y="5813426"/>
            <a:ext cx="11596743"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l-GR" altLang="en-US" sz="1600" b="1" dirty="0">
                <a:latin typeface="+mn-lt"/>
              </a:rPr>
              <a:t>Μέσες τιμές του συντελεστή θερμικής αγωγιμότητας, k, της ειδικής θερμότητας υπό σταθερή πίεση, </a:t>
            </a:r>
            <a:r>
              <a:rPr lang="el-GR" altLang="en-US" sz="1600" b="1" dirty="0" err="1">
                <a:latin typeface="+mn-lt"/>
              </a:rPr>
              <a:t>C</a:t>
            </a:r>
            <a:r>
              <a:rPr lang="el-GR" altLang="en-US" sz="1600" b="1" baseline="-25000" dirty="0" err="1">
                <a:latin typeface="+mn-lt"/>
              </a:rPr>
              <a:t>p</a:t>
            </a:r>
            <a:r>
              <a:rPr lang="el-GR" altLang="en-US" sz="1600" b="1" dirty="0">
                <a:latin typeface="+mn-lt"/>
              </a:rPr>
              <a:t>, του συντελεστή διάχυσης, Κ, και του συντελεστή θερμικής διαστολής, α, στο φλοιό, το μανδύα και τον πυρήνα της Γης.</a:t>
            </a:r>
          </a:p>
        </p:txBody>
      </p:sp>
      <p:sp>
        <p:nvSpPr>
          <p:cNvPr id="15" name="Title 1"/>
          <p:cNvSpPr>
            <a:spLocks noGrp="1"/>
          </p:cNvSpPr>
          <p:nvPr>
            <p:ph type="title"/>
          </p:nvPr>
        </p:nvSpPr>
        <p:spPr/>
        <p:txBody>
          <a:bodyPr/>
          <a:lstStyle/>
          <a:p>
            <a:r>
              <a:rPr lang="el-GR" dirty="0" smtClean="0"/>
              <a:t>ΘΕΡΜΙΚΗ ΑΓΩΓΙΜΟΤΗΤΑ</a:t>
            </a:r>
            <a:endParaRPr lang="en-US" dirty="0"/>
          </a:p>
        </p:txBody>
      </p:sp>
    </p:spTree>
    <p:extLst>
      <p:ext uri="{BB962C8B-B14F-4D97-AF65-F5344CB8AC3E}">
        <p14:creationId xmlns:p14="http://schemas.microsoft.com/office/powerpoint/2010/main" val="360356979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6"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38938" y="3143251"/>
            <a:ext cx="3505200" cy="2289175"/>
          </a:xfrm>
          <a:prstGeom prst="rect">
            <a:avLst/>
          </a:prstGeom>
          <a:noFill/>
          <a:ln w="38100">
            <a:noFill/>
            <a:miter lim="800000"/>
            <a:headEnd/>
            <a:tailEnd/>
          </a:ln>
          <a:extLst>
            <a:ext uri="{909E8E84-426E-40DD-AFC4-6F175D3DCCD1}">
              <a14:hiddenFill xmlns:a14="http://schemas.microsoft.com/office/drawing/2010/main">
                <a:solidFill>
                  <a:srgbClr val="FFFFFF"/>
                </a:solidFill>
              </a14:hiddenFill>
            </a:ext>
          </a:extLst>
        </p:spPr>
      </p:pic>
      <p:sp>
        <p:nvSpPr>
          <p:cNvPr id="6" name="Text Box 6"/>
          <p:cNvSpPr txBox="1">
            <a:spLocks noChangeArrowheads="1"/>
          </p:cNvSpPr>
          <p:nvPr/>
        </p:nvSpPr>
        <p:spPr bwMode="auto">
          <a:xfrm>
            <a:off x="484094" y="1597025"/>
            <a:ext cx="11295530" cy="646331"/>
          </a:xfrm>
          <a:prstGeom prst="rect">
            <a:avLst/>
          </a:prstGeom>
          <a:noFill/>
          <a:ln w="9525">
            <a:noFill/>
            <a:miter lim="800000"/>
            <a:headEnd/>
            <a:tailEnd/>
          </a:ln>
          <a:effectLst/>
        </p:spPr>
        <p:txBody>
          <a:bodyPr wrap="square">
            <a:spAutoFit/>
          </a:bodyPr>
          <a:lstStyle/>
          <a:p>
            <a:pPr algn="just">
              <a:spcBef>
                <a:spcPct val="50000"/>
              </a:spcBef>
              <a:defRPr/>
            </a:pPr>
            <a:r>
              <a:rPr lang="el-GR" b="1" u="sng" dirty="0"/>
              <a:t>Ροή θερμότητας</a:t>
            </a:r>
            <a:r>
              <a:rPr lang="el-GR" b="1" dirty="0"/>
              <a:t> ονομάζεται η ποσότητα της θερμότητας </a:t>
            </a:r>
            <a:r>
              <a:rPr lang="en-GB" b="1" dirty="0"/>
              <a:t>Q</a:t>
            </a:r>
            <a:r>
              <a:rPr lang="en-US" b="1" dirty="0"/>
              <a:t> </a:t>
            </a:r>
            <a:r>
              <a:rPr lang="el-GR" b="1" dirty="0"/>
              <a:t>που περνάει από μια ορισμένη επιφάνεια</a:t>
            </a:r>
            <a:r>
              <a:rPr lang="en-GB" b="1" dirty="0"/>
              <a:t>,</a:t>
            </a:r>
            <a:r>
              <a:rPr lang="el-GR" b="1" dirty="0"/>
              <a:t> </a:t>
            </a:r>
            <a:r>
              <a:rPr lang="en-GB" b="1" dirty="0"/>
              <a:t>S,</a:t>
            </a:r>
            <a:r>
              <a:rPr lang="en-US" b="1" dirty="0"/>
              <a:t> </a:t>
            </a:r>
            <a:r>
              <a:rPr lang="el-GR" b="1" dirty="0"/>
              <a:t>κάθετη προς τη διεύθυνση διάδοσης, μέσα σε ορισμένο χρόνο</a:t>
            </a:r>
            <a:r>
              <a:rPr lang="en-GB" b="1" dirty="0"/>
              <a:t>, t.</a:t>
            </a:r>
            <a:endParaRPr lang="el-GR" b="1" dirty="0"/>
          </a:p>
        </p:txBody>
      </p:sp>
      <p:graphicFrame>
        <p:nvGraphicFramePr>
          <p:cNvPr id="3074" name="Object 2"/>
          <p:cNvGraphicFramePr>
            <a:graphicFrameLocks noChangeAspect="1"/>
          </p:cNvGraphicFramePr>
          <p:nvPr>
            <p:extLst>
              <p:ext uri="{D42A27DB-BD31-4B8C-83A1-F6EECF244321}">
                <p14:modId xmlns:p14="http://schemas.microsoft.com/office/powerpoint/2010/main" val="680952024"/>
              </p:ext>
            </p:extLst>
          </p:nvPr>
        </p:nvGraphicFramePr>
        <p:xfrm>
          <a:off x="3452813" y="2928938"/>
          <a:ext cx="1206500" cy="1098550"/>
        </p:xfrm>
        <a:graphic>
          <a:graphicData uri="http://schemas.openxmlformats.org/presentationml/2006/ole">
            <mc:AlternateContent xmlns:mc="http://schemas.openxmlformats.org/markup-compatibility/2006">
              <mc:Choice xmlns:v="urn:schemas-microsoft-com:vml" Requires="v">
                <p:oleObj spid="_x0000_s3092" name="Equation" r:id="rId4" imgW="431640" imgH="393480" progId="Equation.DSMT4">
                  <p:embed/>
                </p:oleObj>
              </mc:Choice>
              <mc:Fallback>
                <p:oleObj name="Equation" r:id="rId4" imgW="431640" imgH="393480" progId="Equation.DSMT4">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452813" y="2928938"/>
                        <a:ext cx="1206500" cy="1098550"/>
                      </a:xfrm>
                      <a:prstGeom prst="rect">
                        <a:avLst/>
                      </a:prstGeom>
                      <a:noFill/>
                      <a:ln>
                        <a:solidFill>
                          <a:schemeClr val="tx1"/>
                        </a:solidFill>
                      </a:ln>
                      <a:effectLst/>
                      <a:extLst/>
                    </p:spPr>
                  </p:pic>
                </p:oleObj>
              </mc:Fallback>
            </mc:AlternateContent>
          </a:graphicData>
        </a:graphic>
      </p:graphicFrame>
      <p:sp>
        <p:nvSpPr>
          <p:cNvPr id="8" name="Text Box 11"/>
          <p:cNvSpPr txBox="1">
            <a:spLocks noChangeArrowheads="1"/>
          </p:cNvSpPr>
          <p:nvPr/>
        </p:nvSpPr>
        <p:spPr bwMode="auto">
          <a:xfrm>
            <a:off x="1952625" y="4929188"/>
            <a:ext cx="4267200" cy="366712"/>
          </a:xfrm>
          <a:prstGeom prst="rect">
            <a:avLst/>
          </a:prstGeom>
          <a:noFill/>
          <a:ln w="9525">
            <a:noFill/>
            <a:miter lim="800000"/>
            <a:headEnd/>
            <a:tailEnd/>
          </a:ln>
          <a:effectLst/>
        </p:spPr>
        <p:txBody>
          <a:bodyPr>
            <a:spAutoFit/>
          </a:bodyPr>
          <a:lstStyle/>
          <a:p>
            <a:pPr algn="ctr">
              <a:spcBef>
                <a:spcPct val="50000"/>
              </a:spcBef>
              <a:defRPr/>
            </a:pPr>
            <a:r>
              <a:rPr lang="el-GR" b="1" dirty="0"/>
              <a:t>Η ροή θερμότητας μετριέται σε </a:t>
            </a:r>
            <a:r>
              <a:rPr lang="en-GB" b="1" dirty="0"/>
              <a:t>W/m</a:t>
            </a:r>
            <a:r>
              <a:rPr lang="en-GB" b="1" baseline="30000" dirty="0"/>
              <a:t>2</a:t>
            </a:r>
            <a:endParaRPr lang="el-GR" b="1" dirty="0"/>
          </a:p>
        </p:txBody>
      </p:sp>
      <p:sp>
        <p:nvSpPr>
          <p:cNvPr id="2" name="Title 1"/>
          <p:cNvSpPr>
            <a:spLocks noGrp="1"/>
          </p:cNvSpPr>
          <p:nvPr>
            <p:ph type="title"/>
          </p:nvPr>
        </p:nvSpPr>
        <p:spPr/>
        <p:txBody>
          <a:bodyPr>
            <a:normAutofit/>
          </a:bodyPr>
          <a:lstStyle/>
          <a:p>
            <a:r>
              <a:rPr lang="el-GR" dirty="0"/>
              <a:t>Η Ροή Θερμότητας από το Εσωτερικό της </a:t>
            </a:r>
            <a:r>
              <a:rPr lang="el-GR" dirty="0" smtClean="0"/>
              <a:t>Γης</a:t>
            </a:r>
            <a:endParaRPr lang="en-US" dirty="0"/>
          </a:p>
        </p:txBody>
      </p:sp>
    </p:spTree>
    <p:extLst>
      <p:ext uri="{BB962C8B-B14F-4D97-AF65-F5344CB8AC3E}">
        <p14:creationId xmlns:p14="http://schemas.microsoft.com/office/powerpoint/2010/main" val="333861797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010" name="Picture 5"/>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079572" y="2632543"/>
            <a:ext cx="3492500" cy="3548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3011" name="Text Box 6"/>
          <p:cNvSpPr txBox="1">
            <a:spLocks noChangeArrowheads="1"/>
          </p:cNvSpPr>
          <p:nvPr/>
        </p:nvSpPr>
        <p:spPr bwMode="auto">
          <a:xfrm>
            <a:off x="1985534" y="1277806"/>
            <a:ext cx="6357938"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ct val="50000"/>
              </a:spcBef>
            </a:pPr>
            <a:r>
              <a:rPr lang="el-GR" altLang="en-US" sz="2000" b="1" dirty="0">
                <a:latin typeface="Calibri" panose="020F0502020204030204" pitchFamily="34" charset="0"/>
              </a:rPr>
              <a:t>Η θερμότητα ρέει από μια θερμή σε μια ψυχρή περιοχή </a:t>
            </a:r>
          </a:p>
        </p:txBody>
      </p:sp>
      <p:grpSp>
        <p:nvGrpSpPr>
          <p:cNvPr id="43012" name="Group 20"/>
          <p:cNvGrpSpPr>
            <a:grpSpLocks/>
          </p:cNvGrpSpPr>
          <p:nvPr/>
        </p:nvGrpSpPr>
        <p:grpSpPr bwMode="auto">
          <a:xfrm>
            <a:off x="3021605" y="2473210"/>
            <a:ext cx="4090988" cy="3717925"/>
            <a:chOff x="192" y="2092"/>
            <a:chExt cx="2016" cy="1844"/>
          </a:xfrm>
        </p:grpSpPr>
        <p:sp>
          <p:nvSpPr>
            <p:cNvPr id="43014" name="Oval 7"/>
            <p:cNvSpPr>
              <a:spLocks noChangeArrowheads="1"/>
            </p:cNvSpPr>
            <p:nvPr/>
          </p:nvSpPr>
          <p:spPr bwMode="auto">
            <a:xfrm>
              <a:off x="672" y="2400"/>
              <a:ext cx="1536" cy="1536"/>
            </a:xfrm>
            <a:prstGeom prst="ellipse">
              <a:avLst/>
            </a:prstGeom>
            <a:gradFill rotWithShape="1">
              <a:gsLst>
                <a:gs pos="0">
                  <a:srgbClr val="FF0000"/>
                </a:gs>
                <a:gs pos="100000">
                  <a:srgbClr val="FFAA00"/>
                </a:gs>
              </a:gsLst>
              <a:path path="shape">
                <a:fillToRect l="50000" t="50000" r="50000" b="50000"/>
              </a:path>
            </a:gradFill>
            <a:ln w="9525">
              <a:solidFill>
                <a:schemeClr val="tx1"/>
              </a:solidFill>
              <a:round/>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latin typeface="Calibri" panose="020F0502020204030204" pitchFamily="34" charset="0"/>
              </a:endParaRPr>
            </a:p>
          </p:txBody>
        </p:sp>
        <p:sp>
          <p:nvSpPr>
            <p:cNvPr id="43015" name="Text Box 9"/>
            <p:cNvSpPr txBox="1">
              <a:spLocks noChangeArrowheads="1"/>
            </p:cNvSpPr>
            <p:nvPr/>
          </p:nvSpPr>
          <p:spPr bwMode="auto">
            <a:xfrm>
              <a:off x="192" y="2400"/>
              <a:ext cx="672" cy="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l-GR" altLang="en-US" sz="1200" b="1">
                  <a:latin typeface="Calibri" panose="020F0502020204030204" pitchFamily="34" charset="0"/>
                </a:rPr>
                <a:t>Ψυχρή</a:t>
              </a:r>
            </a:p>
            <a:p>
              <a:pPr eaLnBrk="1" hangingPunct="1">
                <a:spcBef>
                  <a:spcPct val="50000"/>
                </a:spcBef>
              </a:pPr>
              <a:r>
                <a:rPr lang="el-GR" altLang="en-US" sz="1200" b="1">
                  <a:latin typeface="Calibri" panose="020F0502020204030204" pitchFamily="34" charset="0"/>
                </a:rPr>
                <a:t>περιοχή</a:t>
              </a:r>
            </a:p>
          </p:txBody>
        </p:sp>
        <p:sp>
          <p:nvSpPr>
            <p:cNvPr id="43016" name="Line 10"/>
            <p:cNvSpPr>
              <a:spLocks noChangeShapeType="1"/>
            </p:cNvSpPr>
            <p:nvPr/>
          </p:nvSpPr>
          <p:spPr bwMode="auto">
            <a:xfrm>
              <a:off x="768" y="2784"/>
              <a:ext cx="672" cy="432"/>
            </a:xfrm>
            <a:prstGeom prst="line">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43017" name="Text Box 11"/>
            <p:cNvSpPr txBox="1">
              <a:spLocks noChangeArrowheads="1"/>
            </p:cNvSpPr>
            <p:nvPr/>
          </p:nvSpPr>
          <p:spPr bwMode="auto">
            <a:xfrm>
              <a:off x="1200" y="3206"/>
              <a:ext cx="672" cy="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l-GR" altLang="en-US" sz="1200" b="1">
                  <a:latin typeface="Calibri" panose="020F0502020204030204" pitchFamily="34" charset="0"/>
                </a:rPr>
                <a:t>Θερμή</a:t>
              </a:r>
            </a:p>
            <a:p>
              <a:pPr eaLnBrk="1" hangingPunct="1">
                <a:spcBef>
                  <a:spcPct val="50000"/>
                </a:spcBef>
              </a:pPr>
              <a:r>
                <a:rPr lang="el-GR" altLang="en-US" sz="1200" b="1">
                  <a:latin typeface="Calibri" panose="020F0502020204030204" pitchFamily="34" charset="0"/>
                </a:rPr>
                <a:t>περιοχή</a:t>
              </a:r>
            </a:p>
          </p:txBody>
        </p:sp>
        <p:sp>
          <p:nvSpPr>
            <p:cNvPr id="43018" name="Text Box 12"/>
            <p:cNvSpPr txBox="1">
              <a:spLocks noChangeArrowheads="1"/>
            </p:cNvSpPr>
            <p:nvPr/>
          </p:nvSpPr>
          <p:spPr bwMode="auto">
            <a:xfrm rot="1934548">
              <a:off x="672" y="2944"/>
              <a:ext cx="1248" cy="1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l-GR" altLang="en-US" sz="1000" b="1">
                  <a:latin typeface="Calibri" panose="020F0502020204030204" pitchFamily="34" charset="0"/>
                </a:rPr>
                <a:t>αύξηση θερμοκρασίας</a:t>
              </a:r>
            </a:p>
          </p:txBody>
        </p:sp>
        <p:sp>
          <p:nvSpPr>
            <p:cNvPr id="43019" name="Line 13"/>
            <p:cNvSpPr>
              <a:spLocks noChangeShapeType="1"/>
            </p:cNvSpPr>
            <p:nvPr/>
          </p:nvSpPr>
          <p:spPr bwMode="auto">
            <a:xfrm flipH="1" flipV="1">
              <a:off x="1104" y="2496"/>
              <a:ext cx="96" cy="144"/>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43020" name="Line 15"/>
            <p:cNvSpPr>
              <a:spLocks noChangeShapeType="1"/>
            </p:cNvSpPr>
            <p:nvPr/>
          </p:nvSpPr>
          <p:spPr bwMode="auto">
            <a:xfrm flipH="1" flipV="1">
              <a:off x="1248" y="2448"/>
              <a:ext cx="48" cy="192"/>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43021" name="Line 16"/>
            <p:cNvSpPr>
              <a:spLocks noChangeShapeType="1"/>
            </p:cNvSpPr>
            <p:nvPr/>
          </p:nvSpPr>
          <p:spPr bwMode="auto">
            <a:xfrm flipV="1">
              <a:off x="1392" y="2400"/>
              <a:ext cx="0" cy="192"/>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43022" name="Line 17"/>
            <p:cNvSpPr>
              <a:spLocks noChangeShapeType="1"/>
            </p:cNvSpPr>
            <p:nvPr/>
          </p:nvSpPr>
          <p:spPr bwMode="auto">
            <a:xfrm flipV="1">
              <a:off x="1488" y="2400"/>
              <a:ext cx="48" cy="192"/>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43023" name="Line 18"/>
            <p:cNvSpPr>
              <a:spLocks noChangeShapeType="1"/>
            </p:cNvSpPr>
            <p:nvPr/>
          </p:nvSpPr>
          <p:spPr bwMode="auto">
            <a:xfrm flipV="1">
              <a:off x="1584" y="2448"/>
              <a:ext cx="96" cy="192"/>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43024" name="Text Box 19"/>
            <p:cNvSpPr txBox="1">
              <a:spLocks noChangeArrowheads="1"/>
            </p:cNvSpPr>
            <p:nvPr/>
          </p:nvSpPr>
          <p:spPr bwMode="auto">
            <a:xfrm>
              <a:off x="912" y="2092"/>
              <a:ext cx="1152" cy="1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l-GR" altLang="en-US" sz="1600" b="1" dirty="0">
                  <a:latin typeface="Calibri" panose="020F0502020204030204" pitchFamily="34" charset="0"/>
                </a:rPr>
                <a:t>ροή θερμότητας</a:t>
              </a:r>
            </a:p>
          </p:txBody>
        </p:sp>
      </p:grpSp>
      <p:sp>
        <p:nvSpPr>
          <p:cNvPr id="43013" name="Text Box 24"/>
          <p:cNvSpPr txBox="1">
            <a:spLocks noChangeArrowheads="1"/>
          </p:cNvSpPr>
          <p:nvPr/>
        </p:nvSpPr>
        <p:spPr bwMode="auto">
          <a:xfrm>
            <a:off x="572877" y="1892650"/>
            <a:ext cx="11160087"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ct val="50000"/>
              </a:spcBef>
            </a:pPr>
            <a:r>
              <a:rPr lang="el-GR" altLang="en-US" b="1" dirty="0">
                <a:latin typeface="Calibri" panose="020F0502020204030204" pitchFamily="34" charset="0"/>
              </a:rPr>
              <a:t>Στην περίπτωση της Γης, η θερμότητα ρέει από το θερμότερο εσωτερικό της προς την ψυχρότερη επιφάνεια της</a:t>
            </a:r>
          </a:p>
        </p:txBody>
      </p:sp>
      <p:sp>
        <p:nvSpPr>
          <p:cNvPr id="18" name="Title 1"/>
          <p:cNvSpPr>
            <a:spLocks noGrp="1"/>
          </p:cNvSpPr>
          <p:nvPr>
            <p:ph type="title"/>
          </p:nvPr>
        </p:nvSpPr>
        <p:spPr/>
        <p:txBody>
          <a:bodyPr>
            <a:normAutofit/>
          </a:bodyPr>
          <a:lstStyle/>
          <a:p>
            <a:r>
              <a:rPr lang="el-GR" dirty="0"/>
              <a:t>Η Ροή Θερμότητας από το Εσωτερικό της </a:t>
            </a:r>
            <a:r>
              <a:rPr lang="el-GR" dirty="0" smtClean="0"/>
              <a:t>Γης</a:t>
            </a:r>
            <a:endParaRPr lang="en-US" dirty="0"/>
          </a:p>
        </p:txBody>
      </p:sp>
    </p:spTree>
    <p:extLst>
      <p:ext uri="{BB962C8B-B14F-4D97-AF65-F5344CB8AC3E}">
        <p14:creationId xmlns:p14="http://schemas.microsoft.com/office/powerpoint/2010/main" val="158756146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Text Box 5"/>
          <p:cNvSpPr txBox="1">
            <a:spLocks noChangeArrowheads="1"/>
          </p:cNvSpPr>
          <p:nvPr/>
        </p:nvSpPr>
        <p:spPr bwMode="auto">
          <a:xfrm>
            <a:off x="0" y="1465996"/>
            <a:ext cx="9606078"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eaLnBrk="1" hangingPunct="1">
              <a:spcBef>
                <a:spcPct val="50000"/>
              </a:spcBef>
            </a:pPr>
            <a:r>
              <a:rPr lang="el-GR" altLang="en-US" sz="2000" b="1" dirty="0">
                <a:latin typeface="+mn-lt"/>
              </a:rPr>
              <a:t>Η ροή θερμότητας από το εσωτερικό της Γης, μπορεί να εκφραστεί από τη σχέση:</a:t>
            </a:r>
          </a:p>
        </p:txBody>
      </p:sp>
      <p:grpSp>
        <p:nvGrpSpPr>
          <p:cNvPr id="4100" name="Group 26"/>
          <p:cNvGrpSpPr>
            <a:grpSpLocks/>
          </p:cNvGrpSpPr>
          <p:nvPr/>
        </p:nvGrpSpPr>
        <p:grpSpPr bwMode="auto">
          <a:xfrm>
            <a:off x="3635370" y="3248025"/>
            <a:ext cx="5334000" cy="2590800"/>
            <a:chOff x="144" y="2544"/>
            <a:chExt cx="3360" cy="1632"/>
          </a:xfrm>
        </p:grpSpPr>
        <p:sp>
          <p:nvSpPr>
            <p:cNvPr id="4107" name="Rectangle 8"/>
            <p:cNvSpPr>
              <a:spLocks noChangeArrowheads="1"/>
            </p:cNvSpPr>
            <p:nvPr/>
          </p:nvSpPr>
          <p:spPr bwMode="auto">
            <a:xfrm>
              <a:off x="144" y="2544"/>
              <a:ext cx="3120" cy="1632"/>
            </a:xfrm>
            <a:prstGeom prst="rect">
              <a:avLst/>
            </a:prstGeom>
            <a:solidFill>
              <a:schemeClr val="bg1"/>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latin typeface="+mn-lt"/>
              </a:endParaRPr>
            </a:p>
          </p:txBody>
        </p:sp>
        <p:sp>
          <p:nvSpPr>
            <p:cNvPr id="4108" name="Rectangle 6"/>
            <p:cNvSpPr>
              <a:spLocks noChangeArrowheads="1"/>
            </p:cNvSpPr>
            <p:nvPr/>
          </p:nvSpPr>
          <p:spPr bwMode="auto">
            <a:xfrm>
              <a:off x="624" y="3168"/>
              <a:ext cx="2160" cy="432"/>
            </a:xfrm>
            <a:prstGeom prst="rect">
              <a:avLst/>
            </a:prstGeom>
            <a:solidFill>
              <a:srgbClr val="FFCC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latin typeface="+mn-lt"/>
              </a:endParaRPr>
            </a:p>
          </p:txBody>
        </p:sp>
        <p:sp>
          <p:nvSpPr>
            <p:cNvPr id="4109" name="Line 7"/>
            <p:cNvSpPr>
              <a:spLocks noChangeShapeType="1"/>
            </p:cNvSpPr>
            <p:nvPr/>
          </p:nvSpPr>
          <p:spPr bwMode="auto">
            <a:xfrm>
              <a:off x="624" y="2736"/>
              <a:ext cx="0" cy="1392"/>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4110" name="Text Box 9"/>
            <p:cNvSpPr txBox="1">
              <a:spLocks noChangeArrowheads="1"/>
            </p:cNvSpPr>
            <p:nvPr/>
          </p:nvSpPr>
          <p:spPr bwMode="auto">
            <a:xfrm>
              <a:off x="816" y="2832"/>
              <a:ext cx="576"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l-GR" altLang="en-US" b="1">
                  <a:latin typeface="+mn-lt"/>
                </a:rPr>
                <a:t>ΚΡΥΟ</a:t>
              </a:r>
            </a:p>
          </p:txBody>
        </p:sp>
        <p:sp>
          <p:nvSpPr>
            <p:cNvPr id="4111" name="Text Box 10"/>
            <p:cNvSpPr txBox="1">
              <a:spLocks noChangeArrowheads="1"/>
            </p:cNvSpPr>
            <p:nvPr/>
          </p:nvSpPr>
          <p:spPr bwMode="auto">
            <a:xfrm>
              <a:off x="768" y="3705"/>
              <a:ext cx="864"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l-GR" altLang="en-US" b="1">
                  <a:latin typeface="+mn-lt"/>
                </a:rPr>
                <a:t>ΖΕΣΤΟ</a:t>
              </a:r>
            </a:p>
          </p:txBody>
        </p:sp>
        <p:sp>
          <p:nvSpPr>
            <p:cNvPr id="4112" name="Text Box 11"/>
            <p:cNvSpPr txBox="1">
              <a:spLocks noChangeArrowheads="1"/>
            </p:cNvSpPr>
            <p:nvPr/>
          </p:nvSpPr>
          <p:spPr bwMode="auto">
            <a:xfrm>
              <a:off x="912" y="3264"/>
              <a:ext cx="240"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GB" altLang="en-US" b="1">
                  <a:latin typeface="+mn-lt"/>
                </a:rPr>
                <a:t>k</a:t>
              </a:r>
              <a:endParaRPr lang="el-GR" altLang="en-US" b="1">
                <a:latin typeface="+mn-lt"/>
              </a:endParaRPr>
            </a:p>
          </p:txBody>
        </p:sp>
        <p:sp>
          <p:nvSpPr>
            <p:cNvPr id="4113" name="Line 12"/>
            <p:cNvSpPr>
              <a:spLocks noChangeShapeType="1"/>
            </p:cNvSpPr>
            <p:nvPr/>
          </p:nvSpPr>
          <p:spPr bwMode="auto">
            <a:xfrm flipV="1">
              <a:off x="1872" y="3072"/>
              <a:ext cx="0" cy="576"/>
            </a:xfrm>
            <a:prstGeom prst="line">
              <a:avLst/>
            </a:prstGeom>
            <a:noFill/>
            <a:ln w="349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4114" name="Line 13"/>
            <p:cNvSpPr>
              <a:spLocks noChangeShapeType="1"/>
            </p:cNvSpPr>
            <p:nvPr/>
          </p:nvSpPr>
          <p:spPr bwMode="auto">
            <a:xfrm flipV="1">
              <a:off x="2016" y="3072"/>
              <a:ext cx="0" cy="576"/>
            </a:xfrm>
            <a:prstGeom prst="line">
              <a:avLst/>
            </a:prstGeom>
            <a:noFill/>
            <a:ln w="349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4115" name="Line 14"/>
            <p:cNvSpPr>
              <a:spLocks noChangeShapeType="1"/>
            </p:cNvSpPr>
            <p:nvPr/>
          </p:nvSpPr>
          <p:spPr bwMode="auto">
            <a:xfrm flipV="1">
              <a:off x="2160" y="3072"/>
              <a:ext cx="0" cy="576"/>
            </a:xfrm>
            <a:prstGeom prst="line">
              <a:avLst/>
            </a:prstGeom>
            <a:noFill/>
            <a:ln w="349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4116" name="Line 15"/>
            <p:cNvSpPr>
              <a:spLocks noChangeShapeType="1"/>
            </p:cNvSpPr>
            <p:nvPr/>
          </p:nvSpPr>
          <p:spPr bwMode="auto">
            <a:xfrm flipV="1">
              <a:off x="2304" y="3072"/>
              <a:ext cx="0" cy="576"/>
            </a:xfrm>
            <a:prstGeom prst="line">
              <a:avLst/>
            </a:prstGeom>
            <a:noFill/>
            <a:ln w="349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4117" name="Line 16"/>
            <p:cNvSpPr>
              <a:spLocks noChangeShapeType="1"/>
            </p:cNvSpPr>
            <p:nvPr/>
          </p:nvSpPr>
          <p:spPr bwMode="auto">
            <a:xfrm flipV="1">
              <a:off x="2448" y="3072"/>
              <a:ext cx="0" cy="576"/>
            </a:xfrm>
            <a:prstGeom prst="line">
              <a:avLst/>
            </a:prstGeom>
            <a:noFill/>
            <a:ln w="349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4118" name="Line 17"/>
            <p:cNvSpPr>
              <a:spLocks noChangeShapeType="1"/>
            </p:cNvSpPr>
            <p:nvPr/>
          </p:nvSpPr>
          <p:spPr bwMode="auto">
            <a:xfrm flipV="1">
              <a:off x="1728" y="3072"/>
              <a:ext cx="0" cy="576"/>
            </a:xfrm>
            <a:prstGeom prst="line">
              <a:avLst/>
            </a:prstGeom>
            <a:noFill/>
            <a:ln w="349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4119" name="Line 18"/>
            <p:cNvSpPr>
              <a:spLocks noChangeShapeType="1"/>
            </p:cNvSpPr>
            <p:nvPr/>
          </p:nvSpPr>
          <p:spPr bwMode="auto">
            <a:xfrm flipV="1">
              <a:off x="1584" y="3072"/>
              <a:ext cx="0" cy="576"/>
            </a:xfrm>
            <a:prstGeom prst="line">
              <a:avLst/>
            </a:prstGeom>
            <a:noFill/>
            <a:ln w="349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4120" name="Text Box 19"/>
            <p:cNvSpPr txBox="1">
              <a:spLocks noChangeArrowheads="1"/>
            </p:cNvSpPr>
            <p:nvPr/>
          </p:nvSpPr>
          <p:spPr bwMode="auto">
            <a:xfrm>
              <a:off x="384" y="3024"/>
              <a:ext cx="240"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GB" altLang="en-US" b="1">
                  <a:latin typeface="+mn-lt"/>
                </a:rPr>
                <a:t>z</a:t>
              </a:r>
              <a:endParaRPr lang="el-GR" altLang="en-US" b="1">
                <a:latin typeface="+mn-lt"/>
              </a:endParaRPr>
            </a:p>
          </p:txBody>
        </p:sp>
        <p:sp>
          <p:nvSpPr>
            <p:cNvPr id="4121" name="Text Box 20"/>
            <p:cNvSpPr txBox="1">
              <a:spLocks noChangeArrowheads="1"/>
            </p:cNvSpPr>
            <p:nvPr/>
          </p:nvSpPr>
          <p:spPr bwMode="auto">
            <a:xfrm>
              <a:off x="144" y="3465"/>
              <a:ext cx="720"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GB" altLang="en-US" b="1">
                  <a:latin typeface="+mn-lt"/>
                </a:rPr>
                <a:t>z+dz</a:t>
              </a:r>
              <a:endParaRPr lang="el-GR" altLang="en-US" b="1">
                <a:latin typeface="+mn-lt"/>
              </a:endParaRPr>
            </a:p>
          </p:txBody>
        </p:sp>
        <p:sp>
          <p:nvSpPr>
            <p:cNvPr id="4122" name="Text Box 21"/>
            <p:cNvSpPr txBox="1">
              <a:spLocks noChangeArrowheads="1"/>
            </p:cNvSpPr>
            <p:nvPr/>
          </p:nvSpPr>
          <p:spPr bwMode="auto">
            <a:xfrm>
              <a:off x="2880" y="3024"/>
              <a:ext cx="240"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GB" altLang="en-US" b="1">
                  <a:latin typeface="+mn-lt"/>
                </a:rPr>
                <a:t>T</a:t>
              </a:r>
              <a:endParaRPr lang="el-GR" altLang="en-US" b="1">
                <a:latin typeface="+mn-lt"/>
              </a:endParaRPr>
            </a:p>
          </p:txBody>
        </p:sp>
        <p:sp>
          <p:nvSpPr>
            <p:cNvPr id="4123" name="Text Box 22"/>
            <p:cNvSpPr txBox="1">
              <a:spLocks noChangeArrowheads="1"/>
            </p:cNvSpPr>
            <p:nvPr/>
          </p:nvSpPr>
          <p:spPr bwMode="auto">
            <a:xfrm>
              <a:off x="2784" y="3465"/>
              <a:ext cx="720"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GB" altLang="en-US" b="1">
                  <a:latin typeface="+mn-lt"/>
                </a:rPr>
                <a:t>T+dT</a:t>
              </a:r>
              <a:endParaRPr lang="el-GR" altLang="en-US" b="1">
                <a:latin typeface="+mn-lt"/>
              </a:endParaRPr>
            </a:p>
          </p:txBody>
        </p:sp>
        <p:sp>
          <p:nvSpPr>
            <p:cNvPr id="4124" name="Text Box 25"/>
            <p:cNvSpPr txBox="1">
              <a:spLocks noChangeArrowheads="1"/>
            </p:cNvSpPr>
            <p:nvPr/>
          </p:nvSpPr>
          <p:spPr bwMode="auto">
            <a:xfrm>
              <a:off x="1488" y="2832"/>
              <a:ext cx="1392"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l-GR" altLang="en-US" sz="1400" b="1" dirty="0">
                  <a:latin typeface="+mn-lt"/>
                </a:rPr>
                <a:t>Ροή θερμότητας, </a:t>
              </a:r>
              <a:r>
                <a:rPr lang="en-GB" altLang="en-US" sz="1400" b="1" dirty="0">
                  <a:latin typeface="+mn-lt"/>
                </a:rPr>
                <a:t>q</a:t>
              </a:r>
              <a:endParaRPr lang="el-GR" altLang="en-US" sz="1400" b="1" dirty="0">
                <a:latin typeface="+mn-lt"/>
              </a:endParaRPr>
            </a:p>
          </p:txBody>
        </p:sp>
      </p:grpSp>
      <p:sp>
        <p:nvSpPr>
          <p:cNvPr id="4101" name="Text Box 29"/>
          <p:cNvSpPr txBox="1">
            <a:spLocks noChangeArrowheads="1"/>
          </p:cNvSpPr>
          <p:nvPr/>
        </p:nvSpPr>
        <p:spPr bwMode="auto">
          <a:xfrm>
            <a:off x="1792282" y="2409031"/>
            <a:ext cx="5500688" cy="1192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l-GR" altLang="en-US" b="1" dirty="0">
                <a:latin typeface="+mn-lt"/>
              </a:rPr>
              <a:t>όπου </a:t>
            </a:r>
            <a:r>
              <a:rPr lang="en-GB" altLang="en-US" b="1" dirty="0">
                <a:latin typeface="+mn-lt"/>
              </a:rPr>
              <a:t>k</a:t>
            </a:r>
            <a:r>
              <a:rPr lang="en-US" altLang="en-US" b="1" dirty="0">
                <a:latin typeface="+mn-lt"/>
              </a:rPr>
              <a:t> </a:t>
            </a:r>
            <a:r>
              <a:rPr lang="el-GR" altLang="en-US" b="1" dirty="0">
                <a:latin typeface="+mn-lt"/>
              </a:rPr>
              <a:t>είναι ο συντελεστής θερμικής αγωγιμότητας</a:t>
            </a:r>
          </a:p>
          <a:p>
            <a:pPr eaLnBrk="1" hangingPunct="1">
              <a:spcBef>
                <a:spcPct val="50000"/>
              </a:spcBef>
            </a:pPr>
            <a:r>
              <a:rPr lang="el-GR" altLang="en-US" b="1" dirty="0">
                <a:latin typeface="+mn-lt"/>
              </a:rPr>
              <a:t>και </a:t>
            </a:r>
            <a:r>
              <a:rPr lang="el-GR" altLang="en-US" b="1" dirty="0">
                <a:latin typeface="+mn-lt"/>
                <a:cs typeface="Arial" panose="020B0604020202020204" pitchFamily="34" charset="0"/>
              </a:rPr>
              <a:t>∂Τ/ ∂</a:t>
            </a:r>
            <a:r>
              <a:rPr lang="en-GB" altLang="en-US" b="1" dirty="0">
                <a:latin typeface="+mn-lt"/>
                <a:cs typeface="Arial" panose="020B0604020202020204" pitchFamily="34" charset="0"/>
              </a:rPr>
              <a:t>z</a:t>
            </a:r>
            <a:r>
              <a:rPr lang="en-US" altLang="en-US" b="1" dirty="0">
                <a:latin typeface="+mn-lt"/>
                <a:cs typeface="Arial" panose="020B0604020202020204" pitchFamily="34" charset="0"/>
              </a:rPr>
              <a:t> </a:t>
            </a:r>
            <a:r>
              <a:rPr lang="el-GR" altLang="en-US" b="1" dirty="0">
                <a:latin typeface="+mn-lt"/>
                <a:cs typeface="Arial" panose="020B0604020202020204" pitchFamily="34" charset="0"/>
              </a:rPr>
              <a:t>είναι η κατακόρυφη θερμοβαθμίδα</a:t>
            </a:r>
          </a:p>
          <a:p>
            <a:pPr eaLnBrk="1" hangingPunct="1">
              <a:spcBef>
                <a:spcPct val="50000"/>
              </a:spcBef>
            </a:pPr>
            <a:endParaRPr lang="el-GR" altLang="en-US" b="1" dirty="0">
              <a:latin typeface="+mn-lt"/>
            </a:endParaRPr>
          </a:p>
        </p:txBody>
      </p:sp>
      <p:sp>
        <p:nvSpPr>
          <p:cNvPr id="26" name="Text Box 31"/>
          <p:cNvSpPr txBox="1">
            <a:spLocks noChangeArrowheads="1"/>
          </p:cNvSpPr>
          <p:nvPr/>
        </p:nvSpPr>
        <p:spPr bwMode="auto">
          <a:xfrm>
            <a:off x="8007345" y="2194718"/>
            <a:ext cx="2133600" cy="825500"/>
          </a:xfrm>
          <a:prstGeom prst="rect">
            <a:avLst/>
          </a:prstGeom>
          <a:noFill/>
          <a:ln w="9525">
            <a:solidFill>
              <a:schemeClr val="tx1"/>
            </a:solidFill>
            <a:miter lim="800000"/>
            <a:headEnd/>
            <a:tailEnd/>
          </a:ln>
          <a:effectLst/>
        </p:spPr>
        <p:txBody>
          <a:bodyPr>
            <a:spAutoFit/>
          </a:bodyPr>
          <a:lstStyle/>
          <a:p>
            <a:pPr algn="ctr">
              <a:spcBef>
                <a:spcPct val="50000"/>
              </a:spcBef>
              <a:defRPr/>
            </a:pPr>
            <a:r>
              <a:rPr lang="el-GR" sz="1600" b="1" dirty="0"/>
              <a:t>Ικανότητα ενός μέσου να μεταφέρει θερμότητα</a:t>
            </a:r>
          </a:p>
        </p:txBody>
      </p:sp>
      <p:grpSp>
        <p:nvGrpSpPr>
          <p:cNvPr id="4103" name="26 - Ομάδα"/>
          <p:cNvGrpSpPr>
            <a:grpSpLocks/>
          </p:cNvGrpSpPr>
          <p:nvPr/>
        </p:nvGrpSpPr>
        <p:grpSpPr bwMode="auto">
          <a:xfrm>
            <a:off x="8816238" y="1273175"/>
            <a:ext cx="2176401" cy="771525"/>
            <a:chOff x="3990915" y="2071706"/>
            <a:chExt cx="2176408" cy="771525"/>
          </a:xfrm>
        </p:grpSpPr>
        <p:graphicFrame>
          <p:nvGraphicFramePr>
            <p:cNvPr id="4098" name="Object 2"/>
            <p:cNvGraphicFramePr>
              <a:graphicFrameLocks noChangeAspect="1"/>
            </p:cNvGraphicFramePr>
            <p:nvPr>
              <p:extLst>
                <p:ext uri="{D42A27DB-BD31-4B8C-83A1-F6EECF244321}">
                  <p14:modId xmlns:p14="http://schemas.microsoft.com/office/powerpoint/2010/main" val="3616760376"/>
                </p:ext>
              </p:extLst>
            </p:nvPr>
          </p:nvGraphicFramePr>
          <p:xfrm>
            <a:off x="3990915" y="2071706"/>
            <a:ext cx="1317625" cy="771525"/>
          </p:xfrm>
          <a:graphic>
            <a:graphicData uri="http://schemas.openxmlformats.org/presentationml/2006/ole">
              <mc:AlternateContent xmlns:mc="http://schemas.openxmlformats.org/markup-compatibility/2006">
                <mc:Choice xmlns:v="urn:schemas-microsoft-com:vml" Requires="v">
                  <p:oleObj spid="_x0000_s4116" name="Equation" r:id="rId3" imgW="672840" imgH="393480" progId="Equation.DSMT4">
                    <p:embed/>
                  </p:oleObj>
                </mc:Choice>
                <mc:Fallback>
                  <p:oleObj name="Equation" r:id="rId3" imgW="672840" imgH="393480" progId="Equation.DSMT4">
                    <p:embed/>
                    <p:pic>
                      <p:nvPicPr>
                        <p:cNvPr id="0" name=""/>
                        <p:cNvPicPr>
                          <a:picLocks noChangeAspect="1" noChangeArrowheads="1"/>
                        </p:cNvPicPr>
                        <p:nvPr/>
                      </p:nvPicPr>
                      <p:blipFill>
                        <a:blip r:embed="rId4">
                          <a:lum bright="-100000"/>
                          <a:extLst>
                            <a:ext uri="{28A0092B-C50C-407E-A947-70E740481C1C}">
                              <a14:useLocalDpi xmlns:a14="http://schemas.microsoft.com/office/drawing/2010/main" val="0"/>
                            </a:ext>
                          </a:extLst>
                        </a:blip>
                        <a:srcRect/>
                        <a:stretch>
                          <a:fillRect/>
                        </a:stretch>
                      </p:blipFill>
                      <p:spPr bwMode="auto">
                        <a:xfrm>
                          <a:off x="3990915" y="2071706"/>
                          <a:ext cx="1317625" cy="77152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2225">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4106" name="28 - Ορθογώνιο"/>
            <p:cNvSpPr>
              <a:spLocks noChangeArrowheads="1"/>
            </p:cNvSpPr>
            <p:nvPr/>
          </p:nvSpPr>
          <p:spPr bwMode="auto">
            <a:xfrm>
              <a:off x="5549846" y="2272904"/>
              <a:ext cx="617477"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l-GR" altLang="en-US" dirty="0">
                  <a:latin typeface="Calibri" panose="020F0502020204030204" pitchFamily="34" charset="0"/>
                </a:rPr>
                <a:t>(4.6)</a:t>
              </a:r>
            </a:p>
          </p:txBody>
        </p:sp>
      </p:grpSp>
      <p:sp>
        <p:nvSpPr>
          <p:cNvPr id="4104" name="AutoShape 30"/>
          <p:cNvSpPr>
            <a:spLocks noChangeArrowheads="1"/>
          </p:cNvSpPr>
          <p:nvPr/>
        </p:nvSpPr>
        <p:spPr bwMode="auto">
          <a:xfrm>
            <a:off x="7007221" y="2480468"/>
            <a:ext cx="928687" cy="228600"/>
          </a:xfrm>
          <a:prstGeom prst="rightArrow">
            <a:avLst>
              <a:gd name="adj1" fmla="val 50000"/>
              <a:gd name="adj2" fmla="val 41659"/>
            </a:avLst>
          </a:prstGeom>
          <a:solidFill>
            <a:schemeClr val="tx1"/>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latin typeface="Calibri" panose="020F0502020204030204" pitchFamily="34" charset="0"/>
            </a:endParaRPr>
          </a:p>
        </p:txBody>
      </p:sp>
      <p:sp>
        <p:nvSpPr>
          <p:cNvPr id="4105" name="30 - Ορθογώνιο"/>
          <p:cNvSpPr>
            <a:spLocks noChangeArrowheads="1"/>
          </p:cNvSpPr>
          <p:nvPr/>
        </p:nvSpPr>
        <p:spPr bwMode="auto">
          <a:xfrm>
            <a:off x="831578" y="5813309"/>
            <a:ext cx="11093984"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l-GR" altLang="en-US" sz="1600" dirty="0">
                <a:latin typeface="Calibri" panose="020F0502020204030204" pitchFamily="34" charset="0"/>
              </a:rPr>
              <a:t>Ροή θερμότητας, q, από θερμή σε ψυχρή περιοχή που απέχουν απόσταση </a:t>
            </a:r>
            <a:r>
              <a:rPr lang="el-GR" altLang="en-US" sz="1600" dirty="0" err="1">
                <a:latin typeface="Calibri" panose="020F0502020204030204" pitchFamily="34" charset="0"/>
              </a:rPr>
              <a:t>dz</a:t>
            </a:r>
            <a:r>
              <a:rPr lang="el-GR" altLang="en-US" sz="1600" dirty="0">
                <a:latin typeface="Calibri" panose="020F0502020204030204" pitchFamily="34" charset="0"/>
              </a:rPr>
              <a:t> και έχουν διαφορά θερμοκρασίας </a:t>
            </a:r>
            <a:r>
              <a:rPr lang="el-GR" altLang="en-US" sz="1600" dirty="0" err="1">
                <a:latin typeface="Calibri" panose="020F0502020204030204" pitchFamily="34" charset="0"/>
              </a:rPr>
              <a:t>dT</a:t>
            </a:r>
            <a:r>
              <a:rPr lang="el-GR" altLang="en-US" sz="1600" dirty="0">
                <a:latin typeface="Calibri" panose="020F0502020204030204" pitchFamily="34" charset="0"/>
              </a:rPr>
              <a:t>, για υλικό μέσο με συντελεστή θερμικής αγωγής, </a:t>
            </a:r>
            <a:r>
              <a:rPr lang="en-US" altLang="en-US" sz="1600" dirty="0">
                <a:latin typeface="Calibri" panose="020F0502020204030204" pitchFamily="34" charset="0"/>
              </a:rPr>
              <a:t>k.</a:t>
            </a:r>
            <a:endParaRPr lang="el-GR" altLang="en-US" sz="1600" dirty="0">
              <a:latin typeface="Calibri" panose="020F0502020204030204" pitchFamily="34" charset="0"/>
            </a:endParaRPr>
          </a:p>
        </p:txBody>
      </p:sp>
      <p:sp>
        <p:nvSpPr>
          <p:cNvPr id="30" name="Title 1"/>
          <p:cNvSpPr>
            <a:spLocks noGrp="1"/>
          </p:cNvSpPr>
          <p:nvPr>
            <p:ph type="title"/>
          </p:nvPr>
        </p:nvSpPr>
        <p:spPr/>
        <p:txBody>
          <a:bodyPr>
            <a:normAutofit/>
          </a:bodyPr>
          <a:lstStyle/>
          <a:p>
            <a:r>
              <a:rPr lang="el-GR" dirty="0"/>
              <a:t>Η Ροή Θερμότητας από το Εσωτερικό της </a:t>
            </a:r>
            <a:r>
              <a:rPr lang="el-GR" dirty="0" smtClean="0"/>
              <a:t>Γης</a:t>
            </a:r>
            <a:endParaRPr lang="en-US" dirty="0"/>
          </a:p>
        </p:txBody>
      </p:sp>
    </p:spTree>
    <p:extLst>
      <p:ext uri="{BB962C8B-B14F-4D97-AF65-F5344CB8AC3E}">
        <p14:creationId xmlns:p14="http://schemas.microsoft.com/office/powerpoint/2010/main" val="292472741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17" descr="http://www.lib.umich.edu/files/services/copyright/cc-by-sa.png"/>
          <p:cNvPicPr>
            <a:picLocks noChangeAspect="1" noChangeArrowheads="1"/>
          </p:cNvPicPr>
          <p:nvPr/>
        </p:nvPicPr>
        <p:blipFill>
          <a:blip r:embed="rId4" cstate="print"/>
          <a:srcRect/>
          <a:stretch>
            <a:fillRect/>
          </a:stretch>
        </p:blipFill>
        <p:spPr bwMode="auto">
          <a:xfrm>
            <a:off x="5232400" y="4941888"/>
            <a:ext cx="1584176" cy="554266"/>
          </a:xfrm>
          <a:prstGeom prst="rect">
            <a:avLst/>
          </a:prstGeom>
          <a:noFill/>
        </p:spPr>
      </p:pic>
      <p:sp>
        <p:nvSpPr>
          <p:cNvPr id="17410" name="Subtitle 8"/>
          <p:cNvSpPr>
            <a:spLocks noGrp="1"/>
          </p:cNvSpPr>
          <p:nvPr>
            <p:ph idx="1"/>
          </p:nvPr>
        </p:nvSpPr>
        <p:spPr>
          <a:xfrm>
            <a:off x="1919536" y="1484784"/>
            <a:ext cx="8229600" cy="4760912"/>
          </a:xfrm>
        </p:spPr>
        <p:txBody>
          <a:bodyPr/>
          <a:lstStyle/>
          <a:p>
            <a:r>
              <a:rPr lang="el-GR" dirty="0" smtClean="0"/>
              <a:t>Το παρόν εκπαιδευτικό υλικό υπόκειται σε</a:t>
            </a:r>
            <a:r>
              <a:rPr lang="en-US" dirty="0" smtClean="0"/>
              <a:t> </a:t>
            </a:r>
            <a:r>
              <a:rPr lang="el-GR" dirty="0" smtClean="0"/>
              <a:t>άδειες χρήσης </a:t>
            </a:r>
            <a:r>
              <a:rPr lang="en-US" dirty="0" smtClean="0"/>
              <a:t>Creative Commons. </a:t>
            </a:r>
          </a:p>
          <a:p>
            <a:r>
              <a:rPr lang="el-GR" dirty="0" smtClean="0"/>
              <a:t>Για εκπαιδευτικό υλικό, όπως εικόνες, που υπόκειται σε άλλου τύπου άδειας χρήσης, η άδεια χρήσης αναφέρεται ρητώς. </a:t>
            </a:r>
          </a:p>
        </p:txBody>
      </p:sp>
      <p:sp>
        <p:nvSpPr>
          <p:cNvPr id="17412" name="Title 7"/>
          <p:cNvSpPr>
            <a:spLocks noGrp="1"/>
          </p:cNvSpPr>
          <p:nvPr>
            <p:ph type="title"/>
          </p:nvPr>
        </p:nvSpPr>
        <p:spPr bwMode="auto">
          <a:noFill/>
          <a:ln>
            <a:miter lim="800000"/>
            <a:headEnd/>
            <a:tailEnd/>
          </a:ln>
        </p:spPr>
        <p:txBody>
          <a:bodyPr wrap="square" numCol="1" anchorCtr="0" compatLnSpc="1">
            <a:prstTxWarp prst="textNoShape">
              <a:avLst/>
            </a:prstTxWarp>
          </a:bodyPr>
          <a:lstStyle/>
          <a:p>
            <a:r>
              <a:rPr lang="el-GR" smtClean="0"/>
              <a:t>Άδειες Χρήσης</a:t>
            </a:r>
          </a:p>
        </p:txBody>
      </p:sp>
      <p:sp>
        <p:nvSpPr>
          <p:cNvPr id="17411" name="Θέση αριθμού διαφάνειας 2"/>
          <p:cNvSpPr>
            <a:spLocks noGrp="1"/>
          </p:cNvSpPr>
          <p:nvPr>
            <p:ph type="sldNum" sz="quarter" idx="10"/>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82500525-0E54-41CE-88AB-DC30D3D1FEFF}" type="slidenum">
              <a:rPr lang="el-GR">
                <a:solidFill>
                  <a:prstClr val="black"/>
                </a:solidFill>
              </a:rPr>
              <a:pPr fontAlgn="base">
                <a:spcBef>
                  <a:spcPct val="0"/>
                </a:spcBef>
                <a:spcAft>
                  <a:spcPct val="0"/>
                </a:spcAft>
              </a:pPr>
              <a:t>2</a:t>
            </a:fld>
            <a:endParaRPr lang="el-GR">
              <a:solidFill>
                <a:prstClr val="black"/>
              </a:solidFill>
            </a:endParaRPr>
          </a:p>
        </p:txBody>
      </p:sp>
    </p:spTree>
    <p:custDataLst>
      <p:tags r:id="rId1"/>
    </p:custDataLst>
    <p:extLst>
      <p:ext uri="{BB962C8B-B14F-4D97-AF65-F5344CB8AC3E}">
        <p14:creationId xmlns:p14="http://schemas.microsoft.com/office/powerpoint/2010/main" val="131094929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ext Box 8"/>
          <p:cNvSpPr txBox="1">
            <a:spLocks noChangeArrowheads="1"/>
          </p:cNvSpPr>
          <p:nvPr/>
        </p:nvSpPr>
        <p:spPr bwMode="auto">
          <a:xfrm>
            <a:off x="198304" y="1357313"/>
            <a:ext cx="11644829"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eaLnBrk="1" hangingPunct="1">
              <a:spcBef>
                <a:spcPct val="50000"/>
              </a:spcBef>
            </a:pPr>
            <a:r>
              <a:rPr lang="el-GR" altLang="en-US" b="1" dirty="0">
                <a:latin typeface="Calibri" panose="020F0502020204030204" pitchFamily="34" charset="0"/>
              </a:rPr>
              <a:t>Ο συντελεστής θερμικής αγωγιμότητας, </a:t>
            </a:r>
            <a:r>
              <a:rPr lang="en-GB" altLang="en-US" b="1" dirty="0">
                <a:latin typeface="Calibri" panose="020F0502020204030204" pitchFamily="34" charset="0"/>
              </a:rPr>
              <a:t>k, </a:t>
            </a:r>
            <a:r>
              <a:rPr lang="el-GR" altLang="en-US" b="1" dirty="0">
                <a:latin typeface="Calibri" panose="020F0502020204030204" pitchFamily="34" charset="0"/>
              </a:rPr>
              <a:t>στον φλοιό και κοντά στην επιφάνεια της Γης μετριέται στο εργαστήριο σε δείγματα υλικού ή στις θέσεις που βρίσκονται τα πετρώματα στη φύση. Ο συντελεστής αυτός ελαττώνεται όταν αυξάνεται η θερμοκρασία των περισσότερων πετρωμάτων.</a:t>
            </a:r>
          </a:p>
        </p:txBody>
      </p:sp>
      <p:graphicFrame>
        <p:nvGraphicFramePr>
          <p:cNvPr id="5" name="Group 160"/>
          <p:cNvGraphicFramePr>
            <a:graphicFrameLocks noGrp="1"/>
          </p:cNvGraphicFramePr>
          <p:nvPr>
            <p:extLst>
              <p:ext uri="{D42A27DB-BD31-4B8C-83A1-F6EECF244321}">
                <p14:modId xmlns:p14="http://schemas.microsoft.com/office/powerpoint/2010/main" val="3507873249"/>
              </p:ext>
            </p:extLst>
          </p:nvPr>
        </p:nvGraphicFramePr>
        <p:xfrm>
          <a:off x="3238042" y="2554078"/>
          <a:ext cx="5586413" cy="3444876"/>
        </p:xfrm>
        <a:graphic>
          <a:graphicData uri="http://schemas.openxmlformats.org/drawingml/2006/table">
            <a:tbl>
              <a:tblPr/>
              <a:tblGrid>
                <a:gridCol w="1600200"/>
                <a:gridCol w="1676400"/>
                <a:gridCol w="2309813"/>
              </a:tblGrid>
              <a:tr h="518256">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l-GR" sz="1200" b="0" i="0" u="none" strike="noStrike" cap="none" normalizeH="0" baseline="0" smtClean="0">
                        <a:ln>
                          <a:noFill/>
                        </a:ln>
                        <a:solidFill>
                          <a:schemeClr val="tx1"/>
                        </a:solidFill>
                        <a:effectLst/>
                        <a:latin typeface="Arial" pitchFamily="34" charset="0"/>
                      </a:endParaRPr>
                    </a:p>
                  </a:txBody>
                  <a:tcPr marT="45728" marB="45728" horzOverflow="overflow">
                    <a:lnL cap="flat">
                      <a:noFill/>
                    </a:lnL>
                    <a:lnR w="12700" cap="flat" cmpd="sng" algn="ctr">
                      <a:solidFill>
                        <a:schemeClr val="tx1"/>
                      </a:solidFill>
                      <a:prstDash val="solid"/>
                      <a:round/>
                      <a:headEnd type="none" w="med" len="med"/>
                      <a:tailEnd type="none" w="med" len="med"/>
                    </a:lnR>
                    <a:lnT cap="fla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l-GR" sz="1400" b="1" i="0" u="none" strike="noStrike" cap="none" normalizeH="0" baseline="0" smtClean="0">
                          <a:ln>
                            <a:noFill/>
                          </a:ln>
                          <a:solidFill>
                            <a:schemeClr val="tx1"/>
                          </a:solidFill>
                          <a:effectLst/>
                          <a:latin typeface="Arial" pitchFamily="34" charset="0"/>
                        </a:rPr>
                        <a:t>Πετρώματα</a:t>
                      </a:r>
                    </a:p>
                  </a:txBody>
                  <a:tcPr marT="45728" marB="4572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DDDDD"/>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l-GR" sz="1400" b="1" i="0" u="none" strike="noStrike" cap="none" normalizeH="0" baseline="0" smtClean="0">
                          <a:ln>
                            <a:noFill/>
                          </a:ln>
                          <a:solidFill>
                            <a:schemeClr val="tx1"/>
                          </a:solidFill>
                          <a:effectLst/>
                          <a:latin typeface="Arial" pitchFamily="34" charset="0"/>
                        </a:rPr>
                        <a:t>Θερμική αγωγιμότητα (</a:t>
                      </a:r>
                      <a:r>
                        <a:rPr kumimoji="0" lang="en-GB" sz="1400" b="1" i="0" u="none" strike="noStrike" cap="none" normalizeH="0" baseline="0" smtClean="0">
                          <a:ln>
                            <a:noFill/>
                          </a:ln>
                          <a:solidFill>
                            <a:schemeClr val="tx1"/>
                          </a:solidFill>
                          <a:effectLst/>
                          <a:latin typeface="Arial" pitchFamily="34" charset="0"/>
                        </a:rPr>
                        <a:t>W/m </a:t>
                      </a:r>
                      <a:r>
                        <a:rPr kumimoji="0" lang="en-GB" sz="1400" b="1" i="0" u="none" strike="noStrike" cap="none" normalizeH="0" baseline="30000" smtClean="0">
                          <a:ln>
                            <a:noFill/>
                          </a:ln>
                          <a:solidFill>
                            <a:schemeClr val="tx1"/>
                          </a:solidFill>
                          <a:effectLst/>
                          <a:latin typeface="Arial" pitchFamily="34" charset="0"/>
                        </a:rPr>
                        <a:t>o</a:t>
                      </a:r>
                      <a:r>
                        <a:rPr kumimoji="0" lang="en-GB" sz="1400" b="1" i="0" u="none" strike="noStrike" cap="none" normalizeH="0" baseline="0" smtClean="0">
                          <a:ln>
                            <a:noFill/>
                          </a:ln>
                          <a:solidFill>
                            <a:schemeClr val="tx1"/>
                          </a:solidFill>
                          <a:effectLst/>
                          <a:latin typeface="Arial" pitchFamily="34" charset="0"/>
                        </a:rPr>
                        <a:t>C)</a:t>
                      </a:r>
                      <a:endParaRPr kumimoji="0" lang="el-GR" sz="1400" b="1" i="0" u="none" strike="noStrike" cap="none" normalizeH="0" baseline="0" smtClean="0">
                        <a:ln>
                          <a:noFill/>
                        </a:ln>
                        <a:solidFill>
                          <a:schemeClr val="tx1"/>
                        </a:solidFill>
                        <a:effectLst/>
                        <a:latin typeface="Arial" pitchFamily="34" charset="0"/>
                      </a:endParaRPr>
                    </a:p>
                  </a:txBody>
                  <a:tcPr marT="45728" marB="4572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AA00"/>
                    </a:solidFill>
                  </a:tcPr>
                </a:tc>
              </a:tr>
              <a:tr h="243885">
                <a:tc rowSpan="6">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l-GR" sz="1200" b="0" i="0" u="none" strike="noStrike" cap="none" normalizeH="0" baseline="0" smtClean="0">
                        <a:ln>
                          <a:noFill/>
                        </a:ln>
                        <a:solidFill>
                          <a:schemeClr val="tx1"/>
                        </a:solidFill>
                        <a:effectLst/>
                        <a:latin typeface="Arial" pitchFamily="34" charset="0"/>
                      </a:endParaRP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el-GR" sz="1200" b="1" i="0" u="none" strike="noStrike" cap="none" normalizeH="0" baseline="0" smtClean="0">
                        <a:ln>
                          <a:noFill/>
                        </a:ln>
                        <a:solidFill>
                          <a:schemeClr val="tx1"/>
                        </a:solidFill>
                        <a:effectLst/>
                        <a:latin typeface="Arial" pitchFamily="34" charset="0"/>
                      </a:endParaRP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el-GR" sz="1200" b="1" i="0" u="none" strike="noStrike" cap="none" normalizeH="0" baseline="0" smtClean="0">
                        <a:ln>
                          <a:noFill/>
                        </a:ln>
                        <a:solidFill>
                          <a:schemeClr val="tx1"/>
                        </a:solidFill>
                        <a:effectLst/>
                        <a:latin typeface="Arial" pitchFamily="34" charset="0"/>
                      </a:endParaRPr>
                    </a:p>
                    <a:p>
                      <a:pPr marL="0" marR="0" lvl="0" indent="0" algn="l" defTabSz="914400" rtl="0" eaLnBrk="1" fontAlgn="base" latinLnBrk="0" hangingPunct="1">
                        <a:lnSpc>
                          <a:spcPct val="100000"/>
                        </a:lnSpc>
                        <a:spcBef>
                          <a:spcPct val="20000"/>
                        </a:spcBef>
                        <a:spcAft>
                          <a:spcPct val="0"/>
                        </a:spcAft>
                        <a:buClrTx/>
                        <a:buSzTx/>
                        <a:buFontTx/>
                        <a:buNone/>
                        <a:tabLst/>
                      </a:pPr>
                      <a:r>
                        <a:rPr kumimoji="0" lang="el-GR" sz="1200" b="1" i="0" u="none" strike="noStrike" cap="none" normalizeH="0" baseline="0" smtClean="0">
                          <a:ln>
                            <a:noFill/>
                          </a:ln>
                          <a:solidFill>
                            <a:schemeClr val="tx1"/>
                          </a:solidFill>
                          <a:effectLst/>
                          <a:latin typeface="Arial" pitchFamily="34" charset="0"/>
                        </a:rPr>
                        <a:t>Εκρηξιγενή</a:t>
                      </a:r>
                    </a:p>
                  </a:txBody>
                  <a:tcPr marT="45728" marB="45728"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66"/>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l-GR" sz="1000" b="1" i="0" u="none" strike="noStrike" cap="none" normalizeH="0" baseline="0" smtClean="0">
                          <a:ln>
                            <a:noFill/>
                          </a:ln>
                          <a:solidFill>
                            <a:schemeClr val="tx1"/>
                          </a:solidFill>
                          <a:effectLst/>
                          <a:latin typeface="Arial" pitchFamily="34" charset="0"/>
                        </a:rPr>
                        <a:t>Ρυόλιθος</a:t>
                      </a:r>
                    </a:p>
                  </a:txBody>
                  <a:tcPr marT="45728" marB="4572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l-GR" sz="1000" b="1" i="0" u="none" strike="noStrike" cap="none" normalizeH="0" baseline="0" smtClean="0">
                          <a:ln>
                            <a:noFill/>
                          </a:ln>
                          <a:solidFill>
                            <a:schemeClr val="tx1"/>
                          </a:solidFill>
                          <a:effectLst/>
                          <a:latin typeface="Arial" pitchFamily="34" charset="0"/>
                        </a:rPr>
                        <a:t>2.6</a:t>
                      </a:r>
                    </a:p>
                  </a:txBody>
                  <a:tcPr marT="45728" marB="4572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243885">
                <a:tc vMerge="1">
                  <a:txBody>
                    <a:bodyPr/>
                    <a:lstStyle/>
                    <a:p>
                      <a:endParaRPr lang="el-GR"/>
                    </a:p>
                  </a:txBody>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l-GR" sz="1000" b="1" i="0" u="none" strike="noStrike" cap="none" normalizeH="0" baseline="0" smtClean="0">
                          <a:ln>
                            <a:noFill/>
                          </a:ln>
                          <a:solidFill>
                            <a:schemeClr val="tx1"/>
                          </a:solidFill>
                          <a:effectLst/>
                          <a:latin typeface="Arial" pitchFamily="34" charset="0"/>
                        </a:rPr>
                        <a:t>Γρανίτης</a:t>
                      </a:r>
                    </a:p>
                  </a:txBody>
                  <a:tcPr marT="45728" marB="4572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l-GR" sz="1000" b="1" i="0" u="none" strike="noStrike" cap="none" normalizeH="0" baseline="0" smtClean="0">
                          <a:ln>
                            <a:noFill/>
                          </a:ln>
                          <a:solidFill>
                            <a:schemeClr val="tx1"/>
                          </a:solidFill>
                          <a:effectLst/>
                          <a:latin typeface="Arial" pitchFamily="34" charset="0"/>
                        </a:rPr>
                        <a:t>3.3</a:t>
                      </a:r>
                    </a:p>
                  </a:txBody>
                  <a:tcPr marT="45728" marB="4572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243885">
                <a:tc vMerge="1">
                  <a:txBody>
                    <a:bodyPr/>
                    <a:lstStyle/>
                    <a:p>
                      <a:endParaRPr lang="el-GR"/>
                    </a:p>
                  </a:txBody>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l-GR" sz="1000" b="1" i="0" u="none" strike="noStrike" cap="none" normalizeH="0" baseline="0" smtClean="0">
                          <a:ln>
                            <a:noFill/>
                          </a:ln>
                          <a:solidFill>
                            <a:schemeClr val="tx1"/>
                          </a:solidFill>
                          <a:effectLst/>
                          <a:latin typeface="Arial" pitchFamily="34" charset="0"/>
                        </a:rPr>
                        <a:t>Ανδεσίτης</a:t>
                      </a:r>
                    </a:p>
                  </a:txBody>
                  <a:tcPr marT="45728" marB="4572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l-GR" sz="1000" b="1" i="0" u="none" strike="noStrike" cap="none" normalizeH="0" baseline="0" smtClean="0">
                          <a:ln>
                            <a:noFill/>
                          </a:ln>
                          <a:solidFill>
                            <a:schemeClr val="tx1"/>
                          </a:solidFill>
                          <a:effectLst/>
                          <a:latin typeface="Arial" pitchFamily="34" charset="0"/>
                        </a:rPr>
                        <a:t>2.3</a:t>
                      </a:r>
                    </a:p>
                  </a:txBody>
                  <a:tcPr marT="45728" marB="4572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243885">
                <a:tc vMerge="1">
                  <a:txBody>
                    <a:bodyPr/>
                    <a:lstStyle/>
                    <a:p>
                      <a:endParaRPr lang="el-GR"/>
                    </a:p>
                  </a:txBody>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l-GR" sz="1000" b="1" i="0" u="none" strike="noStrike" cap="none" normalizeH="0" baseline="0" smtClean="0">
                          <a:ln>
                            <a:noFill/>
                          </a:ln>
                          <a:solidFill>
                            <a:schemeClr val="tx1"/>
                          </a:solidFill>
                          <a:effectLst/>
                          <a:latin typeface="Arial" pitchFamily="34" charset="0"/>
                        </a:rPr>
                        <a:t>Διορίτης</a:t>
                      </a:r>
                    </a:p>
                  </a:txBody>
                  <a:tcPr marT="45728" marB="4572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l-GR" sz="1000" b="1" i="0" u="none" strike="noStrike" cap="none" normalizeH="0" baseline="0" smtClean="0">
                          <a:ln>
                            <a:noFill/>
                          </a:ln>
                          <a:solidFill>
                            <a:schemeClr val="tx1"/>
                          </a:solidFill>
                          <a:effectLst/>
                          <a:latin typeface="Arial" pitchFamily="34" charset="0"/>
                        </a:rPr>
                        <a:t>2.8</a:t>
                      </a:r>
                    </a:p>
                  </a:txBody>
                  <a:tcPr marT="45728" marB="4572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243885">
                <a:tc vMerge="1">
                  <a:txBody>
                    <a:bodyPr/>
                    <a:lstStyle/>
                    <a:p>
                      <a:endParaRPr lang="el-GR"/>
                    </a:p>
                  </a:txBody>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l-GR" sz="1000" b="1" i="0" u="none" strike="noStrike" cap="none" normalizeH="0" baseline="0" smtClean="0">
                          <a:ln>
                            <a:noFill/>
                          </a:ln>
                          <a:solidFill>
                            <a:schemeClr val="tx1"/>
                          </a:solidFill>
                          <a:effectLst/>
                          <a:latin typeface="Arial" pitchFamily="34" charset="0"/>
                        </a:rPr>
                        <a:t>Βασάλτης</a:t>
                      </a:r>
                    </a:p>
                  </a:txBody>
                  <a:tcPr marT="45728" marB="4572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l-GR" sz="1000" b="1" i="0" u="none" strike="noStrike" cap="none" normalizeH="0" baseline="0" smtClean="0">
                          <a:ln>
                            <a:noFill/>
                          </a:ln>
                          <a:solidFill>
                            <a:schemeClr val="tx1"/>
                          </a:solidFill>
                          <a:effectLst/>
                          <a:latin typeface="Arial" pitchFamily="34" charset="0"/>
                        </a:rPr>
                        <a:t>1.8</a:t>
                      </a:r>
                    </a:p>
                  </a:txBody>
                  <a:tcPr marT="45728" marB="4572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243885">
                <a:tc vMerge="1">
                  <a:txBody>
                    <a:bodyPr/>
                    <a:lstStyle/>
                    <a:p>
                      <a:endParaRPr lang="el-GR"/>
                    </a:p>
                  </a:txBody>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l-GR" sz="1000" b="1" i="0" u="none" strike="noStrike" cap="none" normalizeH="0" baseline="0" smtClean="0">
                          <a:ln>
                            <a:noFill/>
                          </a:ln>
                          <a:solidFill>
                            <a:schemeClr val="tx1"/>
                          </a:solidFill>
                          <a:effectLst/>
                          <a:latin typeface="Arial" pitchFamily="34" charset="0"/>
                        </a:rPr>
                        <a:t>Γάββρος</a:t>
                      </a:r>
                    </a:p>
                  </a:txBody>
                  <a:tcPr marT="45728" marB="4572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l-GR" sz="1000" b="1" i="0" u="none" strike="noStrike" cap="none" normalizeH="0" baseline="0" smtClean="0">
                          <a:ln>
                            <a:noFill/>
                          </a:ln>
                          <a:solidFill>
                            <a:schemeClr val="tx1"/>
                          </a:solidFill>
                          <a:effectLst/>
                          <a:latin typeface="Arial" pitchFamily="34" charset="0"/>
                        </a:rPr>
                        <a:t>2.8</a:t>
                      </a:r>
                    </a:p>
                  </a:txBody>
                  <a:tcPr marT="45728" marB="4572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243885">
                <a:tc rowSpan="3">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l-GR" sz="1200" b="0" i="0" u="none" strike="noStrike" cap="none" normalizeH="0" baseline="0" smtClean="0">
                        <a:ln>
                          <a:noFill/>
                        </a:ln>
                        <a:solidFill>
                          <a:schemeClr val="tx1"/>
                        </a:solidFill>
                        <a:effectLst/>
                        <a:latin typeface="Arial" pitchFamily="34" charset="0"/>
                      </a:endParaRP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el-GR" sz="1200" b="1" i="0" u="none" strike="noStrike" cap="none" normalizeH="0" baseline="0" smtClean="0">
                        <a:ln>
                          <a:noFill/>
                        </a:ln>
                        <a:solidFill>
                          <a:schemeClr val="tx1"/>
                        </a:solidFill>
                        <a:effectLst/>
                        <a:latin typeface="Arial" pitchFamily="34" charset="0"/>
                      </a:endParaRPr>
                    </a:p>
                    <a:p>
                      <a:pPr marL="0" marR="0" lvl="0" indent="0" algn="l" defTabSz="914400" rtl="0" eaLnBrk="1" fontAlgn="base" latinLnBrk="0" hangingPunct="1">
                        <a:lnSpc>
                          <a:spcPct val="100000"/>
                        </a:lnSpc>
                        <a:spcBef>
                          <a:spcPct val="20000"/>
                        </a:spcBef>
                        <a:spcAft>
                          <a:spcPct val="0"/>
                        </a:spcAft>
                        <a:buClrTx/>
                        <a:buSzTx/>
                        <a:buFontTx/>
                        <a:buNone/>
                        <a:tabLst/>
                      </a:pPr>
                      <a:r>
                        <a:rPr kumimoji="0" lang="el-GR" sz="1200" b="1" i="0" u="none" strike="noStrike" cap="none" normalizeH="0" baseline="0" smtClean="0">
                          <a:ln>
                            <a:noFill/>
                          </a:ln>
                          <a:solidFill>
                            <a:schemeClr val="tx1"/>
                          </a:solidFill>
                          <a:effectLst/>
                          <a:latin typeface="Arial" pitchFamily="34" charset="0"/>
                        </a:rPr>
                        <a:t>Ιζηματογενή</a:t>
                      </a:r>
                    </a:p>
                  </a:txBody>
                  <a:tcPr marT="45728" marB="45728"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CFF"/>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l-GR" sz="1000" b="1" i="0" u="none" strike="noStrike" cap="none" normalizeH="0" baseline="0" smtClean="0">
                          <a:ln>
                            <a:noFill/>
                          </a:ln>
                          <a:solidFill>
                            <a:schemeClr val="tx1"/>
                          </a:solidFill>
                          <a:effectLst/>
                          <a:latin typeface="Arial" pitchFamily="34" charset="0"/>
                        </a:rPr>
                        <a:t>Σχιστόλιθος</a:t>
                      </a:r>
                    </a:p>
                  </a:txBody>
                  <a:tcPr marT="45728" marB="4572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l-GR" sz="1000" b="1" i="0" u="none" strike="noStrike" cap="none" normalizeH="0" baseline="0" smtClean="0">
                          <a:ln>
                            <a:noFill/>
                          </a:ln>
                          <a:solidFill>
                            <a:schemeClr val="tx1"/>
                          </a:solidFill>
                          <a:effectLst/>
                          <a:latin typeface="Arial" pitchFamily="34" charset="0"/>
                        </a:rPr>
                        <a:t>2.1</a:t>
                      </a:r>
                    </a:p>
                  </a:txBody>
                  <a:tcPr marT="45728" marB="4572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243885">
                <a:tc vMerge="1">
                  <a:txBody>
                    <a:bodyPr/>
                    <a:lstStyle/>
                    <a:p>
                      <a:endParaRPr lang="el-GR"/>
                    </a:p>
                  </a:txBody>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l-GR" sz="1000" b="1" i="0" u="none" strike="noStrike" cap="none" normalizeH="0" baseline="0" smtClean="0">
                          <a:ln>
                            <a:noFill/>
                          </a:ln>
                          <a:solidFill>
                            <a:schemeClr val="tx1"/>
                          </a:solidFill>
                          <a:effectLst/>
                          <a:latin typeface="Arial" pitchFamily="34" charset="0"/>
                        </a:rPr>
                        <a:t>Ψαμμίτης</a:t>
                      </a:r>
                    </a:p>
                  </a:txBody>
                  <a:tcPr marT="45728" marB="4572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l-GR" sz="1000" b="1" i="0" u="none" strike="noStrike" cap="none" normalizeH="0" baseline="0" smtClean="0">
                          <a:ln>
                            <a:noFill/>
                          </a:ln>
                          <a:solidFill>
                            <a:schemeClr val="tx1"/>
                          </a:solidFill>
                          <a:effectLst/>
                          <a:latin typeface="Arial" pitchFamily="34" charset="0"/>
                        </a:rPr>
                        <a:t>3.7</a:t>
                      </a:r>
                    </a:p>
                  </a:txBody>
                  <a:tcPr marT="45728" marB="4572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243885">
                <a:tc vMerge="1">
                  <a:txBody>
                    <a:bodyPr/>
                    <a:lstStyle/>
                    <a:p>
                      <a:endParaRPr lang="el-GR"/>
                    </a:p>
                  </a:txBody>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l-GR" sz="1000" b="1" i="0" u="none" strike="noStrike" cap="none" normalizeH="0" baseline="0" smtClean="0">
                          <a:ln>
                            <a:noFill/>
                          </a:ln>
                          <a:solidFill>
                            <a:schemeClr val="tx1"/>
                          </a:solidFill>
                          <a:effectLst/>
                          <a:latin typeface="Arial" pitchFamily="34" charset="0"/>
                        </a:rPr>
                        <a:t>Ασβεστόλιθος</a:t>
                      </a:r>
                    </a:p>
                  </a:txBody>
                  <a:tcPr marT="45728" marB="4572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l-GR" sz="1000" b="1" i="0" u="none" strike="noStrike" cap="none" normalizeH="0" baseline="0" smtClean="0">
                          <a:ln>
                            <a:noFill/>
                          </a:ln>
                          <a:solidFill>
                            <a:schemeClr val="tx1"/>
                          </a:solidFill>
                          <a:effectLst/>
                          <a:latin typeface="Arial" pitchFamily="34" charset="0"/>
                        </a:rPr>
                        <a:t>3.4</a:t>
                      </a:r>
                    </a:p>
                  </a:txBody>
                  <a:tcPr marT="45728" marB="4572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243885">
                <a:tc rowSpan="3">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l-GR" sz="1200" b="1" i="0" u="none" strike="noStrike" cap="none" normalizeH="0" baseline="0" smtClean="0">
                        <a:ln>
                          <a:noFill/>
                        </a:ln>
                        <a:solidFill>
                          <a:schemeClr val="tx1"/>
                        </a:solidFill>
                        <a:effectLst/>
                        <a:latin typeface="Arial" pitchFamily="34" charset="0"/>
                      </a:endParaRPr>
                    </a:p>
                    <a:p>
                      <a:pPr marL="0" marR="0" lvl="0" indent="0" algn="l" defTabSz="914400" rtl="0" eaLnBrk="1" fontAlgn="base" latinLnBrk="0" hangingPunct="1">
                        <a:lnSpc>
                          <a:spcPct val="100000"/>
                        </a:lnSpc>
                        <a:spcBef>
                          <a:spcPct val="20000"/>
                        </a:spcBef>
                        <a:spcAft>
                          <a:spcPct val="0"/>
                        </a:spcAft>
                        <a:buClrTx/>
                        <a:buSzTx/>
                        <a:buFontTx/>
                        <a:buNone/>
                        <a:tabLst/>
                      </a:pPr>
                      <a:r>
                        <a:rPr kumimoji="0" lang="el-GR" sz="1200" b="1" i="0" u="none" strike="noStrike" cap="none" normalizeH="0" baseline="0" smtClean="0">
                          <a:ln>
                            <a:noFill/>
                          </a:ln>
                          <a:solidFill>
                            <a:schemeClr val="tx1"/>
                          </a:solidFill>
                          <a:effectLst/>
                          <a:latin typeface="Arial" pitchFamily="34" charset="0"/>
                        </a:rPr>
                        <a:t>Μεταμορφωμένα</a:t>
                      </a:r>
                    </a:p>
                  </a:txBody>
                  <a:tcPr marT="45728" marB="45728"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l-GR" sz="1000" b="1" i="0" u="none" strike="noStrike" cap="none" normalizeH="0" baseline="0" smtClean="0">
                          <a:ln>
                            <a:noFill/>
                          </a:ln>
                          <a:solidFill>
                            <a:schemeClr val="tx1"/>
                          </a:solidFill>
                          <a:effectLst/>
                          <a:latin typeface="Arial" pitchFamily="34" charset="0"/>
                        </a:rPr>
                        <a:t>Αμφιβολίτης</a:t>
                      </a:r>
                    </a:p>
                  </a:txBody>
                  <a:tcPr marT="45728" marB="4572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l-GR" sz="1000" b="1" i="0" u="none" strike="noStrike" cap="none" normalizeH="0" baseline="0" smtClean="0">
                          <a:ln>
                            <a:noFill/>
                          </a:ln>
                          <a:solidFill>
                            <a:schemeClr val="tx1"/>
                          </a:solidFill>
                          <a:effectLst/>
                          <a:latin typeface="Arial" pitchFamily="34" charset="0"/>
                        </a:rPr>
                        <a:t>3.0</a:t>
                      </a:r>
                    </a:p>
                  </a:txBody>
                  <a:tcPr marT="45728" marB="4572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243885">
                <a:tc vMerge="1">
                  <a:txBody>
                    <a:bodyPr/>
                    <a:lstStyle/>
                    <a:p>
                      <a:endParaRPr lang="el-GR"/>
                    </a:p>
                  </a:txBody>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l-GR" sz="1000" b="1" i="0" u="none" strike="noStrike" cap="none" normalizeH="0" baseline="0" smtClean="0">
                          <a:ln>
                            <a:noFill/>
                          </a:ln>
                          <a:solidFill>
                            <a:schemeClr val="tx1"/>
                          </a:solidFill>
                          <a:effectLst/>
                          <a:latin typeface="Arial" pitchFamily="34" charset="0"/>
                        </a:rPr>
                        <a:t>Σερπεντινίτης</a:t>
                      </a:r>
                    </a:p>
                  </a:txBody>
                  <a:tcPr marT="45728" marB="4572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l-GR" sz="1000" b="1" i="0" u="none" strike="noStrike" cap="none" normalizeH="0" baseline="0" smtClean="0">
                          <a:ln>
                            <a:noFill/>
                          </a:ln>
                          <a:solidFill>
                            <a:schemeClr val="tx1"/>
                          </a:solidFill>
                          <a:effectLst/>
                          <a:latin typeface="Arial" pitchFamily="34" charset="0"/>
                        </a:rPr>
                        <a:t>3.5</a:t>
                      </a:r>
                    </a:p>
                  </a:txBody>
                  <a:tcPr marT="45728" marB="4572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243885">
                <a:tc vMerge="1">
                  <a:txBody>
                    <a:bodyPr/>
                    <a:lstStyle/>
                    <a:p>
                      <a:endParaRPr lang="el-GR"/>
                    </a:p>
                  </a:txBody>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l-GR" sz="1000" b="1" i="0" u="none" strike="noStrike" cap="none" normalizeH="0" baseline="0" smtClean="0">
                          <a:ln>
                            <a:noFill/>
                          </a:ln>
                          <a:solidFill>
                            <a:schemeClr val="tx1"/>
                          </a:solidFill>
                          <a:effectLst/>
                          <a:latin typeface="Arial" pitchFamily="34" charset="0"/>
                        </a:rPr>
                        <a:t>Χαλαζίτης</a:t>
                      </a:r>
                    </a:p>
                  </a:txBody>
                  <a:tcPr marT="45728" marB="4572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l-GR" sz="1000" b="1" i="0" u="none" strike="noStrike" cap="none" normalizeH="0" baseline="0" smtClean="0">
                          <a:ln>
                            <a:noFill/>
                          </a:ln>
                          <a:solidFill>
                            <a:schemeClr val="tx1"/>
                          </a:solidFill>
                          <a:effectLst/>
                          <a:latin typeface="Arial" pitchFamily="34" charset="0"/>
                        </a:rPr>
                        <a:t>5.0</a:t>
                      </a:r>
                    </a:p>
                  </a:txBody>
                  <a:tcPr marT="45728" marB="4572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r>
            </a:tbl>
          </a:graphicData>
        </a:graphic>
      </p:graphicFrame>
      <p:sp>
        <p:nvSpPr>
          <p:cNvPr id="44084" name="Text Box 161"/>
          <p:cNvSpPr txBox="1">
            <a:spLocks noChangeArrowheads="1"/>
          </p:cNvSpPr>
          <p:nvPr/>
        </p:nvSpPr>
        <p:spPr bwMode="auto">
          <a:xfrm>
            <a:off x="6590841" y="5983077"/>
            <a:ext cx="32004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l-GR" altLang="en-US" sz="1200" dirty="0">
                <a:latin typeface="Calibri" panose="020F0502020204030204" pitchFamily="34" charset="0"/>
              </a:rPr>
              <a:t>Μέσες τιμές από </a:t>
            </a:r>
            <a:r>
              <a:rPr lang="en-GB" altLang="en-US" sz="1200" dirty="0" smtClean="0">
                <a:latin typeface="Calibri" panose="020F0502020204030204" pitchFamily="34" charset="0"/>
              </a:rPr>
              <a:t>Jessop </a:t>
            </a:r>
            <a:r>
              <a:rPr lang="el-GR" altLang="en-US" sz="1200" dirty="0" smtClean="0">
                <a:latin typeface="Calibri" panose="020F0502020204030204" pitchFamily="34" charset="0"/>
              </a:rPr>
              <a:t>(</a:t>
            </a:r>
            <a:r>
              <a:rPr lang="en-GB" altLang="en-US" sz="1200" dirty="0" smtClean="0">
                <a:latin typeface="Calibri" panose="020F0502020204030204" pitchFamily="34" charset="0"/>
              </a:rPr>
              <a:t>1990</a:t>
            </a:r>
            <a:r>
              <a:rPr lang="el-GR" altLang="en-US" sz="1200" dirty="0" smtClean="0">
                <a:latin typeface="Calibri" panose="020F0502020204030204" pitchFamily="34" charset="0"/>
              </a:rPr>
              <a:t>)</a:t>
            </a:r>
            <a:endParaRPr lang="el-GR" altLang="en-US" sz="1200" dirty="0">
              <a:latin typeface="Calibri" panose="020F0502020204030204" pitchFamily="34" charset="0"/>
            </a:endParaRPr>
          </a:p>
        </p:txBody>
      </p:sp>
      <p:sp>
        <p:nvSpPr>
          <p:cNvPr id="2" name="Title 1"/>
          <p:cNvSpPr>
            <a:spLocks noGrp="1"/>
          </p:cNvSpPr>
          <p:nvPr>
            <p:ph type="title"/>
          </p:nvPr>
        </p:nvSpPr>
        <p:spPr/>
        <p:txBody>
          <a:bodyPr>
            <a:normAutofit fontScale="90000"/>
          </a:bodyPr>
          <a:lstStyle/>
          <a:p>
            <a:r>
              <a:rPr lang="el-GR" dirty="0"/>
              <a:t>Η θερμική αγωγιμότητα στο εσωτερικό της </a:t>
            </a:r>
            <a:r>
              <a:rPr lang="el-GR" dirty="0" smtClean="0"/>
              <a:t>Γης</a:t>
            </a:r>
            <a:endParaRPr lang="en-US" dirty="0"/>
          </a:p>
        </p:txBody>
      </p:sp>
    </p:spTree>
    <p:extLst>
      <p:ext uri="{BB962C8B-B14F-4D97-AF65-F5344CB8AC3E}">
        <p14:creationId xmlns:p14="http://schemas.microsoft.com/office/powerpoint/2010/main" val="88666087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ext Box 6"/>
          <p:cNvSpPr txBox="1">
            <a:spLocks noChangeArrowheads="1"/>
          </p:cNvSpPr>
          <p:nvPr/>
        </p:nvSpPr>
        <p:spPr bwMode="auto">
          <a:xfrm>
            <a:off x="4524375" y="785813"/>
            <a:ext cx="312420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ct val="50000"/>
              </a:spcBef>
            </a:pPr>
            <a:r>
              <a:rPr lang="el-GR" altLang="en-US" b="1">
                <a:solidFill>
                  <a:schemeClr val="bg1"/>
                </a:solidFill>
                <a:latin typeface="Calibri" panose="020F0502020204030204" pitchFamily="34" charset="0"/>
              </a:rPr>
              <a:t>η θερμότητα διαδίδεται με:</a:t>
            </a:r>
          </a:p>
        </p:txBody>
      </p:sp>
      <p:sp>
        <p:nvSpPr>
          <p:cNvPr id="45059" name="Text Box 8"/>
          <p:cNvSpPr txBox="1">
            <a:spLocks noChangeArrowheads="1"/>
          </p:cNvSpPr>
          <p:nvPr/>
        </p:nvSpPr>
        <p:spPr bwMode="auto">
          <a:xfrm>
            <a:off x="7859616" y="1448098"/>
            <a:ext cx="2362200" cy="1615827"/>
          </a:xfrm>
          <a:prstGeom prst="rect">
            <a:avLst/>
          </a:prstGeom>
          <a:noFill/>
          <a:ln>
            <a:solidFill>
              <a:schemeClr val="tx1"/>
            </a:solidFill>
          </a:ln>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buFontTx/>
              <a:buChar char="-"/>
            </a:pPr>
            <a:r>
              <a:rPr lang="el-GR" altLang="en-US" b="1" dirty="0">
                <a:latin typeface="Calibri" panose="020F0502020204030204" pitchFamily="34" charset="0"/>
              </a:rPr>
              <a:t>αγωγή</a:t>
            </a:r>
          </a:p>
          <a:p>
            <a:pPr eaLnBrk="1" hangingPunct="1">
              <a:spcBef>
                <a:spcPct val="50000"/>
              </a:spcBef>
              <a:buFontTx/>
              <a:buChar char="-"/>
            </a:pPr>
            <a:r>
              <a:rPr lang="el-GR" altLang="en-US" b="1" dirty="0">
                <a:latin typeface="Calibri" panose="020F0502020204030204" pitchFamily="34" charset="0"/>
              </a:rPr>
              <a:t>ακτινοβολία</a:t>
            </a:r>
          </a:p>
          <a:p>
            <a:pPr eaLnBrk="1" hangingPunct="1">
              <a:spcBef>
                <a:spcPct val="50000"/>
              </a:spcBef>
              <a:buFontTx/>
              <a:buChar char="-"/>
            </a:pPr>
            <a:r>
              <a:rPr lang="el-GR" altLang="en-US" b="1" dirty="0">
                <a:latin typeface="Calibri" panose="020F0502020204030204" pitchFamily="34" charset="0"/>
              </a:rPr>
              <a:t>διέγερση των ατόμων</a:t>
            </a:r>
          </a:p>
          <a:p>
            <a:pPr eaLnBrk="1" hangingPunct="1">
              <a:spcBef>
                <a:spcPct val="50000"/>
              </a:spcBef>
              <a:buFontTx/>
              <a:buChar char="-"/>
            </a:pPr>
            <a:r>
              <a:rPr lang="el-GR" altLang="en-US" b="1" dirty="0">
                <a:latin typeface="Calibri" panose="020F0502020204030204" pitchFamily="34" charset="0"/>
              </a:rPr>
              <a:t>μεταφορά</a:t>
            </a:r>
          </a:p>
        </p:txBody>
      </p:sp>
      <p:sp>
        <p:nvSpPr>
          <p:cNvPr id="45060" name="WordArt 9"/>
          <p:cNvSpPr>
            <a:spLocks noChangeArrowheads="1" noChangeShapeType="1" noTextEdit="1"/>
          </p:cNvSpPr>
          <p:nvPr/>
        </p:nvSpPr>
        <p:spPr bwMode="auto">
          <a:xfrm>
            <a:off x="1992216" y="1524298"/>
            <a:ext cx="1809750" cy="346075"/>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a:r>
              <a:rPr lang="el-GR" sz="3600" kern="10" dirty="0">
                <a:ln w="0"/>
              </a:rPr>
              <a:t>Στον μανδύα</a:t>
            </a:r>
            <a:endParaRPr lang="en-US" sz="3600" kern="10" dirty="0">
              <a:ln w="0"/>
            </a:endParaRPr>
          </a:p>
        </p:txBody>
      </p:sp>
      <p:sp>
        <p:nvSpPr>
          <p:cNvPr id="45061" name="AutoShape 10"/>
          <p:cNvSpPr>
            <a:spLocks noChangeArrowheads="1"/>
          </p:cNvSpPr>
          <p:nvPr/>
        </p:nvSpPr>
        <p:spPr bwMode="auto">
          <a:xfrm>
            <a:off x="3973416" y="1524297"/>
            <a:ext cx="304800" cy="304800"/>
          </a:xfrm>
          <a:prstGeom prst="rightArrow">
            <a:avLst>
              <a:gd name="adj1" fmla="val 50000"/>
              <a:gd name="adj2" fmla="val 25000"/>
            </a:avLst>
          </a:prstGeom>
          <a:solidFill>
            <a:schemeClr val="tx1"/>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latin typeface="Calibri" panose="020F0502020204030204" pitchFamily="34" charset="0"/>
            </a:endParaRPr>
          </a:p>
        </p:txBody>
      </p:sp>
      <p:sp>
        <p:nvSpPr>
          <p:cNvPr id="45062" name="Text Box 11"/>
          <p:cNvSpPr txBox="1">
            <a:spLocks noChangeArrowheads="1"/>
          </p:cNvSpPr>
          <p:nvPr/>
        </p:nvSpPr>
        <p:spPr bwMode="auto">
          <a:xfrm>
            <a:off x="1992216" y="2362497"/>
            <a:ext cx="5562600"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eaLnBrk="1" hangingPunct="1">
              <a:spcBef>
                <a:spcPct val="50000"/>
              </a:spcBef>
            </a:pPr>
            <a:r>
              <a:rPr lang="el-GR" altLang="en-US" b="1" dirty="0">
                <a:latin typeface="Calibri" panose="020F0502020204030204" pitchFamily="34" charset="0"/>
              </a:rPr>
              <a:t>Έχει δειχθεί πειραματικά ότι στα πετρώματα γίνεται διάδοση θερμότητας και με ακτινοβολία όταν η θερμοκρασία υπερβεί μια ορισμένη τιμή (</a:t>
            </a:r>
            <a:r>
              <a:rPr lang="el-GR" altLang="en-US" b="1" dirty="0">
                <a:latin typeface="Calibri" panose="020F0502020204030204" pitchFamily="34" charset="0"/>
                <a:cs typeface="Arial" panose="020B0604020202020204" pitchFamily="34" charset="0"/>
              </a:rPr>
              <a:t>≈</a:t>
            </a:r>
            <a:r>
              <a:rPr lang="en-GB" altLang="en-US" b="1" dirty="0">
                <a:latin typeface="Calibri" panose="020F0502020204030204" pitchFamily="34" charset="0"/>
                <a:cs typeface="Arial" panose="020B0604020202020204" pitchFamily="34" charset="0"/>
              </a:rPr>
              <a:t> </a:t>
            </a:r>
            <a:r>
              <a:rPr lang="el-GR" altLang="en-US" b="1" dirty="0">
                <a:latin typeface="Calibri" panose="020F0502020204030204" pitchFamily="34" charset="0"/>
                <a:cs typeface="Arial" panose="020B0604020202020204" pitchFamily="34" charset="0"/>
              </a:rPr>
              <a:t>300</a:t>
            </a:r>
            <a:r>
              <a:rPr lang="el-GR" altLang="en-US" b="1" baseline="30000" dirty="0">
                <a:latin typeface="Calibri" panose="020F0502020204030204" pitchFamily="34" charset="0"/>
                <a:cs typeface="Arial" panose="020B0604020202020204" pitchFamily="34" charset="0"/>
              </a:rPr>
              <a:t>ο</a:t>
            </a:r>
            <a:r>
              <a:rPr lang="el-GR" altLang="en-US" b="1" dirty="0">
                <a:latin typeface="Calibri" panose="020F0502020204030204" pitchFamily="34" charset="0"/>
                <a:cs typeface="Arial" panose="020B0604020202020204" pitchFamily="34" charset="0"/>
              </a:rPr>
              <a:t> </a:t>
            </a:r>
            <a:r>
              <a:rPr lang="en-GB" altLang="en-US" b="1" dirty="0">
                <a:latin typeface="Calibri" panose="020F0502020204030204" pitchFamily="34" charset="0"/>
                <a:cs typeface="Arial" panose="020B0604020202020204" pitchFamily="34" charset="0"/>
              </a:rPr>
              <a:t>C</a:t>
            </a:r>
            <a:r>
              <a:rPr lang="en-GB" altLang="en-US" dirty="0">
                <a:latin typeface="Calibri" panose="020F0502020204030204" pitchFamily="34" charset="0"/>
                <a:cs typeface="Arial" panose="020B0604020202020204" pitchFamily="34" charset="0"/>
              </a:rPr>
              <a:t>).</a:t>
            </a:r>
            <a:endParaRPr lang="el-GR" altLang="en-US" dirty="0">
              <a:latin typeface="Calibri" panose="020F0502020204030204" pitchFamily="34" charset="0"/>
              <a:cs typeface="Arial" panose="020B0604020202020204" pitchFamily="34" charset="0"/>
            </a:endParaRPr>
          </a:p>
        </p:txBody>
      </p:sp>
      <p:sp>
        <p:nvSpPr>
          <p:cNvPr id="45063" name="Text Box 12"/>
          <p:cNvSpPr txBox="1">
            <a:spLocks noChangeArrowheads="1"/>
          </p:cNvSpPr>
          <p:nvPr/>
        </p:nvSpPr>
        <p:spPr bwMode="auto">
          <a:xfrm>
            <a:off x="1738314" y="3581400"/>
            <a:ext cx="8715375" cy="641350"/>
          </a:xfrm>
          <a:prstGeom prst="rect">
            <a:avLst/>
          </a:prstGeom>
          <a:gradFill rotWithShape="1">
            <a:gsLst>
              <a:gs pos="0">
                <a:schemeClr val="bg1"/>
              </a:gs>
              <a:gs pos="100000">
                <a:srgbClr val="C0C0C0"/>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l-GR" altLang="en-US" b="1" dirty="0">
                <a:latin typeface="Calibri" panose="020F0502020204030204" pitchFamily="34" charset="0"/>
              </a:rPr>
              <a:t>Συνολικός συντελεστής θερμικής αγωγιμότητας, </a:t>
            </a:r>
            <a:r>
              <a:rPr lang="en-GB" altLang="en-US" b="1" dirty="0">
                <a:latin typeface="Calibri" panose="020F0502020204030204" pitchFamily="34" charset="0"/>
              </a:rPr>
              <a:t>k, </a:t>
            </a:r>
            <a:r>
              <a:rPr lang="el-GR" altLang="en-US" b="1" dirty="0">
                <a:latin typeface="Calibri" panose="020F0502020204030204" pitchFamily="34" charset="0"/>
              </a:rPr>
              <a:t>σε ορισμένο βάθος μέσα στον μανδύα, ορίζεται ως το άθροισμα των:</a:t>
            </a:r>
          </a:p>
        </p:txBody>
      </p:sp>
      <p:sp>
        <p:nvSpPr>
          <p:cNvPr id="45064" name="Text Box 13"/>
          <p:cNvSpPr txBox="1">
            <a:spLocks noChangeArrowheads="1"/>
          </p:cNvSpPr>
          <p:nvPr/>
        </p:nvSpPr>
        <p:spPr bwMode="auto">
          <a:xfrm>
            <a:off x="1738314" y="4690765"/>
            <a:ext cx="8915400" cy="1243012"/>
          </a:xfrm>
          <a:prstGeom prst="rect">
            <a:avLst/>
          </a:prstGeom>
          <a:gradFill>
            <a:gsLst>
              <a:gs pos="0">
                <a:schemeClr val="bg1"/>
              </a:gs>
              <a:gs pos="100000">
                <a:srgbClr val="C0C0C0"/>
              </a:gs>
            </a:gsLst>
            <a:lin ang="5400000" scaled="1"/>
          </a:gradFill>
          <a:ln w="50800">
            <a:solidFill>
              <a:schemeClr val="tx1"/>
            </a:solidFill>
            <a:miter lim="800000"/>
            <a:headEnd/>
            <a:tailEnd/>
          </a:ln>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buFont typeface="Wingdings" panose="05000000000000000000" pitchFamily="2" charset="2"/>
              <a:buChar char="Ø"/>
            </a:pPr>
            <a:r>
              <a:rPr lang="en-GB" altLang="en-US" b="1" dirty="0">
                <a:latin typeface="Calibri" panose="020F0502020204030204" pitchFamily="34" charset="0"/>
              </a:rPr>
              <a:t> </a:t>
            </a:r>
            <a:r>
              <a:rPr lang="el-GR" altLang="en-US" b="1" dirty="0">
                <a:latin typeface="Calibri" panose="020F0502020204030204" pitchFamily="34" charset="0"/>
              </a:rPr>
              <a:t>συντελεστή αγωγιμότητας, </a:t>
            </a:r>
            <a:r>
              <a:rPr lang="en-GB" altLang="en-US" b="1" dirty="0" err="1">
                <a:latin typeface="Calibri" panose="020F0502020204030204" pitchFamily="34" charset="0"/>
              </a:rPr>
              <a:t>k</a:t>
            </a:r>
            <a:r>
              <a:rPr lang="en-GB" altLang="en-US" b="1" baseline="-25000" dirty="0" err="1">
                <a:latin typeface="Calibri" panose="020F0502020204030204" pitchFamily="34" charset="0"/>
              </a:rPr>
              <a:t>ph</a:t>
            </a:r>
            <a:endParaRPr lang="en-GB" altLang="en-US" b="1" dirty="0">
              <a:latin typeface="Calibri" panose="020F0502020204030204" pitchFamily="34" charset="0"/>
            </a:endParaRPr>
          </a:p>
          <a:p>
            <a:pPr eaLnBrk="1" hangingPunct="1">
              <a:spcBef>
                <a:spcPct val="50000"/>
              </a:spcBef>
              <a:buFont typeface="Wingdings" panose="05000000000000000000" pitchFamily="2" charset="2"/>
              <a:buChar char="Ø"/>
            </a:pPr>
            <a:r>
              <a:rPr lang="en-GB" altLang="en-US" b="1" dirty="0">
                <a:latin typeface="Calibri" panose="020F0502020204030204" pitchFamily="34" charset="0"/>
              </a:rPr>
              <a:t> </a:t>
            </a:r>
            <a:r>
              <a:rPr lang="el-GR" altLang="en-US" b="1" dirty="0">
                <a:latin typeface="Calibri" panose="020F0502020204030204" pitchFamily="34" charset="0"/>
              </a:rPr>
              <a:t>ενεργό συντελεστή θερμικής αγωγιμότητας λόγω ακτινοβολίας</a:t>
            </a:r>
            <a:r>
              <a:rPr lang="en-GB" altLang="en-US" b="1" dirty="0">
                <a:latin typeface="Calibri" panose="020F0502020204030204" pitchFamily="34" charset="0"/>
              </a:rPr>
              <a:t>, </a:t>
            </a:r>
            <a:r>
              <a:rPr lang="en-GB" altLang="en-US" b="1" dirty="0" err="1">
                <a:latin typeface="Calibri" panose="020F0502020204030204" pitchFamily="34" charset="0"/>
              </a:rPr>
              <a:t>k</a:t>
            </a:r>
            <a:r>
              <a:rPr lang="en-GB" altLang="en-US" b="1" baseline="-25000" dirty="0" err="1">
                <a:latin typeface="Calibri" panose="020F0502020204030204" pitchFamily="34" charset="0"/>
              </a:rPr>
              <a:t>r</a:t>
            </a:r>
            <a:endParaRPr lang="el-GR" altLang="en-US" b="1" dirty="0">
              <a:latin typeface="Calibri" panose="020F0502020204030204" pitchFamily="34" charset="0"/>
            </a:endParaRPr>
          </a:p>
          <a:p>
            <a:pPr eaLnBrk="1" hangingPunct="1">
              <a:spcBef>
                <a:spcPct val="50000"/>
              </a:spcBef>
              <a:buFont typeface="Wingdings" panose="05000000000000000000" pitchFamily="2" charset="2"/>
              <a:buChar char="Ø"/>
            </a:pPr>
            <a:r>
              <a:rPr lang="en-GB" altLang="en-US" b="1" dirty="0">
                <a:latin typeface="Calibri" panose="020F0502020204030204" pitchFamily="34" charset="0"/>
              </a:rPr>
              <a:t> </a:t>
            </a:r>
            <a:r>
              <a:rPr lang="el-GR" altLang="en-US" b="1" dirty="0">
                <a:latin typeface="Calibri" panose="020F0502020204030204" pitchFamily="34" charset="0"/>
              </a:rPr>
              <a:t>ενεργό συντελεστή θερμικής αγωγιμότητας λόγω διέγερσης των ατόμων, </a:t>
            </a:r>
            <a:r>
              <a:rPr lang="en-GB" altLang="en-US" b="1" dirty="0" err="1">
                <a:latin typeface="Calibri" panose="020F0502020204030204" pitchFamily="34" charset="0"/>
              </a:rPr>
              <a:t>k</a:t>
            </a:r>
            <a:r>
              <a:rPr lang="en-GB" altLang="en-US" b="1" baseline="-25000" dirty="0" err="1">
                <a:latin typeface="Calibri" panose="020F0502020204030204" pitchFamily="34" charset="0"/>
              </a:rPr>
              <a:t>e</a:t>
            </a:r>
            <a:r>
              <a:rPr lang="el-GR" altLang="en-US" b="1" dirty="0">
                <a:latin typeface="Calibri" panose="020F0502020204030204" pitchFamily="34" charset="0"/>
              </a:rPr>
              <a:t> </a:t>
            </a:r>
          </a:p>
        </p:txBody>
      </p:sp>
      <p:sp>
        <p:nvSpPr>
          <p:cNvPr id="2" name="Title 1"/>
          <p:cNvSpPr>
            <a:spLocks noGrp="1"/>
          </p:cNvSpPr>
          <p:nvPr>
            <p:ph type="title"/>
          </p:nvPr>
        </p:nvSpPr>
        <p:spPr/>
        <p:txBody>
          <a:bodyPr>
            <a:normAutofit fontScale="90000"/>
          </a:bodyPr>
          <a:lstStyle/>
          <a:p>
            <a:r>
              <a:rPr lang="el-GR" dirty="0"/>
              <a:t>Η θερμική αγωγιμότητα στο εσωτερικό της </a:t>
            </a:r>
            <a:r>
              <a:rPr lang="el-GR" dirty="0" smtClean="0"/>
              <a:t>Γης</a:t>
            </a:r>
            <a:endParaRPr lang="en-US" dirty="0"/>
          </a:p>
        </p:txBody>
      </p:sp>
    </p:spTree>
    <p:extLst>
      <p:ext uri="{BB962C8B-B14F-4D97-AF65-F5344CB8AC3E}">
        <p14:creationId xmlns:p14="http://schemas.microsoft.com/office/powerpoint/2010/main" val="126583962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5" name="Text Box 4"/>
          <p:cNvSpPr txBox="1">
            <a:spLocks noChangeArrowheads="1"/>
          </p:cNvSpPr>
          <p:nvPr/>
        </p:nvSpPr>
        <p:spPr bwMode="auto">
          <a:xfrm>
            <a:off x="196123" y="1605696"/>
            <a:ext cx="8153400" cy="461665"/>
          </a:xfrm>
          <a:prstGeom prst="rect">
            <a:avLst/>
          </a:prstGeom>
          <a:noFill/>
          <a:ln w="50800">
            <a:noFill/>
            <a:miter lim="800000"/>
            <a:headEnd/>
            <a:tailEnd/>
          </a:ln>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buFont typeface="Wingdings" panose="05000000000000000000" pitchFamily="2" charset="2"/>
              <a:buNone/>
            </a:pPr>
            <a:r>
              <a:rPr lang="en-GB" altLang="en-US" b="1" dirty="0">
                <a:latin typeface="+mn-lt"/>
              </a:rPr>
              <a:t>E</a:t>
            </a:r>
            <a:r>
              <a:rPr lang="el-GR" altLang="en-US" b="1" dirty="0" err="1">
                <a:latin typeface="+mn-lt"/>
              </a:rPr>
              <a:t>νεργός</a:t>
            </a:r>
            <a:r>
              <a:rPr lang="el-GR" altLang="en-US" b="1" dirty="0">
                <a:latin typeface="+mn-lt"/>
              </a:rPr>
              <a:t> συντελεστής θερμικής αγωγιμότητας λόγω ακτινοβολίας</a:t>
            </a:r>
            <a:r>
              <a:rPr lang="en-GB" altLang="en-US" b="1" dirty="0">
                <a:latin typeface="+mn-lt"/>
              </a:rPr>
              <a:t>, </a:t>
            </a:r>
            <a:r>
              <a:rPr lang="en-GB" altLang="en-US" sz="2400" b="1" dirty="0" err="1">
                <a:latin typeface="+mn-lt"/>
              </a:rPr>
              <a:t>k</a:t>
            </a:r>
            <a:r>
              <a:rPr lang="en-GB" altLang="en-US" sz="2400" b="1" baseline="-25000" dirty="0" err="1">
                <a:latin typeface="+mn-lt"/>
              </a:rPr>
              <a:t>r</a:t>
            </a:r>
            <a:r>
              <a:rPr lang="el-GR" altLang="en-US" b="1" dirty="0" smtClean="0">
                <a:latin typeface="+mn-lt"/>
              </a:rPr>
              <a:t>:</a:t>
            </a:r>
            <a:endParaRPr lang="el-GR" altLang="en-US" b="1" dirty="0">
              <a:latin typeface="+mn-lt"/>
            </a:endParaRPr>
          </a:p>
        </p:txBody>
      </p:sp>
      <p:sp>
        <p:nvSpPr>
          <p:cNvPr id="5126" name="Text Box 8"/>
          <p:cNvSpPr txBox="1">
            <a:spLocks noChangeArrowheads="1"/>
          </p:cNvSpPr>
          <p:nvPr/>
        </p:nvSpPr>
        <p:spPr bwMode="auto">
          <a:xfrm>
            <a:off x="196123" y="3512975"/>
            <a:ext cx="8153400" cy="461665"/>
          </a:xfrm>
          <a:prstGeom prst="rect">
            <a:avLst/>
          </a:prstGeom>
          <a:noFill/>
          <a:ln w="50800">
            <a:noFill/>
            <a:miter lim="800000"/>
            <a:headEnd/>
            <a:tailEnd/>
          </a:ln>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buFont typeface="Wingdings" panose="05000000000000000000" pitchFamily="2" charset="2"/>
              <a:buNone/>
            </a:pPr>
            <a:r>
              <a:rPr lang="en-GB" altLang="en-US" b="1" dirty="0">
                <a:latin typeface="+mn-lt"/>
              </a:rPr>
              <a:t>E</a:t>
            </a:r>
            <a:r>
              <a:rPr lang="el-GR" altLang="en-US" b="1" dirty="0" err="1">
                <a:latin typeface="+mn-lt"/>
              </a:rPr>
              <a:t>νεργός</a:t>
            </a:r>
            <a:r>
              <a:rPr lang="el-GR" altLang="en-US" b="1" dirty="0">
                <a:latin typeface="+mn-lt"/>
              </a:rPr>
              <a:t> συντελεστής αγωγιμότητας λόγω διέγερσης των ατόμων</a:t>
            </a:r>
            <a:r>
              <a:rPr lang="en-GB" altLang="en-US" b="1" dirty="0">
                <a:latin typeface="+mn-lt"/>
              </a:rPr>
              <a:t>, </a:t>
            </a:r>
            <a:r>
              <a:rPr lang="en-GB" altLang="en-US" sz="2400" b="1" dirty="0" err="1">
                <a:latin typeface="+mn-lt"/>
              </a:rPr>
              <a:t>k</a:t>
            </a:r>
            <a:r>
              <a:rPr lang="en-GB" altLang="en-US" sz="2400" b="1" baseline="-25000" dirty="0" err="1">
                <a:latin typeface="+mn-lt"/>
              </a:rPr>
              <a:t>e</a:t>
            </a:r>
            <a:r>
              <a:rPr lang="el-GR" altLang="en-US" sz="2400" b="1" dirty="0" smtClean="0">
                <a:latin typeface="+mn-lt"/>
              </a:rPr>
              <a:t>:</a:t>
            </a:r>
            <a:endParaRPr lang="el-GR" altLang="en-US" b="1" dirty="0">
              <a:latin typeface="+mn-lt"/>
            </a:endParaRPr>
          </a:p>
        </p:txBody>
      </p:sp>
      <p:pic>
        <p:nvPicPr>
          <p:cNvPr id="5127" name="Picture 12" descr="Core_post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37171" y="5033317"/>
            <a:ext cx="2543175" cy="1275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8" name="AutoShape 13"/>
          <p:cNvSpPr>
            <a:spLocks noChangeArrowheads="1"/>
          </p:cNvSpPr>
          <p:nvPr/>
        </p:nvSpPr>
        <p:spPr bwMode="auto">
          <a:xfrm>
            <a:off x="4886556" y="5320873"/>
            <a:ext cx="457200" cy="609600"/>
          </a:xfrm>
          <a:prstGeom prst="rightArrow">
            <a:avLst>
              <a:gd name="adj1" fmla="val 50000"/>
              <a:gd name="adj2" fmla="val 25000"/>
            </a:avLst>
          </a:prstGeom>
          <a:solidFill>
            <a:schemeClr val="tx1"/>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latin typeface="Calibri" panose="020F0502020204030204" pitchFamily="34" charset="0"/>
            </a:endParaRPr>
          </a:p>
        </p:txBody>
      </p:sp>
      <p:sp>
        <p:nvSpPr>
          <p:cNvPr id="8" name="Text Box 14"/>
          <p:cNvSpPr txBox="1">
            <a:spLocks noChangeArrowheads="1"/>
          </p:cNvSpPr>
          <p:nvPr/>
        </p:nvSpPr>
        <p:spPr bwMode="auto">
          <a:xfrm>
            <a:off x="734573" y="4620721"/>
            <a:ext cx="8266323" cy="369332"/>
          </a:xfrm>
          <a:prstGeom prst="rect">
            <a:avLst/>
          </a:prstGeom>
          <a:noFill/>
          <a:ln>
            <a:noFill/>
            <a:headEnd/>
            <a:tailEnd/>
          </a:ln>
        </p:spPr>
        <p:style>
          <a:lnRef idx="2">
            <a:schemeClr val="dk1"/>
          </a:lnRef>
          <a:fillRef idx="1">
            <a:schemeClr val="lt1"/>
          </a:fillRef>
          <a:effectRef idx="0">
            <a:schemeClr val="dk1"/>
          </a:effectRef>
          <a:fontRef idx="minor">
            <a:schemeClr val="dk1"/>
          </a:fontRef>
        </p:style>
        <p:txBody>
          <a:bodyPr wrap="square">
            <a:spAutoFit/>
          </a:bodyPr>
          <a:lstStyle/>
          <a:p>
            <a:pPr>
              <a:spcBef>
                <a:spcPct val="50000"/>
              </a:spcBef>
              <a:defRPr/>
            </a:pPr>
            <a:r>
              <a:rPr lang="el-GR" b="1" u="sng" dirty="0">
                <a:solidFill>
                  <a:schemeClr val="tx1"/>
                </a:solidFill>
              </a:rPr>
              <a:t>Για τον πυρήνα,</a:t>
            </a:r>
            <a:r>
              <a:rPr lang="el-GR" b="1" dirty="0">
                <a:solidFill>
                  <a:schemeClr val="tx1"/>
                </a:solidFill>
              </a:rPr>
              <a:t> ο συντελεστής θερμικής αγωγιμότητας υπολογίζεται από τη σχέση:</a:t>
            </a:r>
          </a:p>
        </p:txBody>
      </p:sp>
      <p:graphicFrame>
        <p:nvGraphicFramePr>
          <p:cNvPr id="5122" name="Object 2"/>
          <p:cNvGraphicFramePr>
            <a:graphicFrameLocks noChangeAspect="1"/>
          </p:cNvGraphicFramePr>
          <p:nvPr>
            <p:extLst>
              <p:ext uri="{D42A27DB-BD31-4B8C-83A1-F6EECF244321}">
                <p14:modId xmlns:p14="http://schemas.microsoft.com/office/powerpoint/2010/main" val="515055489"/>
              </p:ext>
            </p:extLst>
          </p:nvPr>
        </p:nvGraphicFramePr>
        <p:xfrm>
          <a:off x="5886681" y="5163711"/>
          <a:ext cx="1905000" cy="1014413"/>
        </p:xfrm>
        <a:graphic>
          <a:graphicData uri="http://schemas.openxmlformats.org/presentationml/2006/ole">
            <mc:AlternateContent xmlns:mc="http://schemas.openxmlformats.org/markup-compatibility/2006">
              <mc:Choice xmlns:v="urn:schemas-microsoft-com:vml" Requires="v">
                <p:oleObj spid="_x0000_s5179" name="Equation" r:id="rId4" imgW="787320" imgH="419040" progId="Equation.DSMT4">
                  <p:embed/>
                </p:oleObj>
              </mc:Choice>
              <mc:Fallback>
                <p:oleObj name="Equation" r:id="rId4" imgW="787320" imgH="419040" progId="Equation.DSMT4">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886681" y="5163711"/>
                        <a:ext cx="1905000" cy="1014413"/>
                      </a:xfrm>
                      <a:prstGeom prst="rect">
                        <a:avLst/>
                      </a:prstGeom>
                      <a:noFill/>
                      <a:ln>
                        <a:noFill/>
                      </a:ln>
                      <a:effectLst/>
                      <a:extLst/>
                    </p:spPr>
                  </p:pic>
                </p:oleObj>
              </mc:Fallback>
            </mc:AlternateContent>
          </a:graphicData>
        </a:graphic>
      </p:graphicFrame>
      <p:sp>
        <p:nvSpPr>
          <p:cNvPr id="5130" name="Text Box 17"/>
          <p:cNvSpPr txBox="1">
            <a:spLocks noChangeArrowheads="1"/>
          </p:cNvSpPr>
          <p:nvPr/>
        </p:nvSpPr>
        <p:spPr bwMode="auto">
          <a:xfrm>
            <a:off x="8234190" y="5064395"/>
            <a:ext cx="2286000" cy="1338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l-GR" altLang="en-US" sz="1200" b="1" i="1" dirty="0">
                <a:latin typeface="+mn-lt"/>
              </a:rPr>
              <a:t>Τ = απόλυτη θερμοκρασία</a:t>
            </a:r>
          </a:p>
          <a:p>
            <a:pPr eaLnBrk="1" hangingPunct="1">
              <a:spcBef>
                <a:spcPct val="50000"/>
              </a:spcBef>
            </a:pPr>
            <a:r>
              <a:rPr lang="el-GR" altLang="en-US" sz="1400" b="1" i="1" dirty="0">
                <a:latin typeface="+mn-lt"/>
              </a:rPr>
              <a:t>Κ = σταθερά </a:t>
            </a:r>
            <a:r>
              <a:rPr lang="el-GR" altLang="en-US" sz="1400" b="1" i="1" dirty="0" err="1">
                <a:latin typeface="+mn-lt"/>
              </a:rPr>
              <a:t>Boltzmann</a:t>
            </a:r>
            <a:endParaRPr lang="el-GR" altLang="en-US" sz="1400" b="1" i="1" dirty="0">
              <a:latin typeface="+mn-lt"/>
            </a:endParaRPr>
          </a:p>
          <a:p>
            <a:pPr eaLnBrk="1" hangingPunct="1">
              <a:spcBef>
                <a:spcPct val="50000"/>
              </a:spcBef>
            </a:pPr>
            <a:r>
              <a:rPr lang="el-GR" altLang="en-US" sz="1200" b="1" i="1" dirty="0">
                <a:latin typeface="+mn-lt"/>
              </a:rPr>
              <a:t>λ = συντελεστής ηλεκτρικής αγωγιμότητας</a:t>
            </a:r>
          </a:p>
          <a:p>
            <a:pPr eaLnBrk="1" hangingPunct="1">
              <a:spcBef>
                <a:spcPct val="50000"/>
              </a:spcBef>
            </a:pPr>
            <a:r>
              <a:rPr lang="en-GB" altLang="en-US" sz="1200" b="1" i="1" dirty="0">
                <a:latin typeface="+mn-lt"/>
              </a:rPr>
              <a:t>e =</a:t>
            </a:r>
            <a:r>
              <a:rPr lang="el-GR" altLang="en-US" sz="1200" b="1" i="1" dirty="0">
                <a:latin typeface="+mn-lt"/>
              </a:rPr>
              <a:t> φορτίο του ηλεκτρονίου</a:t>
            </a:r>
          </a:p>
        </p:txBody>
      </p:sp>
      <p:sp>
        <p:nvSpPr>
          <p:cNvPr id="5131" name="Text Box 18"/>
          <p:cNvSpPr txBox="1">
            <a:spLocks noChangeArrowheads="1"/>
          </p:cNvSpPr>
          <p:nvPr/>
        </p:nvSpPr>
        <p:spPr bwMode="auto">
          <a:xfrm>
            <a:off x="6019800" y="6477000"/>
            <a:ext cx="23622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l-GR" altLang="en-US" sz="1200" b="1">
                <a:latin typeface="+mn-lt"/>
              </a:rPr>
              <a:t>Νόμος </a:t>
            </a:r>
            <a:r>
              <a:rPr lang="en-GB" altLang="en-US" sz="1200" b="1">
                <a:latin typeface="+mn-lt"/>
              </a:rPr>
              <a:t>Wiedemenn-Franz</a:t>
            </a:r>
            <a:endParaRPr lang="el-GR" altLang="en-US" sz="1200" b="1">
              <a:latin typeface="+mn-lt"/>
            </a:endParaRPr>
          </a:p>
        </p:txBody>
      </p:sp>
      <p:graphicFrame>
        <p:nvGraphicFramePr>
          <p:cNvPr id="5123" name="Object 3"/>
          <p:cNvGraphicFramePr>
            <a:graphicFrameLocks noChangeAspect="1"/>
          </p:cNvGraphicFramePr>
          <p:nvPr>
            <p:extLst>
              <p:ext uri="{D42A27DB-BD31-4B8C-83A1-F6EECF244321}">
                <p14:modId xmlns:p14="http://schemas.microsoft.com/office/powerpoint/2010/main" val="1788559506"/>
              </p:ext>
            </p:extLst>
          </p:nvPr>
        </p:nvGraphicFramePr>
        <p:xfrm>
          <a:off x="7048500" y="1477456"/>
          <a:ext cx="1739900" cy="820738"/>
        </p:xfrm>
        <a:graphic>
          <a:graphicData uri="http://schemas.openxmlformats.org/presentationml/2006/ole">
            <mc:AlternateContent xmlns:mc="http://schemas.openxmlformats.org/markup-compatibility/2006">
              <mc:Choice xmlns:v="urn:schemas-microsoft-com:vml" Requires="v">
                <p:oleObj spid="_x0000_s5180" name="Equation" r:id="rId6" imgW="888840" imgH="419040" progId="Equation.DSMT4">
                  <p:embed/>
                </p:oleObj>
              </mc:Choice>
              <mc:Fallback>
                <p:oleObj name="Equation" r:id="rId6" imgW="888840" imgH="419040" progId="Equation.DSMT4">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048500" y="1477456"/>
                        <a:ext cx="1739900" cy="820738"/>
                      </a:xfrm>
                      <a:prstGeom prst="rect">
                        <a:avLst/>
                      </a:prstGeom>
                      <a:solidFill>
                        <a:schemeClr val="bg1"/>
                      </a:solidFill>
                      <a:ln w="22225">
                        <a:solidFill>
                          <a:schemeClr val="tx1"/>
                        </a:solidFill>
                        <a:miter lim="800000"/>
                        <a:headEnd/>
                        <a:tailEnd/>
                      </a:ln>
                      <a:effectLst/>
                      <a:extLst/>
                    </p:spPr>
                  </p:pic>
                </p:oleObj>
              </mc:Fallback>
            </mc:AlternateContent>
          </a:graphicData>
        </a:graphic>
      </p:graphicFrame>
      <p:graphicFrame>
        <p:nvGraphicFramePr>
          <p:cNvPr id="5124" name="Object 4"/>
          <p:cNvGraphicFramePr>
            <a:graphicFrameLocks noChangeAspect="1"/>
          </p:cNvGraphicFramePr>
          <p:nvPr>
            <p:extLst>
              <p:ext uri="{D42A27DB-BD31-4B8C-83A1-F6EECF244321}">
                <p14:modId xmlns:p14="http://schemas.microsoft.com/office/powerpoint/2010/main" val="4064788556"/>
              </p:ext>
            </p:extLst>
          </p:nvPr>
        </p:nvGraphicFramePr>
        <p:xfrm>
          <a:off x="7117354" y="3434868"/>
          <a:ext cx="1905000" cy="566738"/>
        </p:xfrm>
        <a:graphic>
          <a:graphicData uri="http://schemas.openxmlformats.org/presentationml/2006/ole">
            <mc:AlternateContent xmlns:mc="http://schemas.openxmlformats.org/markup-compatibility/2006">
              <mc:Choice xmlns:v="urn:schemas-microsoft-com:vml" Requires="v">
                <p:oleObj spid="_x0000_s5181" name="Equation" r:id="rId8" imgW="812520" imgH="241200" progId="Equation.DSMT4">
                  <p:embed/>
                </p:oleObj>
              </mc:Choice>
              <mc:Fallback>
                <p:oleObj name="Equation" r:id="rId8" imgW="812520" imgH="241200" progId="Equation.DSMT4">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7117354" y="3434868"/>
                        <a:ext cx="1905000" cy="566738"/>
                      </a:xfrm>
                      <a:prstGeom prst="rect">
                        <a:avLst/>
                      </a:prstGeom>
                      <a:solidFill>
                        <a:schemeClr val="bg1"/>
                      </a:solidFill>
                      <a:ln w="25400">
                        <a:solidFill>
                          <a:schemeClr val="tx1"/>
                        </a:solidFill>
                        <a:miter lim="800000"/>
                        <a:headEnd/>
                        <a:tailEnd/>
                      </a:ln>
                      <a:effectLst/>
                      <a:extLst/>
                    </p:spPr>
                  </p:pic>
                </p:oleObj>
              </mc:Fallback>
            </mc:AlternateContent>
          </a:graphicData>
        </a:graphic>
      </p:graphicFrame>
      <p:sp>
        <p:nvSpPr>
          <p:cNvPr id="2" name="Title 1"/>
          <p:cNvSpPr>
            <a:spLocks noGrp="1"/>
          </p:cNvSpPr>
          <p:nvPr>
            <p:ph type="title"/>
          </p:nvPr>
        </p:nvSpPr>
        <p:spPr/>
        <p:txBody>
          <a:bodyPr>
            <a:normAutofit fontScale="90000"/>
          </a:bodyPr>
          <a:lstStyle/>
          <a:p>
            <a:r>
              <a:rPr lang="el-GR" dirty="0"/>
              <a:t>Η θερμική αγωγιμότητα στο εσωτερικό της Γης</a:t>
            </a:r>
            <a:endParaRPr lang="en-US" dirty="0"/>
          </a:p>
        </p:txBody>
      </p:sp>
      <p:sp>
        <p:nvSpPr>
          <p:cNvPr id="3" name="Rectangle 2"/>
          <p:cNvSpPr/>
          <p:nvPr/>
        </p:nvSpPr>
        <p:spPr>
          <a:xfrm>
            <a:off x="9121049" y="3251365"/>
            <a:ext cx="2865304" cy="1446550"/>
          </a:xfrm>
          <a:prstGeom prst="rect">
            <a:avLst/>
          </a:prstGeom>
        </p:spPr>
        <p:txBody>
          <a:bodyPr wrap="square">
            <a:spAutoFit/>
          </a:bodyPr>
          <a:lstStyle/>
          <a:p>
            <a:pPr>
              <a:spcBef>
                <a:spcPct val="50000"/>
              </a:spcBef>
            </a:pPr>
            <a:r>
              <a:rPr lang="el-GR" altLang="en-US" sz="1600" b="1" i="1" dirty="0" smtClean="0">
                <a:latin typeface="+mn-lt"/>
              </a:rPr>
              <a:t>Τ = απόλυτη θερμοκρασία</a:t>
            </a:r>
            <a:endParaRPr lang="en-GB" altLang="en-US" sz="1600" b="1" i="1" dirty="0" smtClean="0">
              <a:latin typeface="+mn-lt"/>
            </a:endParaRPr>
          </a:p>
          <a:p>
            <a:pPr>
              <a:spcBef>
                <a:spcPct val="50000"/>
              </a:spcBef>
            </a:pPr>
            <a:r>
              <a:rPr lang="el-GR" altLang="en-US" sz="1600" b="1" i="1" dirty="0" smtClean="0">
                <a:latin typeface="+mn-lt"/>
              </a:rPr>
              <a:t>Ε = ενέργεια διέγερσης</a:t>
            </a:r>
          </a:p>
          <a:p>
            <a:pPr>
              <a:spcBef>
                <a:spcPct val="50000"/>
              </a:spcBef>
            </a:pPr>
            <a:r>
              <a:rPr lang="el-GR" altLang="en-US" sz="1600" b="1" i="1" dirty="0" smtClean="0">
                <a:latin typeface="+mn-lt"/>
              </a:rPr>
              <a:t>Κ = σταθερά </a:t>
            </a:r>
            <a:r>
              <a:rPr lang="en-GB" altLang="en-US" sz="1600" b="1" i="1" dirty="0" smtClean="0">
                <a:latin typeface="+mn-lt"/>
              </a:rPr>
              <a:t>Boltzmann</a:t>
            </a:r>
          </a:p>
          <a:p>
            <a:pPr>
              <a:spcBef>
                <a:spcPct val="50000"/>
              </a:spcBef>
            </a:pPr>
            <a:r>
              <a:rPr lang="el-GR" altLang="en-US" sz="1600" b="1" i="1" dirty="0" err="1" smtClean="0">
                <a:latin typeface="+mn-lt"/>
              </a:rPr>
              <a:t>κ</a:t>
            </a:r>
            <a:r>
              <a:rPr lang="el-GR" altLang="en-US" sz="1600" b="1" i="1" baseline="-25000" dirty="0" err="1" smtClean="0">
                <a:latin typeface="+mn-lt"/>
              </a:rPr>
              <a:t>ο</a:t>
            </a:r>
            <a:r>
              <a:rPr lang="en-GB" altLang="en-US" sz="1600" b="1" i="1" dirty="0" smtClean="0">
                <a:latin typeface="+mn-lt"/>
              </a:rPr>
              <a:t> = </a:t>
            </a:r>
            <a:r>
              <a:rPr lang="el-GR" altLang="en-US" sz="1600" b="1" i="1" dirty="0" smtClean="0">
                <a:latin typeface="+mn-lt"/>
              </a:rPr>
              <a:t>σταθερά</a:t>
            </a:r>
            <a:endParaRPr lang="el-GR" altLang="en-US" sz="1600" b="1" i="1" dirty="0">
              <a:latin typeface="+mn-lt"/>
            </a:endParaRPr>
          </a:p>
        </p:txBody>
      </p:sp>
      <p:sp>
        <p:nvSpPr>
          <p:cNvPr id="4" name="Rectangle 3"/>
          <p:cNvSpPr/>
          <p:nvPr/>
        </p:nvSpPr>
        <p:spPr>
          <a:xfrm>
            <a:off x="9022354" y="1560653"/>
            <a:ext cx="3506042" cy="1446550"/>
          </a:xfrm>
          <a:prstGeom prst="rect">
            <a:avLst/>
          </a:prstGeom>
        </p:spPr>
        <p:txBody>
          <a:bodyPr wrap="square">
            <a:spAutoFit/>
          </a:bodyPr>
          <a:lstStyle/>
          <a:p>
            <a:pPr>
              <a:spcBef>
                <a:spcPct val="50000"/>
              </a:spcBef>
            </a:pPr>
            <a:r>
              <a:rPr lang="el-GR" altLang="en-US" sz="1600" b="1" i="1" dirty="0" smtClean="0">
                <a:latin typeface="+mn-lt"/>
              </a:rPr>
              <a:t>Τ = απόλυτη θερμοκρασία</a:t>
            </a:r>
          </a:p>
          <a:p>
            <a:pPr>
              <a:spcBef>
                <a:spcPct val="50000"/>
              </a:spcBef>
            </a:pPr>
            <a:r>
              <a:rPr lang="el-GR" altLang="en-US" sz="1600" b="1" i="1" dirty="0" smtClean="0">
                <a:latin typeface="+mn-lt"/>
              </a:rPr>
              <a:t>σ = σταθερά των </a:t>
            </a:r>
            <a:r>
              <a:rPr lang="en-GB" altLang="en-US" sz="1600" b="1" i="1" dirty="0" smtClean="0">
                <a:latin typeface="+mn-lt"/>
              </a:rPr>
              <a:t>Stefan-Boltzmann</a:t>
            </a:r>
          </a:p>
          <a:p>
            <a:pPr>
              <a:spcBef>
                <a:spcPct val="50000"/>
              </a:spcBef>
            </a:pPr>
            <a:r>
              <a:rPr lang="en-GB" altLang="en-US" sz="1600" b="1" i="1" dirty="0" smtClean="0">
                <a:latin typeface="+mn-lt"/>
              </a:rPr>
              <a:t>n = </a:t>
            </a:r>
            <a:r>
              <a:rPr lang="el-GR" altLang="en-US" sz="1600" b="1" i="1" dirty="0" smtClean="0">
                <a:latin typeface="+mn-lt"/>
              </a:rPr>
              <a:t>δείχτης διάθλασης του μέσου</a:t>
            </a:r>
          </a:p>
          <a:p>
            <a:pPr>
              <a:spcBef>
                <a:spcPct val="50000"/>
              </a:spcBef>
            </a:pPr>
            <a:r>
              <a:rPr lang="el-GR" altLang="en-US" sz="1600" b="1" i="1" dirty="0" smtClean="0">
                <a:latin typeface="+mn-lt"/>
              </a:rPr>
              <a:t>ε = συντελεστής απορρόφησης</a:t>
            </a:r>
            <a:endParaRPr lang="el-GR" altLang="en-US" sz="1600" b="1" i="1" dirty="0">
              <a:latin typeface="+mn-lt"/>
            </a:endParaRPr>
          </a:p>
        </p:txBody>
      </p:sp>
    </p:spTree>
    <p:extLst>
      <p:ext uri="{BB962C8B-B14F-4D97-AF65-F5344CB8AC3E}">
        <p14:creationId xmlns:p14="http://schemas.microsoft.com/office/powerpoint/2010/main" val="334203495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3" name="Text Box 7"/>
          <p:cNvSpPr txBox="1">
            <a:spLocks noChangeArrowheads="1"/>
          </p:cNvSpPr>
          <p:nvPr/>
        </p:nvSpPr>
        <p:spPr bwMode="auto">
          <a:xfrm>
            <a:off x="451691" y="1403515"/>
            <a:ext cx="1158974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l-GR" altLang="en-US" b="1" dirty="0">
                <a:latin typeface="+mn-lt"/>
              </a:rPr>
              <a:t>Θερμοβαθμίδα ονομάζεται η μεταβολή της θερμοκρασίας ανά μονάδα μήκους (βάθους) και μετριέται σε βαθμούς/ </a:t>
            </a:r>
            <a:r>
              <a:rPr lang="en-GB" altLang="en-US" b="1" dirty="0">
                <a:latin typeface="+mn-lt"/>
              </a:rPr>
              <a:t>m.</a:t>
            </a:r>
            <a:endParaRPr lang="el-GR" altLang="en-US" b="1" dirty="0">
              <a:latin typeface="+mn-lt"/>
            </a:endParaRPr>
          </a:p>
        </p:txBody>
      </p:sp>
      <p:sp>
        <p:nvSpPr>
          <p:cNvPr id="46084" name="Text Box 8"/>
          <p:cNvSpPr txBox="1">
            <a:spLocks noChangeArrowheads="1"/>
          </p:cNvSpPr>
          <p:nvPr/>
        </p:nvSpPr>
        <p:spPr bwMode="auto">
          <a:xfrm>
            <a:off x="1628774" y="2159848"/>
            <a:ext cx="8686801" cy="369332"/>
          </a:xfrm>
          <a:prstGeom prst="rect">
            <a:avLst/>
          </a:prstGeom>
          <a:noFill/>
          <a:ln w="38100">
            <a:solidFill>
              <a:schemeClr val="tx1"/>
            </a:solidFill>
            <a:miter lim="800000"/>
            <a:headEnd/>
            <a:tailEnd/>
          </a:ln>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ct val="50000"/>
              </a:spcBef>
            </a:pPr>
            <a:r>
              <a:rPr lang="el-GR" altLang="en-US" b="1">
                <a:latin typeface="+mn-lt"/>
              </a:rPr>
              <a:t>Η κατακόρυφη θερμοβαθμίδα κοντά στην επιφάνεια της Γης έχει μέση τιμή 20</a:t>
            </a:r>
            <a:r>
              <a:rPr lang="el-GR" altLang="en-US" b="1" baseline="30000">
                <a:latin typeface="+mn-lt"/>
              </a:rPr>
              <a:t>ο</a:t>
            </a:r>
            <a:r>
              <a:rPr lang="en-GB" altLang="en-US" b="1">
                <a:latin typeface="+mn-lt"/>
              </a:rPr>
              <a:t> C/ km</a:t>
            </a:r>
            <a:endParaRPr lang="el-GR" altLang="en-US" b="1">
              <a:latin typeface="+mn-lt"/>
            </a:endParaRPr>
          </a:p>
        </p:txBody>
      </p:sp>
      <p:grpSp>
        <p:nvGrpSpPr>
          <p:cNvPr id="46085" name="Group 40"/>
          <p:cNvGrpSpPr>
            <a:grpSpLocks/>
          </p:cNvGrpSpPr>
          <p:nvPr/>
        </p:nvGrpSpPr>
        <p:grpSpPr bwMode="auto">
          <a:xfrm>
            <a:off x="8839200" y="3578646"/>
            <a:ext cx="3352800" cy="2743200"/>
            <a:chOff x="480" y="2592"/>
            <a:chExt cx="2112" cy="1728"/>
          </a:xfrm>
        </p:grpSpPr>
        <p:sp>
          <p:nvSpPr>
            <p:cNvPr id="46088" name="Line 9"/>
            <p:cNvSpPr>
              <a:spLocks noChangeShapeType="1"/>
            </p:cNvSpPr>
            <p:nvPr/>
          </p:nvSpPr>
          <p:spPr bwMode="auto">
            <a:xfrm>
              <a:off x="480" y="3024"/>
              <a:ext cx="1728" cy="0"/>
            </a:xfrm>
            <a:prstGeom prst="line">
              <a:avLst/>
            </a:prstGeom>
            <a:noFill/>
            <a:ln w="444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6089" name="Rectangle 10"/>
            <p:cNvSpPr>
              <a:spLocks noChangeArrowheads="1"/>
            </p:cNvSpPr>
            <p:nvPr/>
          </p:nvSpPr>
          <p:spPr bwMode="auto">
            <a:xfrm>
              <a:off x="1344" y="3024"/>
              <a:ext cx="96" cy="1296"/>
            </a:xfrm>
            <a:prstGeom prst="rect">
              <a:avLst/>
            </a:prstGeom>
            <a:solidFill>
              <a:schemeClr val="bg1">
                <a:lumMod val="75000"/>
              </a:schemeClr>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latin typeface="Calibri" panose="020F0502020204030204" pitchFamily="34" charset="0"/>
              </a:endParaRPr>
            </a:p>
          </p:txBody>
        </p:sp>
        <p:sp>
          <p:nvSpPr>
            <p:cNvPr id="46090" name="Oval 11"/>
            <p:cNvSpPr>
              <a:spLocks noChangeArrowheads="1"/>
            </p:cNvSpPr>
            <p:nvPr/>
          </p:nvSpPr>
          <p:spPr bwMode="auto">
            <a:xfrm>
              <a:off x="1344" y="3168"/>
              <a:ext cx="96" cy="96"/>
            </a:xfrm>
            <a:prstGeom prst="ellipse">
              <a:avLst/>
            </a:prstGeom>
            <a:solidFill>
              <a:schemeClr val="tx1"/>
            </a:solidFill>
            <a:ln w="9525">
              <a:solidFill>
                <a:schemeClr val="tx1"/>
              </a:solidFill>
              <a:round/>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latin typeface="Calibri" panose="020F0502020204030204" pitchFamily="34" charset="0"/>
              </a:endParaRPr>
            </a:p>
          </p:txBody>
        </p:sp>
        <p:sp>
          <p:nvSpPr>
            <p:cNvPr id="46091" name="Oval 12"/>
            <p:cNvSpPr>
              <a:spLocks noChangeArrowheads="1"/>
            </p:cNvSpPr>
            <p:nvPr/>
          </p:nvSpPr>
          <p:spPr bwMode="auto">
            <a:xfrm>
              <a:off x="1344" y="3408"/>
              <a:ext cx="96" cy="96"/>
            </a:xfrm>
            <a:prstGeom prst="ellipse">
              <a:avLst/>
            </a:prstGeom>
            <a:solidFill>
              <a:schemeClr val="tx1"/>
            </a:solidFill>
            <a:ln w="9525">
              <a:solidFill>
                <a:schemeClr val="tx1"/>
              </a:solidFill>
              <a:round/>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latin typeface="Calibri" panose="020F0502020204030204" pitchFamily="34" charset="0"/>
              </a:endParaRPr>
            </a:p>
          </p:txBody>
        </p:sp>
        <p:sp>
          <p:nvSpPr>
            <p:cNvPr id="46092" name="Oval 13"/>
            <p:cNvSpPr>
              <a:spLocks noChangeArrowheads="1"/>
            </p:cNvSpPr>
            <p:nvPr/>
          </p:nvSpPr>
          <p:spPr bwMode="auto">
            <a:xfrm>
              <a:off x="1344" y="3648"/>
              <a:ext cx="96" cy="96"/>
            </a:xfrm>
            <a:prstGeom prst="ellipse">
              <a:avLst/>
            </a:prstGeom>
            <a:solidFill>
              <a:schemeClr val="tx1"/>
            </a:solidFill>
            <a:ln w="9525">
              <a:solidFill>
                <a:schemeClr val="tx1"/>
              </a:solidFill>
              <a:round/>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latin typeface="Calibri" panose="020F0502020204030204" pitchFamily="34" charset="0"/>
              </a:endParaRPr>
            </a:p>
          </p:txBody>
        </p:sp>
        <p:sp>
          <p:nvSpPr>
            <p:cNvPr id="46093" name="Oval 14"/>
            <p:cNvSpPr>
              <a:spLocks noChangeArrowheads="1"/>
            </p:cNvSpPr>
            <p:nvPr/>
          </p:nvSpPr>
          <p:spPr bwMode="auto">
            <a:xfrm>
              <a:off x="1344" y="3888"/>
              <a:ext cx="96" cy="96"/>
            </a:xfrm>
            <a:prstGeom prst="ellipse">
              <a:avLst/>
            </a:prstGeom>
            <a:solidFill>
              <a:schemeClr val="tx1"/>
            </a:solidFill>
            <a:ln w="9525">
              <a:solidFill>
                <a:schemeClr val="tx1"/>
              </a:solidFill>
              <a:round/>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latin typeface="Calibri" panose="020F0502020204030204" pitchFamily="34" charset="0"/>
              </a:endParaRPr>
            </a:p>
          </p:txBody>
        </p:sp>
        <p:sp>
          <p:nvSpPr>
            <p:cNvPr id="46094" name="Oval 15"/>
            <p:cNvSpPr>
              <a:spLocks noChangeArrowheads="1"/>
            </p:cNvSpPr>
            <p:nvPr/>
          </p:nvSpPr>
          <p:spPr bwMode="auto">
            <a:xfrm>
              <a:off x="1344" y="4128"/>
              <a:ext cx="96" cy="96"/>
            </a:xfrm>
            <a:prstGeom prst="ellipse">
              <a:avLst/>
            </a:prstGeom>
            <a:solidFill>
              <a:schemeClr val="tx1"/>
            </a:solidFill>
            <a:ln w="9525">
              <a:solidFill>
                <a:schemeClr val="tx1"/>
              </a:solidFill>
              <a:round/>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latin typeface="Calibri" panose="020F0502020204030204" pitchFamily="34" charset="0"/>
              </a:endParaRPr>
            </a:p>
          </p:txBody>
        </p:sp>
        <p:sp>
          <p:nvSpPr>
            <p:cNvPr id="46095" name="Text Box 16"/>
            <p:cNvSpPr txBox="1">
              <a:spLocks noChangeArrowheads="1"/>
            </p:cNvSpPr>
            <p:nvPr/>
          </p:nvSpPr>
          <p:spPr bwMode="auto">
            <a:xfrm>
              <a:off x="1440" y="3081"/>
              <a:ext cx="432"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GB" altLang="en-US" b="1">
                  <a:latin typeface="Calibri" panose="020F0502020204030204" pitchFamily="34" charset="0"/>
                </a:rPr>
                <a:t>T</a:t>
              </a:r>
              <a:r>
                <a:rPr lang="en-GB" altLang="en-US" b="1" baseline="-25000">
                  <a:latin typeface="Calibri" panose="020F0502020204030204" pitchFamily="34" charset="0"/>
                </a:rPr>
                <a:t>1</a:t>
              </a:r>
              <a:endParaRPr lang="el-GR" altLang="en-US" b="1">
                <a:latin typeface="Calibri" panose="020F0502020204030204" pitchFamily="34" charset="0"/>
              </a:endParaRPr>
            </a:p>
          </p:txBody>
        </p:sp>
        <p:sp>
          <p:nvSpPr>
            <p:cNvPr id="46096" name="Text Box 17"/>
            <p:cNvSpPr txBox="1">
              <a:spLocks noChangeArrowheads="1"/>
            </p:cNvSpPr>
            <p:nvPr/>
          </p:nvSpPr>
          <p:spPr bwMode="auto">
            <a:xfrm>
              <a:off x="1440" y="3321"/>
              <a:ext cx="432"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GB" altLang="en-US" b="1">
                  <a:latin typeface="Calibri" panose="020F0502020204030204" pitchFamily="34" charset="0"/>
                </a:rPr>
                <a:t>T</a:t>
              </a:r>
              <a:r>
                <a:rPr lang="en-GB" altLang="en-US" b="1" baseline="-25000">
                  <a:latin typeface="Calibri" panose="020F0502020204030204" pitchFamily="34" charset="0"/>
                </a:rPr>
                <a:t>2</a:t>
              </a:r>
              <a:endParaRPr lang="el-GR" altLang="en-US" b="1">
                <a:latin typeface="Calibri" panose="020F0502020204030204" pitchFamily="34" charset="0"/>
              </a:endParaRPr>
            </a:p>
          </p:txBody>
        </p:sp>
        <p:sp>
          <p:nvSpPr>
            <p:cNvPr id="46097" name="Text Box 18"/>
            <p:cNvSpPr txBox="1">
              <a:spLocks noChangeArrowheads="1"/>
            </p:cNvSpPr>
            <p:nvPr/>
          </p:nvSpPr>
          <p:spPr bwMode="auto">
            <a:xfrm>
              <a:off x="1440" y="3552"/>
              <a:ext cx="432"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GB" altLang="en-US" b="1">
                  <a:latin typeface="Calibri" panose="020F0502020204030204" pitchFamily="34" charset="0"/>
                </a:rPr>
                <a:t>T</a:t>
              </a:r>
              <a:r>
                <a:rPr lang="en-GB" altLang="en-US" b="1" baseline="-25000">
                  <a:latin typeface="Calibri" panose="020F0502020204030204" pitchFamily="34" charset="0"/>
                </a:rPr>
                <a:t>3</a:t>
              </a:r>
              <a:endParaRPr lang="el-GR" altLang="en-US" b="1">
                <a:latin typeface="Calibri" panose="020F0502020204030204" pitchFamily="34" charset="0"/>
              </a:endParaRPr>
            </a:p>
          </p:txBody>
        </p:sp>
        <p:sp>
          <p:nvSpPr>
            <p:cNvPr id="46098" name="Text Box 19"/>
            <p:cNvSpPr txBox="1">
              <a:spLocks noChangeArrowheads="1"/>
            </p:cNvSpPr>
            <p:nvPr/>
          </p:nvSpPr>
          <p:spPr bwMode="auto">
            <a:xfrm>
              <a:off x="1440" y="3792"/>
              <a:ext cx="432"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GB" altLang="en-US" b="1">
                  <a:latin typeface="Calibri" panose="020F0502020204030204" pitchFamily="34" charset="0"/>
                </a:rPr>
                <a:t>T</a:t>
              </a:r>
              <a:r>
                <a:rPr lang="en-GB" altLang="en-US" b="1" baseline="-25000">
                  <a:latin typeface="Calibri" panose="020F0502020204030204" pitchFamily="34" charset="0"/>
                </a:rPr>
                <a:t>4</a:t>
              </a:r>
              <a:endParaRPr lang="el-GR" altLang="en-US" b="1">
                <a:latin typeface="Calibri" panose="020F0502020204030204" pitchFamily="34" charset="0"/>
              </a:endParaRPr>
            </a:p>
          </p:txBody>
        </p:sp>
        <p:sp>
          <p:nvSpPr>
            <p:cNvPr id="46099" name="Text Box 20"/>
            <p:cNvSpPr txBox="1">
              <a:spLocks noChangeArrowheads="1"/>
            </p:cNvSpPr>
            <p:nvPr/>
          </p:nvSpPr>
          <p:spPr bwMode="auto">
            <a:xfrm>
              <a:off x="1440" y="4041"/>
              <a:ext cx="432"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GB" altLang="en-US" b="1">
                  <a:latin typeface="Calibri" panose="020F0502020204030204" pitchFamily="34" charset="0"/>
                </a:rPr>
                <a:t>T</a:t>
              </a:r>
              <a:r>
                <a:rPr lang="en-GB" altLang="en-US" b="1" baseline="-25000">
                  <a:latin typeface="Calibri" panose="020F0502020204030204" pitchFamily="34" charset="0"/>
                </a:rPr>
                <a:t>5</a:t>
              </a:r>
              <a:endParaRPr lang="el-GR" altLang="en-US" b="1">
                <a:latin typeface="Calibri" panose="020F0502020204030204" pitchFamily="34" charset="0"/>
              </a:endParaRPr>
            </a:p>
          </p:txBody>
        </p:sp>
        <p:sp>
          <p:nvSpPr>
            <p:cNvPr id="46100" name="Line 21"/>
            <p:cNvSpPr>
              <a:spLocks noChangeShapeType="1"/>
            </p:cNvSpPr>
            <p:nvPr/>
          </p:nvSpPr>
          <p:spPr bwMode="auto">
            <a:xfrm flipV="1">
              <a:off x="1440" y="3888"/>
              <a:ext cx="528" cy="288"/>
            </a:xfrm>
            <a:prstGeom prst="line">
              <a:avLst/>
            </a:prstGeom>
            <a:noFill/>
            <a:ln w="25400">
              <a:solidFill>
                <a:schemeClr val="tx1"/>
              </a:solidFill>
              <a:round/>
              <a:headEnd type="triangle" w="lg" len="med"/>
              <a:tailEnd/>
            </a:ln>
            <a:extLst>
              <a:ext uri="{909E8E84-426E-40DD-AFC4-6F175D3DCCD1}">
                <a14:hiddenFill xmlns:a14="http://schemas.microsoft.com/office/drawing/2010/main">
                  <a:noFill/>
                </a14:hiddenFill>
              </a:ext>
            </a:extLst>
          </p:spPr>
          <p:txBody>
            <a:bodyPr/>
            <a:lstStyle/>
            <a:p>
              <a:endParaRPr lang="en-US"/>
            </a:p>
          </p:txBody>
        </p:sp>
        <p:sp>
          <p:nvSpPr>
            <p:cNvPr id="46101" name="Freeform 26"/>
            <p:cNvSpPr>
              <a:spLocks/>
            </p:cNvSpPr>
            <p:nvPr/>
          </p:nvSpPr>
          <p:spPr bwMode="auto">
            <a:xfrm>
              <a:off x="1248" y="2592"/>
              <a:ext cx="288" cy="432"/>
            </a:xfrm>
            <a:custGeom>
              <a:avLst/>
              <a:gdLst>
                <a:gd name="T0" fmla="*/ 0 w 288"/>
                <a:gd name="T1" fmla="*/ 432 h 432"/>
                <a:gd name="T2" fmla="*/ 144 w 288"/>
                <a:gd name="T3" fmla="*/ 0 h 432"/>
                <a:gd name="T4" fmla="*/ 288 w 288"/>
                <a:gd name="T5" fmla="*/ 432 h 432"/>
                <a:gd name="T6" fmla="*/ 48 w 288"/>
                <a:gd name="T7" fmla="*/ 288 h 432"/>
                <a:gd name="T8" fmla="*/ 0 60000 65536"/>
                <a:gd name="T9" fmla="*/ 0 60000 65536"/>
                <a:gd name="T10" fmla="*/ 0 60000 65536"/>
                <a:gd name="T11" fmla="*/ 0 60000 65536"/>
                <a:gd name="T12" fmla="*/ 0 w 288"/>
                <a:gd name="T13" fmla="*/ 0 h 432"/>
                <a:gd name="T14" fmla="*/ 288 w 288"/>
                <a:gd name="T15" fmla="*/ 432 h 432"/>
              </a:gdLst>
              <a:ahLst/>
              <a:cxnLst>
                <a:cxn ang="T8">
                  <a:pos x="T0" y="T1"/>
                </a:cxn>
                <a:cxn ang="T9">
                  <a:pos x="T2" y="T3"/>
                </a:cxn>
                <a:cxn ang="T10">
                  <a:pos x="T4" y="T5"/>
                </a:cxn>
                <a:cxn ang="T11">
                  <a:pos x="T6" y="T7"/>
                </a:cxn>
              </a:cxnLst>
              <a:rect l="T12" t="T13" r="T14" b="T15"/>
              <a:pathLst>
                <a:path w="288" h="432">
                  <a:moveTo>
                    <a:pt x="0" y="432"/>
                  </a:moveTo>
                  <a:lnTo>
                    <a:pt x="144" y="0"/>
                  </a:lnTo>
                  <a:lnTo>
                    <a:pt x="288" y="432"/>
                  </a:lnTo>
                  <a:lnTo>
                    <a:pt x="48" y="288"/>
                  </a:lnTo>
                </a:path>
              </a:pathLst>
            </a:custGeom>
            <a:noFill/>
            <a:ln w="19050">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6102" name="Freeform 28"/>
            <p:cNvSpPr>
              <a:spLocks/>
            </p:cNvSpPr>
            <p:nvPr/>
          </p:nvSpPr>
          <p:spPr bwMode="auto">
            <a:xfrm>
              <a:off x="1296" y="2736"/>
              <a:ext cx="192" cy="192"/>
            </a:xfrm>
            <a:custGeom>
              <a:avLst/>
              <a:gdLst>
                <a:gd name="T0" fmla="*/ 0 w 192"/>
                <a:gd name="T1" fmla="*/ 192 h 192"/>
                <a:gd name="T2" fmla="*/ 192 w 192"/>
                <a:gd name="T3" fmla="*/ 144 h 192"/>
                <a:gd name="T4" fmla="*/ 48 w 192"/>
                <a:gd name="T5" fmla="*/ 48 h 192"/>
                <a:gd name="T6" fmla="*/ 144 w 192"/>
                <a:gd name="T7" fmla="*/ 0 h 192"/>
                <a:gd name="T8" fmla="*/ 0 60000 65536"/>
                <a:gd name="T9" fmla="*/ 0 60000 65536"/>
                <a:gd name="T10" fmla="*/ 0 60000 65536"/>
                <a:gd name="T11" fmla="*/ 0 60000 65536"/>
                <a:gd name="T12" fmla="*/ 0 w 192"/>
                <a:gd name="T13" fmla="*/ 0 h 192"/>
                <a:gd name="T14" fmla="*/ 192 w 192"/>
                <a:gd name="T15" fmla="*/ 192 h 192"/>
              </a:gdLst>
              <a:ahLst/>
              <a:cxnLst>
                <a:cxn ang="T8">
                  <a:pos x="T0" y="T1"/>
                </a:cxn>
                <a:cxn ang="T9">
                  <a:pos x="T2" y="T3"/>
                </a:cxn>
                <a:cxn ang="T10">
                  <a:pos x="T4" y="T5"/>
                </a:cxn>
                <a:cxn ang="T11">
                  <a:pos x="T6" y="T7"/>
                </a:cxn>
              </a:cxnLst>
              <a:rect l="T12" t="T13" r="T14" b="T15"/>
              <a:pathLst>
                <a:path w="192" h="192">
                  <a:moveTo>
                    <a:pt x="0" y="192"/>
                  </a:moveTo>
                  <a:lnTo>
                    <a:pt x="192" y="144"/>
                  </a:lnTo>
                  <a:lnTo>
                    <a:pt x="48" y="48"/>
                  </a:lnTo>
                  <a:lnTo>
                    <a:pt x="144" y="0"/>
                  </a:lnTo>
                </a:path>
              </a:pathLst>
            </a:custGeom>
            <a:noFill/>
            <a:ln w="19050">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6103" name="Text Box 30"/>
            <p:cNvSpPr txBox="1">
              <a:spLocks noChangeArrowheads="1"/>
            </p:cNvSpPr>
            <p:nvPr/>
          </p:nvSpPr>
          <p:spPr bwMode="auto">
            <a:xfrm>
              <a:off x="1488" y="2640"/>
              <a:ext cx="816"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l-GR" altLang="en-US" sz="1400" b="1" dirty="0">
                  <a:latin typeface="Calibri" panose="020F0502020204030204" pitchFamily="34" charset="0"/>
                </a:rPr>
                <a:t>γεώτρηση</a:t>
              </a:r>
            </a:p>
          </p:txBody>
        </p:sp>
        <p:sp>
          <p:nvSpPr>
            <p:cNvPr id="24" name="Text Box 31"/>
            <p:cNvSpPr txBox="1">
              <a:spLocks noChangeArrowheads="1"/>
            </p:cNvSpPr>
            <p:nvPr/>
          </p:nvSpPr>
          <p:spPr bwMode="auto">
            <a:xfrm>
              <a:off x="912" y="3504"/>
              <a:ext cx="288" cy="231"/>
            </a:xfrm>
            <a:prstGeom prst="rect">
              <a:avLst/>
            </a:prstGeom>
            <a:noFill/>
            <a:ln w="9525">
              <a:noFill/>
              <a:miter lim="800000"/>
              <a:headEnd/>
              <a:tailEnd/>
            </a:ln>
            <a:effectLst/>
          </p:spPr>
          <p:txBody>
            <a:bodyPr>
              <a:spAutoFit/>
            </a:bodyPr>
            <a:lstStyle/>
            <a:p>
              <a:pPr>
                <a:spcBef>
                  <a:spcPct val="50000"/>
                </a:spcBef>
                <a:defRPr/>
              </a:pPr>
              <a:r>
                <a:rPr lang="en-GB" b="1" dirty="0"/>
                <a:t>k</a:t>
              </a:r>
              <a:endParaRPr lang="el-GR" b="1" dirty="0"/>
            </a:p>
          </p:txBody>
        </p:sp>
        <p:sp>
          <p:nvSpPr>
            <p:cNvPr id="46105" name="Line 32"/>
            <p:cNvSpPr>
              <a:spLocks noChangeShapeType="1"/>
            </p:cNvSpPr>
            <p:nvPr/>
          </p:nvSpPr>
          <p:spPr bwMode="auto">
            <a:xfrm flipV="1">
              <a:off x="528" y="3072"/>
              <a:ext cx="0" cy="480"/>
            </a:xfrm>
            <a:prstGeom prst="line">
              <a:avLst/>
            </a:prstGeom>
            <a:noFill/>
            <a:ln w="254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46106" name="Line 33"/>
            <p:cNvSpPr>
              <a:spLocks noChangeShapeType="1"/>
            </p:cNvSpPr>
            <p:nvPr/>
          </p:nvSpPr>
          <p:spPr bwMode="auto">
            <a:xfrm flipV="1">
              <a:off x="624" y="3072"/>
              <a:ext cx="0" cy="480"/>
            </a:xfrm>
            <a:prstGeom prst="line">
              <a:avLst/>
            </a:prstGeom>
            <a:noFill/>
            <a:ln w="254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46107" name="Line 34"/>
            <p:cNvSpPr>
              <a:spLocks noChangeShapeType="1"/>
            </p:cNvSpPr>
            <p:nvPr/>
          </p:nvSpPr>
          <p:spPr bwMode="auto">
            <a:xfrm flipV="1">
              <a:off x="720" y="3072"/>
              <a:ext cx="0" cy="480"/>
            </a:xfrm>
            <a:prstGeom prst="line">
              <a:avLst/>
            </a:prstGeom>
            <a:noFill/>
            <a:ln w="254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46108" name="Line 35"/>
            <p:cNvSpPr>
              <a:spLocks noChangeShapeType="1"/>
            </p:cNvSpPr>
            <p:nvPr/>
          </p:nvSpPr>
          <p:spPr bwMode="auto">
            <a:xfrm flipV="1">
              <a:off x="816" y="3072"/>
              <a:ext cx="0" cy="480"/>
            </a:xfrm>
            <a:prstGeom prst="line">
              <a:avLst/>
            </a:prstGeom>
            <a:noFill/>
            <a:ln w="254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46109" name="Text Box 36"/>
            <p:cNvSpPr txBox="1">
              <a:spLocks noChangeArrowheads="1"/>
            </p:cNvSpPr>
            <p:nvPr/>
          </p:nvSpPr>
          <p:spPr bwMode="auto">
            <a:xfrm>
              <a:off x="816" y="3072"/>
              <a:ext cx="336"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GB" altLang="en-US" b="1" dirty="0">
                  <a:latin typeface="Calibri" panose="020F0502020204030204" pitchFamily="34" charset="0"/>
                </a:rPr>
                <a:t>q</a:t>
              </a:r>
              <a:endParaRPr lang="el-GR" altLang="en-US" b="1" dirty="0">
                <a:latin typeface="Calibri" panose="020F0502020204030204" pitchFamily="34" charset="0"/>
              </a:endParaRPr>
            </a:p>
          </p:txBody>
        </p:sp>
        <p:sp>
          <p:nvSpPr>
            <p:cNvPr id="46110" name="Line 37"/>
            <p:cNvSpPr>
              <a:spLocks noChangeShapeType="1"/>
            </p:cNvSpPr>
            <p:nvPr/>
          </p:nvSpPr>
          <p:spPr bwMode="auto">
            <a:xfrm>
              <a:off x="2112" y="3120"/>
              <a:ext cx="0" cy="960"/>
            </a:xfrm>
            <a:prstGeom prst="line">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46111" name="Text Box 38"/>
            <p:cNvSpPr txBox="1">
              <a:spLocks noChangeArrowheads="1"/>
            </p:cNvSpPr>
            <p:nvPr/>
          </p:nvSpPr>
          <p:spPr bwMode="auto">
            <a:xfrm>
              <a:off x="1776" y="3696"/>
              <a:ext cx="816"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l-GR" altLang="en-US" sz="1400" b="1" dirty="0">
                  <a:latin typeface="Calibri" panose="020F0502020204030204" pitchFamily="34" charset="0"/>
                </a:rPr>
                <a:t>θερμόμετρο</a:t>
              </a:r>
            </a:p>
          </p:txBody>
        </p:sp>
        <p:sp>
          <p:nvSpPr>
            <p:cNvPr id="46112" name="Text Box 39"/>
            <p:cNvSpPr txBox="1">
              <a:spLocks noChangeArrowheads="1"/>
            </p:cNvSpPr>
            <p:nvPr/>
          </p:nvSpPr>
          <p:spPr bwMode="auto">
            <a:xfrm>
              <a:off x="2016" y="4080"/>
              <a:ext cx="432"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GB" altLang="en-US" b="1" dirty="0">
                  <a:latin typeface="Calibri" panose="020F0502020204030204" pitchFamily="34" charset="0"/>
                </a:rPr>
                <a:t>z</a:t>
              </a:r>
              <a:endParaRPr lang="el-GR" altLang="en-US" b="1" dirty="0">
                <a:latin typeface="Calibri" panose="020F0502020204030204" pitchFamily="34" charset="0"/>
              </a:endParaRPr>
            </a:p>
          </p:txBody>
        </p:sp>
      </p:grpSp>
      <p:sp>
        <p:nvSpPr>
          <p:cNvPr id="46086" name="Text Box 41"/>
          <p:cNvSpPr txBox="1">
            <a:spLocks noChangeArrowheads="1"/>
          </p:cNvSpPr>
          <p:nvPr/>
        </p:nvSpPr>
        <p:spPr bwMode="auto">
          <a:xfrm>
            <a:off x="545335" y="3273847"/>
            <a:ext cx="8979665"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ct val="50000"/>
              </a:spcBef>
            </a:pPr>
            <a:r>
              <a:rPr lang="el-GR" altLang="en-US" b="1" dirty="0">
                <a:latin typeface="+mn-lt"/>
              </a:rPr>
              <a:t>Στην ξηρά, η κατακόρυφη θερμοβαθμίδα μπορεί να υπολογιστεί με την μέτρηση της θερμοκρασίας σε διάφορα βάθη μέσα σε πηγάδια ή σε πυρήνες γεωτρήσεων.</a:t>
            </a:r>
          </a:p>
        </p:txBody>
      </p:sp>
      <p:sp>
        <p:nvSpPr>
          <p:cNvPr id="46087" name="Text Box 42"/>
          <p:cNvSpPr txBox="1">
            <a:spLocks noChangeArrowheads="1"/>
          </p:cNvSpPr>
          <p:nvPr/>
        </p:nvSpPr>
        <p:spPr bwMode="auto">
          <a:xfrm>
            <a:off x="3814763" y="4824039"/>
            <a:ext cx="4314825" cy="923925"/>
          </a:xfrm>
          <a:prstGeom prst="rect">
            <a:avLst/>
          </a:prstGeom>
          <a:noFill/>
          <a:ln>
            <a:noFill/>
          </a:ln>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ct val="50000"/>
              </a:spcBef>
            </a:pPr>
            <a:r>
              <a:rPr lang="el-GR" altLang="en-US" b="1" dirty="0">
                <a:latin typeface="+mn-lt"/>
              </a:rPr>
              <a:t>Στον φλοιό της Γης, η τιμή της κατακόρυφης θερμοβαθμίδας κυμαίνεται μεταξύ 10</a:t>
            </a:r>
            <a:r>
              <a:rPr lang="el-GR" altLang="en-US" b="1" baseline="30000" dirty="0">
                <a:latin typeface="+mn-lt"/>
              </a:rPr>
              <a:t>ο</a:t>
            </a:r>
            <a:r>
              <a:rPr lang="el-GR" altLang="en-US" b="1" dirty="0">
                <a:latin typeface="+mn-lt"/>
              </a:rPr>
              <a:t> </a:t>
            </a:r>
            <a:r>
              <a:rPr lang="en-GB" altLang="en-US" b="1" dirty="0">
                <a:latin typeface="+mn-lt"/>
              </a:rPr>
              <a:t>C/ km </a:t>
            </a:r>
            <a:r>
              <a:rPr lang="el-GR" altLang="en-US" b="1" dirty="0">
                <a:latin typeface="+mn-lt"/>
              </a:rPr>
              <a:t>και 80</a:t>
            </a:r>
            <a:r>
              <a:rPr lang="el-GR" altLang="en-US" b="1" baseline="30000" dirty="0">
                <a:latin typeface="+mn-lt"/>
              </a:rPr>
              <a:t>ο</a:t>
            </a:r>
            <a:r>
              <a:rPr lang="el-GR" altLang="en-US" b="1" dirty="0">
                <a:latin typeface="+mn-lt"/>
              </a:rPr>
              <a:t> </a:t>
            </a:r>
            <a:r>
              <a:rPr lang="en-GB" altLang="en-US" b="1" dirty="0">
                <a:latin typeface="+mn-lt"/>
              </a:rPr>
              <a:t>C/ km </a:t>
            </a:r>
            <a:endParaRPr lang="el-GR" altLang="en-US" b="1" dirty="0">
              <a:latin typeface="+mn-lt"/>
            </a:endParaRPr>
          </a:p>
        </p:txBody>
      </p:sp>
      <p:sp>
        <p:nvSpPr>
          <p:cNvPr id="2" name="Title 1"/>
          <p:cNvSpPr>
            <a:spLocks noGrp="1"/>
          </p:cNvSpPr>
          <p:nvPr>
            <p:ph type="title"/>
          </p:nvPr>
        </p:nvSpPr>
        <p:spPr/>
        <p:txBody>
          <a:bodyPr/>
          <a:lstStyle/>
          <a:p>
            <a:r>
              <a:rPr lang="el-GR" dirty="0" smtClean="0"/>
              <a:t>Η ΘΕΡΜΟΒΑΘΜΙΔΑ ΣΤΟ ΕΣΩΤΕΡΙΚΟ ΤΗΣ ΓΗΣ</a:t>
            </a:r>
            <a:endParaRPr lang="en-US" dirty="0"/>
          </a:p>
        </p:txBody>
      </p:sp>
    </p:spTree>
    <p:extLst>
      <p:ext uri="{BB962C8B-B14F-4D97-AF65-F5344CB8AC3E}">
        <p14:creationId xmlns:p14="http://schemas.microsoft.com/office/powerpoint/2010/main" val="13239774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Text Box 4"/>
          <p:cNvSpPr txBox="1">
            <a:spLocks noChangeArrowheads="1"/>
          </p:cNvSpPr>
          <p:nvPr/>
        </p:nvSpPr>
        <p:spPr bwMode="auto">
          <a:xfrm>
            <a:off x="122853" y="1287440"/>
            <a:ext cx="11793894"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l-GR" altLang="en-US" b="1" dirty="0">
                <a:latin typeface="+mn-lt"/>
              </a:rPr>
              <a:t>Με βάση τις μετρήσεις της θερμοβαθμίδας και του συντελεστή θερμικής αγωγιμότητας στους πυθμένες των θαλασσών και στις ηπείρους, έχουν υπολογισθεί πολλές τιμές της ροής θερμότητας.</a:t>
            </a:r>
          </a:p>
        </p:txBody>
      </p:sp>
      <p:pic>
        <p:nvPicPr>
          <p:cNvPr id="47107" name="Picture 6" descr="Earth_cutawa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88790" y="3673051"/>
            <a:ext cx="2619375" cy="2600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7108" name="Text Box 7"/>
          <p:cNvSpPr txBox="1">
            <a:spLocks noChangeArrowheads="1"/>
          </p:cNvSpPr>
          <p:nvPr/>
        </p:nvSpPr>
        <p:spPr bwMode="auto">
          <a:xfrm>
            <a:off x="3276600" y="2035849"/>
            <a:ext cx="5486400" cy="366713"/>
          </a:xfrm>
          <a:prstGeom prst="rect">
            <a:avLst/>
          </a:prstGeom>
          <a:noFill/>
          <a:ln>
            <a:solidFill>
              <a:schemeClr val="tx1"/>
            </a:solidFill>
          </a:ln>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l-GR" altLang="en-US" b="1" dirty="0">
                <a:latin typeface="+mn-lt"/>
              </a:rPr>
              <a:t>Μέση τιμή της ροής θερμότητας, </a:t>
            </a:r>
            <a:r>
              <a:rPr lang="en-GB" altLang="en-US" b="1" dirty="0">
                <a:latin typeface="+mn-lt"/>
              </a:rPr>
              <a:t>q</a:t>
            </a:r>
            <a:r>
              <a:rPr lang="el-GR" altLang="en-US" b="1" dirty="0">
                <a:latin typeface="+mn-lt"/>
              </a:rPr>
              <a:t> = </a:t>
            </a:r>
            <a:r>
              <a:rPr lang="en-GB" altLang="en-US" b="1" dirty="0">
                <a:latin typeface="+mn-lt"/>
              </a:rPr>
              <a:t>65 </a:t>
            </a:r>
            <a:r>
              <a:rPr lang="en-GB" altLang="en-US" b="1" dirty="0" err="1">
                <a:latin typeface="+mn-lt"/>
              </a:rPr>
              <a:t>mW</a:t>
            </a:r>
            <a:r>
              <a:rPr lang="en-GB" altLang="en-US" b="1" dirty="0">
                <a:latin typeface="+mn-lt"/>
              </a:rPr>
              <a:t>/m</a:t>
            </a:r>
            <a:r>
              <a:rPr lang="en-GB" altLang="en-US" b="1" baseline="30000" dirty="0">
                <a:latin typeface="+mn-lt"/>
              </a:rPr>
              <a:t>2</a:t>
            </a:r>
            <a:endParaRPr lang="el-GR" altLang="en-US" b="1" dirty="0">
              <a:latin typeface="+mn-lt"/>
            </a:endParaRPr>
          </a:p>
        </p:txBody>
      </p:sp>
      <p:sp>
        <p:nvSpPr>
          <p:cNvPr id="47109" name="Text Box 8"/>
          <p:cNvSpPr txBox="1">
            <a:spLocks noChangeArrowheads="1"/>
          </p:cNvSpPr>
          <p:nvPr/>
        </p:nvSpPr>
        <p:spPr bwMode="auto">
          <a:xfrm>
            <a:off x="2209800" y="2710875"/>
            <a:ext cx="7772400" cy="376238"/>
          </a:xfrm>
          <a:prstGeom prst="rect">
            <a:avLst/>
          </a:prstGeom>
          <a:noFill/>
          <a:ln w="9525">
            <a:solidFill>
              <a:schemeClr val="tx1"/>
            </a:solidFill>
            <a:miter lim="800000"/>
            <a:headEnd/>
            <a:tailEnd/>
          </a:ln>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l-GR" altLang="en-US" b="1">
                <a:latin typeface="+mn-lt"/>
              </a:rPr>
              <a:t>Συνολική ροή θερμότητας σε όλη την επιφάνεια της Γης = 34 </a:t>
            </a:r>
            <a:r>
              <a:rPr lang="en-GB" altLang="en-US" b="1">
                <a:latin typeface="+mn-lt"/>
              </a:rPr>
              <a:t>x 10</a:t>
            </a:r>
            <a:r>
              <a:rPr lang="en-GB" altLang="en-US" b="1" baseline="30000">
                <a:latin typeface="+mn-lt"/>
              </a:rPr>
              <a:t>12</a:t>
            </a:r>
            <a:r>
              <a:rPr lang="en-GB" altLang="en-US" b="1" baseline="-25000">
                <a:latin typeface="+mn-lt"/>
              </a:rPr>
              <a:t> </a:t>
            </a:r>
            <a:r>
              <a:rPr lang="en-GB" altLang="en-US" b="1">
                <a:latin typeface="+mn-lt"/>
              </a:rPr>
              <a:t>W</a:t>
            </a:r>
            <a:endParaRPr lang="el-GR" altLang="en-US" b="1">
              <a:latin typeface="+mn-lt"/>
            </a:endParaRPr>
          </a:p>
        </p:txBody>
      </p:sp>
      <p:sp>
        <p:nvSpPr>
          <p:cNvPr id="47110" name="Text Box 9"/>
          <p:cNvSpPr txBox="1">
            <a:spLocks noChangeArrowheads="1"/>
          </p:cNvSpPr>
          <p:nvPr/>
        </p:nvSpPr>
        <p:spPr bwMode="auto">
          <a:xfrm>
            <a:off x="2133600" y="3373015"/>
            <a:ext cx="5029200" cy="646331"/>
          </a:xfrm>
          <a:prstGeom prst="rect">
            <a:avLst/>
          </a:prstGeom>
          <a:solidFill>
            <a:schemeClr val="bg1"/>
          </a:solidFill>
          <a:ln w="66675">
            <a:solidFill>
              <a:schemeClr val="tx1"/>
            </a:solidFill>
            <a:miter lim="800000"/>
            <a:headEnd/>
            <a:tailEnd/>
          </a:ln>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eaLnBrk="1" hangingPunct="1">
              <a:spcBef>
                <a:spcPct val="50000"/>
              </a:spcBef>
            </a:pPr>
            <a:r>
              <a:rPr lang="el-GR" altLang="en-US" b="1">
                <a:latin typeface="+mn-lt"/>
              </a:rPr>
              <a:t>Οι μετρούμενες τιμές της ροής θερμότητας παρουσιάζουν σφάλματα που οφείλονται:</a:t>
            </a:r>
          </a:p>
        </p:txBody>
      </p:sp>
      <p:sp>
        <p:nvSpPr>
          <p:cNvPr id="47111" name="AutoShape 17"/>
          <p:cNvSpPr>
            <a:spLocks noChangeArrowheads="1"/>
          </p:cNvSpPr>
          <p:nvPr/>
        </p:nvSpPr>
        <p:spPr bwMode="auto">
          <a:xfrm rot="2383759">
            <a:off x="5102225" y="4366789"/>
            <a:ext cx="1219200" cy="304800"/>
          </a:xfrm>
          <a:prstGeom prst="curvedDownArrow">
            <a:avLst>
              <a:gd name="adj1" fmla="val 80000"/>
              <a:gd name="adj2" fmla="val 160000"/>
              <a:gd name="adj3" fmla="val 33333"/>
            </a:avLst>
          </a:prstGeom>
          <a:solidFill>
            <a:schemeClr val="tx1"/>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latin typeface="Calibri" panose="020F0502020204030204" pitchFamily="34" charset="0"/>
            </a:endParaRPr>
          </a:p>
        </p:txBody>
      </p:sp>
      <p:sp>
        <p:nvSpPr>
          <p:cNvPr id="47112" name="AutoShape 18"/>
          <p:cNvSpPr>
            <a:spLocks noChangeArrowheads="1"/>
          </p:cNvSpPr>
          <p:nvPr/>
        </p:nvSpPr>
        <p:spPr bwMode="auto">
          <a:xfrm rot="8575900">
            <a:off x="3124200" y="4401714"/>
            <a:ext cx="1295400" cy="266700"/>
          </a:xfrm>
          <a:prstGeom prst="curvedUpArrow">
            <a:avLst>
              <a:gd name="adj1" fmla="val 97143"/>
              <a:gd name="adj2" fmla="val 194286"/>
              <a:gd name="adj3" fmla="val 33333"/>
            </a:avLst>
          </a:prstGeom>
          <a:solidFill>
            <a:schemeClr val="tx1"/>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latin typeface="Calibri" panose="020F0502020204030204" pitchFamily="34" charset="0"/>
            </a:endParaRPr>
          </a:p>
        </p:txBody>
      </p:sp>
      <p:sp>
        <p:nvSpPr>
          <p:cNvPr id="47113" name="AutoShape 16"/>
          <p:cNvSpPr>
            <a:spLocks noChangeArrowheads="1"/>
          </p:cNvSpPr>
          <p:nvPr/>
        </p:nvSpPr>
        <p:spPr bwMode="auto">
          <a:xfrm>
            <a:off x="4953000" y="4820814"/>
            <a:ext cx="2286000" cy="1524000"/>
          </a:xfrm>
          <a:prstGeom prst="roundRect">
            <a:avLst>
              <a:gd name="adj" fmla="val 43333"/>
            </a:avLst>
          </a:prstGeom>
          <a:solidFill>
            <a:schemeClr val="bg1"/>
          </a:solidFill>
          <a:ln w="41275">
            <a:solidFill>
              <a:schemeClr val="tx1"/>
            </a:solidFill>
            <a:round/>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latin typeface="Calibri" panose="020F0502020204030204" pitchFamily="34" charset="0"/>
            </a:endParaRPr>
          </a:p>
        </p:txBody>
      </p:sp>
      <p:sp>
        <p:nvSpPr>
          <p:cNvPr id="47114" name="AutoShape 15"/>
          <p:cNvSpPr>
            <a:spLocks noChangeArrowheads="1"/>
          </p:cNvSpPr>
          <p:nvPr/>
        </p:nvSpPr>
        <p:spPr bwMode="auto">
          <a:xfrm>
            <a:off x="1828800" y="4820814"/>
            <a:ext cx="2590800" cy="1524000"/>
          </a:xfrm>
          <a:prstGeom prst="roundRect">
            <a:avLst>
              <a:gd name="adj" fmla="val 50000"/>
            </a:avLst>
          </a:prstGeom>
          <a:solidFill>
            <a:schemeClr val="bg1"/>
          </a:solidFill>
          <a:ln w="41275">
            <a:solidFill>
              <a:schemeClr val="tx1"/>
            </a:solidFill>
            <a:round/>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latin typeface="Calibri" panose="020F0502020204030204" pitchFamily="34" charset="0"/>
            </a:endParaRPr>
          </a:p>
        </p:txBody>
      </p:sp>
      <p:sp>
        <p:nvSpPr>
          <p:cNvPr id="47115" name="Text Box 10"/>
          <p:cNvSpPr txBox="1">
            <a:spLocks noChangeArrowheads="1"/>
          </p:cNvSpPr>
          <p:nvPr/>
        </p:nvSpPr>
        <p:spPr bwMode="auto">
          <a:xfrm>
            <a:off x="2091581" y="4850182"/>
            <a:ext cx="1981200" cy="1465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ct val="50000"/>
              </a:spcBef>
            </a:pPr>
            <a:r>
              <a:rPr lang="el-GR" altLang="en-US" b="1" dirty="0">
                <a:latin typeface="+mn-lt"/>
              </a:rPr>
              <a:t>Διείσδυση θαλάσσιου ή εδαφικού νερού σε ρωγμές του φλοιού</a:t>
            </a:r>
          </a:p>
        </p:txBody>
      </p:sp>
      <p:sp>
        <p:nvSpPr>
          <p:cNvPr id="47116" name="Text Box 11"/>
          <p:cNvSpPr txBox="1">
            <a:spLocks noChangeArrowheads="1"/>
          </p:cNvSpPr>
          <p:nvPr/>
        </p:nvSpPr>
        <p:spPr bwMode="auto">
          <a:xfrm>
            <a:off x="5029200" y="4973214"/>
            <a:ext cx="1981200"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ct val="50000"/>
              </a:spcBef>
            </a:pPr>
            <a:r>
              <a:rPr lang="el-GR" altLang="en-US" b="1">
                <a:latin typeface="+mn-lt"/>
              </a:rPr>
              <a:t>Κλιματικές αλλαγές στην επιφάνεια της Γης</a:t>
            </a:r>
          </a:p>
        </p:txBody>
      </p:sp>
      <p:sp>
        <p:nvSpPr>
          <p:cNvPr id="14" name="Title 1"/>
          <p:cNvSpPr>
            <a:spLocks noGrp="1"/>
          </p:cNvSpPr>
          <p:nvPr>
            <p:ph type="title"/>
          </p:nvPr>
        </p:nvSpPr>
        <p:spPr/>
        <p:txBody>
          <a:bodyPr/>
          <a:lstStyle/>
          <a:p>
            <a:r>
              <a:rPr lang="el-GR" dirty="0" smtClean="0"/>
              <a:t>Η ΘΕΡΜΟΒΑΘΜΙΔΑ ΣΤΟ ΕΣΩΤΕΡΙΚΟ ΤΗΣ ΓΗΣ</a:t>
            </a:r>
            <a:endParaRPr lang="en-US" dirty="0"/>
          </a:p>
        </p:txBody>
      </p:sp>
    </p:spTree>
    <p:extLst>
      <p:ext uri="{BB962C8B-B14F-4D97-AF65-F5344CB8AC3E}">
        <p14:creationId xmlns:p14="http://schemas.microsoft.com/office/powerpoint/2010/main" val="183185746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131" name="Picture 5"/>
          <p:cNvPicPr>
            <a:picLocks noChangeAspect="1" noChangeArrowheads="1"/>
          </p:cNvPicPr>
          <p:nvPr/>
        </p:nvPicPr>
        <p:blipFill>
          <a:blip r:embed="rId2">
            <a:extLst>
              <a:ext uri="{28A0092B-C50C-407E-A947-70E740481C1C}">
                <a14:useLocalDpi xmlns:a14="http://schemas.microsoft.com/office/drawing/2010/main" val="0"/>
              </a:ext>
            </a:extLst>
          </a:blip>
          <a:srcRect t="12552"/>
          <a:stretch>
            <a:fillRect/>
          </a:stretch>
        </p:blipFill>
        <p:spPr bwMode="auto">
          <a:xfrm>
            <a:off x="3244720" y="4179332"/>
            <a:ext cx="6007359" cy="21410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 Box 7"/>
          <p:cNvSpPr txBox="1">
            <a:spLocks noChangeArrowheads="1"/>
          </p:cNvSpPr>
          <p:nvPr/>
        </p:nvSpPr>
        <p:spPr bwMode="auto">
          <a:xfrm>
            <a:off x="177281" y="1286122"/>
            <a:ext cx="11532637" cy="646331"/>
          </a:xfrm>
          <a:prstGeom prst="rect">
            <a:avLst/>
          </a:prstGeom>
          <a:noFill/>
          <a:ln w="9525">
            <a:noFill/>
            <a:miter lim="800000"/>
            <a:headEnd/>
            <a:tailEnd/>
          </a:ln>
          <a:effectLst/>
        </p:spPr>
        <p:txBody>
          <a:bodyPr wrap="square">
            <a:spAutoFit/>
          </a:bodyPr>
          <a:lstStyle/>
          <a:p>
            <a:pPr algn="just">
              <a:spcBef>
                <a:spcPct val="50000"/>
              </a:spcBef>
              <a:defRPr/>
            </a:pPr>
            <a:r>
              <a:rPr lang="el-GR" b="1" dirty="0"/>
              <a:t>Η κυκλοφορία θαλάσσιου νερού μέσα στις ρωγμές του θερμού </a:t>
            </a:r>
            <a:r>
              <a:rPr lang="el-GR" b="1" dirty="0" err="1"/>
              <a:t>βασαλτικού</a:t>
            </a:r>
            <a:r>
              <a:rPr lang="el-GR" b="1" dirty="0"/>
              <a:t> υλικού του ωκεάνιου φλοιού κοντά στους άξονες των </a:t>
            </a:r>
            <a:r>
              <a:rPr lang="el-GR" b="1" dirty="0" err="1"/>
              <a:t>μεσωκεάνιων</a:t>
            </a:r>
            <a:r>
              <a:rPr lang="el-GR" b="1" dirty="0"/>
              <a:t> </a:t>
            </a:r>
            <a:r>
              <a:rPr lang="el-GR" b="1" dirty="0" err="1"/>
              <a:t>ράχεων</a:t>
            </a:r>
            <a:r>
              <a:rPr lang="el-GR" b="1" dirty="0"/>
              <a:t> έχει ως αποτέλεσμα τη μεταφορά θερμότητας στη θάλασσα</a:t>
            </a:r>
            <a:r>
              <a:rPr lang="en-US" b="1" dirty="0"/>
              <a:t>, </a:t>
            </a:r>
            <a:r>
              <a:rPr lang="el-GR" b="1" dirty="0"/>
              <a:t>περίπου ίσης με:</a:t>
            </a:r>
          </a:p>
        </p:txBody>
      </p:sp>
      <p:sp>
        <p:nvSpPr>
          <p:cNvPr id="48133" name="Text Box 8"/>
          <p:cNvSpPr txBox="1">
            <a:spLocks noChangeArrowheads="1"/>
          </p:cNvSpPr>
          <p:nvPr/>
        </p:nvSpPr>
        <p:spPr bwMode="auto">
          <a:xfrm>
            <a:off x="5105400" y="1960602"/>
            <a:ext cx="1676400" cy="369332"/>
          </a:xfrm>
          <a:prstGeom prst="rect">
            <a:avLst/>
          </a:prstGeom>
          <a:solidFill>
            <a:schemeClr val="bg1"/>
          </a:solidFill>
          <a:ln w="38100">
            <a:solidFill>
              <a:schemeClr val="tx1"/>
            </a:solidFill>
            <a:miter lim="800000"/>
            <a:headEnd/>
            <a:tailEnd/>
          </a:ln>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ct val="50000"/>
              </a:spcBef>
            </a:pPr>
            <a:r>
              <a:rPr lang="el-GR" altLang="en-US" b="1">
                <a:latin typeface="Calibri" panose="020F0502020204030204" pitchFamily="34" charset="0"/>
              </a:rPr>
              <a:t>10 </a:t>
            </a:r>
            <a:r>
              <a:rPr lang="en-GB" altLang="en-US" b="1">
                <a:latin typeface="Calibri" panose="020F0502020204030204" pitchFamily="34" charset="0"/>
              </a:rPr>
              <a:t>x</a:t>
            </a:r>
            <a:r>
              <a:rPr lang="en-US" altLang="en-US" b="1">
                <a:latin typeface="Calibri" panose="020F0502020204030204" pitchFamily="34" charset="0"/>
              </a:rPr>
              <a:t> 10</a:t>
            </a:r>
            <a:r>
              <a:rPr lang="en-US" altLang="en-US" b="1" baseline="30000">
                <a:latin typeface="Calibri" panose="020F0502020204030204" pitchFamily="34" charset="0"/>
              </a:rPr>
              <a:t>12</a:t>
            </a:r>
            <a:r>
              <a:rPr lang="en-US" altLang="en-US" b="1">
                <a:latin typeface="Calibri" panose="020F0502020204030204" pitchFamily="34" charset="0"/>
              </a:rPr>
              <a:t> W</a:t>
            </a:r>
            <a:endParaRPr lang="el-GR" altLang="en-US" b="1">
              <a:latin typeface="Calibri" panose="020F0502020204030204" pitchFamily="34" charset="0"/>
            </a:endParaRPr>
          </a:p>
        </p:txBody>
      </p:sp>
      <p:sp>
        <p:nvSpPr>
          <p:cNvPr id="48134" name="Text Box 9"/>
          <p:cNvSpPr txBox="1">
            <a:spLocks noChangeArrowheads="1"/>
          </p:cNvSpPr>
          <p:nvPr/>
        </p:nvSpPr>
        <p:spPr bwMode="auto">
          <a:xfrm>
            <a:off x="2971800" y="2362201"/>
            <a:ext cx="5481638"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l-GR" altLang="en-US" b="1">
                <a:latin typeface="+mn-lt"/>
              </a:rPr>
              <a:t>Συνολική ροή θερμότητας από το εσωτερικό της Γης:</a:t>
            </a:r>
          </a:p>
        </p:txBody>
      </p:sp>
      <p:sp>
        <p:nvSpPr>
          <p:cNvPr id="9" name="Text Box 10"/>
          <p:cNvSpPr txBox="1">
            <a:spLocks noChangeArrowheads="1"/>
          </p:cNvSpPr>
          <p:nvPr/>
        </p:nvSpPr>
        <p:spPr bwMode="auto">
          <a:xfrm>
            <a:off x="2667000" y="2743200"/>
            <a:ext cx="6629400" cy="457200"/>
          </a:xfrm>
          <a:prstGeom prst="rect">
            <a:avLst/>
          </a:prstGeom>
          <a:noFill/>
          <a:ln w="9525">
            <a:noFill/>
            <a:miter lim="800000"/>
            <a:headEnd/>
            <a:tailEnd/>
          </a:ln>
          <a:effectLst/>
        </p:spPr>
        <p:txBody>
          <a:bodyPr>
            <a:spAutoFit/>
          </a:bodyPr>
          <a:lstStyle/>
          <a:p>
            <a:pPr>
              <a:spcBef>
                <a:spcPct val="50000"/>
              </a:spcBef>
              <a:defRPr/>
            </a:pPr>
            <a:r>
              <a:rPr lang="en-GB" sz="2400" b="1" dirty="0">
                <a:effectLst>
                  <a:outerShdw blurRad="38100" dist="38100" dir="2700000" algn="tl">
                    <a:srgbClr val="FFFFFF"/>
                  </a:outerShdw>
                </a:effectLst>
              </a:rPr>
              <a:t>Q</a:t>
            </a:r>
            <a:r>
              <a:rPr lang="el-GR" sz="2400" b="1" baseline="-25000" dirty="0">
                <a:effectLst>
                  <a:outerShdw blurRad="38100" dist="38100" dir="2700000" algn="tl">
                    <a:srgbClr val="FFFFFF"/>
                  </a:outerShdw>
                </a:effectLst>
              </a:rPr>
              <a:t>ολική</a:t>
            </a:r>
            <a:r>
              <a:rPr lang="el-GR" sz="2400" b="1" dirty="0">
                <a:effectLst>
                  <a:outerShdw blurRad="38100" dist="38100" dir="2700000" algn="tl">
                    <a:srgbClr val="FFFFFF"/>
                  </a:outerShdw>
                </a:effectLst>
              </a:rPr>
              <a:t> =</a:t>
            </a:r>
            <a:r>
              <a:rPr lang="el-GR" b="1" dirty="0"/>
              <a:t> </a:t>
            </a:r>
          </a:p>
        </p:txBody>
      </p:sp>
      <p:sp>
        <p:nvSpPr>
          <p:cNvPr id="48136" name="Text Box 12"/>
          <p:cNvSpPr txBox="1">
            <a:spLocks noChangeArrowheads="1"/>
          </p:cNvSpPr>
          <p:nvPr/>
        </p:nvSpPr>
        <p:spPr bwMode="auto">
          <a:xfrm>
            <a:off x="3886200" y="2819400"/>
            <a:ext cx="1676400" cy="369332"/>
          </a:xfrm>
          <a:prstGeom prst="rect">
            <a:avLst/>
          </a:prstGeom>
          <a:solidFill>
            <a:schemeClr val="bg1">
              <a:alpha val="34901"/>
            </a:schemeClr>
          </a:solidFill>
          <a:ln w="38100">
            <a:solidFill>
              <a:schemeClr val="tx1"/>
            </a:solidFill>
            <a:miter lim="800000"/>
            <a:headEnd/>
            <a:tailEnd/>
          </a:ln>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ct val="50000"/>
              </a:spcBef>
            </a:pPr>
            <a:r>
              <a:rPr lang="el-GR" altLang="en-US" b="1" dirty="0">
                <a:latin typeface="Calibri" panose="020F0502020204030204" pitchFamily="34" charset="0"/>
              </a:rPr>
              <a:t>33 </a:t>
            </a:r>
            <a:r>
              <a:rPr lang="en-GB" altLang="en-US" b="1" dirty="0">
                <a:latin typeface="Calibri" panose="020F0502020204030204" pitchFamily="34" charset="0"/>
              </a:rPr>
              <a:t>x</a:t>
            </a:r>
            <a:r>
              <a:rPr lang="en-US" altLang="en-US" b="1" dirty="0">
                <a:latin typeface="Calibri" panose="020F0502020204030204" pitchFamily="34" charset="0"/>
              </a:rPr>
              <a:t> 10</a:t>
            </a:r>
            <a:r>
              <a:rPr lang="en-US" altLang="en-US" b="1" baseline="30000" dirty="0">
                <a:latin typeface="Calibri" panose="020F0502020204030204" pitchFamily="34" charset="0"/>
              </a:rPr>
              <a:t>12</a:t>
            </a:r>
            <a:r>
              <a:rPr lang="en-US" altLang="en-US" b="1" dirty="0">
                <a:latin typeface="Calibri" panose="020F0502020204030204" pitchFamily="34" charset="0"/>
              </a:rPr>
              <a:t> W</a:t>
            </a:r>
            <a:endParaRPr lang="el-GR" altLang="en-US" b="1" dirty="0">
              <a:latin typeface="Calibri" panose="020F0502020204030204" pitchFamily="34" charset="0"/>
            </a:endParaRPr>
          </a:p>
        </p:txBody>
      </p:sp>
      <p:sp>
        <p:nvSpPr>
          <p:cNvPr id="48137" name="Text Box 14"/>
          <p:cNvSpPr txBox="1">
            <a:spLocks noChangeArrowheads="1"/>
          </p:cNvSpPr>
          <p:nvPr/>
        </p:nvSpPr>
        <p:spPr bwMode="auto">
          <a:xfrm>
            <a:off x="6248400" y="2819400"/>
            <a:ext cx="1676400" cy="369332"/>
          </a:xfrm>
          <a:prstGeom prst="rect">
            <a:avLst/>
          </a:prstGeom>
          <a:solidFill>
            <a:schemeClr val="bg1">
              <a:alpha val="25882"/>
            </a:schemeClr>
          </a:solidFill>
          <a:ln w="38100">
            <a:solidFill>
              <a:schemeClr val="tx1"/>
            </a:solidFill>
            <a:miter lim="800000"/>
            <a:headEnd/>
            <a:tailEnd/>
          </a:ln>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ct val="50000"/>
              </a:spcBef>
            </a:pPr>
            <a:r>
              <a:rPr lang="el-GR" altLang="en-US" b="1">
                <a:latin typeface="Calibri" panose="020F0502020204030204" pitchFamily="34" charset="0"/>
              </a:rPr>
              <a:t>10 </a:t>
            </a:r>
            <a:r>
              <a:rPr lang="en-GB" altLang="en-US" b="1">
                <a:latin typeface="Calibri" panose="020F0502020204030204" pitchFamily="34" charset="0"/>
              </a:rPr>
              <a:t>x</a:t>
            </a:r>
            <a:r>
              <a:rPr lang="en-US" altLang="en-US" b="1">
                <a:latin typeface="Calibri" panose="020F0502020204030204" pitchFamily="34" charset="0"/>
              </a:rPr>
              <a:t> 10</a:t>
            </a:r>
            <a:r>
              <a:rPr lang="en-US" altLang="en-US" b="1" baseline="30000">
                <a:latin typeface="Calibri" panose="020F0502020204030204" pitchFamily="34" charset="0"/>
              </a:rPr>
              <a:t>12</a:t>
            </a:r>
            <a:r>
              <a:rPr lang="en-US" altLang="en-US" b="1">
                <a:latin typeface="Calibri" panose="020F0502020204030204" pitchFamily="34" charset="0"/>
              </a:rPr>
              <a:t> W</a:t>
            </a:r>
            <a:endParaRPr lang="el-GR" altLang="en-US" b="1">
              <a:latin typeface="Calibri" panose="020F0502020204030204" pitchFamily="34" charset="0"/>
            </a:endParaRPr>
          </a:p>
        </p:txBody>
      </p:sp>
      <p:sp>
        <p:nvSpPr>
          <p:cNvPr id="48138" name="AutoShape 16"/>
          <p:cNvSpPr>
            <a:spLocks noChangeArrowheads="1"/>
          </p:cNvSpPr>
          <p:nvPr/>
        </p:nvSpPr>
        <p:spPr bwMode="auto">
          <a:xfrm>
            <a:off x="5638800" y="3429000"/>
            <a:ext cx="685800" cy="228600"/>
          </a:xfrm>
          <a:prstGeom prst="downArrow">
            <a:avLst>
              <a:gd name="adj1" fmla="val 50000"/>
              <a:gd name="adj2" fmla="val 25000"/>
            </a:avLst>
          </a:prstGeom>
          <a:solidFill>
            <a:schemeClr val="tx1"/>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latin typeface="Calibri" panose="020F0502020204030204" pitchFamily="34" charset="0"/>
            </a:endParaRPr>
          </a:p>
        </p:txBody>
      </p:sp>
      <p:sp>
        <p:nvSpPr>
          <p:cNvPr id="48139" name="Text Box 17"/>
          <p:cNvSpPr txBox="1">
            <a:spLocks noChangeArrowheads="1"/>
          </p:cNvSpPr>
          <p:nvPr/>
        </p:nvSpPr>
        <p:spPr bwMode="auto">
          <a:xfrm>
            <a:off x="5105400" y="3733800"/>
            <a:ext cx="1676400" cy="369332"/>
          </a:xfrm>
          <a:prstGeom prst="rect">
            <a:avLst/>
          </a:prstGeom>
          <a:solidFill>
            <a:schemeClr val="bg1"/>
          </a:solidFill>
          <a:ln w="38100">
            <a:solidFill>
              <a:schemeClr val="tx1"/>
            </a:solidFill>
            <a:miter lim="800000"/>
            <a:headEnd/>
            <a:tailEnd/>
          </a:ln>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ct val="50000"/>
              </a:spcBef>
            </a:pPr>
            <a:r>
              <a:rPr lang="el-GR" altLang="en-US" b="1">
                <a:latin typeface="Calibri" panose="020F0502020204030204" pitchFamily="34" charset="0"/>
              </a:rPr>
              <a:t>43 </a:t>
            </a:r>
            <a:r>
              <a:rPr lang="en-GB" altLang="en-US" b="1">
                <a:latin typeface="Calibri" panose="020F0502020204030204" pitchFamily="34" charset="0"/>
              </a:rPr>
              <a:t>x</a:t>
            </a:r>
            <a:r>
              <a:rPr lang="en-US" altLang="en-US" b="1">
                <a:latin typeface="Calibri" panose="020F0502020204030204" pitchFamily="34" charset="0"/>
              </a:rPr>
              <a:t> 10</a:t>
            </a:r>
            <a:r>
              <a:rPr lang="en-US" altLang="en-US" b="1" baseline="30000">
                <a:latin typeface="Calibri" panose="020F0502020204030204" pitchFamily="34" charset="0"/>
              </a:rPr>
              <a:t>12</a:t>
            </a:r>
            <a:r>
              <a:rPr lang="en-US" altLang="en-US" b="1">
                <a:latin typeface="Calibri" panose="020F0502020204030204" pitchFamily="34" charset="0"/>
              </a:rPr>
              <a:t> W</a:t>
            </a:r>
            <a:endParaRPr lang="el-GR" altLang="en-US" b="1">
              <a:latin typeface="Calibri" panose="020F0502020204030204" pitchFamily="34" charset="0"/>
            </a:endParaRPr>
          </a:p>
        </p:txBody>
      </p:sp>
      <p:sp>
        <p:nvSpPr>
          <p:cNvPr id="14" name="Text Box 13"/>
          <p:cNvSpPr txBox="1">
            <a:spLocks noChangeArrowheads="1"/>
          </p:cNvSpPr>
          <p:nvPr/>
        </p:nvSpPr>
        <p:spPr bwMode="auto">
          <a:xfrm>
            <a:off x="5791200" y="2819400"/>
            <a:ext cx="457200" cy="457200"/>
          </a:xfrm>
          <a:prstGeom prst="rect">
            <a:avLst/>
          </a:prstGeom>
          <a:noFill/>
          <a:ln w="9525">
            <a:noFill/>
            <a:miter lim="800000"/>
            <a:headEnd/>
            <a:tailEnd/>
          </a:ln>
          <a:effectLst/>
        </p:spPr>
        <p:txBody>
          <a:bodyPr>
            <a:spAutoFit/>
          </a:bodyPr>
          <a:lstStyle/>
          <a:p>
            <a:pPr>
              <a:spcBef>
                <a:spcPct val="50000"/>
              </a:spcBef>
              <a:defRPr/>
            </a:pPr>
            <a:r>
              <a:rPr lang="el-GR" sz="2400" b="1" dirty="0">
                <a:effectLst>
                  <a:outerShdw blurRad="38100" dist="38100" dir="2700000" algn="tl">
                    <a:srgbClr val="FFFFFF"/>
                  </a:outerShdw>
                </a:effectLst>
              </a:rPr>
              <a:t>+</a:t>
            </a:r>
          </a:p>
        </p:txBody>
      </p:sp>
      <p:sp>
        <p:nvSpPr>
          <p:cNvPr id="16" name="Title 1"/>
          <p:cNvSpPr>
            <a:spLocks noGrp="1"/>
          </p:cNvSpPr>
          <p:nvPr>
            <p:ph type="title"/>
          </p:nvPr>
        </p:nvSpPr>
        <p:spPr/>
        <p:txBody>
          <a:bodyPr/>
          <a:lstStyle/>
          <a:p>
            <a:r>
              <a:rPr lang="el-GR" dirty="0" smtClean="0"/>
              <a:t>Η ΘΕΡΜΟΒΑΘΜΙΔΑ ΣΤΟ ΕΣΩΤΕΡΙΚΟ ΤΗΣ ΓΗΣ</a:t>
            </a:r>
            <a:endParaRPr lang="en-US" dirty="0"/>
          </a:p>
        </p:txBody>
      </p:sp>
      <p:sp>
        <p:nvSpPr>
          <p:cNvPr id="2" name="TextBox 1"/>
          <p:cNvSpPr txBox="1"/>
          <p:nvPr/>
        </p:nvSpPr>
        <p:spPr>
          <a:xfrm>
            <a:off x="9252079" y="6081584"/>
            <a:ext cx="2619632" cy="314964"/>
          </a:xfrm>
          <a:prstGeom prst="rect">
            <a:avLst/>
          </a:prstGeom>
        </p:spPr>
        <p:txBody>
          <a:bodyPr vert="horz" wrap="square" lIns="91440" tIns="45720" rIns="91440" bIns="45720" rtlCol="0" anchor="ctr">
            <a:normAutofit fontScale="47500" lnSpcReduction="20000"/>
          </a:bodyPr>
          <a:lstStyle/>
          <a:p>
            <a:r>
              <a:rPr lang="el-GR" dirty="0" smtClean="0"/>
              <a:t>Τροποποιημένο από </a:t>
            </a:r>
            <a:r>
              <a:rPr lang="en-US" dirty="0" err="1" smtClean="0"/>
              <a:t>Turcotte</a:t>
            </a:r>
            <a:r>
              <a:rPr lang="en-US" dirty="0" smtClean="0"/>
              <a:t> and Schubert, 1982)</a:t>
            </a:r>
          </a:p>
        </p:txBody>
      </p:sp>
    </p:spTree>
    <p:extLst>
      <p:ext uri="{BB962C8B-B14F-4D97-AF65-F5344CB8AC3E}">
        <p14:creationId xmlns:p14="http://schemas.microsoft.com/office/powerpoint/2010/main" val="396232494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154" name="Picture 4" descr="Ice Mountain_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95527" y="1305194"/>
            <a:ext cx="5962263" cy="50385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9155" name="Text Box 5"/>
          <p:cNvSpPr txBox="1">
            <a:spLocks noChangeArrowheads="1"/>
          </p:cNvSpPr>
          <p:nvPr/>
        </p:nvSpPr>
        <p:spPr bwMode="auto">
          <a:xfrm>
            <a:off x="318408" y="1474271"/>
            <a:ext cx="5718498"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ct val="50000"/>
              </a:spcBef>
            </a:pPr>
            <a:r>
              <a:rPr lang="el-GR" altLang="en-US" sz="2400" b="1" dirty="0">
                <a:latin typeface="+mn-lt"/>
              </a:rPr>
              <a:t>Οι κλιματικές αλλαγές επηρεάζουν επίσης τη ροή θερμότητας</a:t>
            </a:r>
          </a:p>
        </p:txBody>
      </p:sp>
      <p:sp>
        <p:nvSpPr>
          <p:cNvPr id="6" name="Text Box 6"/>
          <p:cNvSpPr txBox="1">
            <a:spLocks noChangeArrowheads="1"/>
          </p:cNvSpPr>
          <p:nvPr/>
        </p:nvSpPr>
        <p:spPr bwMode="auto">
          <a:xfrm>
            <a:off x="83100" y="2610457"/>
            <a:ext cx="5953805"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eaLnBrk="1" hangingPunct="1">
              <a:spcBef>
                <a:spcPct val="50000"/>
              </a:spcBef>
            </a:pPr>
            <a:r>
              <a:rPr lang="el-GR" altLang="en-US" b="1" dirty="0">
                <a:latin typeface="+mn-lt"/>
              </a:rPr>
              <a:t>Η τελευταία παγετώδης περίοδος διήρκησε μεγάλο χρονικό διάστημα. </a:t>
            </a:r>
          </a:p>
        </p:txBody>
      </p:sp>
      <p:sp>
        <p:nvSpPr>
          <p:cNvPr id="7" name="Text Box 8"/>
          <p:cNvSpPr txBox="1">
            <a:spLocks noChangeArrowheads="1"/>
          </p:cNvSpPr>
          <p:nvPr/>
        </p:nvSpPr>
        <p:spPr bwMode="auto">
          <a:xfrm>
            <a:off x="83100" y="3413444"/>
            <a:ext cx="5953805"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eaLnBrk="1" hangingPunct="1">
              <a:spcBef>
                <a:spcPct val="50000"/>
              </a:spcBef>
            </a:pPr>
            <a:r>
              <a:rPr lang="el-GR" altLang="en-US" b="1" dirty="0">
                <a:latin typeface="+mn-lt"/>
              </a:rPr>
              <a:t>Η μεγάλη διάρκειά της είχε ως αποτέλεσμα την ψύξη του φλοιού μέχρι μεγάλα βάθη και κατά συνέπεια την μείωση του κανονικού ρυθμού αύξησης της θερμότητας με το βάθος.</a:t>
            </a:r>
          </a:p>
        </p:txBody>
      </p:sp>
      <p:sp>
        <p:nvSpPr>
          <p:cNvPr id="8" name="Text Box 9"/>
          <p:cNvSpPr txBox="1">
            <a:spLocks noChangeArrowheads="1"/>
          </p:cNvSpPr>
          <p:nvPr/>
        </p:nvSpPr>
        <p:spPr bwMode="auto">
          <a:xfrm>
            <a:off x="83101" y="4621667"/>
            <a:ext cx="5953805"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eaLnBrk="1" hangingPunct="1">
              <a:spcBef>
                <a:spcPct val="50000"/>
              </a:spcBef>
            </a:pPr>
            <a:r>
              <a:rPr lang="el-GR" altLang="en-US" b="1" dirty="0">
                <a:latin typeface="+mn-lt"/>
              </a:rPr>
              <a:t>Η ελάττωση αυτή εξακολουθεί να ισχύει ακόμα σε κάποιο βαθμό με συνέπεια την μείωση της μετρούμενης σήμερα ροής θερμότητας, ιδιαίτερα σε περιοχές όπου υπήρχαν παγετώνες κατά την τελευταία παγετώδη περίοδο.</a:t>
            </a:r>
          </a:p>
        </p:txBody>
      </p:sp>
      <p:sp>
        <p:nvSpPr>
          <p:cNvPr id="9" name="Text Box 10"/>
          <p:cNvSpPr txBox="1">
            <a:spLocks noChangeArrowheads="1"/>
          </p:cNvSpPr>
          <p:nvPr/>
        </p:nvSpPr>
        <p:spPr bwMode="auto">
          <a:xfrm>
            <a:off x="8455284" y="5974777"/>
            <a:ext cx="3736716"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l-GR" altLang="en-US" b="1" i="1" dirty="0">
                <a:latin typeface="+mn-lt"/>
              </a:rPr>
              <a:t>Αλάσκα, Βόρειος Καναδάς, Σιβηρία</a:t>
            </a:r>
          </a:p>
        </p:txBody>
      </p:sp>
      <p:sp>
        <p:nvSpPr>
          <p:cNvPr id="11" name="Title 1"/>
          <p:cNvSpPr>
            <a:spLocks noGrp="1"/>
          </p:cNvSpPr>
          <p:nvPr>
            <p:ph type="title"/>
          </p:nvPr>
        </p:nvSpPr>
        <p:spPr/>
        <p:txBody>
          <a:bodyPr/>
          <a:lstStyle/>
          <a:p>
            <a:r>
              <a:rPr lang="el-GR" dirty="0" smtClean="0"/>
              <a:t>Η ΘΕΡΜΟΒΑΘΜΙΔΑ ΣΤΟ ΕΣΩΤΕΡΙΚΟ ΤΗΣ ΓΗΣ</a:t>
            </a:r>
            <a:endParaRPr lang="en-US" dirty="0"/>
          </a:p>
        </p:txBody>
      </p:sp>
    </p:spTree>
    <p:extLst>
      <p:ext uri="{BB962C8B-B14F-4D97-AF65-F5344CB8AC3E}">
        <p14:creationId xmlns:p14="http://schemas.microsoft.com/office/powerpoint/2010/main" val="214870042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8"/>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P spid="9"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178" name="Picture 4" descr="antarctic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88883" y="1378233"/>
            <a:ext cx="6470197" cy="48526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0179" name="Picture 5" descr="j0282747"/>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7239000" y="2743200"/>
            <a:ext cx="1600200" cy="160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 Box 6"/>
          <p:cNvSpPr txBox="1">
            <a:spLocks noChangeArrowheads="1"/>
          </p:cNvSpPr>
          <p:nvPr/>
        </p:nvSpPr>
        <p:spPr bwMode="auto">
          <a:xfrm>
            <a:off x="298581" y="228018"/>
            <a:ext cx="11597950" cy="954107"/>
          </a:xfrm>
          <a:prstGeom prst="rect">
            <a:avLst/>
          </a:prstGeom>
          <a:gradFill rotWithShape="1">
            <a:gsLst>
              <a:gs pos="84000">
                <a:schemeClr val="bg1">
                  <a:lumMod val="85000"/>
                </a:schemeClr>
              </a:gs>
              <a:gs pos="100000">
                <a:schemeClr val="tx1"/>
              </a:gs>
            </a:gsLst>
            <a:lin ang="5400000" scaled="1"/>
          </a:gradFill>
          <a:ln w="9525">
            <a:noFill/>
            <a:miter lim="800000"/>
            <a:headEnd/>
            <a:tailEnd/>
          </a:ln>
          <a:effectLst/>
        </p:spPr>
        <p:txBody>
          <a:bodyPr wrap="square">
            <a:spAutoFit/>
          </a:bodyPr>
          <a:lstStyle/>
          <a:p>
            <a:pPr algn="ctr">
              <a:spcBef>
                <a:spcPct val="50000"/>
              </a:spcBef>
              <a:defRPr/>
            </a:pPr>
            <a:r>
              <a:rPr lang="el-GR" sz="2800" b="1" dirty="0"/>
              <a:t>Ποιες περιοχές της Γης χαρακτηρίζονται από υψηλές τιμές ροής θερμότητας , ποιες από χαμηλές τιμές και γιατί; </a:t>
            </a:r>
          </a:p>
        </p:txBody>
      </p:sp>
    </p:spTree>
    <p:extLst>
      <p:ext uri="{BB962C8B-B14F-4D97-AF65-F5344CB8AC3E}">
        <p14:creationId xmlns:p14="http://schemas.microsoft.com/office/powerpoint/2010/main" val="228758847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02" name="Picture 2"/>
          <p:cNvPicPr>
            <a:picLocks noGrp="1" noChangeAspect="1" noChangeArrowheads="1"/>
          </p:cNvPicPr>
          <p:nvPr>
            <p:ph type="body" idx="4294967295"/>
          </p:nvPr>
        </p:nvPicPr>
        <p:blipFill>
          <a:blip r:embed="rId2">
            <a:extLst>
              <a:ext uri="{28A0092B-C50C-407E-A947-70E740481C1C}">
                <a14:useLocalDpi xmlns:a14="http://schemas.microsoft.com/office/drawing/2010/main" val="0"/>
              </a:ext>
            </a:extLst>
          </a:blip>
          <a:srcRect/>
          <a:stretch>
            <a:fillRect/>
          </a:stretch>
        </p:blipFill>
        <p:spPr>
          <a:xfrm>
            <a:off x="0" y="1450975"/>
            <a:ext cx="5940425" cy="3213100"/>
          </a:xfrm>
          <a:noFill/>
          <a:ln/>
          <a:extLs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02403" name="Text Box 3"/>
          <p:cNvSpPr txBox="1">
            <a:spLocks noChangeArrowheads="1"/>
          </p:cNvSpPr>
          <p:nvPr/>
        </p:nvSpPr>
        <p:spPr bwMode="auto">
          <a:xfrm>
            <a:off x="7187406" y="5110226"/>
            <a:ext cx="3924300"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spAutoFit/>
          </a:bodyPr>
          <a:lstStyle/>
          <a:p>
            <a:pPr algn="ctr"/>
            <a:r>
              <a:rPr lang="el-GR" altLang="en-US" sz="2000" b="1" dirty="0" err="1">
                <a:effectLst>
                  <a:outerShdw blurRad="38100" dist="38100" dir="2700000" algn="tl">
                    <a:srgbClr val="FFFFFF"/>
                  </a:outerShdw>
                </a:effectLst>
              </a:rPr>
              <a:t>Φρεατικοί</a:t>
            </a:r>
            <a:r>
              <a:rPr lang="el-GR" altLang="en-US" sz="2000" b="1" dirty="0">
                <a:effectLst>
                  <a:outerShdw blurRad="38100" dist="38100" dir="2700000" algn="tl">
                    <a:srgbClr val="FFFFFF"/>
                  </a:outerShdw>
                </a:effectLst>
              </a:rPr>
              <a:t> κρατήρες στη Νίσυρο</a:t>
            </a:r>
          </a:p>
        </p:txBody>
      </p:sp>
      <p:pic>
        <p:nvPicPr>
          <p:cNvPr id="102404"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07113" y="1344706"/>
            <a:ext cx="6084887" cy="3644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2405" name="Text Box 5"/>
          <p:cNvSpPr txBox="1">
            <a:spLocks noChangeArrowheads="1"/>
          </p:cNvSpPr>
          <p:nvPr/>
        </p:nvSpPr>
        <p:spPr bwMode="auto">
          <a:xfrm>
            <a:off x="1763713" y="4989606"/>
            <a:ext cx="2879725"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spAutoFit/>
          </a:bodyPr>
          <a:lstStyle/>
          <a:p>
            <a:pPr algn="ctr"/>
            <a:r>
              <a:rPr lang="el-GR" altLang="en-US" b="1" dirty="0"/>
              <a:t>Μικροί </a:t>
            </a:r>
            <a:r>
              <a:rPr lang="el-GR" altLang="en-US" b="1" dirty="0" err="1"/>
              <a:t>φρεατικοί</a:t>
            </a:r>
            <a:r>
              <a:rPr lang="el-GR" altLang="en-US" b="1" dirty="0"/>
              <a:t> κρατήρες στη Μήλο</a:t>
            </a:r>
          </a:p>
        </p:txBody>
      </p:sp>
    </p:spTree>
    <p:extLst>
      <p:ext uri="{BB962C8B-B14F-4D97-AF65-F5344CB8AC3E}">
        <p14:creationId xmlns:p14="http://schemas.microsoft.com/office/powerpoint/2010/main" val="359197003"/>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4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1"/>
            <a:ext cx="5435600" cy="2708275"/>
          </a:xfrm>
          <a:prstGeom prst="rect">
            <a:avLst/>
          </a:prstGeom>
          <a:noFill/>
          <a:extLst>
            <a:ext uri="{909E8E84-426E-40DD-AFC4-6F175D3DCCD1}">
              <a14:hiddenFill xmlns:a14="http://schemas.microsoft.com/office/drawing/2010/main">
                <a:solidFill>
                  <a:srgbClr val="FFFFFF"/>
                </a:solidFill>
              </a14:hiddenFill>
            </a:ext>
          </a:extLst>
        </p:spPr>
      </p:pic>
      <p:pic>
        <p:nvPicPr>
          <p:cNvPr id="1034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3999" y="3612256"/>
            <a:ext cx="5364163" cy="3213100"/>
          </a:xfrm>
          <a:prstGeom prst="rect">
            <a:avLst/>
          </a:prstGeom>
          <a:noFill/>
          <a:extLst>
            <a:ext uri="{909E8E84-426E-40DD-AFC4-6F175D3DCCD1}">
              <a14:hiddenFill xmlns:a14="http://schemas.microsoft.com/office/drawing/2010/main">
                <a:solidFill>
                  <a:srgbClr val="FFFFFF"/>
                </a:solidFill>
              </a14:hiddenFill>
            </a:ext>
          </a:extLst>
        </p:spPr>
      </p:pic>
      <p:pic>
        <p:nvPicPr>
          <p:cNvPr id="10342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751764" y="0"/>
            <a:ext cx="2916237" cy="2997200"/>
          </a:xfrm>
          <a:prstGeom prst="rect">
            <a:avLst/>
          </a:prstGeom>
          <a:noFill/>
          <a:extLst>
            <a:ext uri="{909E8E84-426E-40DD-AFC4-6F175D3DCCD1}">
              <a14:hiddenFill xmlns:a14="http://schemas.microsoft.com/office/drawing/2010/main">
                <a:solidFill>
                  <a:srgbClr val="FFFFFF"/>
                </a:solidFill>
              </a14:hiddenFill>
            </a:ext>
          </a:extLst>
        </p:spPr>
      </p:pic>
      <p:pic>
        <p:nvPicPr>
          <p:cNvPr id="103429"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753350" y="4221164"/>
            <a:ext cx="2914650" cy="1844675"/>
          </a:xfrm>
          <a:prstGeom prst="rect">
            <a:avLst/>
          </a:prstGeom>
          <a:noFill/>
          <a:extLst>
            <a:ext uri="{909E8E84-426E-40DD-AFC4-6F175D3DCCD1}">
              <a14:hiddenFill xmlns:a14="http://schemas.microsoft.com/office/drawing/2010/main">
                <a:solidFill>
                  <a:srgbClr val="FFFFFF"/>
                </a:solidFill>
              </a14:hiddenFill>
            </a:ext>
          </a:extLst>
        </p:spPr>
      </p:pic>
      <p:sp>
        <p:nvSpPr>
          <p:cNvPr id="103430" name="Text Box 6"/>
          <p:cNvSpPr txBox="1">
            <a:spLocks noChangeArrowheads="1"/>
          </p:cNvSpPr>
          <p:nvPr/>
        </p:nvSpPr>
        <p:spPr bwMode="auto">
          <a:xfrm>
            <a:off x="1524000" y="2781300"/>
            <a:ext cx="5435600" cy="825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spAutoFit/>
          </a:bodyPr>
          <a:lstStyle>
            <a:lvl1pPr marL="342900" indent="-342900" eaLnBrk="0" hangingPunct="0">
              <a:defRPr>
                <a:solidFill>
                  <a:schemeClr val="tx1"/>
                </a:solidFill>
                <a:latin typeface="Arial" panose="020B0604020202020204" pitchFamily="34" charset="0"/>
              </a:defRPr>
            </a:lvl1pPr>
            <a:lvl2pPr marL="800100" indent="-342900" eaLnBrk="0" hangingPunct="0">
              <a:defRPr>
                <a:solidFill>
                  <a:schemeClr val="tx1"/>
                </a:solidFill>
                <a:latin typeface="Arial" panose="020B0604020202020204" pitchFamily="34" charset="0"/>
              </a:defRPr>
            </a:lvl2pPr>
            <a:lvl3pPr marL="1257300" indent="-342900" eaLnBrk="0" hangingPunct="0">
              <a:defRPr>
                <a:solidFill>
                  <a:schemeClr val="tx1"/>
                </a:solidFill>
                <a:latin typeface="Arial" panose="020B0604020202020204" pitchFamily="34" charset="0"/>
              </a:defRPr>
            </a:lvl3pPr>
            <a:lvl4pPr marL="1714500" indent="-342900" eaLnBrk="0" hangingPunct="0">
              <a:defRPr>
                <a:solidFill>
                  <a:schemeClr val="tx1"/>
                </a:solidFill>
                <a:latin typeface="Arial" panose="020B0604020202020204" pitchFamily="34" charset="0"/>
              </a:defRPr>
            </a:lvl4pPr>
            <a:lvl5pPr marL="2171700" indent="-342900" eaLnBrk="0" hangingPunct="0">
              <a:defRPr>
                <a:solidFill>
                  <a:schemeClr val="tx1"/>
                </a:solidFill>
                <a:latin typeface="Arial" panose="020B0604020202020204" pitchFamily="34" charset="0"/>
              </a:defRPr>
            </a:lvl5pPr>
            <a:lvl6pPr marL="2628900" indent="-342900" eaLnBrk="0" fontAlgn="base" hangingPunct="0">
              <a:spcBef>
                <a:spcPct val="0"/>
              </a:spcBef>
              <a:spcAft>
                <a:spcPct val="0"/>
              </a:spcAft>
              <a:defRPr>
                <a:solidFill>
                  <a:schemeClr val="tx1"/>
                </a:solidFill>
                <a:latin typeface="Arial" panose="020B0604020202020204" pitchFamily="34" charset="0"/>
              </a:defRPr>
            </a:lvl6pPr>
            <a:lvl7pPr marL="3086100" indent="-342900" eaLnBrk="0" fontAlgn="base" hangingPunct="0">
              <a:spcBef>
                <a:spcPct val="0"/>
              </a:spcBef>
              <a:spcAft>
                <a:spcPct val="0"/>
              </a:spcAft>
              <a:defRPr>
                <a:solidFill>
                  <a:schemeClr val="tx1"/>
                </a:solidFill>
                <a:latin typeface="Arial" panose="020B0604020202020204" pitchFamily="34" charset="0"/>
              </a:defRPr>
            </a:lvl7pPr>
            <a:lvl8pPr marL="3543300" indent="-342900" eaLnBrk="0" fontAlgn="base" hangingPunct="0">
              <a:spcBef>
                <a:spcPct val="0"/>
              </a:spcBef>
              <a:spcAft>
                <a:spcPct val="0"/>
              </a:spcAft>
              <a:defRPr>
                <a:solidFill>
                  <a:schemeClr val="tx1"/>
                </a:solidFill>
                <a:latin typeface="Arial" panose="020B0604020202020204" pitchFamily="34" charset="0"/>
              </a:defRPr>
            </a:lvl8pPr>
            <a:lvl9pPr marL="4000500" indent="-3429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l-GR" altLang="en-US" sz="1600" b="1" dirty="0">
                <a:latin typeface="+mn-lt"/>
              </a:rPr>
              <a:t>Αποθέσεις αλάτων από θερμές πηγές</a:t>
            </a:r>
            <a:r>
              <a:rPr lang="en-US" altLang="en-US" sz="1600" b="1" dirty="0">
                <a:latin typeface="+mn-lt"/>
                <a:cs typeface="Arial" panose="020B0604020202020204" pitchFamily="34" charset="0"/>
              </a:rPr>
              <a:t>:</a:t>
            </a:r>
            <a:r>
              <a:rPr lang="el-GR" altLang="en-US" sz="1600" b="1" dirty="0">
                <a:latin typeface="+mn-lt"/>
                <a:cs typeface="Arial" panose="020B0604020202020204" pitchFamily="34" charset="0"/>
              </a:rPr>
              <a:t> </a:t>
            </a:r>
            <a:r>
              <a:rPr lang="en-US" altLang="en-US" sz="1600" b="1" dirty="0">
                <a:latin typeface="+mn-lt"/>
                <a:cs typeface="Arial" panose="020B0604020202020204" pitchFamily="34" charset="0"/>
              </a:rPr>
              <a:t>Yellowstone National Park </a:t>
            </a:r>
            <a:r>
              <a:rPr lang="el-GR" altLang="en-US" sz="1600" b="1" dirty="0">
                <a:latin typeface="+mn-lt"/>
                <a:cs typeface="Arial" panose="020B0604020202020204" pitchFamily="34" charset="0"/>
              </a:rPr>
              <a:t>πάνω αριστερά μια αρχαία </a:t>
            </a:r>
            <a:r>
              <a:rPr lang="el-GR" altLang="en-US" sz="1600" b="1" dirty="0" err="1">
                <a:latin typeface="+mn-lt"/>
                <a:cs typeface="Arial" panose="020B0604020202020204" pitchFamily="34" charset="0"/>
              </a:rPr>
              <a:t>Ιεράπολη</a:t>
            </a:r>
            <a:r>
              <a:rPr lang="el-GR" altLang="en-US" sz="1600" b="1" dirty="0">
                <a:latin typeface="+mn-lt"/>
                <a:cs typeface="Arial" panose="020B0604020202020204" pitchFamily="34" charset="0"/>
              </a:rPr>
              <a:t> στην Τουρκία </a:t>
            </a:r>
            <a:r>
              <a:rPr lang="el-GR" altLang="en-US" sz="1600" b="1" dirty="0" smtClean="0">
                <a:latin typeface="+mn-lt"/>
                <a:cs typeface="Arial" panose="020B0604020202020204" pitchFamily="34" charset="0"/>
              </a:rPr>
              <a:t>κάτω.</a:t>
            </a:r>
            <a:endParaRPr lang="en-US" altLang="en-US" sz="1600" b="1" dirty="0">
              <a:latin typeface="+mn-lt"/>
              <a:cs typeface="Arial" panose="020B0604020202020204" pitchFamily="34" charset="0"/>
            </a:endParaRPr>
          </a:p>
        </p:txBody>
      </p:sp>
      <p:sp>
        <p:nvSpPr>
          <p:cNvPr id="103431" name="Text Box 7"/>
          <p:cNvSpPr txBox="1">
            <a:spLocks noChangeArrowheads="1"/>
          </p:cNvSpPr>
          <p:nvPr/>
        </p:nvSpPr>
        <p:spPr bwMode="auto">
          <a:xfrm>
            <a:off x="8256588" y="2997201"/>
            <a:ext cx="2159000" cy="581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spAutoFit/>
          </a:bodyPr>
          <a:lstStyle/>
          <a:p>
            <a:pPr algn="ctr"/>
            <a:r>
              <a:rPr lang="el-GR" altLang="en-US" sz="1600" b="1"/>
              <a:t>Θερμές πηγές στις Θερμοπύλες</a:t>
            </a:r>
          </a:p>
        </p:txBody>
      </p:sp>
      <p:sp>
        <p:nvSpPr>
          <p:cNvPr id="103432" name="Text Box 8"/>
          <p:cNvSpPr txBox="1">
            <a:spLocks noChangeArrowheads="1"/>
          </p:cNvSpPr>
          <p:nvPr/>
        </p:nvSpPr>
        <p:spPr bwMode="auto">
          <a:xfrm>
            <a:off x="7751764" y="6032500"/>
            <a:ext cx="2916237" cy="825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spAutoFit/>
          </a:bodyPr>
          <a:lstStyle/>
          <a:p>
            <a:pPr algn="ctr"/>
            <a:r>
              <a:rPr lang="el-GR" altLang="en-US" sz="1600" b="1"/>
              <a:t>Θερμές πηγές στη περιοχή του Πολιχνίτου Λέσβου</a:t>
            </a:r>
          </a:p>
          <a:p>
            <a:pPr algn="ctr"/>
            <a:endParaRPr lang="el-GR" altLang="en-US" sz="1600" b="1"/>
          </a:p>
        </p:txBody>
      </p:sp>
    </p:spTree>
    <p:extLst>
      <p:ext uri="{BB962C8B-B14F-4D97-AF65-F5344CB8AC3E}">
        <p14:creationId xmlns:p14="http://schemas.microsoft.com/office/powerpoint/2010/main" val="100815433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981200" y="1439863"/>
            <a:ext cx="8229600" cy="3478212"/>
          </a:xfrm>
        </p:spPr>
        <p:txBody>
          <a:bodyPr rtlCol="0">
            <a:normAutofit fontScale="77500" lnSpcReduction="20000"/>
          </a:bodyPr>
          <a:lstStyle/>
          <a:p>
            <a:pPr fontAlgn="auto">
              <a:spcAft>
                <a:spcPts val="0"/>
              </a:spcAft>
              <a:buFont typeface="Arial" pitchFamily="34" charset="0"/>
              <a:buChar char="•"/>
              <a:defRPr/>
            </a:pPr>
            <a:r>
              <a:rPr lang="el-GR" dirty="0" smtClean="0"/>
              <a:t>Το παρόν εκπαιδευτικό υλικό έχει αναπτυχθεί στα πλαίσια του εκπαιδευτικού έργου του διδάσκοντα.</a:t>
            </a:r>
            <a:endParaRPr lang="en-US" dirty="0" smtClean="0"/>
          </a:p>
          <a:p>
            <a:pPr fontAlgn="auto">
              <a:spcAft>
                <a:spcPts val="0"/>
              </a:spcAft>
              <a:buFont typeface="Arial" pitchFamily="34" charset="0"/>
              <a:buChar char="•"/>
              <a:defRPr/>
            </a:pPr>
            <a:r>
              <a:rPr lang="el-GR" dirty="0" smtClean="0"/>
              <a:t>Το έργο «Ανοικτά Ακαδημαϊκά Μαθήματα στο Αριστοτέλειο Πανεπιστήμιο Θεσσαλονίκης» έχει χρηματοδοτήσει μόνο την αναδιαμόρφωση του εκπαιδευτικού υλικού. </a:t>
            </a:r>
          </a:p>
          <a:p>
            <a:pPr fontAlgn="auto">
              <a:spcAft>
                <a:spcPts val="0"/>
              </a:spcAft>
              <a:buFont typeface="Arial" pitchFamily="34" charset="0"/>
              <a:buChar char="•"/>
              <a:defRPr/>
            </a:pPr>
            <a:r>
              <a:rPr lang="el-GR" dirty="0" smtClean="0"/>
              <a:t>Το έργο υλοποιείται στο πλαίσιο του Επιχειρησιακού Προγράμματος «Εκπαίδευση και Δια Βίου Μάθηση» και συγχρηματοδοτείται από την Ευρωπαϊκή Ένωση (Ευρωπαϊκό Κοινωνικό Ταμείο) και από εθνικούς πόρους.</a:t>
            </a:r>
            <a:endParaRPr lang="en-US" dirty="0" smtClean="0"/>
          </a:p>
          <a:p>
            <a:pPr fontAlgn="auto">
              <a:spcAft>
                <a:spcPts val="0"/>
              </a:spcAft>
              <a:buFont typeface="Arial" pitchFamily="34" charset="0"/>
              <a:buChar char="•"/>
              <a:defRPr/>
            </a:pPr>
            <a:endParaRPr lang="el-GR" dirty="0" smtClean="0"/>
          </a:p>
        </p:txBody>
      </p:sp>
      <p:sp>
        <p:nvSpPr>
          <p:cNvPr id="18436" name="Title 1"/>
          <p:cNvSpPr>
            <a:spLocks noGrp="1"/>
          </p:cNvSpPr>
          <p:nvPr>
            <p:ph type="title"/>
          </p:nvPr>
        </p:nvSpPr>
        <p:spPr bwMode="auto">
          <a:noFill/>
          <a:ln>
            <a:miter lim="800000"/>
            <a:headEnd/>
            <a:tailEnd/>
          </a:ln>
        </p:spPr>
        <p:txBody>
          <a:bodyPr wrap="square" numCol="1" anchorCtr="0" compatLnSpc="1">
            <a:prstTxWarp prst="textNoShape">
              <a:avLst/>
            </a:prstTxWarp>
          </a:bodyPr>
          <a:lstStyle/>
          <a:p>
            <a:r>
              <a:rPr lang="el-GR" smtClean="0"/>
              <a:t>Χρηματοδότηση</a:t>
            </a:r>
          </a:p>
        </p:txBody>
      </p:sp>
      <p:sp>
        <p:nvSpPr>
          <p:cNvPr id="18435" name="Θέση αριθμού διαφάνειας 5"/>
          <p:cNvSpPr>
            <a:spLocks noGrp="1"/>
          </p:cNvSpPr>
          <p:nvPr>
            <p:ph type="sldNum" sz="quarter" idx="10"/>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668783AA-D93E-442E-AFC8-732163ADBBD0}" type="slidenum">
              <a:rPr lang="el-GR">
                <a:solidFill>
                  <a:prstClr val="black"/>
                </a:solidFill>
              </a:rPr>
              <a:pPr fontAlgn="base">
                <a:spcBef>
                  <a:spcPct val="0"/>
                </a:spcBef>
                <a:spcAft>
                  <a:spcPct val="0"/>
                </a:spcAft>
              </a:pPr>
              <a:t>3</a:t>
            </a:fld>
            <a:endParaRPr lang="el-GR">
              <a:solidFill>
                <a:prstClr val="black"/>
              </a:solidFill>
            </a:endParaRPr>
          </a:p>
        </p:txBody>
      </p:sp>
      <p:pic>
        <p:nvPicPr>
          <p:cNvPr id="18437" name="Picture 2" descr="Λογότυπο επιχειρησιακού προγράμματος εκπαίδευσης και δια βίου μάθησης&#10;"/>
          <p:cNvPicPr>
            <a:picLocks noChangeAspect="1" noChangeArrowheads="1"/>
          </p:cNvPicPr>
          <p:nvPr/>
        </p:nvPicPr>
        <p:blipFill>
          <a:blip r:embed="rId4" cstate="print"/>
          <a:srcRect/>
          <a:stretch>
            <a:fillRect/>
          </a:stretch>
        </p:blipFill>
        <p:spPr bwMode="auto">
          <a:xfrm>
            <a:off x="3336925" y="4918075"/>
            <a:ext cx="5518150" cy="1390650"/>
          </a:xfrm>
          <a:prstGeom prst="rect">
            <a:avLst/>
          </a:prstGeom>
          <a:noFill/>
          <a:ln w="9525">
            <a:noFill/>
            <a:miter lim="800000"/>
            <a:headEnd/>
            <a:tailEnd/>
          </a:ln>
        </p:spPr>
      </p:pic>
    </p:spTree>
    <p:custDataLst>
      <p:tags r:id="rId1"/>
    </p:custDataLst>
    <p:extLst>
      <p:ext uri="{BB962C8B-B14F-4D97-AF65-F5344CB8AC3E}">
        <p14:creationId xmlns:p14="http://schemas.microsoft.com/office/powerpoint/2010/main" val="280536339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44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692150"/>
            <a:ext cx="3779838" cy="6165850"/>
          </a:xfrm>
          <a:prstGeom prst="rect">
            <a:avLst/>
          </a:prstGeom>
          <a:noFill/>
          <a:extLst>
            <a:ext uri="{909E8E84-426E-40DD-AFC4-6F175D3DCCD1}">
              <a14:hiddenFill xmlns:a14="http://schemas.microsoft.com/office/drawing/2010/main">
                <a:solidFill>
                  <a:srgbClr val="FFFFFF"/>
                </a:solidFill>
              </a14:hiddenFill>
            </a:ext>
          </a:extLst>
        </p:spPr>
      </p:pic>
      <p:pic>
        <p:nvPicPr>
          <p:cNvPr id="104451" name="Picture 3">
            <a:hlinkClick r:id="" action="ppaction://noaction" highlightClick="1">
              <a:snd r:embed="rId3" name="suction.wav"/>
            </a:hlinkClick>
            <a:hlinkHover r:id="" action="ppaction://noaction" highlightClick="1">
              <a:snd r:embed="rId3" name="suction.wav"/>
            </a:hlinkHover>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72239" y="84666"/>
            <a:ext cx="4195762" cy="2314575"/>
          </a:xfrm>
          <a:prstGeom prst="rect">
            <a:avLst/>
          </a:prstGeom>
          <a:noFill/>
          <a:extLst>
            <a:ext uri="{909E8E84-426E-40DD-AFC4-6F175D3DCCD1}">
              <a14:hiddenFill xmlns:a14="http://schemas.microsoft.com/office/drawing/2010/main">
                <a:solidFill>
                  <a:srgbClr val="FFFFFF"/>
                </a:solidFill>
              </a14:hiddenFill>
            </a:ext>
          </a:extLst>
        </p:spPr>
      </p:pic>
      <p:pic>
        <p:nvPicPr>
          <p:cNvPr id="104452"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456364" y="2997201"/>
            <a:ext cx="4211637" cy="3095625"/>
          </a:xfrm>
          <a:prstGeom prst="rect">
            <a:avLst/>
          </a:prstGeom>
          <a:noFill/>
          <a:extLst>
            <a:ext uri="{909E8E84-426E-40DD-AFC4-6F175D3DCCD1}">
              <a14:hiddenFill xmlns:a14="http://schemas.microsoft.com/office/drawing/2010/main">
                <a:solidFill>
                  <a:srgbClr val="FFFFFF"/>
                </a:solidFill>
              </a14:hiddenFill>
            </a:ext>
          </a:extLst>
        </p:spPr>
      </p:pic>
      <p:sp>
        <p:nvSpPr>
          <p:cNvPr id="104453" name="Text Box 5"/>
          <p:cNvSpPr txBox="1">
            <a:spLocks noChangeArrowheads="1"/>
          </p:cNvSpPr>
          <p:nvPr/>
        </p:nvSpPr>
        <p:spPr bwMode="auto">
          <a:xfrm>
            <a:off x="1524000" y="1"/>
            <a:ext cx="3708400"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spAutoFit/>
          </a:bodyPr>
          <a:lstStyle/>
          <a:p>
            <a:pPr algn="ctr"/>
            <a:r>
              <a:rPr lang="el-GR" altLang="en-US" sz="2000" b="1" dirty="0"/>
              <a:t>Θερμοπίδακας στο </a:t>
            </a:r>
            <a:r>
              <a:rPr lang="en-US" altLang="en-US" sz="2000" b="1" dirty="0"/>
              <a:t>Yellowstone National Park</a:t>
            </a:r>
            <a:endParaRPr lang="el-GR" altLang="en-US" sz="2000" b="1" dirty="0"/>
          </a:p>
        </p:txBody>
      </p:sp>
      <p:sp>
        <p:nvSpPr>
          <p:cNvPr id="104454" name="Text Box 6"/>
          <p:cNvSpPr txBox="1">
            <a:spLocks noChangeArrowheads="1"/>
          </p:cNvSpPr>
          <p:nvPr/>
        </p:nvSpPr>
        <p:spPr bwMode="auto">
          <a:xfrm>
            <a:off x="6895109" y="2399241"/>
            <a:ext cx="3350020"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b">
            <a:spAutoFit/>
          </a:bodyPr>
          <a:lstStyle/>
          <a:p>
            <a:pPr algn="ctr"/>
            <a:r>
              <a:rPr lang="el-GR" altLang="en-US" sz="2000" b="1" dirty="0"/>
              <a:t>Θερμοπίδακας στην Ισλανδία</a:t>
            </a:r>
          </a:p>
        </p:txBody>
      </p:sp>
      <p:sp>
        <p:nvSpPr>
          <p:cNvPr id="104455" name="Text Box 7"/>
          <p:cNvSpPr txBox="1">
            <a:spLocks noChangeArrowheads="1"/>
          </p:cNvSpPr>
          <p:nvPr/>
        </p:nvSpPr>
        <p:spPr bwMode="auto">
          <a:xfrm>
            <a:off x="6456364" y="6156326"/>
            <a:ext cx="4211637"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spAutoFit/>
          </a:bodyPr>
          <a:lstStyle/>
          <a:p>
            <a:pPr algn="ctr"/>
            <a:r>
              <a:rPr lang="el-GR" altLang="en-US" sz="2000" b="1"/>
              <a:t>Ατμίδες  με  αποθέσεις αυτοφυούς θειου στη Νίσυρο</a:t>
            </a:r>
          </a:p>
        </p:txBody>
      </p:sp>
    </p:spTree>
    <p:extLst>
      <p:ext uri="{BB962C8B-B14F-4D97-AF65-F5344CB8AC3E}">
        <p14:creationId xmlns:p14="http://schemas.microsoft.com/office/powerpoint/2010/main" val="1608234597"/>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02" name="Picture 6" descr="03_23"/>
          <p:cNvPicPr>
            <a:picLocks noChangeAspect="1" noChangeArrowheads="1"/>
          </p:cNvPicPr>
          <p:nvPr/>
        </p:nvPicPr>
        <p:blipFill>
          <a:blip r:embed="rId2">
            <a:extLst>
              <a:ext uri="{28A0092B-C50C-407E-A947-70E740481C1C}">
                <a14:useLocalDpi xmlns:a14="http://schemas.microsoft.com/office/drawing/2010/main" val="0"/>
              </a:ext>
            </a:extLst>
          </a:blip>
          <a:srcRect l="34615" t="27684" r="3975" b="41074"/>
          <a:stretch>
            <a:fillRect/>
          </a:stretch>
        </p:blipFill>
        <p:spPr bwMode="auto">
          <a:xfrm>
            <a:off x="2438400" y="1428072"/>
            <a:ext cx="7010400" cy="2674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03" name="AutoShape 8"/>
          <p:cNvSpPr>
            <a:spLocks noChangeArrowheads="1"/>
          </p:cNvSpPr>
          <p:nvPr/>
        </p:nvSpPr>
        <p:spPr bwMode="auto">
          <a:xfrm>
            <a:off x="5524500" y="4185560"/>
            <a:ext cx="609600" cy="533400"/>
          </a:xfrm>
          <a:prstGeom prst="upArrow">
            <a:avLst>
              <a:gd name="adj1" fmla="val 50000"/>
              <a:gd name="adj2" fmla="val 25000"/>
            </a:avLst>
          </a:prstGeom>
          <a:solidFill>
            <a:schemeClr val="tx1"/>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solidFill>
                <a:schemeClr val="bg1"/>
              </a:solidFill>
              <a:latin typeface="Calibri" panose="020F0502020204030204" pitchFamily="34" charset="0"/>
            </a:endParaRPr>
          </a:p>
        </p:txBody>
      </p:sp>
      <p:sp>
        <p:nvSpPr>
          <p:cNvPr id="7" name="AutoShape 9"/>
          <p:cNvSpPr>
            <a:spLocks noChangeArrowheads="1"/>
          </p:cNvSpPr>
          <p:nvPr/>
        </p:nvSpPr>
        <p:spPr bwMode="auto">
          <a:xfrm>
            <a:off x="4452938" y="4828497"/>
            <a:ext cx="2971800" cy="762000"/>
          </a:xfrm>
          <a:prstGeom prst="roundRect">
            <a:avLst>
              <a:gd name="adj" fmla="val 16667"/>
            </a:avLst>
          </a:prstGeom>
          <a:noFill/>
          <a:ln w="9525">
            <a:solidFill>
              <a:schemeClr val="tx1"/>
            </a:solidFill>
            <a:round/>
            <a:headEnd/>
            <a:tailEnd/>
          </a:ln>
          <a:effectLst/>
        </p:spPr>
        <p:txBody>
          <a:bodyPr wrap="none" anchor="ctr"/>
          <a:lstStyle/>
          <a:p>
            <a:pPr algn="ctr">
              <a:defRPr/>
            </a:pPr>
            <a:r>
              <a:rPr lang="el-GR" b="1" dirty="0"/>
              <a:t>Μέγιστη ροή θερμότητας</a:t>
            </a:r>
          </a:p>
          <a:p>
            <a:pPr algn="ctr">
              <a:defRPr/>
            </a:pPr>
            <a:r>
              <a:rPr lang="el-GR" b="1" dirty="0"/>
              <a:t> στις </a:t>
            </a:r>
            <a:r>
              <a:rPr lang="el-GR" b="1" dirty="0" err="1"/>
              <a:t>μεσωκεάνιες</a:t>
            </a:r>
            <a:r>
              <a:rPr lang="el-GR" b="1" dirty="0"/>
              <a:t> ράχες</a:t>
            </a:r>
          </a:p>
        </p:txBody>
      </p:sp>
      <p:sp>
        <p:nvSpPr>
          <p:cNvPr id="8" name="Text Box 13"/>
          <p:cNvSpPr txBox="1">
            <a:spLocks noChangeArrowheads="1"/>
          </p:cNvSpPr>
          <p:nvPr/>
        </p:nvSpPr>
        <p:spPr bwMode="auto">
          <a:xfrm>
            <a:off x="2238375" y="5992135"/>
            <a:ext cx="7696200" cy="336550"/>
          </a:xfrm>
          <a:prstGeom prst="rect">
            <a:avLst/>
          </a:prstGeom>
          <a:noFill/>
          <a:ln>
            <a:solidFill>
              <a:schemeClr val="tx1"/>
            </a:solidFill>
            <a:headEnd/>
            <a:tailEnd/>
          </a:ln>
        </p:spPr>
        <p:style>
          <a:lnRef idx="2">
            <a:schemeClr val="accent1"/>
          </a:lnRef>
          <a:fillRef idx="1">
            <a:schemeClr val="lt1"/>
          </a:fillRef>
          <a:effectRef idx="0">
            <a:schemeClr val="accent1"/>
          </a:effectRef>
          <a:fontRef idx="minor">
            <a:schemeClr val="dk1"/>
          </a:fontRef>
        </p:style>
        <p:txBody>
          <a:bodyPr>
            <a:spAutoFit/>
          </a:bodyPr>
          <a:lstStyle/>
          <a:p>
            <a:pPr algn="ctr">
              <a:spcBef>
                <a:spcPct val="50000"/>
              </a:spcBef>
              <a:defRPr/>
            </a:pPr>
            <a:r>
              <a:rPr lang="el-GR" sz="1600" b="1" dirty="0">
                <a:solidFill>
                  <a:schemeClr val="tx1"/>
                </a:solidFill>
              </a:rPr>
              <a:t>Ελάττωση της ροής θερμότητας με την αύξηση της ηλικίας της λιθόσφαιρας</a:t>
            </a:r>
          </a:p>
        </p:txBody>
      </p:sp>
      <p:sp>
        <p:nvSpPr>
          <p:cNvPr id="9" name="Text Box 14"/>
          <p:cNvSpPr txBox="1">
            <a:spLocks noChangeArrowheads="1"/>
          </p:cNvSpPr>
          <p:nvPr/>
        </p:nvSpPr>
        <p:spPr bwMode="auto">
          <a:xfrm>
            <a:off x="7524751" y="4971372"/>
            <a:ext cx="2714625" cy="611188"/>
          </a:xfrm>
          <a:prstGeom prst="rightArrow">
            <a:avLst/>
          </a:prstGeom>
          <a:solidFill>
            <a:schemeClr val="bg1">
              <a:lumMod val="85000"/>
            </a:schemeClr>
          </a:solidFill>
          <a:ln w="9525">
            <a:noFill/>
            <a:miter lim="800000"/>
            <a:headEnd/>
            <a:tailEnd/>
          </a:ln>
          <a:effectLst/>
        </p:spPr>
        <p:txBody>
          <a:bodyPr>
            <a:spAutoFit/>
          </a:bodyPr>
          <a:lstStyle/>
          <a:p>
            <a:pPr>
              <a:spcBef>
                <a:spcPct val="50000"/>
              </a:spcBef>
              <a:defRPr/>
            </a:pPr>
            <a:r>
              <a:rPr lang="el-GR" sz="1400" b="1" dirty="0"/>
              <a:t>Μείωση της ροής θερμότητας</a:t>
            </a:r>
          </a:p>
        </p:txBody>
      </p:sp>
      <p:sp>
        <p:nvSpPr>
          <p:cNvPr id="10" name="Text Box 15"/>
          <p:cNvSpPr txBox="1">
            <a:spLocks noChangeArrowheads="1"/>
          </p:cNvSpPr>
          <p:nvPr/>
        </p:nvSpPr>
        <p:spPr bwMode="auto">
          <a:xfrm>
            <a:off x="1738313" y="5042811"/>
            <a:ext cx="2571750" cy="611187"/>
          </a:xfrm>
          <a:prstGeom prst="leftArrow">
            <a:avLst/>
          </a:prstGeom>
          <a:solidFill>
            <a:schemeClr val="bg1">
              <a:lumMod val="85000"/>
            </a:schemeClr>
          </a:solidFill>
          <a:ln w="9525">
            <a:noFill/>
            <a:miter lim="800000"/>
            <a:headEnd/>
            <a:tailEnd/>
          </a:ln>
          <a:effectLst/>
        </p:spPr>
        <p:txBody>
          <a:bodyPr>
            <a:spAutoFit/>
          </a:bodyPr>
          <a:lstStyle/>
          <a:p>
            <a:pPr>
              <a:spcBef>
                <a:spcPct val="50000"/>
              </a:spcBef>
              <a:defRPr/>
            </a:pPr>
            <a:r>
              <a:rPr lang="el-GR" sz="1400" b="1" dirty="0"/>
              <a:t>Μείωση της ροής θερμότητας</a:t>
            </a:r>
          </a:p>
        </p:txBody>
      </p:sp>
      <p:sp>
        <p:nvSpPr>
          <p:cNvPr id="2" name="Title 1"/>
          <p:cNvSpPr>
            <a:spLocks noGrp="1"/>
          </p:cNvSpPr>
          <p:nvPr>
            <p:ph type="title"/>
          </p:nvPr>
        </p:nvSpPr>
        <p:spPr/>
        <p:txBody>
          <a:bodyPr>
            <a:normAutofit/>
          </a:bodyPr>
          <a:lstStyle/>
          <a:p>
            <a:r>
              <a:rPr lang="el-GR" dirty="0"/>
              <a:t>Η ροή θερμότητας στους </a:t>
            </a:r>
            <a:r>
              <a:rPr lang="el-GR" dirty="0" smtClean="0"/>
              <a:t>ωκεανούς</a:t>
            </a:r>
            <a:endParaRPr lang="en-US" dirty="0"/>
          </a:p>
        </p:txBody>
      </p:sp>
    </p:spTree>
    <p:extLst>
      <p:ext uri="{BB962C8B-B14F-4D97-AF65-F5344CB8AC3E}">
        <p14:creationId xmlns:p14="http://schemas.microsoft.com/office/powerpoint/2010/main" val="3482964192"/>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Text Box 6"/>
          <p:cNvSpPr txBox="1">
            <a:spLocks noChangeArrowheads="1"/>
          </p:cNvSpPr>
          <p:nvPr/>
        </p:nvSpPr>
        <p:spPr bwMode="auto">
          <a:xfrm>
            <a:off x="946673" y="5782815"/>
            <a:ext cx="10962041"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ct val="50000"/>
              </a:spcBef>
            </a:pPr>
            <a:r>
              <a:rPr lang="el-GR" altLang="en-US" sz="1600" b="1" dirty="0">
                <a:latin typeface="Calibri" panose="020F0502020204030204" pitchFamily="34" charset="0"/>
              </a:rPr>
              <a:t>Αυτός ο κύκλος είναι η επιφανειακή εκδήλωση των ρευμάτων μεταφοράς στο μανδύα και αποτελεί τη σημαντικότερη φυσική διαδικασία με την οποία μεταφέρεται θερμότητα από το εσωτερικό της Γης.</a:t>
            </a:r>
          </a:p>
        </p:txBody>
      </p:sp>
      <p:grpSp>
        <p:nvGrpSpPr>
          <p:cNvPr id="52228" name="10 - Ομάδα"/>
          <p:cNvGrpSpPr>
            <a:grpSpLocks/>
          </p:cNvGrpSpPr>
          <p:nvPr/>
        </p:nvGrpSpPr>
        <p:grpSpPr bwMode="auto">
          <a:xfrm>
            <a:off x="2342926" y="1484556"/>
            <a:ext cx="7263653" cy="4171111"/>
            <a:chOff x="285720" y="785794"/>
            <a:chExt cx="7786711" cy="5045092"/>
          </a:xfrm>
        </p:grpSpPr>
        <p:pic>
          <p:nvPicPr>
            <p:cNvPr id="52229" name="Picture 3" descr="PlateBdys"/>
            <p:cNvPicPr>
              <a:picLocks noChangeAspect="1" noChangeArrowheads="1"/>
            </p:cNvPicPr>
            <p:nvPr/>
          </p:nvPicPr>
          <p:blipFill>
            <a:blip r:embed="rId2">
              <a:extLst>
                <a:ext uri="{28A0092B-C50C-407E-A947-70E740481C1C}">
                  <a14:useLocalDpi xmlns:a14="http://schemas.microsoft.com/office/drawing/2010/main" val="0"/>
                </a:ext>
              </a:extLst>
            </a:blip>
            <a:srcRect t="20512"/>
            <a:stretch>
              <a:fillRect/>
            </a:stretch>
          </p:blipFill>
          <p:spPr bwMode="auto">
            <a:xfrm>
              <a:off x="642910" y="785794"/>
              <a:ext cx="7429521" cy="32687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2230" name="Picture 5" descr="02"/>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85720" y="3214686"/>
              <a:ext cx="7772400" cy="2616200"/>
            </a:xfrm>
            <a:prstGeom prst="rect">
              <a:avLst/>
            </a:prstGeom>
            <a:noFill/>
            <a:ln w="19050">
              <a:solidFill>
                <a:schemeClr val="tx1"/>
              </a:solidFill>
              <a:miter lim="800000"/>
              <a:headEnd/>
              <a:tailEnd/>
            </a:ln>
            <a:extLst>
              <a:ext uri="{909E8E84-426E-40DD-AFC4-6F175D3DCCD1}">
                <a14:hiddenFill xmlns:a14="http://schemas.microsoft.com/office/drawing/2010/main">
                  <a:solidFill>
                    <a:srgbClr val="FFFFFF"/>
                  </a:solidFill>
                </a14:hiddenFill>
              </a:ext>
            </a:extLst>
          </p:spPr>
        </p:pic>
      </p:grpSp>
      <p:sp>
        <p:nvSpPr>
          <p:cNvPr id="2" name="Title 1"/>
          <p:cNvSpPr>
            <a:spLocks noGrp="1"/>
          </p:cNvSpPr>
          <p:nvPr>
            <p:ph type="title"/>
          </p:nvPr>
        </p:nvSpPr>
        <p:spPr/>
        <p:txBody>
          <a:bodyPr>
            <a:normAutofit/>
          </a:bodyPr>
          <a:lstStyle/>
          <a:p>
            <a:r>
              <a:rPr lang="el-GR" dirty="0"/>
              <a:t>Η ροή θερμότητας στους </a:t>
            </a:r>
            <a:r>
              <a:rPr lang="el-GR" dirty="0" smtClean="0"/>
              <a:t>ωκεανούς</a:t>
            </a:r>
            <a:endParaRPr lang="en-US" dirty="0"/>
          </a:p>
        </p:txBody>
      </p:sp>
      <p:sp>
        <p:nvSpPr>
          <p:cNvPr id="3" name="TextBox 2"/>
          <p:cNvSpPr txBox="1"/>
          <p:nvPr/>
        </p:nvSpPr>
        <p:spPr>
          <a:xfrm>
            <a:off x="9593229" y="3017100"/>
            <a:ext cx="1716505" cy="211897"/>
          </a:xfrm>
          <a:prstGeom prst="rect">
            <a:avLst/>
          </a:prstGeom>
        </p:spPr>
        <p:txBody>
          <a:bodyPr vert="horz" wrap="square" lIns="91440" tIns="45720" rIns="91440" bIns="45720" rtlCol="0" anchor="ctr">
            <a:noAutofit/>
          </a:bodyPr>
          <a:lstStyle/>
          <a:p>
            <a:r>
              <a:rPr lang="en-US" sz="1000" dirty="0" smtClean="0"/>
              <a:t>Indiana University</a:t>
            </a:r>
          </a:p>
        </p:txBody>
      </p:sp>
      <p:sp>
        <p:nvSpPr>
          <p:cNvPr id="4" name="TextBox 3"/>
          <p:cNvSpPr txBox="1"/>
          <p:nvPr/>
        </p:nvSpPr>
        <p:spPr>
          <a:xfrm>
            <a:off x="9606579" y="5204842"/>
            <a:ext cx="1792705" cy="518183"/>
          </a:xfrm>
          <a:prstGeom prst="rect">
            <a:avLst/>
          </a:prstGeom>
        </p:spPr>
        <p:txBody>
          <a:bodyPr vert="horz" wrap="square" lIns="91440" tIns="45720" rIns="91440" bIns="45720" rtlCol="0" anchor="ctr">
            <a:normAutofit/>
          </a:bodyPr>
          <a:lstStyle/>
          <a:p>
            <a:r>
              <a:rPr lang="en-US" sz="1000" dirty="0" smtClean="0"/>
              <a:t>John Wiley and Sons, 1999</a:t>
            </a:r>
          </a:p>
        </p:txBody>
      </p:sp>
    </p:spTree>
    <p:extLst>
      <p:ext uri="{BB962C8B-B14F-4D97-AF65-F5344CB8AC3E}">
        <p14:creationId xmlns:p14="http://schemas.microsoft.com/office/powerpoint/2010/main" val="3521741892"/>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3251" name="Picture 6" descr="hot_spo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66452" y="2155776"/>
            <a:ext cx="3810000" cy="3208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3252" name="Text Box 7"/>
          <p:cNvSpPr txBox="1">
            <a:spLocks noChangeArrowheads="1"/>
          </p:cNvSpPr>
          <p:nvPr/>
        </p:nvSpPr>
        <p:spPr bwMode="auto">
          <a:xfrm>
            <a:off x="215153" y="1295400"/>
            <a:ext cx="11865685"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eaLnBrk="1" hangingPunct="1">
              <a:spcBef>
                <a:spcPct val="50000"/>
              </a:spcBef>
            </a:pPr>
            <a:r>
              <a:rPr lang="el-GR" altLang="en-US" b="1" dirty="0">
                <a:latin typeface="Calibri" panose="020F0502020204030204" pitchFamily="34" charset="0"/>
              </a:rPr>
              <a:t>Θερμές κηλίδες (</a:t>
            </a:r>
            <a:r>
              <a:rPr lang="en-GB" altLang="en-US" b="1" dirty="0">
                <a:latin typeface="Calibri" panose="020F0502020204030204" pitchFamily="34" charset="0"/>
              </a:rPr>
              <a:t>hot spots) </a:t>
            </a:r>
            <a:r>
              <a:rPr lang="el-GR" altLang="en-US" b="1" dirty="0">
                <a:latin typeface="Calibri" panose="020F0502020204030204" pitchFamily="34" charset="0"/>
              </a:rPr>
              <a:t>είναι σημεία μακριά από τις </a:t>
            </a:r>
            <a:r>
              <a:rPr lang="el-GR" altLang="en-US" b="1" dirty="0" err="1">
                <a:latin typeface="Calibri" panose="020F0502020204030204" pitchFamily="34" charset="0"/>
              </a:rPr>
              <a:t>μεσωκεάνιες</a:t>
            </a:r>
            <a:r>
              <a:rPr lang="el-GR" altLang="en-US" b="1" dirty="0">
                <a:latin typeface="Calibri" panose="020F0502020204030204" pitchFamily="34" charset="0"/>
              </a:rPr>
              <a:t> ράχες όπου παρατηρείται άνοδος μάγματος και χαρακτηρίζονται από έντονη ηφαιστειακή δράση</a:t>
            </a:r>
          </a:p>
        </p:txBody>
      </p:sp>
      <p:sp>
        <p:nvSpPr>
          <p:cNvPr id="53253" name="Text Box 8"/>
          <p:cNvSpPr txBox="1">
            <a:spLocks noChangeArrowheads="1"/>
          </p:cNvSpPr>
          <p:nvPr/>
        </p:nvSpPr>
        <p:spPr bwMode="auto">
          <a:xfrm>
            <a:off x="4698315" y="5889577"/>
            <a:ext cx="5707137"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ct val="50000"/>
              </a:spcBef>
            </a:pPr>
            <a:r>
              <a:rPr lang="el-GR" altLang="en-US" b="1">
                <a:latin typeface="Calibri" panose="020F0502020204030204" pitchFamily="34" charset="0"/>
              </a:rPr>
              <a:t>Κατακόρυφος ανοδικός θύλακας</a:t>
            </a:r>
          </a:p>
        </p:txBody>
      </p:sp>
      <p:sp>
        <p:nvSpPr>
          <p:cNvPr id="53254" name="AutoShape 9"/>
          <p:cNvSpPr>
            <a:spLocks noChangeArrowheads="1"/>
          </p:cNvSpPr>
          <p:nvPr/>
        </p:nvSpPr>
        <p:spPr bwMode="auto">
          <a:xfrm>
            <a:off x="7551883" y="5432377"/>
            <a:ext cx="304800" cy="457200"/>
          </a:xfrm>
          <a:prstGeom prst="upArrow">
            <a:avLst>
              <a:gd name="adj1" fmla="val 50000"/>
              <a:gd name="adj2" fmla="val 37500"/>
            </a:avLst>
          </a:prstGeom>
          <a:solidFill>
            <a:schemeClr val="tx1"/>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latin typeface="Calibri" panose="020F0502020204030204" pitchFamily="34" charset="0"/>
            </a:endParaRPr>
          </a:p>
        </p:txBody>
      </p:sp>
      <p:sp>
        <p:nvSpPr>
          <p:cNvPr id="9" name="Title 1"/>
          <p:cNvSpPr>
            <a:spLocks noGrp="1"/>
          </p:cNvSpPr>
          <p:nvPr>
            <p:ph type="title"/>
          </p:nvPr>
        </p:nvSpPr>
        <p:spPr/>
        <p:txBody>
          <a:bodyPr>
            <a:normAutofit/>
          </a:bodyPr>
          <a:lstStyle/>
          <a:p>
            <a:r>
              <a:rPr lang="el-GR" dirty="0"/>
              <a:t>Η ροή θερμότητας στους </a:t>
            </a:r>
            <a:r>
              <a:rPr lang="el-GR" dirty="0" smtClean="0"/>
              <a:t>ωκεανούς</a:t>
            </a:r>
            <a:endParaRPr lang="en-US" dirty="0"/>
          </a:p>
        </p:txBody>
      </p:sp>
      <p:sp>
        <p:nvSpPr>
          <p:cNvPr id="2" name="Rectangle 1"/>
          <p:cNvSpPr/>
          <p:nvPr/>
        </p:nvSpPr>
        <p:spPr>
          <a:xfrm>
            <a:off x="2977798" y="5460922"/>
            <a:ext cx="2908906" cy="400110"/>
          </a:xfrm>
          <a:prstGeom prst="rect">
            <a:avLst/>
          </a:prstGeom>
        </p:spPr>
        <p:txBody>
          <a:bodyPr wrap="square">
            <a:spAutoFit/>
          </a:bodyPr>
          <a:lstStyle/>
          <a:p>
            <a:r>
              <a:rPr lang="en-US" sz="1000" i="1" dirty="0"/>
              <a:t>J. </a:t>
            </a:r>
            <a:r>
              <a:rPr lang="en-US" sz="1000" i="1" dirty="0" err="1"/>
              <a:t>Tuzo</a:t>
            </a:r>
            <a:r>
              <a:rPr lang="en-US" sz="1000" i="1" dirty="0"/>
              <a:t> Wilson's original diagram (slightly modified), published in 1963</a:t>
            </a:r>
            <a:endParaRPr lang="en-US" sz="1000" dirty="0"/>
          </a:p>
        </p:txBody>
      </p:sp>
    </p:spTree>
    <p:extLst>
      <p:ext uri="{BB962C8B-B14F-4D97-AF65-F5344CB8AC3E}">
        <p14:creationId xmlns:p14="http://schemas.microsoft.com/office/powerpoint/2010/main" val="2186493050"/>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4275" name="Picture 11" descr="19_36"/>
          <p:cNvPicPr>
            <a:picLocks noChangeAspect="1" noChangeArrowheads="1"/>
          </p:cNvPicPr>
          <p:nvPr>
            <p:custDataLst>
              <p:tags r:id="rId1"/>
            </p:custDataLst>
          </p:nvPr>
        </p:nvPicPr>
        <p:blipFill>
          <a:blip r:embed="rId3">
            <a:extLst>
              <a:ext uri="{28A0092B-C50C-407E-A947-70E740481C1C}">
                <a14:useLocalDpi xmlns:a14="http://schemas.microsoft.com/office/drawing/2010/main" val="0"/>
              </a:ext>
            </a:extLst>
          </a:blip>
          <a:srcRect l="48648" t="13493"/>
          <a:stretch>
            <a:fillRect/>
          </a:stretch>
        </p:blipFill>
        <p:spPr bwMode="auto">
          <a:xfrm>
            <a:off x="6788859" y="1844993"/>
            <a:ext cx="4872429" cy="31640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4276" name="Picture 12" descr=" 19_46.jpg                                                      00000012MacIntosh HD                   985CFB00:"/>
          <p:cNvPicPr>
            <a:picLocks noChangeAspect="1" noChangeArrowheads="1"/>
          </p:cNvPicPr>
          <p:nvPr/>
        </p:nvPicPr>
        <p:blipFill>
          <a:blip r:embed="rId4" r:link="rId5">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55002" y="1559254"/>
            <a:ext cx="5031890" cy="32048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itle 1"/>
          <p:cNvSpPr>
            <a:spLocks noGrp="1"/>
          </p:cNvSpPr>
          <p:nvPr>
            <p:ph type="title"/>
          </p:nvPr>
        </p:nvSpPr>
        <p:spPr/>
        <p:txBody>
          <a:bodyPr>
            <a:normAutofit/>
          </a:bodyPr>
          <a:lstStyle/>
          <a:p>
            <a:r>
              <a:rPr lang="el-GR" dirty="0"/>
              <a:t>Η ροή θερμότητας στους </a:t>
            </a:r>
            <a:r>
              <a:rPr lang="el-GR" dirty="0" smtClean="0"/>
              <a:t>ωκεανούς</a:t>
            </a:r>
            <a:endParaRPr lang="en-US" dirty="0"/>
          </a:p>
        </p:txBody>
      </p:sp>
      <p:sp>
        <p:nvSpPr>
          <p:cNvPr id="2" name="Rectangle 1"/>
          <p:cNvSpPr/>
          <p:nvPr/>
        </p:nvSpPr>
        <p:spPr>
          <a:xfrm>
            <a:off x="120316" y="4908040"/>
            <a:ext cx="6096000" cy="246221"/>
          </a:xfrm>
          <a:prstGeom prst="rect">
            <a:avLst/>
          </a:prstGeom>
        </p:spPr>
        <p:txBody>
          <a:bodyPr>
            <a:spAutoFit/>
          </a:bodyPr>
          <a:lstStyle/>
          <a:p>
            <a:r>
              <a:rPr lang="en-US" sz="1000" dirty="0" smtClean="0"/>
              <a:t>http://www.geography.hunter.cuny.edu/tbw/ncc/Notes/chap3.landforms/ch3.graphics/hot.spot.graphic.jpg</a:t>
            </a:r>
            <a:endParaRPr lang="en-US" sz="1000" dirty="0"/>
          </a:p>
        </p:txBody>
      </p:sp>
      <p:sp>
        <p:nvSpPr>
          <p:cNvPr id="3" name="Rectangle 2"/>
          <p:cNvSpPr/>
          <p:nvPr/>
        </p:nvSpPr>
        <p:spPr>
          <a:xfrm>
            <a:off x="5823284" y="5118746"/>
            <a:ext cx="6232358" cy="246221"/>
          </a:xfrm>
          <a:prstGeom prst="rect">
            <a:avLst/>
          </a:prstGeom>
        </p:spPr>
        <p:txBody>
          <a:bodyPr wrap="square">
            <a:spAutoFit/>
          </a:bodyPr>
          <a:lstStyle/>
          <a:p>
            <a:r>
              <a:rPr lang="en-US" sz="1000" dirty="0"/>
              <a:t>http://www.geography.hunter.cuny.edu/tbw/ncc/Notes/chap3.landforms/ch3.graphics/hot.spot.hawaii.islands.jpg</a:t>
            </a:r>
          </a:p>
        </p:txBody>
      </p:sp>
    </p:spTree>
    <p:extLst>
      <p:ext uri="{BB962C8B-B14F-4D97-AF65-F5344CB8AC3E}">
        <p14:creationId xmlns:p14="http://schemas.microsoft.com/office/powerpoint/2010/main" val="1681430441"/>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Text Box 7"/>
          <p:cNvSpPr txBox="1">
            <a:spLocks noChangeArrowheads="1"/>
          </p:cNvSpPr>
          <p:nvPr/>
        </p:nvSpPr>
        <p:spPr bwMode="auto">
          <a:xfrm>
            <a:off x="0" y="1328222"/>
            <a:ext cx="11736593"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l-GR" altLang="en-US" b="1" dirty="0">
                <a:latin typeface="+mn-lt"/>
              </a:rPr>
              <a:t>Η μέση τιμή της ροής θερμότητας στην </a:t>
            </a:r>
            <a:r>
              <a:rPr lang="el-GR" altLang="en-US" b="1" dirty="0" err="1">
                <a:latin typeface="+mn-lt"/>
              </a:rPr>
              <a:t>νεοσχηματισμένη</a:t>
            </a:r>
            <a:r>
              <a:rPr lang="el-GR" altLang="en-US" b="1" dirty="0">
                <a:latin typeface="+mn-lt"/>
              </a:rPr>
              <a:t> λιθόσφαιρα στις </a:t>
            </a:r>
            <a:r>
              <a:rPr lang="el-GR" altLang="en-US" b="1" dirty="0" err="1">
                <a:latin typeface="+mn-lt"/>
              </a:rPr>
              <a:t>μεσωκεάνιες</a:t>
            </a:r>
            <a:r>
              <a:rPr lang="el-GR" altLang="en-US" b="1" dirty="0">
                <a:latin typeface="+mn-lt"/>
              </a:rPr>
              <a:t> ράχες είναι μεγάλη: </a:t>
            </a:r>
          </a:p>
        </p:txBody>
      </p:sp>
      <p:sp>
        <p:nvSpPr>
          <p:cNvPr id="55299" name="Text Box 11"/>
          <p:cNvSpPr txBox="1">
            <a:spLocks noChangeArrowheads="1"/>
          </p:cNvSpPr>
          <p:nvPr/>
        </p:nvSpPr>
        <p:spPr bwMode="auto">
          <a:xfrm>
            <a:off x="5715001" y="1741894"/>
            <a:ext cx="1905000" cy="369888"/>
          </a:xfrm>
          <a:prstGeom prst="rect">
            <a:avLst/>
          </a:prstGeom>
          <a:noFill/>
          <a:ln w="63500">
            <a:solidFill>
              <a:schemeClr val="tx1"/>
            </a:solidFill>
            <a:miter lim="800000"/>
            <a:headEnd/>
            <a:tailEnd/>
          </a:ln>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ct val="50000"/>
              </a:spcBef>
            </a:pPr>
            <a:r>
              <a:rPr lang="en-US" altLang="en-US" b="1">
                <a:latin typeface="+mn-lt"/>
              </a:rPr>
              <a:t>~</a:t>
            </a:r>
            <a:r>
              <a:rPr lang="el-GR" altLang="en-US" b="1">
                <a:latin typeface="+mn-lt"/>
              </a:rPr>
              <a:t> 200 </a:t>
            </a:r>
            <a:r>
              <a:rPr lang="en-GB" altLang="en-US" b="1">
                <a:latin typeface="+mn-lt"/>
              </a:rPr>
              <a:t>mW/m</a:t>
            </a:r>
            <a:r>
              <a:rPr lang="en-GB" altLang="en-US" b="1" baseline="30000">
                <a:latin typeface="+mn-lt"/>
              </a:rPr>
              <a:t>2</a:t>
            </a:r>
            <a:endParaRPr lang="en-US" altLang="en-US" b="1">
              <a:latin typeface="+mn-lt"/>
            </a:endParaRPr>
          </a:p>
        </p:txBody>
      </p:sp>
      <p:sp>
        <p:nvSpPr>
          <p:cNvPr id="8" name="Text Box 13"/>
          <p:cNvSpPr txBox="1">
            <a:spLocks noChangeArrowheads="1"/>
          </p:cNvSpPr>
          <p:nvPr/>
        </p:nvSpPr>
        <p:spPr bwMode="auto">
          <a:xfrm>
            <a:off x="1704976" y="2652157"/>
            <a:ext cx="4443412" cy="646113"/>
          </a:xfrm>
          <a:prstGeom prst="rect">
            <a:avLst/>
          </a:prstGeom>
          <a:noFill/>
          <a:ln w="38100">
            <a:solidFill>
              <a:schemeClr val="tx1"/>
            </a:solidFill>
            <a:miter lim="800000"/>
            <a:headEnd/>
            <a:tailEnd/>
          </a:ln>
          <a:effectLst/>
        </p:spPr>
        <p:txBody>
          <a:bodyPr>
            <a:spAutoFit/>
          </a:bodyPr>
          <a:lstStyle/>
          <a:p>
            <a:pPr algn="ctr">
              <a:spcBef>
                <a:spcPct val="50000"/>
              </a:spcBef>
              <a:defRPr/>
            </a:pPr>
            <a:r>
              <a:rPr lang="el-GR" b="1" dirty="0"/>
              <a:t>Η ροή θερμότητας μειώνεται με γρήγορο ρυθμό μέχρι την ηλικία των 30 Μ</a:t>
            </a:r>
            <a:r>
              <a:rPr lang="en-GB" b="1" dirty="0"/>
              <a:t>a</a:t>
            </a:r>
            <a:endParaRPr lang="el-GR" b="1" dirty="0"/>
          </a:p>
        </p:txBody>
      </p:sp>
      <p:sp>
        <p:nvSpPr>
          <p:cNvPr id="10" name="Text Box 15"/>
          <p:cNvSpPr txBox="1">
            <a:spLocks noChangeArrowheads="1"/>
          </p:cNvSpPr>
          <p:nvPr/>
        </p:nvSpPr>
        <p:spPr bwMode="auto">
          <a:xfrm>
            <a:off x="6890189" y="3047364"/>
            <a:ext cx="3657600" cy="646331"/>
          </a:xfrm>
          <a:prstGeom prst="rect">
            <a:avLst/>
          </a:prstGeom>
          <a:noFill/>
          <a:ln w="38100">
            <a:solidFill>
              <a:schemeClr val="tx1"/>
            </a:solidFill>
            <a:miter lim="800000"/>
            <a:headEnd/>
            <a:tailEnd/>
          </a:ln>
          <a:effectLst/>
        </p:spPr>
        <p:txBody>
          <a:bodyPr>
            <a:spAutoFit/>
          </a:bodyPr>
          <a:lstStyle/>
          <a:p>
            <a:pPr algn="ctr">
              <a:spcBef>
                <a:spcPct val="50000"/>
              </a:spcBef>
              <a:defRPr/>
            </a:pPr>
            <a:r>
              <a:rPr lang="el-GR" b="1" dirty="0"/>
              <a:t>Για ηλικίες &gt; 100 </a:t>
            </a:r>
            <a:r>
              <a:rPr lang="en-GB" b="1" dirty="0"/>
              <a:t>Ma</a:t>
            </a:r>
            <a:r>
              <a:rPr lang="en-US" b="1" dirty="0"/>
              <a:t> </a:t>
            </a:r>
            <a:r>
              <a:rPr lang="el-GR" b="1" dirty="0"/>
              <a:t>η ροή θερμότητας είναι πολύ μικρή</a:t>
            </a:r>
          </a:p>
        </p:txBody>
      </p:sp>
      <p:cxnSp>
        <p:nvCxnSpPr>
          <p:cNvPr id="15" name="14 - Ευθύγραμμο βέλος σύνδεσης"/>
          <p:cNvCxnSpPr/>
          <p:nvPr/>
        </p:nvCxnSpPr>
        <p:spPr>
          <a:xfrm flipH="1">
            <a:off x="6380601" y="2184482"/>
            <a:ext cx="277375" cy="1509213"/>
          </a:xfrm>
          <a:prstGeom prst="straightConnector1">
            <a:avLst/>
          </a:prstGeom>
          <a:ln w="508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1" name="Title 1"/>
          <p:cNvSpPr>
            <a:spLocks noGrp="1"/>
          </p:cNvSpPr>
          <p:nvPr>
            <p:ph type="title"/>
          </p:nvPr>
        </p:nvSpPr>
        <p:spPr/>
        <p:txBody>
          <a:bodyPr>
            <a:normAutofit/>
          </a:bodyPr>
          <a:lstStyle/>
          <a:p>
            <a:r>
              <a:rPr lang="el-GR" dirty="0"/>
              <a:t>Η ροή θερμότητας στους </a:t>
            </a:r>
            <a:r>
              <a:rPr lang="el-GR" dirty="0" smtClean="0"/>
              <a:t>ωκεανούς</a:t>
            </a:r>
            <a:endParaRPr lang="en-US" dirty="0"/>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87896" y="3766395"/>
            <a:ext cx="5844862" cy="2579699"/>
          </a:xfrm>
          <a:prstGeom prst="rect">
            <a:avLst/>
          </a:prstGeom>
        </p:spPr>
      </p:pic>
    </p:spTree>
    <p:extLst>
      <p:ext uri="{BB962C8B-B14F-4D97-AF65-F5344CB8AC3E}">
        <p14:creationId xmlns:p14="http://schemas.microsoft.com/office/powerpoint/2010/main" val="336218206"/>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Text Box 5"/>
          <p:cNvSpPr txBox="1">
            <a:spLocks noChangeArrowheads="1"/>
          </p:cNvSpPr>
          <p:nvPr/>
        </p:nvSpPr>
        <p:spPr bwMode="auto">
          <a:xfrm>
            <a:off x="152400" y="1276350"/>
            <a:ext cx="118872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eaLnBrk="1" hangingPunct="1">
              <a:spcBef>
                <a:spcPct val="50000"/>
              </a:spcBef>
            </a:pPr>
            <a:r>
              <a:rPr lang="el-GR" altLang="en-US" b="1" dirty="0">
                <a:latin typeface="Calibri" panose="020F0502020204030204" pitchFamily="34" charset="0"/>
              </a:rPr>
              <a:t>Διάφορα μοντέλα έχουν προταθεί για την ερμηνεία της μεταβολής της ροής θερμότητας σε σχέση με το βάθος και την ηλικία της ωκεάνιας λιθόσφαιρας.</a:t>
            </a:r>
          </a:p>
        </p:txBody>
      </p:sp>
      <p:pic>
        <p:nvPicPr>
          <p:cNvPr id="56323" name="Picture 1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412" y="1917700"/>
            <a:ext cx="4506087" cy="41397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6324" name="Text Box 12"/>
          <p:cNvSpPr txBox="1">
            <a:spLocks noChangeArrowheads="1"/>
          </p:cNvSpPr>
          <p:nvPr/>
        </p:nvSpPr>
        <p:spPr bwMode="auto">
          <a:xfrm>
            <a:off x="228600" y="4934117"/>
            <a:ext cx="2895600" cy="825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l-GR" altLang="en-US" sz="1600" b="1" dirty="0">
                <a:latin typeface="Calibri" panose="020F0502020204030204" pitchFamily="34" charset="0"/>
              </a:rPr>
              <a:t>Δεδομένα από τον βόρειο Ειρηνικό και βορειοδυτικό Ατλαντικό ωκεανό</a:t>
            </a:r>
          </a:p>
        </p:txBody>
      </p:sp>
      <p:sp>
        <p:nvSpPr>
          <p:cNvPr id="56325" name="Text Box 14"/>
          <p:cNvSpPr txBox="1">
            <a:spLocks noChangeArrowheads="1"/>
          </p:cNvSpPr>
          <p:nvPr/>
        </p:nvSpPr>
        <p:spPr bwMode="auto">
          <a:xfrm>
            <a:off x="4318795" y="4786645"/>
            <a:ext cx="3581400" cy="1436687"/>
          </a:xfrm>
          <a:prstGeom prst="rect">
            <a:avLst/>
          </a:prstGeom>
          <a:gradFill rotWithShape="1">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l-GR" altLang="en-US" sz="1600" b="1" dirty="0">
                <a:latin typeface="Calibri" panose="020F0502020204030204" pitchFamily="34" charset="0"/>
              </a:rPr>
              <a:t>Μοντέλα:</a:t>
            </a:r>
          </a:p>
          <a:p>
            <a:pPr eaLnBrk="1" hangingPunct="1">
              <a:spcBef>
                <a:spcPct val="50000"/>
              </a:spcBef>
              <a:buFontTx/>
              <a:buChar char="-"/>
            </a:pPr>
            <a:r>
              <a:rPr lang="en-GB" altLang="en-US" sz="1600" b="1" dirty="0">
                <a:latin typeface="Calibri" panose="020F0502020204030204" pitchFamily="34" charset="0"/>
              </a:rPr>
              <a:t>HS (Stein and Stein, 1992)</a:t>
            </a:r>
          </a:p>
          <a:p>
            <a:pPr eaLnBrk="1" hangingPunct="1">
              <a:spcBef>
                <a:spcPct val="50000"/>
              </a:spcBef>
              <a:buFontTx/>
              <a:buChar char="-"/>
            </a:pPr>
            <a:r>
              <a:rPr lang="en-GB" altLang="en-US" sz="1600" b="1" dirty="0">
                <a:latin typeface="Calibri" panose="020F0502020204030204" pitchFamily="34" charset="0"/>
              </a:rPr>
              <a:t>PSM (Parsons and </a:t>
            </a:r>
            <a:r>
              <a:rPr lang="en-GB" altLang="en-US" sz="1600" b="1" dirty="0" err="1">
                <a:latin typeface="Calibri" panose="020F0502020204030204" pitchFamily="34" charset="0"/>
              </a:rPr>
              <a:t>Sclater</a:t>
            </a:r>
            <a:r>
              <a:rPr lang="en-GB" altLang="en-US" sz="1600" b="1" dirty="0">
                <a:latin typeface="Calibri" panose="020F0502020204030204" pitchFamily="34" charset="0"/>
              </a:rPr>
              <a:t>, 1977)</a:t>
            </a:r>
          </a:p>
          <a:p>
            <a:pPr eaLnBrk="1" hangingPunct="1">
              <a:spcBef>
                <a:spcPct val="50000"/>
              </a:spcBef>
              <a:buFontTx/>
              <a:buChar char="-"/>
            </a:pPr>
            <a:r>
              <a:rPr lang="en-GB" altLang="en-US" sz="1600" b="1" dirty="0">
                <a:latin typeface="Calibri" panose="020F0502020204030204" pitchFamily="34" charset="0"/>
              </a:rPr>
              <a:t>GDH1 (Stein and Stein, 1992)</a:t>
            </a:r>
            <a:endParaRPr lang="el-GR" altLang="en-US" sz="1600" b="1" dirty="0">
              <a:latin typeface="Calibri" panose="020F0502020204030204" pitchFamily="34" charset="0"/>
            </a:endParaRPr>
          </a:p>
        </p:txBody>
      </p:sp>
      <p:pic>
        <p:nvPicPr>
          <p:cNvPr id="56327" name="Picture 9"/>
          <p:cNvPicPr>
            <a:picLocks noChangeAspect="1" noChangeArrowheads="1"/>
          </p:cNvPicPr>
          <p:nvPr/>
        </p:nvPicPr>
        <p:blipFill>
          <a:blip r:embed="rId3">
            <a:extLst>
              <a:ext uri="{28A0092B-C50C-407E-A947-70E740481C1C}">
                <a14:useLocalDpi xmlns:a14="http://schemas.microsoft.com/office/drawing/2010/main" val="0"/>
              </a:ext>
            </a:extLst>
          </a:blip>
          <a:srcRect l="6654" t="2245" r="6654"/>
          <a:stretch>
            <a:fillRect/>
          </a:stretch>
        </p:blipFill>
        <p:spPr bwMode="auto">
          <a:xfrm>
            <a:off x="7722315" y="1896349"/>
            <a:ext cx="4317285" cy="3608640"/>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56328" name="11 - TextBox"/>
          <p:cNvSpPr txBox="1">
            <a:spLocks noChangeArrowheads="1"/>
          </p:cNvSpPr>
          <p:nvPr/>
        </p:nvSpPr>
        <p:spPr bwMode="auto">
          <a:xfrm>
            <a:off x="8149554" y="5725254"/>
            <a:ext cx="3744912" cy="27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sz="1200">
                <a:latin typeface="+mn-lt"/>
              </a:rPr>
              <a:t>(Stein and Stein,1992</a:t>
            </a:r>
            <a:r>
              <a:rPr lang="el-GR" altLang="en-US" sz="1200">
                <a:latin typeface="+mn-lt"/>
              </a:rPr>
              <a:t> και </a:t>
            </a:r>
            <a:r>
              <a:rPr lang="en-US" altLang="en-US" sz="1200">
                <a:latin typeface="+mn-lt"/>
              </a:rPr>
              <a:t>Parson and Sclater, 1977)</a:t>
            </a:r>
            <a:endParaRPr lang="el-GR" altLang="en-US" sz="1200">
              <a:latin typeface="+mn-lt"/>
            </a:endParaRPr>
          </a:p>
        </p:txBody>
      </p:sp>
      <p:sp>
        <p:nvSpPr>
          <p:cNvPr id="10" name="Title 1"/>
          <p:cNvSpPr>
            <a:spLocks noGrp="1"/>
          </p:cNvSpPr>
          <p:nvPr>
            <p:ph type="title"/>
          </p:nvPr>
        </p:nvSpPr>
        <p:spPr/>
        <p:txBody>
          <a:bodyPr>
            <a:normAutofit/>
          </a:bodyPr>
          <a:lstStyle/>
          <a:p>
            <a:r>
              <a:rPr lang="el-GR" dirty="0"/>
              <a:t>Η ροή θερμότητας στους </a:t>
            </a:r>
            <a:r>
              <a:rPr lang="el-GR" dirty="0" smtClean="0"/>
              <a:t>ωκεανούς</a:t>
            </a:r>
            <a:endParaRPr lang="en-US" dirty="0"/>
          </a:p>
        </p:txBody>
      </p:sp>
    </p:spTree>
    <p:extLst>
      <p:ext uri="{BB962C8B-B14F-4D97-AF65-F5344CB8AC3E}">
        <p14:creationId xmlns:p14="http://schemas.microsoft.com/office/powerpoint/2010/main" val="178364953"/>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7" name="Picture 4"/>
          <p:cNvPicPr>
            <a:picLocks noChangeAspect="1" noChangeArrowheads="1"/>
          </p:cNvPicPr>
          <p:nvPr/>
        </p:nvPicPr>
        <p:blipFill>
          <a:blip r:embed="rId3">
            <a:extLst>
              <a:ext uri="{28A0092B-C50C-407E-A947-70E740481C1C}">
                <a14:useLocalDpi xmlns:a14="http://schemas.microsoft.com/office/drawing/2010/main" val="0"/>
              </a:ext>
            </a:extLst>
          </a:blip>
          <a:srcRect l="6654" t="2245" r="6654"/>
          <a:stretch>
            <a:fillRect/>
          </a:stretch>
        </p:blipFill>
        <p:spPr bwMode="auto">
          <a:xfrm>
            <a:off x="1828800" y="1639647"/>
            <a:ext cx="3581400" cy="2994025"/>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6148" name="Oval 5"/>
          <p:cNvSpPr>
            <a:spLocks noChangeArrowheads="1"/>
          </p:cNvSpPr>
          <p:nvPr/>
        </p:nvSpPr>
        <p:spPr bwMode="auto">
          <a:xfrm>
            <a:off x="4191000" y="1944446"/>
            <a:ext cx="1066800" cy="304800"/>
          </a:xfrm>
          <a:prstGeom prst="ellipse">
            <a:avLst/>
          </a:prstGeom>
          <a:noFill/>
          <a:ln w="254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latin typeface="Calibri" panose="020F0502020204030204" pitchFamily="34" charset="0"/>
            </a:endParaRPr>
          </a:p>
        </p:txBody>
      </p:sp>
      <p:sp>
        <p:nvSpPr>
          <p:cNvPr id="6149" name="AutoShape 6"/>
          <p:cNvSpPr>
            <a:spLocks noChangeArrowheads="1"/>
          </p:cNvSpPr>
          <p:nvPr/>
        </p:nvSpPr>
        <p:spPr bwMode="auto">
          <a:xfrm>
            <a:off x="5334000" y="1944446"/>
            <a:ext cx="762000" cy="304800"/>
          </a:xfrm>
          <a:prstGeom prst="rightArrow">
            <a:avLst>
              <a:gd name="adj1" fmla="val 50000"/>
              <a:gd name="adj2" fmla="val 62500"/>
            </a:avLst>
          </a:prstGeom>
          <a:solidFill>
            <a:schemeClr val="tx1"/>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latin typeface="Calibri" panose="020F0502020204030204" pitchFamily="34" charset="0"/>
            </a:endParaRPr>
          </a:p>
        </p:txBody>
      </p:sp>
      <p:sp>
        <p:nvSpPr>
          <p:cNvPr id="6150" name="Text Box 7"/>
          <p:cNvSpPr txBox="1">
            <a:spLocks noChangeArrowheads="1"/>
          </p:cNvSpPr>
          <p:nvPr/>
        </p:nvSpPr>
        <p:spPr bwMode="auto">
          <a:xfrm>
            <a:off x="6400800" y="1715847"/>
            <a:ext cx="3962400"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eaLnBrk="1" hangingPunct="1">
              <a:spcBef>
                <a:spcPct val="50000"/>
              </a:spcBef>
            </a:pPr>
            <a:r>
              <a:rPr lang="el-GR" altLang="en-US" sz="1600" b="1" dirty="0">
                <a:latin typeface="+mn-lt"/>
              </a:rPr>
              <a:t>Η ωκεάνια λιθόσφαιρα θεωρείται ότι αρχικά έχει σταθερό πάχος με μηδενική θερμοκρασία στην επιφάνειά της και την ίδια θερμοκρασία, Τ</a:t>
            </a:r>
            <a:r>
              <a:rPr lang="en-GB" altLang="en-US" sz="1600" b="1" baseline="-25000" dirty="0">
                <a:latin typeface="+mn-lt"/>
              </a:rPr>
              <a:t>a</a:t>
            </a:r>
            <a:r>
              <a:rPr lang="en-US" altLang="en-US" sz="1600" b="1" dirty="0">
                <a:latin typeface="+mn-lt"/>
              </a:rPr>
              <a:t>, </a:t>
            </a:r>
            <a:r>
              <a:rPr lang="el-GR" altLang="en-US" sz="1600" b="1" dirty="0">
                <a:latin typeface="+mn-lt"/>
              </a:rPr>
              <a:t>τόσο στον άξονα της ράχης όσο και στη βάση της λιθόσφαιρας.</a:t>
            </a:r>
          </a:p>
        </p:txBody>
      </p:sp>
      <p:sp>
        <p:nvSpPr>
          <p:cNvPr id="6151" name="AutoShape 10"/>
          <p:cNvSpPr>
            <a:spLocks noChangeArrowheads="1"/>
          </p:cNvSpPr>
          <p:nvPr/>
        </p:nvSpPr>
        <p:spPr bwMode="auto">
          <a:xfrm>
            <a:off x="2667001" y="3620846"/>
            <a:ext cx="194533" cy="1470025"/>
          </a:xfrm>
          <a:prstGeom prst="downArrow">
            <a:avLst>
              <a:gd name="adj1" fmla="val 50000"/>
              <a:gd name="adj2" fmla="val 183334"/>
            </a:avLst>
          </a:prstGeom>
          <a:solidFill>
            <a:schemeClr val="tx1"/>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latin typeface="Calibri" panose="020F0502020204030204" pitchFamily="34" charset="0"/>
            </a:endParaRPr>
          </a:p>
        </p:txBody>
      </p:sp>
      <p:grpSp>
        <p:nvGrpSpPr>
          <p:cNvPr id="6152" name="15 - Ομάδα"/>
          <p:cNvGrpSpPr>
            <a:grpSpLocks/>
          </p:cNvGrpSpPr>
          <p:nvPr/>
        </p:nvGrpSpPr>
        <p:grpSpPr bwMode="auto">
          <a:xfrm>
            <a:off x="5738813" y="3385896"/>
            <a:ext cx="4773612" cy="946150"/>
            <a:chOff x="4319588" y="2127250"/>
            <a:chExt cx="4773122" cy="946150"/>
          </a:xfrm>
        </p:grpSpPr>
        <p:grpSp>
          <p:nvGrpSpPr>
            <p:cNvPr id="6156" name="11 - Ομάδα"/>
            <p:cNvGrpSpPr>
              <a:grpSpLocks/>
            </p:cNvGrpSpPr>
            <p:nvPr/>
          </p:nvGrpSpPr>
          <p:grpSpPr bwMode="auto">
            <a:xfrm>
              <a:off x="4319588" y="2127250"/>
              <a:ext cx="4773122" cy="946150"/>
              <a:chOff x="2809810" y="1984402"/>
              <a:chExt cx="4773122" cy="946150"/>
            </a:xfrm>
          </p:grpSpPr>
          <p:graphicFrame>
            <p:nvGraphicFramePr>
              <p:cNvPr id="6146" name="Object 2"/>
              <p:cNvGraphicFramePr>
                <a:graphicFrameLocks noChangeAspect="1"/>
              </p:cNvGraphicFramePr>
              <p:nvPr>
                <p:extLst>
                  <p:ext uri="{D42A27DB-BD31-4B8C-83A1-F6EECF244321}">
                    <p14:modId xmlns:p14="http://schemas.microsoft.com/office/powerpoint/2010/main" val="2734549439"/>
                  </p:ext>
                </p:extLst>
              </p:nvPr>
            </p:nvGraphicFramePr>
            <p:xfrm>
              <a:off x="2809810" y="1984402"/>
              <a:ext cx="3679825" cy="946150"/>
            </p:xfrm>
            <a:graphic>
              <a:graphicData uri="http://schemas.openxmlformats.org/presentationml/2006/ole">
                <mc:AlternateContent xmlns:mc="http://schemas.openxmlformats.org/markup-compatibility/2006">
                  <mc:Choice xmlns:v="urn:schemas-microsoft-com:vml" Requires="v">
                    <p:oleObj spid="_x0000_s6164" name="Equation" r:id="rId4" imgW="1879560" imgH="482400" progId="Equation.DSMT4">
                      <p:embed/>
                    </p:oleObj>
                  </mc:Choice>
                  <mc:Fallback>
                    <p:oleObj name="Equation" r:id="rId4" imgW="1879560" imgH="482400" progId="Equation.DSMT4">
                      <p:embed/>
                      <p:pic>
                        <p:nvPicPr>
                          <p:cNvPr id="0" name=""/>
                          <p:cNvPicPr>
                            <a:picLocks noChangeAspect="1" noChangeArrowheads="1"/>
                          </p:cNvPicPr>
                          <p:nvPr/>
                        </p:nvPicPr>
                        <p:blipFill>
                          <a:blip r:embed="rId5">
                            <a:lum bright="-100000"/>
                            <a:extLst>
                              <a:ext uri="{28A0092B-C50C-407E-A947-70E740481C1C}">
                                <a14:useLocalDpi xmlns:a14="http://schemas.microsoft.com/office/drawing/2010/main" val="0"/>
                              </a:ext>
                            </a:extLst>
                          </a:blip>
                          <a:srcRect/>
                          <a:stretch>
                            <a:fillRect/>
                          </a:stretch>
                        </p:blipFill>
                        <p:spPr bwMode="auto">
                          <a:xfrm>
                            <a:off x="2809810" y="1984402"/>
                            <a:ext cx="3679825" cy="94615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2225">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6158" name="13 - Ορθογώνιο"/>
              <p:cNvSpPr>
                <a:spLocks noChangeArrowheads="1"/>
              </p:cNvSpPr>
              <p:nvPr/>
            </p:nvSpPr>
            <p:spPr bwMode="auto">
              <a:xfrm>
                <a:off x="6848436" y="2000268"/>
                <a:ext cx="73449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l-GR" altLang="en-US" dirty="0">
                    <a:latin typeface="Calibri" panose="020F0502020204030204" pitchFamily="34" charset="0"/>
                  </a:rPr>
                  <a:t>(4.10)</a:t>
                </a:r>
              </a:p>
            </p:txBody>
          </p:sp>
        </p:grpSp>
        <p:sp>
          <p:nvSpPr>
            <p:cNvPr id="6157" name="14 - Ορθογώνιο"/>
            <p:cNvSpPr>
              <a:spLocks noChangeArrowheads="1"/>
            </p:cNvSpPr>
            <p:nvPr/>
          </p:nvSpPr>
          <p:spPr bwMode="auto">
            <a:xfrm>
              <a:off x="8358214" y="2643182"/>
              <a:ext cx="73449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l-GR" altLang="en-US" dirty="0">
                  <a:latin typeface="Calibri" panose="020F0502020204030204" pitchFamily="34" charset="0"/>
                </a:rPr>
                <a:t>(4.11)</a:t>
              </a:r>
            </a:p>
          </p:txBody>
        </p:sp>
      </p:grpSp>
      <p:sp>
        <p:nvSpPr>
          <p:cNvPr id="6153" name="16 - Ορθογώνιο"/>
          <p:cNvSpPr>
            <a:spLocks noChangeArrowheads="1"/>
          </p:cNvSpPr>
          <p:nvPr/>
        </p:nvSpPr>
        <p:spPr bwMode="auto">
          <a:xfrm>
            <a:off x="5667375" y="4460634"/>
            <a:ext cx="45720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l-GR" altLang="en-US" sz="1600" b="1">
                <a:latin typeface="+mn-lt"/>
              </a:rPr>
              <a:t>q</a:t>
            </a:r>
            <a:r>
              <a:rPr lang="el-GR" altLang="en-US" sz="1600">
                <a:latin typeface="+mn-lt"/>
              </a:rPr>
              <a:t> (σε mW/m</a:t>
            </a:r>
            <a:r>
              <a:rPr lang="el-GR" altLang="en-US" sz="1600" baseline="30000">
                <a:latin typeface="+mn-lt"/>
              </a:rPr>
              <a:t>2</a:t>
            </a:r>
            <a:r>
              <a:rPr lang="el-GR" altLang="en-US" sz="1600">
                <a:latin typeface="+mn-lt"/>
              </a:rPr>
              <a:t>) είναι η ροή θερμότητας </a:t>
            </a:r>
          </a:p>
          <a:p>
            <a:pPr eaLnBrk="1" hangingPunct="1"/>
            <a:r>
              <a:rPr lang="el-GR" altLang="en-US" sz="1600" b="1">
                <a:latin typeface="+mn-lt"/>
              </a:rPr>
              <a:t> t</a:t>
            </a:r>
            <a:r>
              <a:rPr lang="el-GR" altLang="en-US" sz="1600">
                <a:latin typeface="+mn-lt"/>
              </a:rPr>
              <a:t> (σε Μa) είναι η ηλικία της ωκεάνιας λιθόσφαιρας.</a:t>
            </a:r>
          </a:p>
        </p:txBody>
      </p:sp>
      <p:sp>
        <p:nvSpPr>
          <p:cNvPr id="6154" name="17 - Ορθογώνιο"/>
          <p:cNvSpPr>
            <a:spLocks noChangeArrowheads="1"/>
          </p:cNvSpPr>
          <p:nvPr/>
        </p:nvSpPr>
        <p:spPr bwMode="auto">
          <a:xfrm>
            <a:off x="355002" y="5000336"/>
            <a:ext cx="11650532"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eaLnBrk="1" hangingPunct="1">
              <a:spcBef>
                <a:spcPct val="50000"/>
              </a:spcBef>
            </a:pPr>
            <a:r>
              <a:rPr lang="el-GR" altLang="en-US" b="1" dirty="0">
                <a:latin typeface="+mn-lt"/>
              </a:rPr>
              <a:t>Η ελαττωμένη ροή θερμότητας στη </a:t>
            </a:r>
            <a:r>
              <a:rPr lang="el-GR" altLang="en-US" b="1" dirty="0" err="1">
                <a:latin typeface="+mn-lt"/>
              </a:rPr>
              <a:t>νεοσχηματισμένη</a:t>
            </a:r>
            <a:r>
              <a:rPr lang="el-GR" altLang="en-US" b="1" dirty="0">
                <a:latin typeface="+mn-lt"/>
              </a:rPr>
              <a:t> ωκεάνια λιθόσφαιρα αποδίδεται στην υδροθερμική κυκλοφορία του ψυχρού θαλάσσιου νερού στις ρωγμές του μικρής ηλικίας ωκεάνιου φλοιού. Η απόθεση ιζημάτων στην λιθόσφαιρα, όταν αυτή έχει απομακρυνθεί από τον άξονα της ράχης και έχει αυξηθεί η ηλικία της, εμποδίζει την κυκλοφορία ψυχρού θαλάσσιου νερού και η ροή θερμότητας έχει την κανονική τιμή που προβλέπεται από τα μοντέλα. </a:t>
            </a:r>
          </a:p>
        </p:txBody>
      </p:sp>
      <p:sp>
        <p:nvSpPr>
          <p:cNvPr id="6155" name="13 - TextBox"/>
          <p:cNvSpPr txBox="1">
            <a:spLocks noChangeArrowheads="1"/>
          </p:cNvSpPr>
          <p:nvPr/>
        </p:nvSpPr>
        <p:spPr bwMode="auto">
          <a:xfrm>
            <a:off x="1774826" y="1374534"/>
            <a:ext cx="3744913" cy="27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sz="1200" dirty="0">
                <a:latin typeface="+mn-lt"/>
              </a:rPr>
              <a:t>(Stein and Stein,1992</a:t>
            </a:r>
            <a:r>
              <a:rPr lang="el-GR" altLang="en-US" sz="1200" dirty="0">
                <a:latin typeface="+mn-lt"/>
              </a:rPr>
              <a:t> και </a:t>
            </a:r>
            <a:r>
              <a:rPr lang="en-US" altLang="en-US" sz="1200" dirty="0">
                <a:latin typeface="+mn-lt"/>
              </a:rPr>
              <a:t>Parson and </a:t>
            </a:r>
            <a:r>
              <a:rPr lang="en-US" altLang="en-US" sz="1200" dirty="0" err="1">
                <a:latin typeface="+mn-lt"/>
              </a:rPr>
              <a:t>Sclater</a:t>
            </a:r>
            <a:r>
              <a:rPr lang="en-US" altLang="en-US" sz="1200" dirty="0">
                <a:latin typeface="+mn-lt"/>
              </a:rPr>
              <a:t>, 1977)</a:t>
            </a:r>
            <a:endParaRPr lang="el-GR" altLang="en-US" sz="1200" dirty="0">
              <a:latin typeface="+mn-lt"/>
            </a:endParaRPr>
          </a:p>
        </p:txBody>
      </p:sp>
      <p:sp>
        <p:nvSpPr>
          <p:cNvPr id="16" name="Title 1"/>
          <p:cNvSpPr>
            <a:spLocks noGrp="1"/>
          </p:cNvSpPr>
          <p:nvPr>
            <p:ph type="title"/>
          </p:nvPr>
        </p:nvSpPr>
        <p:spPr/>
        <p:txBody>
          <a:bodyPr>
            <a:normAutofit/>
          </a:bodyPr>
          <a:lstStyle/>
          <a:p>
            <a:r>
              <a:rPr lang="el-GR" dirty="0"/>
              <a:t>Η ροή θερμότητας στους </a:t>
            </a:r>
            <a:r>
              <a:rPr lang="el-GR" dirty="0" smtClean="0"/>
              <a:t>ωκεανούς</a:t>
            </a:r>
            <a:endParaRPr lang="en-US" dirty="0"/>
          </a:p>
        </p:txBody>
      </p:sp>
    </p:spTree>
    <p:extLst>
      <p:ext uri="{BB962C8B-B14F-4D97-AF65-F5344CB8AC3E}">
        <p14:creationId xmlns:p14="http://schemas.microsoft.com/office/powerpoint/2010/main" val="484905074"/>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172" name="Group 14"/>
          <p:cNvGrpSpPr>
            <a:grpSpLocks/>
          </p:cNvGrpSpPr>
          <p:nvPr/>
        </p:nvGrpSpPr>
        <p:grpSpPr bwMode="auto">
          <a:xfrm>
            <a:off x="266700" y="1349375"/>
            <a:ext cx="4572000" cy="2819400"/>
            <a:chOff x="672" y="1200"/>
            <a:chExt cx="2880" cy="1776"/>
          </a:xfrm>
        </p:grpSpPr>
        <p:sp>
          <p:nvSpPr>
            <p:cNvPr id="7191" name="Rectangle 8"/>
            <p:cNvSpPr>
              <a:spLocks noChangeArrowheads="1"/>
            </p:cNvSpPr>
            <p:nvPr/>
          </p:nvSpPr>
          <p:spPr bwMode="auto">
            <a:xfrm>
              <a:off x="672" y="1200"/>
              <a:ext cx="2880" cy="1776"/>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latin typeface="Calibri" panose="020F0502020204030204" pitchFamily="34" charset="0"/>
              </a:endParaRPr>
            </a:p>
          </p:txBody>
        </p:sp>
        <p:pic>
          <p:nvPicPr>
            <p:cNvPr id="7192" name="Picture 5" descr="Model GDH1"/>
            <p:cNvPicPr>
              <a:picLocks noChangeAspect="1" noChangeArrowheads="1"/>
            </p:cNvPicPr>
            <p:nvPr/>
          </p:nvPicPr>
          <p:blipFill>
            <a:blip r:embed="rId3">
              <a:extLst>
                <a:ext uri="{28A0092B-C50C-407E-A947-70E740481C1C}">
                  <a14:useLocalDpi xmlns:a14="http://schemas.microsoft.com/office/drawing/2010/main" val="0"/>
                </a:ext>
              </a:extLst>
            </a:blip>
            <a:srcRect l="5138" r="22939" b="70512"/>
            <a:stretch>
              <a:fillRect/>
            </a:stretch>
          </p:blipFill>
          <p:spPr bwMode="auto">
            <a:xfrm>
              <a:off x="720" y="1392"/>
              <a:ext cx="2688" cy="11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93" name="Text Box 9"/>
            <p:cNvSpPr txBox="1">
              <a:spLocks noChangeArrowheads="1"/>
            </p:cNvSpPr>
            <p:nvPr/>
          </p:nvSpPr>
          <p:spPr bwMode="auto">
            <a:xfrm>
              <a:off x="1728" y="2716"/>
              <a:ext cx="1008"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l-GR" altLang="en-US" sz="1600" b="1">
                  <a:latin typeface="Calibri" panose="020F0502020204030204" pitchFamily="34" charset="0"/>
                </a:rPr>
                <a:t>Ηλικία </a:t>
              </a:r>
              <a:r>
                <a:rPr lang="en-GB" altLang="en-US" sz="1600" b="1">
                  <a:latin typeface="Calibri" panose="020F0502020204030204" pitchFamily="34" charset="0"/>
                </a:rPr>
                <a:t>(Ma)</a:t>
              </a:r>
              <a:endParaRPr lang="el-GR" altLang="en-US" sz="1600" b="1">
                <a:latin typeface="Calibri" panose="020F0502020204030204" pitchFamily="34" charset="0"/>
              </a:endParaRPr>
            </a:p>
          </p:txBody>
        </p:sp>
        <p:sp>
          <p:nvSpPr>
            <p:cNvPr id="7194" name="Text Box 10"/>
            <p:cNvSpPr txBox="1">
              <a:spLocks noChangeArrowheads="1"/>
            </p:cNvSpPr>
            <p:nvPr/>
          </p:nvSpPr>
          <p:spPr bwMode="auto">
            <a:xfrm>
              <a:off x="1584" y="2544"/>
              <a:ext cx="336"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GB" altLang="en-US" sz="1200" b="1">
                  <a:latin typeface="Calibri" panose="020F0502020204030204" pitchFamily="34" charset="0"/>
                </a:rPr>
                <a:t>50</a:t>
              </a:r>
              <a:endParaRPr lang="el-GR" altLang="en-US" sz="1200" b="1">
                <a:latin typeface="Calibri" panose="020F0502020204030204" pitchFamily="34" charset="0"/>
              </a:endParaRPr>
            </a:p>
          </p:txBody>
        </p:sp>
        <p:sp>
          <p:nvSpPr>
            <p:cNvPr id="7195" name="Text Box 11"/>
            <p:cNvSpPr txBox="1">
              <a:spLocks noChangeArrowheads="1"/>
            </p:cNvSpPr>
            <p:nvPr/>
          </p:nvSpPr>
          <p:spPr bwMode="auto">
            <a:xfrm>
              <a:off x="2208" y="2544"/>
              <a:ext cx="336"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GB" altLang="en-US" sz="1200" b="1">
                  <a:latin typeface="Calibri" panose="020F0502020204030204" pitchFamily="34" charset="0"/>
                </a:rPr>
                <a:t>100</a:t>
              </a:r>
              <a:endParaRPr lang="el-GR" altLang="en-US" sz="1200" b="1">
                <a:latin typeface="Calibri" panose="020F0502020204030204" pitchFamily="34" charset="0"/>
              </a:endParaRPr>
            </a:p>
          </p:txBody>
        </p:sp>
        <p:sp>
          <p:nvSpPr>
            <p:cNvPr id="7196" name="Text Box 12"/>
            <p:cNvSpPr txBox="1">
              <a:spLocks noChangeArrowheads="1"/>
            </p:cNvSpPr>
            <p:nvPr/>
          </p:nvSpPr>
          <p:spPr bwMode="auto">
            <a:xfrm>
              <a:off x="2928" y="2544"/>
              <a:ext cx="336"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GB" altLang="en-US" sz="1200" b="1">
                  <a:latin typeface="Calibri" panose="020F0502020204030204" pitchFamily="34" charset="0"/>
                </a:rPr>
                <a:t>150</a:t>
              </a:r>
              <a:endParaRPr lang="el-GR" altLang="en-US" sz="1200" b="1">
                <a:latin typeface="Calibri" panose="020F0502020204030204" pitchFamily="34" charset="0"/>
              </a:endParaRPr>
            </a:p>
          </p:txBody>
        </p:sp>
        <p:sp>
          <p:nvSpPr>
            <p:cNvPr id="7197" name="Text Box 13"/>
            <p:cNvSpPr txBox="1">
              <a:spLocks noChangeArrowheads="1"/>
            </p:cNvSpPr>
            <p:nvPr/>
          </p:nvSpPr>
          <p:spPr bwMode="auto">
            <a:xfrm rot="-5400000">
              <a:off x="274" y="1742"/>
              <a:ext cx="1008"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l-GR" altLang="en-US" sz="1600" b="1">
                  <a:latin typeface="Calibri" panose="020F0502020204030204" pitchFamily="34" charset="0"/>
                </a:rPr>
                <a:t>Βάθος </a:t>
              </a:r>
              <a:r>
                <a:rPr lang="en-GB" altLang="en-US" sz="1600" b="1">
                  <a:latin typeface="Calibri" panose="020F0502020204030204" pitchFamily="34" charset="0"/>
                </a:rPr>
                <a:t>(km)</a:t>
              </a:r>
              <a:endParaRPr lang="el-GR" altLang="en-US" sz="1600" b="1">
                <a:latin typeface="Calibri" panose="020F0502020204030204" pitchFamily="34" charset="0"/>
              </a:endParaRPr>
            </a:p>
          </p:txBody>
        </p:sp>
      </p:grpSp>
      <p:sp>
        <p:nvSpPr>
          <p:cNvPr id="7173" name="Text Box 16"/>
          <p:cNvSpPr txBox="1">
            <a:spLocks noChangeArrowheads="1"/>
          </p:cNvSpPr>
          <p:nvPr/>
        </p:nvSpPr>
        <p:spPr bwMode="auto">
          <a:xfrm>
            <a:off x="5181600" y="1349375"/>
            <a:ext cx="3581400" cy="132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eaLnBrk="1" hangingPunct="1">
              <a:spcBef>
                <a:spcPct val="50000"/>
              </a:spcBef>
            </a:pPr>
            <a:r>
              <a:rPr lang="el-GR" altLang="en-US" sz="1600" b="1" dirty="0">
                <a:latin typeface="Calibri" panose="020F0502020204030204" pitchFamily="34" charset="0"/>
              </a:rPr>
              <a:t>Σύμφωνα με το μοντέλο </a:t>
            </a:r>
            <a:r>
              <a:rPr lang="en-GB" altLang="en-US" sz="1600" b="1" dirty="0">
                <a:latin typeface="Calibri" panose="020F0502020204030204" pitchFamily="34" charset="0"/>
              </a:rPr>
              <a:t>GDH1, </a:t>
            </a:r>
            <a:r>
              <a:rPr lang="el-GR" altLang="en-US" sz="1600" b="1" dirty="0">
                <a:latin typeface="Calibri" panose="020F0502020204030204" pitchFamily="34" charset="0"/>
              </a:rPr>
              <a:t>η μεταβολή του μέσου βάθους, </a:t>
            </a:r>
            <a:r>
              <a:rPr lang="en-GB" altLang="en-US" sz="1600" b="1" dirty="0">
                <a:latin typeface="Calibri" panose="020F0502020204030204" pitchFamily="34" charset="0"/>
              </a:rPr>
              <a:t>d (km),</a:t>
            </a:r>
            <a:r>
              <a:rPr lang="el-GR" altLang="en-US" sz="1600" b="1" dirty="0">
                <a:latin typeface="Calibri" panose="020F0502020204030204" pitchFamily="34" charset="0"/>
              </a:rPr>
              <a:t> του θαλάσσιου πυθμένα σε συνάρτηση με την ηλικία, </a:t>
            </a:r>
            <a:r>
              <a:rPr lang="en-GB" altLang="en-US" sz="1600" b="1" dirty="0">
                <a:latin typeface="Calibri" panose="020F0502020204030204" pitchFamily="34" charset="0"/>
              </a:rPr>
              <a:t>t (Ma)</a:t>
            </a:r>
            <a:r>
              <a:rPr lang="el-GR" altLang="en-US" sz="1600" b="1" dirty="0">
                <a:latin typeface="Calibri" panose="020F0502020204030204" pitchFamily="34" charset="0"/>
              </a:rPr>
              <a:t>, της ωκεάνιας λιθόσφαιρας δίνεται από τις σχέσεις:</a:t>
            </a:r>
          </a:p>
        </p:txBody>
      </p:sp>
      <p:sp>
        <p:nvSpPr>
          <p:cNvPr id="7174" name="AutoShape 17"/>
          <p:cNvSpPr>
            <a:spLocks noChangeArrowheads="1"/>
          </p:cNvSpPr>
          <p:nvPr/>
        </p:nvSpPr>
        <p:spPr bwMode="auto">
          <a:xfrm rot="-2548433">
            <a:off x="6816474" y="2686050"/>
            <a:ext cx="381000" cy="609600"/>
          </a:xfrm>
          <a:prstGeom prst="curvedLeftArrow">
            <a:avLst>
              <a:gd name="adj1" fmla="val 32000"/>
              <a:gd name="adj2" fmla="val 64000"/>
              <a:gd name="adj3" fmla="val 33333"/>
            </a:avLst>
          </a:prstGeom>
          <a:solidFill>
            <a:schemeClr val="tx1"/>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latin typeface="Calibri" panose="020F0502020204030204" pitchFamily="34" charset="0"/>
            </a:endParaRPr>
          </a:p>
        </p:txBody>
      </p:sp>
      <p:sp>
        <p:nvSpPr>
          <p:cNvPr id="7175" name="Text Box 18"/>
          <p:cNvSpPr txBox="1">
            <a:spLocks noChangeArrowheads="1"/>
          </p:cNvSpPr>
          <p:nvPr/>
        </p:nvSpPr>
        <p:spPr bwMode="auto">
          <a:xfrm>
            <a:off x="65442" y="4424876"/>
            <a:ext cx="12036911"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l-GR" altLang="en-US" b="1" dirty="0">
                <a:latin typeface="Calibri" panose="020F0502020204030204" pitchFamily="34" charset="0"/>
              </a:rPr>
              <a:t>Η αύξηση του βάθους του ωκεάνιου πυθμένα με την ηλικία της λιθόσφαιρας οφείλεται στο γεγονός ότι η </a:t>
            </a:r>
            <a:r>
              <a:rPr lang="el-GR" altLang="en-US" b="1" dirty="0" err="1">
                <a:latin typeface="Calibri" panose="020F0502020204030204" pitchFamily="34" charset="0"/>
              </a:rPr>
              <a:t>λιθοσφαιρική</a:t>
            </a:r>
            <a:r>
              <a:rPr lang="el-GR" altLang="en-US" b="1" dirty="0">
                <a:latin typeface="Calibri" panose="020F0502020204030204" pitchFamily="34" charset="0"/>
              </a:rPr>
              <a:t> πλάκα: </a:t>
            </a:r>
          </a:p>
        </p:txBody>
      </p:sp>
      <p:sp>
        <p:nvSpPr>
          <p:cNvPr id="17" name="Text Box 19"/>
          <p:cNvSpPr txBox="1">
            <a:spLocks noChangeArrowheads="1"/>
          </p:cNvSpPr>
          <p:nvPr/>
        </p:nvSpPr>
        <p:spPr bwMode="auto">
          <a:xfrm>
            <a:off x="1638300" y="5097976"/>
            <a:ext cx="3657600" cy="336550"/>
          </a:xfrm>
          <a:prstGeom prst="rect">
            <a:avLst/>
          </a:prstGeom>
          <a:noFill/>
          <a:ln w="9525">
            <a:noFill/>
            <a:miter lim="800000"/>
            <a:headEnd/>
            <a:tailEnd/>
          </a:ln>
          <a:effectLst/>
        </p:spPr>
        <p:txBody>
          <a:bodyPr>
            <a:spAutoFit/>
          </a:bodyPr>
          <a:lstStyle/>
          <a:p>
            <a:pPr algn="ctr">
              <a:spcBef>
                <a:spcPct val="50000"/>
              </a:spcBef>
              <a:defRPr/>
            </a:pPr>
            <a:r>
              <a:rPr lang="el-GR" sz="1600" b="1" dirty="0"/>
              <a:t>απομακρύνεται από τον άξονα της</a:t>
            </a:r>
          </a:p>
        </p:txBody>
      </p:sp>
      <p:sp>
        <p:nvSpPr>
          <p:cNvPr id="7177" name="AutoShape 20"/>
          <p:cNvSpPr>
            <a:spLocks noChangeArrowheads="1"/>
          </p:cNvSpPr>
          <p:nvPr/>
        </p:nvSpPr>
        <p:spPr bwMode="auto">
          <a:xfrm>
            <a:off x="5448300" y="5097976"/>
            <a:ext cx="381000" cy="304800"/>
          </a:xfrm>
          <a:prstGeom prst="rightArrow">
            <a:avLst>
              <a:gd name="adj1" fmla="val 50000"/>
              <a:gd name="adj2" fmla="val 31250"/>
            </a:avLst>
          </a:prstGeom>
          <a:solidFill>
            <a:schemeClr val="tx1"/>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latin typeface="Calibri" panose="020F0502020204030204" pitchFamily="34" charset="0"/>
            </a:endParaRPr>
          </a:p>
        </p:txBody>
      </p:sp>
      <p:sp>
        <p:nvSpPr>
          <p:cNvPr id="19" name="Text Box 21"/>
          <p:cNvSpPr txBox="1">
            <a:spLocks noChangeArrowheads="1"/>
          </p:cNvSpPr>
          <p:nvPr/>
        </p:nvSpPr>
        <p:spPr bwMode="auto">
          <a:xfrm>
            <a:off x="5829300" y="5097976"/>
            <a:ext cx="2514600" cy="336550"/>
          </a:xfrm>
          <a:prstGeom prst="rect">
            <a:avLst/>
          </a:prstGeom>
          <a:noFill/>
          <a:ln w="9525">
            <a:noFill/>
            <a:miter lim="800000"/>
            <a:headEnd/>
            <a:tailEnd/>
          </a:ln>
          <a:effectLst/>
        </p:spPr>
        <p:txBody>
          <a:bodyPr>
            <a:spAutoFit/>
          </a:bodyPr>
          <a:lstStyle/>
          <a:p>
            <a:pPr algn="ctr">
              <a:spcBef>
                <a:spcPct val="50000"/>
              </a:spcBef>
              <a:defRPr/>
            </a:pPr>
            <a:r>
              <a:rPr lang="el-GR" sz="1600" b="1"/>
              <a:t>αυξάνεται η ηλικία της</a:t>
            </a:r>
          </a:p>
        </p:txBody>
      </p:sp>
      <p:sp>
        <p:nvSpPr>
          <p:cNvPr id="7179" name="AutoShape 24"/>
          <p:cNvSpPr>
            <a:spLocks noChangeArrowheads="1"/>
          </p:cNvSpPr>
          <p:nvPr/>
        </p:nvSpPr>
        <p:spPr bwMode="auto">
          <a:xfrm>
            <a:off x="9944100" y="5555176"/>
            <a:ext cx="304800" cy="381000"/>
          </a:xfrm>
          <a:prstGeom prst="downArrow">
            <a:avLst>
              <a:gd name="adj1" fmla="val 50000"/>
              <a:gd name="adj2" fmla="val 31250"/>
            </a:avLst>
          </a:prstGeom>
          <a:solidFill>
            <a:schemeClr val="tx1"/>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latin typeface="Calibri" panose="020F0502020204030204" pitchFamily="34" charset="0"/>
            </a:endParaRPr>
          </a:p>
        </p:txBody>
      </p:sp>
      <p:sp>
        <p:nvSpPr>
          <p:cNvPr id="21" name="Text Box 25"/>
          <p:cNvSpPr txBox="1">
            <a:spLocks noChangeArrowheads="1"/>
          </p:cNvSpPr>
          <p:nvPr/>
        </p:nvSpPr>
        <p:spPr bwMode="auto">
          <a:xfrm>
            <a:off x="8877300" y="5066226"/>
            <a:ext cx="1219200" cy="336550"/>
          </a:xfrm>
          <a:prstGeom prst="rect">
            <a:avLst/>
          </a:prstGeom>
          <a:noFill/>
          <a:ln w="9525">
            <a:noFill/>
            <a:miter lim="800000"/>
            <a:headEnd/>
            <a:tailEnd/>
          </a:ln>
          <a:effectLst/>
        </p:spPr>
        <p:txBody>
          <a:bodyPr>
            <a:spAutoFit/>
          </a:bodyPr>
          <a:lstStyle/>
          <a:p>
            <a:pPr algn="ctr">
              <a:spcBef>
                <a:spcPct val="50000"/>
              </a:spcBef>
              <a:defRPr/>
            </a:pPr>
            <a:r>
              <a:rPr lang="el-GR" sz="1600" b="1"/>
              <a:t>ψύχεται</a:t>
            </a:r>
          </a:p>
        </p:txBody>
      </p:sp>
      <p:sp>
        <p:nvSpPr>
          <p:cNvPr id="22" name="Text Box 27"/>
          <p:cNvSpPr txBox="1">
            <a:spLocks noChangeArrowheads="1"/>
          </p:cNvSpPr>
          <p:nvPr/>
        </p:nvSpPr>
        <p:spPr bwMode="auto">
          <a:xfrm>
            <a:off x="8420100" y="5783776"/>
            <a:ext cx="1447800" cy="336550"/>
          </a:xfrm>
          <a:prstGeom prst="rect">
            <a:avLst/>
          </a:prstGeom>
          <a:noFill/>
          <a:ln w="9525">
            <a:noFill/>
            <a:miter lim="800000"/>
            <a:headEnd/>
            <a:tailEnd/>
          </a:ln>
          <a:effectLst/>
        </p:spPr>
        <p:txBody>
          <a:bodyPr>
            <a:spAutoFit/>
          </a:bodyPr>
          <a:lstStyle/>
          <a:p>
            <a:pPr algn="ctr">
              <a:spcBef>
                <a:spcPct val="50000"/>
              </a:spcBef>
              <a:defRPr/>
            </a:pPr>
            <a:r>
              <a:rPr lang="el-GR" sz="1600" b="1"/>
              <a:t>συστέλλεται</a:t>
            </a:r>
          </a:p>
        </p:txBody>
      </p:sp>
      <p:sp>
        <p:nvSpPr>
          <p:cNvPr id="7182" name="AutoShape 28"/>
          <p:cNvSpPr>
            <a:spLocks noChangeArrowheads="1"/>
          </p:cNvSpPr>
          <p:nvPr/>
        </p:nvSpPr>
        <p:spPr bwMode="auto">
          <a:xfrm>
            <a:off x="7962900" y="5783776"/>
            <a:ext cx="381000" cy="304800"/>
          </a:xfrm>
          <a:prstGeom prst="leftArrow">
            <a:avLst>
              <a:gd name="adj1" fmla="val 50000"/>
              <a:gd name="adj2" fmla="val 31250"/>
            </a:avLst>
          </a:prstGeom>
          <a:solidFill>
            <a:schemeClr val="tx1"/>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latin typeface="Calibri" panose="020F0502020204030204" pitchFamily="34" charset="0"/>
            </a:endParaRPr>
          </a:p>
        </p:txBody>
      </p:sp>
      <p:sp>
        <p:nvSpPr>
          <p:cNvPr id="7183" name="AutoShape 29"/>
          <p:cNvSpPr>
            <a:spLocks noChangeArrowheads="1"/>
          </p:cNvSpPr>
          <p:nvPr/>
        </p:nvSpPr>
        <p:spPr bwMode="auto">
          <a:xfrm>
            <a:off x="4457700" y="5783776"/>
            <a:ext cx="381000" cy="304800"/>
          </a:xfrm>
          <a:prstGeom prst="leftArrow">
            <a:avLst>
              <a:gd name="adj1" fmla="val 50000"/>
              <a:gd name="adj2" fmla="val 31250"/>
            </a:avLst>
          </a:prstGeom>
          <a:solidFill>
            <a:schemeClr val="tx1"/>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latin typeface="Calibri" panose="020F0502020204030204" pitchFamily="34" charset="0"/>
            </a:endParaRPr>
          </a:p>
        </p:txBody>
      </p:sp>
      <p:sp>
        <p:nvSpPr>
          <p:cNvPr id="25" name="Text Box 30"/>
          <p:cNvSpPr txBox="1">
            <a:spLocks noChangeArrowheads="1"/>
          </p:cNvSpPr>
          <p:nvPr/>
        </p:nvSpPr>
        <p:spPr bwMode="auto">
          <a:xfrm>
            <a:off x="4914900" y="5752026"/>
            <a:ext cx="2819400" cy="336550"/>
          </a:xfrm>
          <a:prstGeom prst="rect">
            <a:avLst/>
          </a:prstGeom>
          <a:noFill/>
          <a:ln w="9525">
            <a:noFill/>
            <a:miter lim="800000"/>
            <a:headEnd/>
            <a:tailEnd/>
          </a:ln>
          <a:effectLst/>
        </p:spPr>
        <p:txBody>
          <a:bodyPr>
            <a:spAutoFit/>
          </a:bodyPr>
          <a:lstStyle/>
          <a:p>
            <a:pPr algn="ctr">
              <a:spcBef>
                <a:spcPct val="50000"/>
              </a:spcBef>
              <a:defRPr/>
            </a:pPr>
            <a:r>
              <a:rPr lang="el-GR" sz="1600" b="1"/>
              <a:t>αυξάνεται η πυκνότητά της</a:t>
            </a:r>
          </a:p>
        </p:txBody>
      </p:sp>
      <p:sp>
        <p:nvSpPr>
          <p:cNvPr id="7185" name="AutoShape 31"/>
          <p:cNvSpPr>
            <a:spLocks noChangeArrowheads="1"/>
          </p:cNvSpPr>
          <p:nvPr/>
        </p:nvSpPr>
        <p:spPr bwMode="auto">
          <a:xfrm>
            <a:off x="8496300" y="5097976"/>
            <a:ext cx="381000" cy="304800"/>
          </a:xfrm>
          <a:prstGeom prst="rightArrow">
            <a:avLst>
              <a:gd name="adj1" fmla="val 50000"/>
              <a:gd name="adj2" fmla="val 31250"/>
            </a:avLst>
          </a:prstGeom>
          <a:solidFill>
            <a:schemeClr val="tx1"/>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latin typeface="Calibri" panose="020F0502020204030204" pitchFamily="34" charset="0"/>
            </a:endParaRPr>
          </a:p>
        </p:txBody>
      </p:sp>
      <p:sp>
        <p:nvSpPr>
          <p:cNvPr id="7186" name="Text Box 33"/>
          <p:cNvSpPr txBox="1">
            <a:spLocks noChangeArrowheads="1"/>
          </p:cNvSpPr>
          <p:nvPr/>
        </p:nvSpPr>
        <p:spPr bwMode="auto">
          <a:xfrm>
            <a:off x="1790700" y="5783776"/>
            <a:ext cx="2514600" cy="336550"/>
          </a:xfrm>
          <a:prstGeom prst="rect">
            <a:avLst/>
          </a:prstGeom>
          <a:noFill/>
          <a:ln>
            <a:noFill/>
          </a:ln>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ct val="50000"/>
              </a:spcBef>
            </a:pPr>
            <a:r>
              <a:rPr lang="el-GR" altLang="en-US" sz="1600" b="1">
                <a:latin typeface="Calibri" panose="020F0502020204030204" pitchFamily="34" charset="0"/>
              </a:rPr>
              <a:t>βυθίζεται στον μανδύα</a:t>
            </a:r>
          </a:p>
        </p:txBody>
      </p:sp>
      <p:grpSp>
        <p:nvGrpSpPr>
          <p:cNvPr id="7187" name="27 - Ομάδα"/>
          <p:cNvGrpSpPr>
            <a:grpSpLocks/>
          </p:cNvGrpSpPr>
          <p:nvPr/>
        </p:nvGrpSpPr>
        <p:grpSpPr bwMode="auto">
          <a:xfrm>
            <a:off x="4781551" y="3182937"/>
            <a:ext cx="4314825" cy="946150"/>
            <a:chOff x="4233632" y="2127249"/>
            <a:chExt cx="4970714" cy="946150"/>
          </a:xfrm>
        </p:grpSpPr>
        <p:grpSp>
          <p:nvGrpSpPr>
            <p:cNvPr id="7188" name="11 - Ομάδα"/>
            <p:cNvGrpSpPr>
              <a:grpSpLocks/>
            </p:cNvGrpSpPr>
            <p:nvPr/>
          </p:nvGrpSpPr>
          <p:grpSpPr bwMode="auto">
            <a:xfrm>
              <a:off x="4233632" y="2127249"/>
              <a:ext cx="4970714" cy="946150"/>
              <a:chOff x="2723854" y="1984401"/>
              <a:chExt cx="4970714" cy="946150"/>
            </a:xfrm>
          </p:grpSpPr>
          <p:graphicFrame>
            <p:nvGraphicFramePr>
              <p:cNvPr id="7170" name="Object 2"/>
              <p:cNvGraphicFramePr>
                <a:graphicFrameLocks noChangeAspect="1"/>
              </p:cNvGraphicFramePr>
              <p:nvPr>
                <p:extLst>
                  <p:ext uri="{D42A27DB-BD31-4B8C-83A1-F6EECF244321}">
                    <p14:modId xmlns:p14="http://schemas.microsoft.com/office/powerpoint/2010/main" val="515173290"/>
                  </p:ext>
                </p:extLst>
              </p:nvPr>
            </p:nvGraphicFramePr>
            <p:xfrm>
              <a:off x="2723854" y="1984401"/>
              <a:ext cx="3853247" cy="946150"/>
            </p:xfrm>
            <a:graphic>
              <a:graphicData uri="http://schemas.openxmlformats.org/presentationml/2006/ole">
                <mc:AlternateContent xmlns:mc="http://schemas.openxmlformats.org/markup-compatibility/2006">
                  <mc:Choice xmlns:v="urn:schemas-microsoft-com:vml" Requires="v">
                    <p:oleObj spid="_x0000_s7188" name="Equation" r:id="rId4" imgW="1968480" imgH="482400" progId="Equation.DSMT4">
                      <p:embed/>
                    </p:oleObj>
                  </mc:Choice>
                  <mc:Fallback>
                    <p:oleObj name="Equation" r:id="rId4" imgW="1968480" imgH="482400" progId="Equation.DSMT4">
                      <p:embed/>
                      <p:pic>
                        <p:nvPicPr>
                          <p:cNvPr id="0" name=""/>
                          <p:cNvPicPr>
                            <a:picLocks noChangeAspect="1" noChangeArrowheads="1"/>
                          </p:cNvPicPr>
                          <p:nvPr/>
                        </p:nvPicPr>
                        <p:blipFill>
                          <a:blip r:embed="rId5">
                            <a:lum bright="-100000"/>
                            <a:extLst>
                              <a:ext uri="{28A0092B-C50C-407E-A947-70E740481C1C}">
                                <a14:useLocalDpi xmlns:a14="http://schemas.microsoft.com/office/drawing/2010/main" val="0"/>
                              </a:ext>
                            </a:extLst>
                          </a:blip>
                          <a:srcRect/>
                          <a:stretch>
                            <a:fillRect/>
                          </a:stretch>
                        </p:blipFill>
                        <p:spPr bwMode="auto">
                          <a:xfrm>
                            <a:off x="2723854" y="1984401"/>
                            <a:ext cx="3853247" cy="94615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2225">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7190" name="31 - Ορθογώνιο"/>
              <p:cNvSpPr>
                <a:spLocks noChangeArrowheads="1"/>
              </p:cNvSpPr>
              <p:nvPr/>
            </p:nvSpPr>
            <p:spPr bwMode="auto">
              <a:xfrm>
                <a:off x="6848436" y="2000268"/>
                <a:ext cx="84613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l-GR" altLang="en-US" dirty="0">
                    <a:latin typeface="Calibri" panose="020F0502020204030204" pitchFamily="34" charset="0"/>
                  </a:rPr>
                  <a:t>(4.12)</a:t>
                </a:r>
              </a:p>
            </p:txBody>
          </p:sp>
        </p:grpSp>
        <p:sp>
          <p:nvSpPr>
            <p:cNvPr id="7189" name="29 - Ορθογώνιο"/>
            <p:cNvSpPr>
              <a:spLocks noChangeArrowheads="1"/>
            </p:cNvSpPr>
            <p:nvPr/>
          </p:nvSpPr>
          <p:spPr bwMode="auto">
            <a:xfrm>
              <a:off x="8358214" y="2643182"/>
              <a:ext cx="84613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l-GR" altLang="en-US" dirty="0">
                  <a:latin typeface="Calibri" panose="020F0502020204030204" pitchFamily="34" charset="0"/>
                </a:rPr>
                <a:t>(4.13)</a:t>
              </a:r>
            </a:p>
          </p:txBody>
        </p:sp>
      </p:grpSp>
      <p:sp>
        <p:nvSpPr>
          <p:cNvPr id="2" name="Title 1"/>
          <p:cNvSpPr>
            <a:spLocks noGrp="1"/>
          </p:cNvSpPr>
          <p:nvPr>
            <p:ph type="title"/>
          </p:nvPr>
        </p:nvSpPr>
        <p:spPr/>
        <p:txBody>
          <a:bodyPr>
            <a:normAutofit fontScale="90000"/>
          </a:bodyPr>
          <a:lstStyle/>
          <a:p>
            <a:r>
              <a:rPr lang="el-GR" dirty="0"/>
              <a:t>Μεταβολή του βάθους του θαλάσσιου πυθμένα</a:t>
            </a:r>
            <a:br>
              <a:rPr lang="el-GR" dirty="0"/>
            </a:br>
            <a:r>
              <a:rPr lang="el-GR" dirty="0"/>
              <a:t> σε συνάρτηση με την ηλικία </a:t>
            </a:r>
            <a:r>
              <a:rPr lang="el-GR" dirty="0" smtClean="0"/>
              <a:t>του</a:t>
            </a:r>
            <a:endParaRPr lang="en-US" dirty="0"/>
          </a:p>
        </p:txBody>
      </p:sp>
    </p:spTree>
    <p:extLst>
      <p:ext uri="{BB962C8B-B14F-4D97-AF65-F5344CB8AC3E}">
        <p14:creationId xmlns:p14="http://schemas.microsoft.com/office/powerpoint/2010/main" val="3762872378"/>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7346"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26871" y="1389086"/>
            <a:ext cx="7213002" cy="48967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7347" name="Rectangle 5"/>
          <p:cNvSpPr>
            <a:spLocks noChangeArrowheads="1"/>
          </p:cNvSpPr>
          <p:nvPr/>
        </p:nvSpPr>
        <p:spPr bwMode="auto">
          <a:xfrm>
            <a:off x="9739873" y="5816650"/>
            <a:ext cx="1600759"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l-GR" altLang="en-US" sz="1400" i="1">
                <a:latin typeface="Calibri" panose="020F0502020204030204" pitchFamily="34" charset="0"/>
              </a:rPr>
              <a:t>Mueller et al., 1997</a:t>
            </a:r>
          </a:p>
        </p:txBody>
      </p:sp>
      <p:sp>
        <p:nvSpPr>
          <p:cNvPr id="2" name="Title 1"/>
          <p:cNvSpPr>
            <a:spLocks noGrp="1"/>
          </p:cNvSpPr>
          <p:nvPr>
            <p:ph type="title"/>
          </p:nvPr>
        </p:nvSpPr>
        <p:spPr/>
        <p:txBody>
          <a:bodyPr>
            <a:normAutofit/>
          </a:bodyPr>
          <a:lstStyle/>
          <a:p>
            <a:r>
              <a:rPr lang="el-GR" dirty="0"/>
              <a:t>Ηλικία του ωκεάνιου </a:t>
            </a:r>
            <a:r>
              <a:rPr lang="el-GR" dirty="0" smtClean="0"/>
              <a:t>φλοιού</a:t>
            </a:r>
            <a:endParaRPr lang="en-US" dirty="0"/>
          </a:p>
        </p:txBody>
      </p:sp>
    </p:spTree>
    <p:extLst>
      <p:ext uri="{BB962C8B-B14F-4D97-AF65-F5344CB8AC3E}">
        <p14:creationId xmlns:p14="http://schemas.microsoft.com/office/powerpoint/2010/main" val="378072572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5"/>
          </p:nvPr>
        </p:nvSpPr>
        <p:spPr>
          <a:xfrm>
            <a:off x="1991543" y="1440001"/>
            <a:ext cx="4046791" cy="4751387"/>
          </a:xfrm>
        </p:spPr>
        <p:txBody>
          <a:bodyPr>
            <a:normAutofit/>
          </a:bodyPr>
          <a:lstStyle/>
          <a:p>
            <a:r>
              <a:rPr lang="el-GR" dirty="0" smtClean="0"/>
              <a:t>Πολλά από </a:t>
            </a:r>
            <a:r>
              <a:rPr lang="el-GR" dirty="0"/>
              <a:t>τα σχήματα και όλες οι </a:t>
            </a:r>
            <a:r>
              <a:rPr lang="el-GR" dirty="0" smtClean="0"/>
              <a:t>ασκήσεις στην παρουσίαση αυτή </a:t>
            </a:r>
            <a:r>
              <a:rPr lang="el-GR" dirty="0"/>
              <a:t>προέρχονται από το </a:t>
            </a:r>
            <a:r>
              <a:rPr lang="el-GR" dirty="0" smtClean="0"/>
              <a:t>βιβλίο «Εισαγωγή στη Γεωφυσική</a:t>
            </a:r>
            <a:r>
              <a:rPr lang="el-GR" dirty="0"/>
              <a:t>» </a:t>
            </a:r>
            <a:r>
              <a:rPr lang="el-GR" dirty="0" smtClean="0"/>
              <a:t>των </a:t>
            </a:r>
            <a:r>
              <a:rPr lang="el-GR" dirty="0" err="1"/>
              <a:t>Hugh</a:t>
            </a:r>
            <a:r>
              <a:rPr lang="el-GR" dirty="0"/>
              <a:t> Young των </a:t>
            </a:r>
            <a:r>
              <a:rPr lang="el-GR" altLang="en-US" i="1" dirty="0"/>
              <a:t>Παπαζάχος και Παπαζάχος (2008) </a:t>
            </a:r>
            <a:r>
              <a:rPr lang="el-GR" dirty="0" smtClean="0"/>
              <a:t>Εκδόσεων Ζήτη (Β’ Έκδοση), </a:t>
            </a:r>
            <a:r>
              <a:rPr lang="el-GR" dirty="0"/>
              <a:t>οι οποίες μας επέτρεψαν τη χρήση των σχετικών σχημάτων και </a:t>
            </a:r>
            <a:r>
              <a:rPr lang="el-GR" dirty="0" smtClean="0"/>
              <a:t>ασκήσεων.</a:t>
            </a:r>
            <a:endParaRPr lang="el-GR" dirty="0"/>
          </a:p>
          <a:p>
            <a:endParaRPr lang="en-US" dirty="0"/>
          </a:p>
        </p:txBody>
      </p:sp>
      <p:pic>
        <p:nvPicPr>
          <p:cNvPr id="8" name="Content Placeholder 7"/>
          <p:cNvPicPr>
            <a:picLocks noGrp="1" noChangeAspect="1"/>
          </p:cNvPicPr>
          <p:nvPr>
            <p:ph sz="quarter" idx="14"/>
          </p:nvPr>
        </p:nvPicPr>
        <p:blipFill>
          <a:blip r:embed="rId4"/>
          <a:stretch>
            <a:fillRect/>
          </a:stretch>
        </p:blipFill>
        <p:spPr>
          <a:xfrm>
            <a:off x="6582321" y="1315017"/>
            <a:ext cx="3434890" cy="4876234"/>
          </a:xfrm>
          <a:prstGeom prst="rect">
            <a:avLst/>
          </a:prstGeom>
        </p:spPr>
      </p:pic>
      <p:sp>
        <p:nvSpPr>
          <p:cNvPr id="4" name="Title 3"/>
          <p:cNvSpPr>
            <a:spLocks noGrp="1"/>
          </p:cNvSpPr>
          <p:nvPr>
            <p:ph type="title"/>
          </p:nvPr>
        </p:nvSpPr>
        <p:spPr/>
        <p:txBody>
          <a:bodyPr/>
          <a:lstStyle/>
          <a:p>
            <a:r>
              <a:rPr lang="el-GR" dirty="0"/>
              <a:t>Ενημέρωση</a:t>
            </a:r>
            <a:endParaRPr lang="en-US" dirty="0"/>
          </a:p>
        </p:txBody>
      </p:sp>
      <p:sp>
        <p:nvSpPr>
          <p:cNvPr id="5" name="Slide Number Placeholder 4"/>
          <p:cNvSpPr>
            <a:spLocks noGrp="1"/>
          </p:cNvSpPr>
          <p:nvPr>
            <p:ph type="sldNum" sz="quarter" idx="16"/>
          </p:nvPr>
        </p:nvSpPr>
        <p:spPr/>
        <p:txBody>
          <a:bodyPr/>
          <a:lstStyle/>
          <a:p>
            <a:pPr>
              <a:defRPr/>
            </a:pPr>
            <a:fld id="{32C1643A-8A4E-47A8-9A18-86E9FF0A48E0}" type="slidenum">
              <a:rPr lang="el-GR">
                <a:solidFill>
                  <a:prstClr val="black"/>
                </a:solidFill>
              </a:rPr>
              <a:pPr>
                <a:defRPr/>
              </a:pPr>
              <a:t>4</a:t>
            </a:fld>
            <a:endParaRPr lang="el-GR" dirty="0">
              <a:solidFill>
                <a:prstClr val="black"/>
              </a:solidFill>
            </a:endParaRPr>
          </a:p>
        </p:txBody>
      </p:sp>
    </p:spTree>
    <p:custDataLst>
      <p:tags r:id="rId1"/>
    </p:custDataLst>
    <p:extLst>
      <p:ext uri="{BB962C8B-B14F-4D97-AF65-F5344CB8AC3E}">
        <p14:creationId xmlns:p14="http://schemas.microsoft.com/office/powerpoint/2010/main" val="424374993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8370" name="Picture 4" descr="topo"/>
          <p:cNvPicPr>
            <a:picLocks noChangeAspect="1" noChangeArrowheads="1"/>
          </p:cNvPicPr>
          <p:nvPr/>
        </p:nvPicPr>
        <p:blipFill>
          <a:blip r:embed="rId2" cstate="print">
            <a:extLst>
              <a:ext uri="{28A0092B-C50C-407E-A947-70E740481C1C}">
                <a14:useLocalDpi xmlns:a14="http://schemas.microsoft.com/office/drawing/2010/main" val="0"/>
              </a:ext>
            </a:extLst>
          </a:blip>
          <a:srcRect l="4497" t="12738" r="5011" b="8264"/>
          <a:stretch>
            <a:fillRect/>
          </a:stretch>
        </p:blipFill>
        <p:spPr bwMode="auto">
          <a:xfrm>
            <a:off x="2251038" y="1362705"/>
            <a:ext cx="7355541" cy="49627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normAutofit/>
          </a:bodyPr>
          <a:lstStyle/>
          <a:p>
            <a:r>
              <a:rPr lang="el-GR" dirty="0"/>
              <a:t>Βάθος του θαλάσσιου </a:t>
            </a:r>
            <a:r>
              <a:rPr lang="el-GR" dirty="0" smtClean="0"/>
              <a:t>πυθμένα</a:t>
            </a:r>
            <a:endParaRPr lang="en-US" dirty="0"/>
          </a:p>
        </p:txBody>
      </p:sp>
    </p:spTree>
    <p:extLst>
      <p:ext uri="{BB962C8B-B14F-4D97-AF65-F5344CB8AC3E}">
        <p14:creationId xmlns:p14="http://schemas.microsoft.com/office/powerpoint/2010/main" val="3488594822"/>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Box 10"/>
          <p:cNvSpPr txBox="1">
            <a:spLocks noChangeArrowheads="1"/>
          </p:cNvSpPr>
          <p:nvPr/>
        </p:nvSpPr>
        <p:spPr bwMode="auto">
          <a:xfrm>
            <a:off x="216946" y="1309687"/>
            <a:ext cx="11758108" cy="641350"/>
          </a:xfrm>
          <a:prstGeom prst="rect">
            <a:avLst/>
          </a:prstGeom>
          <a:noFill/>
          <a:ln w="9525">
            <a:noFill/>
            <a:miter lim="800000"/>
            <a:headEnd/>
            <a:tailEnd/>
          </a:ln>
          <a:effectLst/>
        </p:spPr>
        <p:txBody>
          <a:bodyPr wrap="square">
            <a:spAutoFit/>
          </a:bodyPr>
          <a:lstStyle/>
          <a:p>
            <a:pPr>
              <a:spcBef>
                <a:spcPct val="50000"/>
              </a:spcBef>
              <a:defRPr/>
            </a:pPr>
            <a:r>
              <a:rPr lang="el-GR" b="1" dirty="0"/>
              <a:t>Η ροή θερμότητα στις ηπείρους είναι εξαιρετικά ανομοιόμορφη και δεν μπορεί να ερμηνευθεί με απλά γεωθερμικά μοντέλα.</a:t>
            </a:r>
          </a:p>
        </p:txBody>
      </p:sp>
      <p:sp>
        <p:nvSpPr>
          <p:cNvPr id="59396" name="Text Box 11"/>
          <p:cNvSpPr txBox="1">
            <a:spLocks noChangeArrowheads="1"/>
          </p:cNvSpPr>
          <p:nvPr/>
        </p:nvSpPr>
        <p:spPr bwMode="auto">
          <a:xfrm>
            <a:off x="800100" y="2124967"/>
            <a:ext cx="6629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l-GR" altLang="en-US" b="1" dirty="0">
                <a:latin typeface="Calibri" panose="020F0502020204030204" pitchFamily="34" charset="0"/>
              </a:rPr>
              <a:t>Η ροή θερμότητας στις ηπείρους εξαρτάται από:</a:t>
            </a:r>
          </a:p>
        </p:txBody>
      </p:sp>
      <p:sp>
        <p:nvSpPr>
          <p:cNvPr id="7" name="Text Box 13"/>
          <p:cNvSpPr txBox="1">
            <a:spLocks noChangeArrowheads="1"/>
          </p:cNvSpPr>
          <p:nvPr/>
        </p:nvSpPr>
        <p:spPr bwMode="auto">
          <a:xfrm>
            <a:off x="486783" y="2665610"/>
            <a:ext cx="6781800" cy="2308324"/>
          </a:xfrm>
          <a:prstGeom prst="rect">
            <a:avLst/>
          </a:prstGeom>
          <a:noFill/>
          <a:ln w="73025">
            <a:solidFill>
              <a:schemeClr val="tx1"/>
            </a:solidFill>
            <a:miter lim="800000"/>
            <a:headEnd/>
            <a:tailEnd/>
          </a:ln>
          <a:effectLst/>
        </p:spPr>
        <p:txBody>
          <a:bodyPr>
            <a:spAutoFit/>
          </a:bodyPr>
          <a:lstStyle/>
          <a:p>
            <a:pPr>
              <a:spcBef>
                <a:spcPct val="50000"/>
              </a:spcBef>
              <a:defRPr/>
            </a:pPr>
            <a:r>
              <a:rPr lang="el-GR" b="1" dirty="0"/>
              <a:t>- Τοπικές συγκεντρώσεις ραδιενεργών στοιχείων που παράγουν θερμότητα</a:t>
            </a:r>
          </a:p>
          <a:p>
            <a:pPr>
              <a:spcBef>
                <a:spcPct val="50000"/>
              </a:spcBef>
              <a:defRPr/>
            </a:pPr>
            <a:r>
              <a:rPr lang="el-GR" b="1" dirty="0"/>
              <a:t>- Χρόνος που παρήλθε από σημαντικά </a:t>
            </a:r>
            <a:r>
              <a:rPr lang="el-GR" b="1" dirty="0" err="1"/>
              <a:t>θερμοτεκτονικά</a:t>
            </a:r>
            <a:r>
              <a:rPr lang="el-GR" b="1" dirty="0"/>
              <a:t> γεγονότα</a:t>
            </a:r>
          </a:p>
          <a:p>
            <a:pPr>
              <a:spcBef>
                <a:spcPct val="50000"/>
              </a:spcBef>
              <a:defRPr/>
            </a:pPr>
            <a:r>
              <a:rPr lang="el-GR" b="1" dirty="0"/>
              <a:t>- Αποσάθρωση</a:t>
            </a:r>
          </a:p>
          <a:p>
            <a:pPr>
              <a:spcBef>
                <a:spcPct val="50000"/>
              </a:spcBef>
              <a:defRPr/>
            </a:pPr>
            <a:r>
              <a:rPr lang="el-GR" b="1" dirty="0"/>
              <a:t>- Απόθεση ιζημάτων</a:t>
            </a:r>
          </a:p>
          <a:p>
            <a:pPr>
              <a:spcBef>
                <a:spcPct val="50000"/>
              </a:spcBef>
              <a:defRPr/>
            </a:pPr>
            <a:r>
              <a:rPr lang="el-GR" b="1" dirty="0"/>
              <a:t>- Ύπαρξη παγετώνων</a:t>
            </a:r>
          </a:p>
        </p:txBody>
      </p:sp>
      <p:pic>
        <p:nvPicPr>
          <p:cNvPr id="59398" name="Picture 14" descr="himalai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194638" y="3593307"/>
            <a:ext cx="3581400" cy="2686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9399" name="Text Box 15"/>
          <p:cNvSpPr txBox="1">
            <a:spLocks noChangeArrowheads="1"/>
          </p:cNvSpPr>
          <p:nvPr/>
        </p:nvSpPr>
        <p:spPr bwMode="auto">
          <a:xfrm>
            <a:off x="2057400" y="5292628"/>
            <a:ext cx="49530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l-GR" altLang="en-US" b="1" dirty="0">
                <a:latin typeface="Calibri" panose="020F0502020204030204" pitchFamily="34" charset="0"/>
              </a:rPr>
              <a:t>Μέση τιμή της ροής θερμότητας στις ηπείρους είναι: </a:t>
            </a:r>
          </a:p>
        </p:txBody>
      </p:sp>
      <p:sp>
        <p:nvSpPr>
          <p:cNvPr id="59400" name="Text Box 16"/>
          <p:cNvSpPr txBox="1">
            <a:spLocks noChangeArrowheads="1"/>
          </p:cNvSpPr>
          <p:nvPr/>
        </p:nvSpPr>
        <p:spPr bwMode="auto">
          <a:xfrm>
            <a:off x="4114800" y="5749829"/>
            <a:ext cx="1752600" cy="366713"/>
          </a:xfrm>
          <a:prstGeom prst="rect">
            <a:avLst/>
          </a:prstGeom>
          <a:noFill/>
          <a:ln>
            <a:solidFill>
              <a:schemeClr val="tx1"/>
            </a:solidFill>
          </a:ln>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ct val="50000"/>
              </a:spcBef>
            </a:pPr>
            <a:r>
              <a:rPr lang="el-GR" altLang="en-US" b="1">
                <a:latin typeface="Calibri" panose="020F0502020204030204" pitchFamily="34" charset="0"/>
              </a:rPr>
              <a:t>65 </a:t>
            </a:r>
            <a:r>
              <a:rPr lang="en-GB" altLang="en-US" b="1">
                <a:latin typeface="Calibri" panose="020F0502020204030204" pitchFamily="34" charset="0"/>
              </a:rPr>
              <a:t>mW/m</a:t>
            </a:r>
            <a:r>
              <a:rPr lang="en-GB" altLang="en-US" b="1" baseline="30000">
                <a:latin typeface="Calibri" panose="020F0502020204030204" pitchFamily="34" charset="0"/>
              </a:rPr>
              <a:t>2</a:t>
            </a:r>
            <a:endParaRPr lang="el-GR" altLang="en-US" b="1">
              <a:latin typeface="Calibri" panose="020F0502020204030204" pitchFamily="34" charset="0"/>
            </a:endParaRPr>
          </a:p>
        </p:txBody>
      </p:sp>
      <p:sp>
        <p:nvSpPr>
          <p:cNvPr id="2" name="Title 1"/>
          <p:cNvSpPr>
            <a:spLocks noGrp="1"/>
          </p:cNvSpPr>
          <p:nvPr>
            <p:ph type="title"/>
          </p:nvPr>
        </p:nvSpPr>
        <p:spPr/>
        <p:txBody>
          <a:bodyPr>
            <a:normAutofit/>
          </a:bodyPr>
          <a:lstStyle/>
          <a:p>
            <a:r>
              <a:rPr lang="el-GR" dirty="0"/>
              <a:t>Η ροή θερμότητας στις </a:t>
            </a:r>
            <a:r>
              <a:rPr lang="el-GR" dirty="0" smtClean="0"/>
              <a:t>ηπείρους</a:t>
            </a:r>
            <a:endParaRPr lang="en-US" dirty="0"/>
          </a:p>
        </p:txBody>
      </p:sp>
    </p:spTree>
    <p:extLst>
      <p:ext uri="{BB962C8B-B14F-4D97-AF65-F5344CB8AC3E}">
        <p14:creationId xmlns:p14="http://schemas.microsoft.com/office/powerpoint/2010/main" val="4282409745"/>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Text Box 5"/>
          <p:cNvSpPr txBox="1">
            <a:spLocks noChangeArrowheads="1"/>
          </p:cNvSpPr>
          <p:nvPr/>
        </p:nvSpPr>
        <p:spPr bwMode="auto">
          <a:xfrm>
            <a:off x="163157" y="1320307"/>
            <a:ext cx="11865685"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eaLnBrk="1" hangingPunct="1">
              <a:spcBef>
                <a:spcPct val="50000"/>
              </a:spcBef>
            </a:pPr>
            <a:r>
              <a:rPr lang="el-GR" altLang="en-US" b="1" dirty="0">
                <a:latin typeface="+mn-lt"/>
              </a:rPr>
              <a:t>Σε αντίθεση με την ωκεάνια λιθόσφαιρα (βασικά, </a:t>
            </a:r>
            <a:r>
              <a:rPr lang="el-GR" altLang="en-US" b="1" dirty="0" err="1">
                <a:latin typeface="+mn-lt"/>
              </a:rPr>
              <a:t>υπερβασικά</a:t>
            </a:r>
            <a:r>
              <a:rPr lang="el-GR" altLang="en-US" b="1" dirty="0">
                <a:latin typeface="+mn-lt"/>
              </a:rPr>
              <a:t> πετρώματα), ο ηπειρωτικός φλοιός περιέχει όξινα και ενδιάμεσα πετρώματα (π.χ. γρανίτες) τα οποία είναι πλούσια σε ραδιενεργά υλικά.</a:t>
            </a:r>
          </a:p>
        </p:txBody>
      </p:sp>
      <p:sp>
        <p:nvSpPr>
          <p:cNvPr id="5" name="Text Box 7"/>
          <p:cNvSpPr txBox="1">
            <a:spLocks noChangeArrowheads="1"/>
          </p:cNvSpPr>
          <p:nvPr/>
        </p:nvSpPr>
        <p:spPr bwMode="auto">
          <a:xfrm>
            <a:off x="1351093" y="2228714"/>
            <a:ext cx="6781800" cy="646331"/>
          </a:xfrm>
          <a:prstGeom prst="rect">
            <a:avLst/>
          </a:prstGeom>
          <a:noFill/>
          <a:ln w="38100">
            <a:solidFill>
              <a:schemeClr val="tx1"/>
            </a:solidFill>
            <a:miter lim="800000"/>
            <a:headEnd/>
            <a:tailEnd/>
          </a:ln>
          <a:effectLst/>
        </p:spPr>
        <p:txBody>
          <a:bodyPr>
            <a:spAutoFit/>
          </a:bodyPr>
          <a:lstStyle/>
          <a:p>
            <a:pPr>
              <a:spcBef>
                <a:spcPct val="50000"/>
              </a:spcBef>
              <a:defRPr/>
            </a:pPr>
            <a:r>
              <a:rPr lang="el-GR" b="1" dirty="0"/>
              <a:t>Έρευνες σε πολλές περιοχές έχουν δείξει ότι ισχύουν σχέσεις τις μορφής:</a:t>
            </a:r>
          </a:p>
        </p:txBody>
      </p:sp>
      <p:sp>
        <p:nvSpPr>
          <p:cNvPr id="6" name="Text Box 8"/>
          <p:cNvSpPr txBox="1">
            <a:spLocks noChangeArrowheads="1"/>
          </p:cNvSpPr>
          <p:nvPr/>
        </p:nvSpPr>
        <p:spPr bwMode="auto">
          <a:xfrm>
            <a:off x="2338388" y="2482761"/>
            <a:ext cx="2057400" cy="366712"/>
          </a:xfrm>
          <a:prstGeom prst="rect">
            <a:avLst/>
          </a:prstGeom>
          <a:noFill/>
          <a:ln w="9525">
            <a:noFill/>
            <a:miter lim="800000"/>
            <a:headEnd/>
            <a:tailEnd/>
          </a:ln>
          <a:effectLst/>
        </p:spPr>
        <p:txBody>
          <a:bodyPr>
            <a:spAutoFit/>
          </a:bodyPr>
          <a:lstStyle/>
          <a:p>
            <a:pPr algn="ctr">
              <a:spcBef>
                <a:spcPct val="50000"/>
              </a:spcBef>
              <a:defRPr/>
            </a:pPr>
            <a:r>
              <a:rPr lang="en-GB" b="1" dirty="0"/>
              <a:t>q</a:t>
            </a:r>
            <a:r>
              <a:rPr lang="en-GB" b="1" baseline="-25000" dirty="0"/>
              <a:t>0</a:t>
            </a:r>
            <a:r>
              <a:rPr lang="en-GB" b="1" dirty="0"/>
              <a:t> = </a:t>
            </a:r>
            <a:r>
              <a:rPr lang="en-GB" b="1" dirty="0" err="1"/>
              <a:t>q</a:t>
            </a:r>
            <a:r>
              <a:rPr lang="en-GB" b="1" baseline="-25000" dirty="0" err="1"/>
              <a:t>r</a:t>
            </a:r>
            <a:r>
              <a:rPr lang="en-GB" b="1" dirty="0"/>
              <a:t> + D A</a:t>
            </a:r>
            <a:r>
              <a:rPr lang="en-GB" b="1" baseline="-25000" dirty="0"/>
              <a:t>0</a:t>
            </a:r>
            <a:endParaRPr lang="el-GR" b="1" dirty="0"/>
          </a:p>
        </p:txBody>
      </p:sp>
      <p:sp>
        <p:nvSpPr>
          <p:cNvPr id="60421" name="Text Box 9"/>
          <p:cNvSpPr txBox="1">
            <a:spLocks noChangeArrowheads="1"/>
          </p:cNvSpPr>
          <p:nvPr/>
        </p:nvSpPr>
        <p:spPr bwMode="auto">
          <a:xfrm>
            <a:off x="2545486" y="3213182"/>
            <a:ext cx="5300803" cy="1708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GB" altLang="en-US" sz="1400" b="1" i="1" dirty="0">
                <a:latin typeface="+mn-lt"/>
              </a:rPr>
              <a:t>q</a:t>
            </a:r>
            <a:r>
              <a:rPr lang="el-GR" altLang="en-US" sz="1400" b="1" i="1" baseline="-25000" dirty="0">
                <a:latin typeface="+mn-lt"/>
              </a:rPr>
              <a:t>0</a:t>
            </a:r>
            <a:r>
              <a:rPr lang="el-GR" altLang="en-US" sz="1400" b="1" i="1" dirty="0">
                <a:latin typeface="+mn-lt"/>
              </a:rPr>
              <a:t> =</a:t>
            </a:r>
            <a:r>
              <a:rPr lang="en-US" altLang="en-US" sz="1400" b="1" i="1" dirty="0">
                <a:latin typeface="+mn-lt"/>
              </a:rPr>
              <a:t> </a:t>
            </a:r>
            <a:r>
              <a:rPr lang="el-GR" altLang="en-US" sz="1400" b="1" i="1" dirty="0">
                <a:latin typeface="+mn-lt"/>
              </a:rPr>
              <a:t>η ροή θερμότητας στην επιφάνεια της Γης</a:t>
            </a:r>
          </a:p>
          <a:p>
            <a:pPr eaLnBrk="1" hangingPunct="1">
              <a:spcBef>
                <a:spcPct val="50000"/>
              </a:spcBef>
            </a:pPr>
            <a:r>
              <a:rPr lang="en-GB" altLang="en-US" sz="1400" b="1" i="1" dirty="0" err="1">
                <a:latin typeface="+mn-lt"/>
              </a:rPr>
              <a:t>q</a:t>
            </a:r>
            <a:r>
              <a:rPr lang="en-GB" altLang="en-US" sz="1400" b="1" i="1" baseline="-25000" dirty="0" err="1">
                <a:latin typeface="+mn-lt"/>
              </a:rPr>
              <a:t>r</a:t>
            </a:r>
            <a:r>
              <a:rPr lang="en-GB" altLang="en-US" sz="1400" b="1" i="1" dirty="0">
                <a:latin typeface="+mn-lt"/>
              </a:rPr>
              <a:t> = </a:t>
            </a:r>
            <a:r>
              <a:rPr lang="el-GR" altLang="en-US" sz="1400" b="1" i="1" dirty="0">
                <a:latin typeface="+mn-lt"/>
              </a:rPr>
              <a:t>η </a:t>
            </a:r>
            <a:r>
              <a:rPr lang="el-GR" altLang="en-US" sz="1400" b="1" i="1" dirty="0" err="1">
                <a:latin typeface="+mn-lt"/>
              </a:rPr>
              <a:t>ανηγμένη</a:t>
            </a:r>
            <a:r>
              <a:rPr lang="el-GR" altLang="en-US" sz="1400" b="1" i="1" dirty="0">
                <a:latin typeface="+mn-lt"/>
              </a:rPr>
              <a:t> τιμή ροής θερμότητας στη βάση του φλοιού</a:t>
            </a:r>
          </a:p>
          <a:p>
            <a:pPr eaLnBrk="1" hangingPunct="1">
              <a:spcBef>
                <a:spcPct val="50000"/>
              </a:spcBef>
            </a:pPr>
            <a:r>
              <a:rPr lang="el-GR" altLang="en-US" sz="1400" b="1" i="1" dirty="0">
                <a:latin typeface="+mn-lt"/>
              </a:rPr>
              <a:t>Α</a:t>
            </a:r>
            <a:r>
              <a:rPr lang="el-GR" altLang="en-US" sz="1400" b="1" i="1" baseline="-25000" dirty="0">
                <a:latin typeface="+mn-lt"/>
              </a:rPr>
              <a:t>0</a:t>
            </a:r>
            <a:r>
              <a:rPr lang="el-GR" altLang="en-US" sz="1400" b="1" i="1" dirty="0">
                <a:latin typeface="+mn-lt"/>
              </a:rPr>
              <a:t> = η παραγωγή θερμότητας ανά μονάδα όγκου πετρώματος από ραδιενέργεια κοντά στην επιφάνεια της Γης</a:t>
            </a:r>
            <a:r>
              <a:rPr lang="en-GB" altLang="en-US" sz="1400" b="1" baseline="-25000" dirty="0">
                <a:latin typeface="+mn-lt"/>
              </a:rPr>
              <a:t> </a:t>
            </a:r>
            <a:endParaRPr lang="el-GR" altLang="en-US" sz="1400" b="1" baseline="-25000" dirty="0">
              <a:latin typeface="+mn-lt"/>
            </a:endParaRPr>
          </a:p>
          <a:p>
            <a:pPr eaLnBrk="1" hangingPunct="1">
              <a:spcBef>
                <a:spcPct val="50000"/>
              </a:spcBef>
            </a:pPr>
            <a:r>
              <a:rPr lang="en-GB" altLang="en-US" sz="1400" b="1" dirty="0">
                <a:latin typeface="+mn-lt"/>
              </a:rPr>
              <a:t>D = </a:t>
            </a:r>
            <a:r>
              <a:rPr lang="el-GR" altLang="en-US" sz="1400" b="1" dirty="0">
                <a:latin typeface="+mn-lt"/>
              </a:rPr>
              <a:t>σταθερά που υπολογίζεται για κάθε περιοχή και έχει μονάδες μήκους</a:t>
            </a:r>
          </a:p>
        </p:txBody>
      </p:sp>
      <p:pic>
        <p:nvPicPr>
          <p:cNvPr id="60422" name="Picture 10"/>
          <p:cNvPicPr>
            <a:picLocks noChangeAspect="1" noChangeArrowheads="1"/>
          </p:cNvPicPr>
          <p:nvPr/>
        </p:nvPicPr>
        <p:blipFill>
          <a:blip r:embed="rId2">
            <a:extLst>
              <a:ext uri="{28A0092B-C50C-407E-A947-70E740481C1C}">
                <a14:useLocalDpi xmlns:a14="http://schemas.microsoft.com/office/drawing/2010/main" val="0"/>
              </a:ext>
            </a:extLst>
          </a:blip>
          <a:srcRect l="8913" t="1021" r="6496"/>
          <a:stretch>
            <a:fillRect/>
          </a:stretch>
        </p:blipFill>
        <p:spPr bwMode="auto">
          <a:xfrm>
            <a:off x="8378571" y="2987022"/>
            <a:ext cx="2721483" cy="32996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 Box 11"/>
          <p:cNvSpPr txBox="1">
            <a:spLocks noChangeArrowheads="1"/>
          </p:cNvSpPr>
          <p:nvPr/>
        </p:nvSpPr>
        <p:spPr bwMode="auto">
          <a:xfrm>
            <a:off x="2357994" y="4800181"/>
            <a:ext cx="5857021" cy="1589603"/>
          </a:xfrm>
          <a:prstGeom prst="rightArrow">
            <a:avLst/>
          </a:prstGeom>
          <a:solidFill>
            <a:schemeClr val="bg1">
              <a:lumMod val="85000"/>
            </a:schemeClr>
          </a:solidFill>
          <a:ln w="9525">
            <a:noFill/>
            <a:miter lim="800000"/>
            <a:headEnd/>
            <a:tailEnd/>
          </a:ln>
          <a:effectLst/>
        </p:spPr>
        <p:txBody>
          <a:bodyPr wrap="square">
            <a:spAutoFit/>
          </a:bodyPr>
          <a:lstStyle/>
          <a:p>
            <a:pPr>
              <a:spcBef>
                <a:spcPct val="50000"/>
              </a:spcBef>
              <a:defRPr/>
            </a:pPr>
            <a:r>
              <a:rPr lang="el-GR" sz="1600" b="1" dirty="0"/>
              <a:t>Μεταβολή της ροής θερμότητας σε διάφορες ηπειρωτικές περιοχές </a:t>
            </a:r>
            <a:r>
              <a:rPr lang="el-GR" sz="1400" b="1" dirty="0"/>
              <a:t>( Παπαζάχος </a:t>
            </a:r>
            <a:r>
              <a:rPr lang="el-GR" sz="1400" b="1" dirty="0" smtClean="0"/>
              <a:t>&amp; Παπαζάχος 2008</a:t>
            </a:r>
            <a:r>
              <a:rPr lang="el-GR" sz="1400" b="1" dirty="0"/>
              <a:t>, τροποποιημένο από </a:t>
            </a:r>
            <a:r>
              <a:rPr lang="en-GB" sz="1400" b="1" dirty="0"/>
              <a:t>Jessop, 1990)</a:t>
            </a:r>
            <a:endParaRPr lang="el-GR" sz="1400" b="1" dirty="0"/>
          </a:p>
        </p:txBody>
      </p:sp>
      <p:sp>
        <p:nvSpPr>
          <p:cNvPr id="10" name="Text Box 12"/>
          <p:cNvSpPr txBox="1">
            <a:spLocks noChangeArrowheads="1"/>
          </p:cNvSpPr>
          <p:nvPr/>
        </p:nvSpPr>
        <p:spPr bwMode="auto">
          <a:xfrm>
            <a:off x="3686305" y="4822015"/>
            <a:ext cx="1600200" cy="366712"/>
          </a:xfrm>
          <a:prstGeom prst="rect">
            <a:avLst/>
          </a:prstGeom>
          <a:noFill/>
          <a:ln w="9525">
            <a:noFill/>
            <a:miter lim="800000"/>
            <a:headEnd/>
            <a:tailEnd/>
          </a:ln>
          <a:effectLst/>
        </p:spPr>
        <p:txBody>
          <a:bodyPr>
            <a:spAutoFit/>
          </a:bodyPr>
          <a:lstStyle/>
          <a:p>
            <a:pPr algn="ctr">
              <a:spcBef>
                <a:spcPct val="50000"/>
              </a:spcBef>
              <a:defRPr/>
            </a:pPr>
            <a:r>
              <a:rPr lang="en-GB" b="1" dirty="0"/>
              <a:t>D </a:t>
            </a:r>
            <a:r>
              <a:rPr lang="en-GB" b="1" dirty="0">
                <a:cs typeface="Arial" pitchFamily="34" charset="0"/>
              </a:rPr>
              <a:t>≈ 7-11 km</a:t>
            </a:r>
          </a:p>
        </p:txBody>
      </p:sp>
      <p:pic>
        <p:nvPicPr>
          <p:cNvPr id="60425" name="Picture 1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768230" y="1929250"/>
            <a:ext cx="2222500" cy="1182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Title 1"/>
          <p:cNvSpPr>
            <a:spLocks noGrp="1"/>
          </p:cNvSpPr>
          <p:nvPr>
            <p:ph type="title"/>
          </p:nvPr>
        </p:nvSpPr>
        <p:spPr/>
        <p:txBody>
          <a:bodyPr>
            <a:normAutofit/>
          </a:bodyPr>
          <a:lstStyle/>
          <a:p>
            <a:r>
              <a:rPr lang="el-GR" dirty="0"/>
              <a:t>Η ροή θερμότητας στις </a:t>
            </a:r>
            <a:r>
              <a:rPr lang="el-GR" dirty="0" smtClean="0"/>
              <a:t>ηπείρους</a:t>
            </a:r>
            <a:endParaRPr lang="en-US" dirty="0"/>
          </a:p>
        </p:txBody>
      </p:sp>
    </p:spTree>
    <p:extLst>
      <p:ext uri="{BB962C8B-B14F-4D97-AF65-F5344CB8AC3E}">
        <p14:creationId xmlns:p14="http://schemas.microsoft.com/office/powerpoint/2010/main" val="797827080"/>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Text Box 7"/>
          <p:cNvSpPr txBox="1">
            <a:spLocks noChangeArrowheads="1"/>
          </p:cNvSpPr>
          <p:nvPr/>
        </p:nvSpPr>
        <p:spPr bwMode="auto">
          <a:xfrm>
            <a:off x="92898" y="1559129"/>
            <a:ext cx="3844906"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eaLnBrk="1" hangingPunct="1">
              <a:spcBef>
                <a:spcPct val="50000"/>
              </a:spcBef>
            </a:pPr>
            <a:r>
              <a:rPr lang="el-GR" altLang="en-US" b="1" dirty="0">
                <a:latin typeface="+mn-lt"/>
              </a:rPr>
              <a:t>Υπάρχει σαφής ελάττωση της ροής θερμότητας στις ηπείρους με την ηλικία της λιθόσφαιρας: </a:t>
            </a:r>
          </a:p>
        </p:txBody>
      </p:sp>
      <p:graphicFrame>
        <p:nvGraphicFramePr>
          <p:cNvPr id="5" name="Group 35"/>
          <p:cNvGraphicFramePr>
            <a:graphicFrameLocks noGrp="1"/>
          </p:cNvGraphicFramePr>
          <p:nvPr>
            <p:extLst>
              <p:ext uri="{D42A27DB-BD31-4B8C-83A1-F6EECF244321}">
                <p14:modId xmlns:p14="http://schemas.microsoft.com/office/powerpoint/2010/main" val="2705681993"/>
              </p:ext>
            </p:extLst>
          </p:nvPr>
        </p:nvGraphicFramePr>
        <p:xfrm>
          <a:off x="225677" y="2620572"/>
          <a:ext cx="3929064" cy="1641612"/>
        </p:xfrm>
        <a:graphic>
          <a:graphicData uri="http://schemas.openxmlformats.org/drawingml/2006/table">
            <a:tbl>
              <a:tblPr/>
              <a:tblGrid>
                <a:gridCol w="1964532"/>
                <a:gridCol w="1964532"/>
              </a:tblGrid>
              <a:tr h="441786">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0" lang="el-GR" sz="1200" b="1" i="0" u="none" strike="noStrike" cap="none" normalizeH="0" baseline="0" dirty="0" smtClean="0">
                          <a:ln>
                            <a:noFill/>
                          </a:ln>
                          <a:solidFill>
                            <a:schemeClr val="tx1"/>
                          </a:solidFill>
                          <a:effectLst>
                            <a:outerShdw blurRad="38100" dist="38100" dir="2700000" algn="tl">
                              <a:srgbClr val="FFFFFF"/>
                            </a:outerShdw>
                          </a:effectLst>
                          <a:latin typeface="Arial" pitchFamily="34" charset="0"/>
                        </a:rPr>
                        <a:t>Ηλικία (</a:t>
                      </a:r>
                      <a:r>
                        <a:rPr kumimoji="0" lang="en-GB" sz="1200" b="1" i="0" u="none" strike="noStrike" cap="none" normalizeH="0" baseline="0" dirty="0" smtClean="0">
                          <a:ln>
                            <a:noFill/>
                          </a:ln>
                          <a:solidFill>
                            <a:schemeClr val="tx1"/>
                          </a:solidFill>
                          <a:effectLst>
                            <a:outerShdw blurRad="38100" dist="38100" dir="2700000" algn="tl">
                              <a:srgbClr val="FFFFFF"/>
                            </a:outerShdw>
                          </a:effectLst>
                          <a:latin typeface="Arial" pitchFamily="34" charset="0"/>
                        </a:rPr>
                        <a:t>Ma)</a:t>
                      </a:r>
                      <a:endParaRPr kumimoji="0" lang="el-GR" sz="1200" b="1" i="0" u="none" strike="noStrike" cap="none" normalizeH="0" baseline="0" dirty="0" smtClean="0">
                        <a:ln>
                          <a:noFill/>
                        </a:ln>
                        <a:solidFill>
                          <a:schemeClr val="tx1"/>
                        </a:solidFill>
                        <a:effectLst>
                          <a:outerShdw blurRad="38100" dist="38100" dir="2700000" algn="tl">
                            <a:srgbClr val="FFFFFF"/>
                          </a:outerShdw>
                        </a:effectLst>
                        <a:latin typeface="Arial" pitchFamily="34" charset="0"/>
                      </a:endParaRPr>
                    </a:p>
                  </a:txBody>
                  <a:tcPr marL="91439" marR="91439" marT="45702" marB="45702"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2">
                        <a:lumMod val="60000"/>
                        <a:lumOff val="40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0" lang="el-GR" sz="1200" b="1" i="0" u="none" strike="noStrike" cap="none" normalizeH="0" baseline="0" dirty="0" smtClean="0">
                          <a:ln>
                            <a:noFill/>
                          </a:ln>
                          <a:solidFill>
                            <a:schemeClr val="tx1"/>
                          </a:solidFill>
                          <a:effectLst>
                            <a:outerShdw blurRad="38100" dist="38100" dir="2700000" algn="tl">
                              <a:srgbClr val="FFFFFF"/>
                            </a:outerShdw>
                          </a:effectLst>
                          <a:latin typeface="Arial" pitchFamily="34" charset="0"/>
                        </a:rPr>
                        <a:t>Μέση ροή θερμότητας </a:t>
                      </a:r>
                      <a:r>
                        <a:rPr kumimoji="0" lang="en-GB" sz="1100" b="1" i="0" u="none" strike="noStrike" cap="none" normalizeH="0" baseline="0" dirty="0" smtClean="0">
                          <a:ln>
                            <a:noFill/>
                          </a:ln>
                          <a:solidFill>
                            <a:schemeClr val="tx1"/>
                          </a:solidFill>
                          <a:effectLst>
                            <a:outerShdw blurRad="38100" dist="38100" dir="2700000" algn="tl">
                              <a:srgbClr val="FFFFFF"/>
                            </a:outerShdw>
                          </a:effectLst>
                          <a:latin typeface="Arial" pitchFamily="34" charset="0"/>
                        </a:rPr>
                        <a:t>(</a:t>
                      </a:r>
                      <a:r>
                        <a:rPr kumimoji="0" lang="en-GB" sz="1100" b="1" i="0" u="none" strike="noStrike" cap="none" normalizeH="0" baseline="0" dirty="0" err="1" smtClean="0">
                          <a:ln>
                            <a:noFill/>
                          </a:ln>
                          <a:solidFill>
                            <a:schemeClr val="tx1"/>
                          </a:solidFill>
                          <a:effectLst>
                            <a:outerShdw blurRad="38100" dist="38100" dir="2700000" algn="tl">
                              <a:srgbClr val="FFFFFF"/>
                            </a:outerShdw>
                          </a:effectLst>
                          <a:latin typeface="Arial" pitchFamily="34" charset="0"/>
                        </a:rPr>
                        <a:t>mW</a:t>
                      </a:r>
                      <a:r>
                        <a:rPr kumimoji="0" lang="en-GB" sz="1100" b="1" i="0" u="none" strike="noStrike" cap="none" normalizeH="0" baseline="0" dirty="0" smtClean="0">
                          <a:ln>
                            <a:noFill/>
                          </a:ln>
                          <a:solidFill>
                            <a:schemeClr val="tx1"/>
                          </a:solidFill>
                          <a:effectLst>
                            <a:outerShdw blurRad="38100" dist="38100" dir="2700000" algn="tl">
                              <a:srgbClr val="FFFFFF"/>
                            </a:outerShdw>
                          </a:effectLst>
                          <a:latin typeface="Arial" pitchFamily="34" charset="0"/>
                        </a:rPr>
                        <a:t>/m</a:t>
                      </a:r>
                      <a:r>
                        <a:rPr kumimoji="0" lang="en-GB" sz="1100" b="1" i="0" u="none" strike="noStrike" cap="none" normalizeH="0" baseline="30000" dirty="0" smtClean="0">
                          <a:ln>
                            <a:noFill/>
                          </a:ln>
                          <a:solidFill>
                            <a:schemeClr val="tx1"/>
                          </a:solidFill>
                          <a:effectLst>
                            <a:outerShdw blurRad="38100" dist="38100" dir="2700000" algn="tl">
                              <a:srgbClr val="FFFFFF"/>
                            </a:outerShdw>
                          </a:effectLst>
                          <a:latin typeface="Arial" pitchFamily="34" charset="0"/>
                        </a:rPr>
                        <a:t>2</a:t>
                      </a:r>
                      <a:r>
                        <a:rPr kumimoji="0" lang="en-GB" sz="1100" b="1" i="0" u="none" strike="noStrike" cap="none" normalizeH="0" baseline="0" dirty="0" smtClean="0">
                          <a:ln>
                            <a:noFill/>
                          </a:ln>
                          <a:solidFill>
                            <a:schemeClr val="tx1"/>
                          </a:solidFill>
                          <a:effectLst>
                            <a:outerShdw blurRad="38100" dist="38100" dir="2700000" algn="tl">
                              <a:srgbClr val="FFFFFF"/>
                            </a:outerShdw>
                          </a:effectLst>
                          <a:latin typeface="Arial" pitchFamily="34" charset="0"/>
                        </a:rPr>
                        <a:t>)</a:t>
                      </a:r>
                      <a:endParaRPr kumimoji="0" lang="el-GR" sz="1100" b="1" i="0" u="none" strike="noStrike" cap="none" normalizeH="0" baseline="0" dirty="0" smtClean="0">
                        <a:ln>
                          <a:noFill/>
                        </a:ln>
                        <a:solidFill>
                          <a:schemeClr val="tx1"/>
                        </a:solidFill>
                        <a:effectLst>
                          <a:outerShdw blurRad="38100" dist="38100" dir="2700000" algn="tl">
                            <a:srgbClr val="FFFFFF"/>
                          </a:outerShdw>
                        </a:effectLst>
                        <a:latin typeface="Arial" pitchFamily="34" charset="0"/>
                      </a:endParaRPr>
                    </a:p>
                  </a:txBody>
                  <a:tcPr marL="91439" marR="91439" marT="45702" marB="4570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2">
                        <a:lumMod val="60000"/>
                        <a:lumOff val="40000"/>
                      </a:schemeClr>
                    </a:solidFill>
                  </a:tcPr>
                </a:tc>
              </a:tr>
              <a:tr h="299922">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1200" b="0" i="0" u="none" strike="noStrike" cap="none" normalizeH="0" baseline="0" dirty="0" smtClean="0">
                          <a:ln>
                            <a:noFill/>
                          </a:ln>
                          <a:solidFill>
                            <a:schemeClr val="tx1"/>
                          </a:solidFill>
                          <a:effectLst/>
                          <a:latin typeface="Arial" pitchFamily="34" charset="0"/>
                        </a:rPr>
                        <a:t>0 – 250</a:t>
                      </a:r>
                      <a:endParaRPr kumimoji="0" lang="el-GR" sz="1200" b="0" i="0" u="none" strike="noStrike" cap="none" normalizeH="0" baseline="0" dirty="0" smtClean="0">
                        <a:ln>
                          <a:noFill/>
                        </a:ln>
                        <a:solidFill>
                          <a:schemeClr val="tx1"/>
                        </a:solidFill>
                        <a:effectLst/>
                        <a:latin typeface="Arial" pitchFamily="34" charset="0"/>
                      </a:endParaRPr>
                    </a:p>
                  </a:txBody>
                  <a:tcPr marL="91439" marR="91439" marT="45702" marB="45702"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rotWithShape="0">
                      <a:gsLst>
                        <a:gs pos="0">
                          <a:schemeClr val="bg1"/>
                        </a:gs>
                        <a:gs pos="100000">
                          <a:schemeClr val="bg2"/>
                        </a:gs>
                      </a:gsLst>
                      <a:lin ang="5400000" scaled="1"/>
                    </a:gra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1200" b="0" i="0" u="none" strike="noStrike" cap="none" normalizeH="0" baseline="0" dirty="0" smtClean="0">
                          <a:ln>
                            <a:noFill/>
                          </a:ln>
                          <a:solidFill>
                            <a:schemeClr val="tx1"/>
                          </a:solidFill>
                          <a:effectLst/>
                          <a:latin typeface="Arial" pitchFamily="34" charset="0"/>
                        </a:rPr>
                        <a:t>76 </a:t>
                      </a:r>
                      <a:r>
                        <a:rPr kumimoji="0" lang="en-US" sz="1200" b="0" i="0" u="none" strike="noStrike" cap="none" normalizeH="0" baseline="0" dirty="0" smtClean="0">
                          <a:ln>
                            <a:noFill/>
                          </a:ln>
                          <a:solidFill>
                            <a:schemeClr val="tx1"/>
                          </a:solidFill>
                          <a:effectLst/>
                          <a:latin typeface="Arial" pitchFamily="34" charset="0"/>
                          <a:cs typeface="Arial" pitchFamily="34" charset="0"/>
                        </a:rPr>
                        <a:t>± 53</a:t>
                      </a:r>
                    </a:p>
                  </a:txBody>
                  <a:tcPr marL="91439" marR="91439" marT="45702" marB="4570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rotWithShape="0">
                      <a:gsLst>
                        <a:gs pos="0">
                          <a:schemeClr val="bg1"/>
                        </a:gs>
                        <a:gs pos="100000">
                          <a:schemeClr val="bg2"/>
                        </a:gs>
                      </a:gsLst>
                      <a:lin ang="5400000" scaled="1"/>
                    </a:gradFill>
                  </a:tcPr>
                </a:tc>
              </a:tr>
              <a:tr h="299922">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1200" b="0" i="0" u="none" strike="noStrike" cap="none" normalizeH="0" baseline="0" dirty="0" smtClean="0">
                          <a:ln>
                            <a:noFill/>
                          </a:ln>
                          <a:solidFill>
                            <a:schemeClr val="tx1"/>
                          </a:solidFill>
                          <a:effectLst/>
                          <a:latin typeface="Arial" pitchFamily="34" charset="0"/>
                        </a:rPr>
                        <a:t>250 - 800</a:t>
                      </a:r>
                      <a:endParaRPr kumimoji="0" lang="el-GR" sz="1200" b="0" i="0" u="none" strike="noStrike" cap="none" normalizeH="0" baseline="0" dirty="0" smtClean="0">
                        <a:ln>
                          <a:noFill/>
                        </a:ln>
                        <a:solidFill>
                          <a:schemeClr val="tx1"/>
                        </a:solidFill>
                        <a:effectLst/>
                        <a:latin typeface="Arial" pitchFamily="34" charset="0"/>
                      </a:endParaRPr>
                    </a:p>
                  </a:txBody>
                  <a:tcPr marL="91439" marR="91439" marT="45702" marB="45702"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rotWithShape="0">
                      <a:gsLst>
                        <a:gs pos="0">
                          <a:schemeClr val="bg1"/>
                        </a:gs>
                        <a:gs pos="100000">
                          <a:schemeClr val="bg2"/>
                        </a:gs>
                      </a:gsLst>
                      <a:lin ang="5400000" scaled="1"/>
                    </a:gra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1200" b="0" i="0" u="none" strike="noStrike" cap="none" normalizeH="0" baseline="0" dirty="0" smtClean="0">
                          <a:ln>
                            <a:noFill/>
                          </a:ln>
                          <a:solidFill>
                            <a:schemeClr val="tx1"/>
                          </a:solidFill>
                          <a:effectLst/>
                          <a:latin typeface="Arial" pitchFamily="34" charset="0"/>
                        </a:rPr>
                        <a:t>63 </a:t>
                      </a:r>
                      <a:r>
                        <a:rPr kumimoji="0" lang="en-US" sz="1200" b="0" i="0" u="none" strike="noStrike" cap="none" normalizeH="0" baseline="0" dirty="0" smtClean="0">
                          <a:ln>
                            <a:noFill/>
                          </a:ln>
                          <a:solidFill>
                            <a:schemeClr val="tx1"/>
                          </a:solidFill>
                          <a:effectLst/>
                          <a:latin typeface="Arial" pitchFamily="34" charset="0"/>
                          <a:cs typeface="Arial" pitchFamily="34" charset="0"/>
                        </a:rPr>
                        <a:t>± 21</a:t>
                      </a:r>
                      <a:endParaRPr kumimoji="0" lang="el-GR" sz="1200" b="0" i="0" u="none" strike="noStrike" cap="none" normalizeH="0" baseline="0" dirty="0" smtClean="0">
                        <a:ln>
                          <a:noFill/>
                        </a:ln>
                        <a:solidFill>
                          <a:schemeClr val="tx1"/>
                        </a:solidFill>
                        <a:effectLst/>
                        <a:latin typeface="Arial" pitchFamily="34" charset="0"/>
                        <a:cs typeface="Arial" pitchFamily="34" charset="0"/>
                      </a:endParaRPr>
                    </a:p>
                  </a:txBody>
                  <a:tcPr marL="91439" marR="91439" marT="45702" marB="4570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rotWithShape="0">
                      <a:gsLst>
                        <a:gs pos="0">
                          <a:schemeClr val="bg1"/>
                        </a:gs>
                        <a:gs pos="100000">
                          <a:schemeClr val="bg2"/>
                        </a:gs>
                      </a:gsLst>
                      <a:lin ang="5400000" scaled="1"/>
                    </a:gradFill>
                  </a:tcPr>
                </a:tc>
              </a:tr>
              <a:tr h="299922">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1200" b="0" i="0" u="none" strike="noStrike" cap="none" normalizeH="0" baseline="0" dirty="0" smtClean="0">
                          <a:ln>
                            <a:noFill/>
                          </a:ln>
                          <a:solidFill>
                            <a:schemeClr val="tx1"/>
                          </a:solidFill>
                          <a:effectLst/>
                          <a:latin typeface="Arial" pitchFamily="34" charset="0"/>
                        </a:rPr>
                        <a:t>800 - 1700</a:t>
                      </a:r>
                      <a:endParaRPr kumimoji="0" lang="el-GR" sz="1200" b="0" i="0" u="none" strike="noStrike" cap="none" normalizeH="0" baseline="0" dirty="0" smtClean="0">
                        <a:ln>
                          <a:noFill/>
                        </a:ln>
                        <a:solidFill>
                          <a:schemeClr val="tx1"/>
                        </a:solidFill>
                        <a:effectLst/>
                        <a:latin typeface="Arial" pitchFamily="34" charset="0"/>
                      </a:endParaRPr>
                    </a:p>
                  </a:txBody>
                  <a:tcPr marL="91439" marR="91439" marT="45702" marB="45702"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rotWithShape="0">
                      <a:gsLst>
                        <a:gs pos="0">
                          <a:schemeClr val="bg1"/>
                        </a:gs>
                        <a:gs pos="100000">
                          <a:schemeClr val="bg2"/>
                        </a:gs>
                      </a:gsLst>
                      <a:lin ang="5400000" scaled="1"/>
                    </a:gra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1200" b="0" i="0" u="none" strike="noStrike" cap="none" normalizeH="0" baseline="0" dirty="0" smtClean="0">
                          <a:ln>
                            <a:noFill/>
                          </a:ln>
                          <a:solidFill>
                            <a:schemeClr val="tx1"/>
                          </a:solidFill>
                          <a:effectLst/>
                          <a:latin typeface="Arial" pitchFamily="34" charset="0"/>
                        </a:rPr>
                        <a:t>50 </a:t>
                      </a:r>
                      <a:r>
                        <a:rPr kumimoji="0" lang="en-US" sz="1200" b="0" i="0" u="none" strike="noStrike" cap="none" normalizeH="0" baseline="0" dirty="0" smtClean="0">
                          <a:ln>
                            <a:noFill/>
                          </a:ln>
                          <a:solidFill>
                            <a:schemeClr val="tx1"/>
                          </a:solidFill>
                          <a:effectLst/>
                          <a:latin typeface="Arial" pitchFamily="34" charset="0"/>
                          <a:cs typeface="Arial" pitchFamily="34" charset="0"/>
                        </a:rPr>
                        <a:t>± 10</a:t>
                      </a:r>
                      <a:endParaRPr kumimoji="0" lang="el-GR" sz="1200" b="0" i="0" u="none" strike="noStrike" cap="none" normalizeH="0" baseline="0" dirty="0" smtClean="0">
                        <a:ln>
                          <a:noFill/>
                        </a:ln>
                        <a:solidFill>
                          <a:schemeClr val="tx1"/>
                        </a:solidFill>
                        <a:effectLst/>
                        <a:latin typeface="Arial" pitchFamily="34" charset="0"/>
                        <a:cs typeface="Arial" pitchFamily="34" charset="0"/>
                      </a:endParaRPr>
                    </a:p>
                  </a:txBody>
                  <a:tcPr marL="91439" marR="91439" marT="45702" marB="4570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rotWithShape="0">
                      <a:gsLst>
                        <a:gs pos="0">
                          <a:schemeClr val="bg1"/>
                        </a:gs>
                        <a:gs pos="100000">
                          <a:schemeClr val="bg2"/>
                        </a:gs>
                      </a:gsLst>
                      <a:lin ang="5400000" scaled="1"/>
                    </a:gradFill>
                  </a:tcPr>
                </a:tc>
              </a:tr>
              <a:tr h="299922">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1200" b="0" i="0" u="none" strike="noStrike" cap="none" normalizeH="0" baseline="0" dirty="0" smtClean="0">
                          <a:ln>
                            <a:noFill/>
                          </a:ln>
                          <a:solidFill>
                            <a:schemeClr val="tx1"/>
                          </a:solidFill>
                          <a:effectLst/>
                          <a:latin typeface="Arial" pitchFamily="34" charset="0"/>
                        </a:rPr>
                        <a:t>&gt; 1700</a:t>
                      </a:r>
                      <a:endParaRPr kumimoji="0" lang="el-GR" sz="1200" b="0" i="0" u="none" strike="noStrike" cap="none" normalizeH="0" baseline="0" dirty="0" smtClean="0">
                        <a:ln>
                          <a:noFill/>
                        </a:ln>
                        <a:solidFill>
                          <a:schemeClr val="tx1"/>
                        </a:solidFill>
                        <a:effectLst/>
                        <a:latin typeface="Arial" pitchFamily="34" charset="0"/>
                      </a:endParaRPr>
                    </a:p>
                  </a:txBody>
                  <a:tcPr marL="91439" marR="91439" marT="45702" marB="45702"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gradFill rotWithShape="0">
                      <a:gsLst>
                        <a:gs pos="0">
                          <a:schemeClr val="bg1"/>
                        </a:gs>
                        <a:gs pos="100000">
                          <a:schemeClr val="bg2"/>
                        </a:gs>
                      </a:gsLst>
                      <a:lin ang="5400000" scaled="1"/>
                    </a:gra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1200" b="0" i="0" u="none" strike="noStrike" cap="none" normalizeH="0" baseline="0" dirty="0" smtClean="0">
                          <a:ln>
                            <a:noFill/>
                          </a:ln>
                          <a:solidFill>
                            <a:schemeClr val="tx1"/>
                          </a:solidFill>
                          <a:effectLst/>
                          <a:latin typeface="Arial" pitchFamily="34" charset="0"/>
                        </a:rPr>
                        <a:t>46 </a:t>
                      </a:r>
                      <a:r>
                        <a:rPr kumimoji="0" lang="en-US" sz="1200" b="0" i="0" u="none" strike="noStrike" cap="none" normalizeH="0" baseline="0" dirty="0" smtClean="0">
                          <a:ln>
                            <a:noFill/>
                          </a:ln>
                          <a:solidFill>
                            <a:schemeClr val="tx1"/>
                          </a:solidFill>
                          <a:effectLst/>
                          <a:latin typeface="Arial" pitchFamily="34" charset="0"/>
                          <a:cs typeface="Arial" pitchFamily="34" charset="0"/>
                        </a:rPr>
                        <a:t>± 16</a:t>
                      </a:r>
                      <a:endParaRPr kumimoji="0" lang="el-GR" sz="1200" b="0" i="0" u="none" strike="noStrike" cap="none" normalizeH="0" baseline="0" dirty="0" smtClean="0">
                        <a:ln>
                          <a:noFill/>
                        </a:ln>
                        <a:solidFill>
                          <a:schemeClr val="tx1"/>
                        </a:solidFill>
                        <a:effectLst/>
                        <a:latin typeface="Arial" pitchFamily="34" charset="0"/>
                        <a:cs typeface="Arial" pitchFamily="34" charset="0"/>
                      </a:endParaRPr>
                    </a:p>
                  </a:txBody>
                  <a:tcPr marL="91439" marR="91439" marT="45702" marB="4570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gradFill rotWithShape="0">
                      <a:gsLst>
                        <a:gs pos="0">
                          <a:schemeClr val="bg1"/>
                        </a:gs>
                        <a:gs pos="100000">
                          <a:schemeClr val="bg2"/>
                        </a:gs>
                      </a:gsLst>
                      <a:lin ang="5400000" scaled="1"/>
                    </a:gradFill>
                  </a:tcPr>
                </a:tc>
              </a:tr>
            </a:tbl>
          </a:graphicData>
        </a:graphic>
      </p:graphicFrame>
      <p:sp>
        <p:nvSpPr>
          <p:cNvPr id="61463" name="Text Box 36"/>
          <p:cNvSpPr txBox="1">
            <a:spLocks noChangeArrowheads="1"/>
          </p:cNvSpPr>
          <p:nvPr/>
        </p:nvSpPr>
        <p:spPr bwMode="auto">
          <a:xfrm>
            <a:off x="92898" y="4400297"/>
            <a:ext cx="17145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ct val="50000"/>
              </a:spcBef>
            </a:pPr>
            <a:r>
              <a:rPr lang="en-GB" altLang="en-US" sz="1200" b="1" dirty="0">
                <a:latin typeface="+mn-lt"/>
              </a:rPr>
              <a:t>(</a:t>
            </a:r>
            <a:r>
              <a:rPr lang="en-GB" altLang="en-US" sz="1200" b="1" dirty="0" err="1">
                <a:latin typeface="+mn-lt"/>
              </a:rPr>
              <a:t>Sclater</a:t>
            </a:r>
            <a:r>
              <a:rPr lang="en-GB" altLang="en-US" sz="1200" b="1" dirty="0">
                <a:latin typeface="+mn-lt"/>
              </a:rPr>
              <a:t> et al., 1980)</a:t>
            </a:r>
            <a:endParaRPr lang="el-GR" altLang="en-US" sz="1200" b="1" dirty="0">
              <a:latin typeface="+mn-lt"/>
            </a:endParaRPr>
          </a:p>
        </p:txBody>
      </p:sp>
      <p:pic>
        <p:nvPicPr>
          <p:cNvPr id="6146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76749" y="2137631"/>
            <a:ext cx="2774950" cy="2790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466"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477249" y="2137631"/>
            <a:ext cx="2881312" cy="278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467" name="10 - Ορθογώνιο"/>
          <p:cNvSpPr>
            <a:spLocks noChangeArrowheads="1"/>
          </p:cNvSpPr>
          <p:nvPr/>
        </p:nvSpPr>
        <p:spPr bwMode="auto">
          <a:xfrm>
            <a:off x="4262437" y="5066569"/>
            <a:ext cx="3000375" cy="738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l-GR" altLang="en-US" sz="1400">
                <a:latin typeface="+mn-lt"/>
              </a:rPr>
              <a:t> Ροή θερμότητας, q (σε mW/m</a:t>
            </a:r>
            <a:r>
              <a:rPr lang="el-GR" altLang="en-US" sz="1400" baseline="30000">
                <a:latin typeface="+mn-lt"/>
              </a:rPr>
              <a:t>2</a:t>
            </a:r>
            <a:r>
              <a:rPr lang="el-GR" altLang="en-US" sz="1400">
                <a:latin typeface="+mn-lt"/>
              </a:rPr>
              <a:t>), σε συνάρτηση με την ηλικία, t (σε Ma), των ηπείρων.</a:t>
            </a:r>
          </a:p>
        </p:txBody>
      </p:sp>
      <p:sp>
        <p:nvSpPr>
          <p:cNvPr id="61468" name="11 - Ορθογώνιο"/>
          <p:cNvSpPr>
            <a:spLocks noChangeArrowheads="1"/>
          </p:cNvSpPr>
          <p:nvPr/>
        </p:nvSpPr>
        <p:spPr bwMode="auto">
          <a:xfrm>
            <a:off x="7477125" y="4923694"/>
            <a:ext cx="4714875" cy="1169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l-GR" altLang="en-US" sz="1400">
                <a:latin typeface="+mn-lt"/>
              </a:rPr>
              <a:t> Αν ως ηλικία θεωρηθεί το τελευταίο θερμοτεκτονικό γεγονός το οποίο επηρέασε την ηπειρωτική λιθόσφαιρα </a:t>
            </a:r>
          </a:p>
          <a:p>
            <a:pPr algn="ctr" eaLnBrk="1" hangingPunct="1"/>
            <a:r>
              <a:rPr lang="el-GR" altLang="en-US" sz="1400">
                <a:latin typeface="+mn-lt"/>
              </a:rPr>
              <a:t>(C: Καινοζωικός, M: Μεσοζωικός, LPa: Ανώτερος Παλαιοζωικός, EPa: Κατώτερος Παλαιοζωικός, LPr: Ανώτερος Προτεροζωικός, EPr: Κατώτερος Προτεροζωικός, A: Αζωικός)</a:t>
            </a:r>
          </a:p>
        </p:txBody>
      </p:sp>
      <p:sp>
        <p:nvSpPr>
          <p:cNvPr id="11" name="Title 1"/>
          <p:cNvSpPr>
            <a:spLocks noGrp="1"/>
          </p:cNvSpPr>
          <p:nvPr>
            <p:ph type="title"/>
          </p:nvPr>
        </p:nvSpPr>
        <p:spPr/>
        <p:txBody>
          <a:bodyPr>
            <a:normAutofit/>
          </a:bodyPr>
          <a:lstStyle/>
          <a:p>
            <a:r>
              <a:rPr lang="el-GR" dirty="0"/>
              <a:t>Η ροή θερμότητας στις </a:t>
            </a:r>
            <a:r>
              <a:rPr lang="el-GR" dirty="0" smtClean="0"/>
              <a:t>ηπείρους</a:t>
            </a:r>
            <a:endParaRPr lang="en-US" dirty="0"/>
          </a:p>
        </p:txBody>
      </p:sp>
    </p:spTree>
    <p:extLst>
      <p:ext uri="{BB962C8B-B14F-4D97-AF65-F5344CB8AC3E}">
        <p14:creationId xmlns:p14="http://schemas.microsoft.com/office/powerpoint/2010/main" val="2700890016"/>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Box 7"/>
          <p:cNvSpPr txBox="1">
            <a:spLocks noChangeArrowheads="1"/>
          </p:cNvSpPr>
          <p:nvPr/>
        </p:nvSpPr>
        <p:spPr bwMode="auto">
          <a:xfrm>
            <a:off x="1981200" y="5029201"/>
            <a:ext cx="8458200" cy="1190625"/>
          </a:xfrm>
          <a:prstGeom prst="rect">
            <a:avLst/>
          </a:prstGeom>
          <a:noFill/>
          <a:ln w="9525">
            <a:solidFill>
              <a:schemeClr val="tx1"/>
            </a:solidFill>
            <a:miter lim="800000"/>
            <a:headEnd/>
            <a:tailEnd/>
          </a:ln>
          <a:effectLst/>
        </p:spPr>
        <p:txBody>
          <a:bodyPr>
            <a:spAutoFit/>
          </a:bodyPr>
          <a:lstStyle/>
          <a:p>
            <a:pPr algn="just">
              <a:spcBef>
                <a:spcPct val="50000"/>
              </a:spcBef>
              <a:defRPr/>
            </a:pPr>
            <a:r>
              <a:rPr lang="el-GR" b="1" dirty="0"/>
              <a:t>Η μεταφορά θερμότητας από τη μια περιοχή της Γης σε άλλη, αυξάνεται με την κίνηση κατακόρυφων και οριζόντιων θερμικών ρευμάτων μέσα στο ανώτατο τμήμα του μανδύα. Η κίνηση αυτών των θερμικών ρευμάτων διευκολύνει την κίνηση των </a:t>
            </a:r>
            <a:r>
              <a:rPr lang="el-GR" b="1" dirty="0" err="1"/>
              <a:t>λιθοσφαιρικών</a:t>
            </a:r>
            <a:r>
              <a:rPr lang="el-GR" b="1" dirty="0"/>
              <a:t> πλακών.</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81200" y="419718"/>
            <a:ext cx="7845928" cy="4609483"/>
          </a:xfrm>
          <a:prstGeom prst="rect">
            <a:avLst/>
          </a:prstGeom>
        </p:spPr>
      </p:pic>
    </p:spTree>
    <p:extLst>
      <p:ext uri="{BB962C8B-B14F-4D97-AF65-F5344CB8AC3E}">
        <p14:creationId xmlns:p14="http://schemas.microsoft.com/office/powerpoint/2010/main" val="2422340864"/>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3491" name="7 - Ομάδα"/>
          <p:cNvGrpSpPr>
            <a:grpSpLocks/>
          </p:cNvGrpSpPr>
          <p:nvPr/>
        </p:nvGrpSpPr>
        <p:grpSpPr bwMode="auto">
          <a:xfrm>
            <a:off x="3262004" y="1388503"/>
            <a:ext cx="5667991" cy="4410131"/>
            <a:chOff x="1500166" y="714356"/>
            <a:chExt cx="6324600" cy="4786346"/>
          </a:xfrm>
        </p:grpSpPr>
        <p:sp>
          <p:nvSpPr>
            <p:cNvPr id="7" name="6 - Ορθογώνιο"/>
            <p:cNvSpPr/>
            <p:nvPr/>
          </p:nvSpPr>
          <p:spPr>
            <a:xfrm>
              <a:off x="1539853" y="4429132"/>
              <a:ext cx="6215063" cy="1071570"/>
            </a:xfrm>
            <a:prstGeom prst="rect">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l-GR"/>
            </a:p>
          </p:txBody>
        </p:sp>
        <p:pic>
          <p:nvPicPr>
            <p:cNvPr id="63495" name="Picture 4" descr="q12"/>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500166" y="714356"/>
              <a:ext cx="6324600" cy="4683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6" name="Text Box 8"/>
          <p:cNvSpPr txBox="1">
            <a:spLocks noChangeArrowheads="1"/>
          </p:cNvSpPr>
          <p:nvPr/>
        </p:nvSpPr>
        <p:spPr bwMode="auto">
          <a:xfrm>
            <a:off x="609600" y="5875526"/>
            <a:ext cx="11159266" cy="338554"/>
          </a:xfrm>
          <a:prstGeom prst="rect">
            <a:avLst/>
          </a:prstGeom>
          <a:noFill/>
          <a:ln w="9525">
            <a:noFill/>
            <a:miter lim="800000"/>
            <a:headEnd/>
            <a:tailEnd/>
          </a:ln>
          <a:effectLst/>
        </p:spPr>
        <p:txBody>
          <a:bodyPr wrap="square">
            <a:spAutoFit/>
          </a:bodyPr>
          <a:lstStyle/>
          <a:p>
            <a:pPr algn="ctr">
              <a:spcBef>
                <a:spcPct val="50000"/>
              </a:spcBef>
              <a:defRPr/>
            </a:pPr>
            <a:r>
              <a:rPr lang="el-GR" sz="1600" b="1" dirty="0"/>
              <a:t>Το 70% της ολικής ροής θερμότητας από το εσωτερικό της Γης πραγματοποιείται στους ωκεανούς και το 30% στις ηπείρους.</a:t>
            </a:r>
          </a:p>
        </p:txBody>
      </p:sp>
      <p:sp>
        <p:nvSpPr>
          <p:cNvPr id="2" name="Title 1"/>
          <p:cNvSpPr>
            <a:spLocks noGrp="1"/>
          </p:cNvSpPr>
          <p:nvPr>
            <p:ph type="title"/>
          </p:nvPr>
        </p:nvSpPr>
        <p:spPr/>
        <p:txBody>
          <a:bodyPr>
            <a:normAutofit fontScale="90000"/>
          </a:bodyPr>
          <a:lstStyle/>
          <a:p>
            <a:r>
              <a:rPr lang="el-GR" dirty="0"/>
              <a:t>Χωρική κατανομή της ολικής ροής </a:t>
            </a:r>
            <a:r>
              <a:rPr lang="el-GR" dirty="0" smtClean="0"/>
              <a:t>θερμότητας</a:t>
            </a:r>
            <a:endParaRPr lang="en-US" dirty="0"/>
          </a:p>
        </p:txBody>
      </p:sp>
      <p:sp>
        <p:nvSpPr>
          <p:cNvPr id="3" name="Rectangle 2"/>
          <p:cNvSpPr/>
          <p:nvPr/>
        </p:nvSpPr>
        <p:spPr>
          <a:xfrm>
            <a:off x="7840579" y="5752415"/>
            <a:ext cx="6096000" cy="246221"/>
          </a:xfrm>
          <a:prstGeom prst="rect">
            <a:avLst/>
          </a:prstGeom>
        </p:spPr>
        <p:txBody>
          <a:bodyPr>
            <a:spAutoFit/>
          </a:bodyPr>
          <a:lstStyle/>
          <a:p>
            <a:r>
              <a:rPr lang="en-US" sz="1000" dirty="0"/>
              <a:t>http://geophysics.ou.edu/geomechanics/notes/heatflow/global_heat_flow.htm</a:t>
            </a:r>
          </a:p>
        </p:txBody>
      </p:sp>
    </p:spTree>
    <p:extLst>
      <p:ext uri="{BB962C8B-B14F-4D97-AF65-F5344CB8AC3E}">
        <p14:creationId xmlns:p14="http://schemas.microsoft.com/office/powerpoint/2010/main" val="827949788"/>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5" name="4 - Ορθογώνιο"/>
          <p:cNvSpPr>
            <a:spLocks noChangeArrowheads="1"/>
          </p:cNvSpPr>
          <p:nvPr/>
        </p:nvSpPr>
        <p:spPr bwMode="auto">
          <a:xfrm>
            <a:off x="376518" y="1542453"/>
            <a:ext cx="11424621"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eaLnBrk="1" hangingPunct="1"/>
            <a:r>
              <a:rPr lang="el-GR" altLang="en-US" dirty="0">
                <a:latin typeface="Calibri" panose="020F0502020204030204" pitchFamily="34" charset="0"/>
              </a:rPr>
              <a:t>Για να ερμηνευθεί η σχετικά υψηλή θερμοκρασία του εσωτερικού της Γης σήμερα (~6000</a:t>
            </a:r>
            <a:r>
              <a:rPr lang="el-GR" altLang="en-US" baseline="30000" dirty="0">
                <a:latin typeface="Calibri" panose="020F0502020204030204" pitchFamily="34" charset="0"/>
              </a:rPr>
              <a:t>ο</a:t>
            </a:r>
            <a:r>
              <a:rPr lang="el-GR" altLang="en-US" dirty="0">
                <a:latin typeface="Calibri" panose="020F0502020204030204" pitchFamily="34" charset="0"/>
              </a:rPr>
              <a:t>C) και η ροή θερμότητας από το εσωτερικό της προς τα έξω, είναι απαραίτητο να δεχθούμε την ύπαρξη πηγών θερμότητας στο εσωτερικό της Γης.</a:t>
            </a:r>
          </a:p>
        </p:txBody>
      </p:sp>
      <p:sp>
        <p:nvSpPr>
          <p:cNvPr id="64516" name="5 - Ορθογώνιο"/>
          <p:cNvSpPr>
            <a:spLocks noChangeArrowheads="1"/>
          </p:cNvSpPr>
          <p:nvPr/>
        </p:nvSpPr>
        <p:spPr bwMode="auto">
          <a:xfrm>
            <a:off x="1952625" y="2428875"/>
            <a:ext cx="2833688"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l-GR" altLang="en-US" b="1">
                <a:solidFill>
                  <a:schemeClr val="bg1"/>
                </a:solidFill>
                <a:latin typeface="Calibri" panose="020F0502020204030204" pitchFamily="34" charset="0"/>
              </a:rPr>
              <a:t>Πιθανές πηγές θερμότητας:</a:t>
            </a:r>
          </a:p>
        </p:txBody>
      </p:sp>
      <p:sp>
        <p:nvSpPr>
          <p:cNvPr id="64517" name="6 - Ορθογώνιο"/>
          <p:cNvSpPr>
            <a:spLocks noChangeArrowheads="1"/>
          </p:cNvSpPr>
          <p:nvPr/>
        </p:nvSpPr>
        <p:spPr bwMode="auto">
          <a:xfrm>
            <a:off x="2247088" y="2666473"/>
            <a:ext cx="7697824"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buFont typeface="Wingdings" panose="05000000000000000000" pitchFamily="2" charset="2"/>
              <a:buChar char="v"/>
            </a:pPr>
            <a:r>
              <a:rPr lang="el-GR" altLang="en-US" b="1" dirty="0">
                <a:latin typeface="Calibri" panose="020F0502020204030204" pitchFamily="34" charset="0"/>
              </a:rPr>
              <a:t>Παραγωγή θερμότητας από τη ραδιενέργεια</a:t>
            </a:r>
          </a:p>
          <a:p>
            <a:pPr eaLnBrk="1" hangingPunct="1">
              <a:buFont typeface="Wingdings" panose="05000000000000000000" pitchFamily="2" charset="2"/>
              <a:buChar char="v"/>
            </a:pPr>
            <a:r>
              <a:rPr lang="el-GR" altLang="en-US" b="1" dirty="0">
                <a:latin typeface="Calibri" panose="020F0502020204030204" pitchFamily="34" charset="0"/>
              </a:rPr>
              <a:t>Παραγωγή θερμότητας κατά το σχηματισμό της Γης</a:t>
            </a:r>
          </a:p>
          <a:p>
            <a:pPr eaLnBrk="1" hangingPunct="1">
              <a:buFont typeface="Wingdings" panose="05000000000000000000" pitchFamily="2" charset="2"/>
              <a:buChar char="v"/>
            </a:pPr>
            <a:r>
              <a:rPr lang="el-GR" altLang="en-US" b="1" dirty="0">
                <a:latin typeface="Calibri" panose="020F0502020204030204" pitchFamily="34" charset="0"/>
              </a:rPr>
              <a:t>Παραγωγή θερμότητας από την ενέργεια περιστροφής της Γης</a:t>
            </a:r>
          </a:p>
          <a:p>
            <a:pPr eaLnBrk="1" hangingPunct="1">
              <a:buFont typeface="Wingdings" panose="05000000000000000000" pitchFamily="2" charset="2"/>
              <a:buChar char="v"/>
            </a:pPr>
            <a:r>
              <a:rPr lang="el-GR" altLang="en-US" b="1" dirty="0">
                <a:latin typeface="Calibri" panose="020F0502020204030204" pitchFamily="34" charset="0"/>
              </a:rPr>
              <a:t>Παραγωγή θερμότητας κατά το σχηματισμό του πυρήνα της Γης</a:t>
            </a:r>
            <a:endParaRPr lang="el-GR" altLang="en-US" dirty="0">
              <a:latin typeface="Calibri" panose="020F0502020204030204" pitchFamily="34" charset="0"/>
            </a:endParaRPr>
          </a:p>
        </p:txBody>
      </p:sp>
      <p:pic>
        <p:nvPicPr>
          <p:cNvPr id="64518" name="Picture 5" descr="C:\Eisagogi sti geofysiki\Geofusiki_ppt\Sximata_Thermotita\images2.jpeg"/>
          <p:cNvPicPr>
            <a:picLocks noChangeAspect="1" noChangeArrowheads="1"/>
          </p:cNvPicPr>
          <p:nvPr/>
        </p:nvPicPr>
        <p:blipFill>
          <a:blip r:embed="rId2">
            <a:clrChange>
              <a:clrFrom>
                <a:srgbClr val="FDFFFC"/>
              </a:clrFrom>
              <a:clrTo>
                <a:srgbClr val="FDFFFC">
                  <a:alpha val="0"/>
                </a:srgbClr>
              </a:clrTo>
            </a:clrChange>
            <a:extLst>
              <a:ext uri="{28A0092B-C50C-407E-A947-70E740481C1C}">
                <a14:useLocalDpi xmlns:a14="http://schemas.microsoft.com/office/drawing/2010/main" val="0"/>
              </a:ext>
            </a:extLst>
          </a:blip>
          <a:srcRect/>
          <a:stretch>
            <a:fillRect/>
          </a:stretch>
        </p:blipFill>
        <p:spPr bwMode="auto">
          <a:xfrm>
            <a:off x="4786313" y="3942006"/>
            <a:ext cx="2238375" cy="2355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normAutofit/>
          </a:bodyPr>
          <a:lstStyle/>
          <a:p>
            <a:r>
              <a:rPr lang="el-GR" dirty="0"/>
              <a:t>Πηγές Θερμότητας στο Εσωτερικό της </a:t>
            </a:r>
            <a:r>
              <a:rPr lang="el-GR" dirty="0" smtClean="0"/>
              <a:t>Γης</a:t>
            </a:r>
            <a:endParaRPr lang="en-US" dirty="0"/>
          </a:p>
        </p:txBody>
      </p:sp>
    </p:spTree>
    <p:extLst>
      <p:ext uri="{BB962C8B-B14F-4D97-AF65-F5344CB8AC3E}">
        <p14:creationId xmlns:p14="http://schemas.microsoft.com/office/powerpoint/2010/main" val="356704366"/>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 Ορθογώνιο"/>
          <p:cNvSpPr/>
          <p:nvPr/>
        </p:nvSpPr>
        <p:spPr>
          <a:xfrm>
            <a:off x="0" y="1291234"/>
            <a:ext cx="11616612" cy="923330"/>
          </a:xfrm>
          <a:prstGeom prst="rect">
            <a:avLst/>
          </a:prstGeom>
        </p:spPr>
        <p:txBody>
          <a:bodyPr wrap="square">
            <a:spAutoFit/>
          </a:bodyPr>
          <a:lstStyle/>
          <a:p>
            <a:pPr algn="just">
              <a:defRPr/>
            </a:pPr>
            <a:r>
              <a:rPr lang="el-GR" dirty="0"/>
              <a:t>Κατά τη μεταστοιχείωση ραδιενεργών πυρήνων παράγονται ακτίνες </a:t>
            </a:r>
            <a:r>
              <a:rPr lang="el-GR" b="1" dirty="0"/>
              <a:t>γ</a:t>
            </a:r>
            <a:r>
              <a:rPr lang="el-GR" dirty="0"/>
              <a:t> και μεγάλης ενέργειας σωμάτια </a:t>
            </a:r>
            <a:r>
              <a:rPr lang="el-GR" b="1" dirty="0"/>
              <a:t>α</a:t>
            </a:r>
            <a:r>
              <a:rPr lang="el-GR" dirty="0"/>
              <a:t> και </a:t>
            </a:r>
            <a:r>
              <a:rPr lang="el-GR" b="1" dirty="0"/>
              <a:t>β</a:t>
            </a:r>
            <a:r>
              <a:rPr lang="el-GR" dirty="0"/>
              <a:t>, η ενέργεια των οποίων μετατρέπεται σε θερμότητα. Η κινητική ενέργεια, </a:t>
            </a:r>
            <a:r>
              <a:rPr lang="el-GR" b="1" dirty="0"/>
              <a:t>Ε</a:t>
            </a:r>
            <a:r>
              <a:rPr lang="el-GR" dirty="0"/>
              <a:t>, του σωματίου α είναι σημαντικά μεγαλύτερη από την ενέργεια του σωματίου β και δίνεται από τη σχέση:</a:t>
            </a:r>
          </a:p>
        </p:txBody>
      </p:sp>
      <p:grpSp>
        <p:nvGrpSpPr>
          <p:cNvPr id="8197" name="5 - Ομάδα"/>
          <p:cNvGrpSpPr>
            <a:grpSpLocks/>
          </p:cNvGrpSpPr>
          <p:nvPr/>
        </p:nvGrpSpPr>
        <p:grpSpPr bwMode="auto">
          <a:xfrm>
            <a:off x="3058304" y="2433096"/>
            <a:ext cx="3051175" cy="820737"/>
            <a:chOff x="3755976" y="2047902"/>
            <a:chExt cx="3050718" cy="820737"/>
          </a:xfrm>
        </p:grpSpPr>
        <p:graphicFrame>
          <p:nvGraphicFramePr>
            <p:cNvPr id="8194" name="Object 2"/>
            <p:cNvGraphicFramePr>
              <a:graphicFrameLocks noChangeAspect="1"/>
            </p:cNvGraphicFramePr>
            <p:nvPr>
              <p:extLst>
                <p:ext uri="{D42A27DB-BD31-4B8C-83A1-F6EECF244321}">
                  <p14:modId xmlns:p14="http://schemas.microsoft.com/office/powerpoint/2010/main" val="3373468970"/>
                </p:ext>
              </p:extLst>
            </p:nvPr>
          </p:nvGraphicFramePr>
          <p:xfrm>
            <a:off x="3755976" y="2047902"/>
            <a:ext cx="1789112" cy="820737"/>
          </p:xfrm>
          <a:graphic>
            <a:graphicData uri="http://schemas.openxmlformats.org/presentationml/2006/ole">
              <mc:AlternateContent xmlns:mc="http://schemas.openxmlformats.org/markup-compatibility/2006">
                <mc:Choice xmlns:v="urn:schemas-microsoft-com:vml" Requires="v">
                  <p:oleObj spid="_x0000_s8212" name="Equation" r:id="rId3" imgW="914400" imgH="419040" progId="Equation.DSMT4">
                    <p:embed/>
                  </p:oleObj>
                </mc:Choice>
                <mc:Fallback>
                  <p:oleObj name="Equation" r:id="rId3" imgW="914400" imgH="419040" progId="Equation.DSMT4">
                    <p:embed/>
                    <p:pic>
                      <p:nvPicPr>
                        <p:cNvPr id="0" name=""/>
                        <p:cNvPicPr>
                          <a:picLocks noChangeAspect="1" noChangeArrowheads="1"/>
                        </p:cNvPicPr>
                        <p:nvPr/>
                      </p:nvPicPr>
                      <p:blipFill>
                        <a:blip r:embed="rId4">
                          <a:lum bright="-100000"/>
                          <a:extLst>
                            <a:ext uri="{28A0092B-C50C-407E-A947-70E740481C1C}">
                              <a14:useLocalDpi xmlns:a14="http://schemas.microsoft.com/office/drawing/2010/main" val="0"/>
                            </a:ext>
                          </a:extLst>
                        </a:blip>
                        <a:srcRect/>
                        <a:stretch>
                          <a:fillRect/>
                        </a:stretch>
                      </p:blipFill>
                      <p:spPr bwMode="auto">
                        <a:xfrm>
                          <a:off x="3755976" y="2047902"/>
                          <a:ext cx="1789112" cy="82073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2225">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8201" name="7 - Ορθογώνιο"/>
            <p:cNvSpPr>
              <a:spLocks noChangeArrowheads="1"/>
            </p:cNvSpPr>
            <p:nvPr/>
          </p:nvSpPr>
          <p:spPr bwMode="auto">
            <a:xfrm>
              <a:off x="6072198" y="2273850"/>
              <a:ext cx="73449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l-GR" altLang="en-US">
                  <a:latin typeface="Calibri" panose="020F0502020204030204" pitchFamily="34" charset="0"/>
                </a:rPr>
                <a:t>(4.17)</a:t>
              </a:r>
            </a:p>
          </p:txBody>
        </p:sp>
      </p:grpSp>
      <p:sp>
        <p:nvSpPr>
          <p:cNvPr id="8198" name="8 - Ορθογώνιο"/>
          <p:cNvSpPr>
            <a:spLocks noChangeArrowheads="1"/>
          </p:cNvSpPr>
          <p:nvPr/>
        </p:nvSpPr>
        <p:spPr bwMode="auto">
          <a:xfrm>
            <a:off x="1629554" y="3290345"/>
            <a:ext cx="5572125"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eaLnBrk="1" hangingPunct="1"/>
            <a:r>
              <a:rPr lang="el-GR" altLang="en-US" sz="1600" b="1" dirty="0">
                <a:latin typeface="+mn-lt"/>
              </a:rPr>
              <a:t>Τ</a:t>
            </a:r>
            <a:r>
              <a:rPr lang="el-GR" altLang="en-US" sz="1600" dirty="0">
                <a:latin typeface="+mn-lt"/>
              </a:rPr>
              <a:t> είναι ο χρόνος υποδιπλασιασμού των ραδιενεργών πυρήνων </a:t>
            </a:r>
          </a:p>
          <a:p>
            <a:pPr algn="just" eaLnBrk="1" hangingPunct="1"/>
            <a:r>
              <a:rPr lang="el-GR" altLang="en-US" sz="1600" dirty="0">
                <a:latin typeface="+mn-lt"/>
              </a:rPr>
              <a:t> </a:t>
            </a:r>
            <a:r>
              <a:rPr lang="el-GR" altLang="en-US" sz="1600" b="1" dirty="0">
                <a:latin typeface="+mn-lt"/>
              </a:rPr>
              <a:t>Α</a:t>
            </a:r>
            <a:r>
              <a:rPr lang="el-GR" altLang="en-US" sz="1600" dirty="0">
                <a:latin typeface="+mn-lt"/>
              </a:rPr>
              <a:t>, </a:t>
            </a:r>
            <a:r>
              <a:rPr lang="el-GR" altLang="en-US" sz="1600" b="1" dirty="0">
                <a:latin typeface="+mn-lt"/>
              </a:rPr>
              <a:t>Β</a:t>
            </a:r>
            <a:r>
              <a:rPr lang="el-GR" altLang="en-US" sz="1600" dirty="0">
                <a:latin typeface="+mn-lt"/>
              </a:rPr>
              <a:t> σταθερές</a:t>
            </a:r>
          </a:p>
        </p:txBody>
      </p:sp>
      <p:pic>
        <p:nvPicPr>
          <p:cNvPr id="8199" name="Picture 3" descr="C:\Eisagogi sti geofysiki\Geofusiki_ppt\Sximata_Thermotita\Kernspal.gif"/>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4877350" y="3899647"/>
            <a:ext cx="4723302" cy="24169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00" name="Picture 4" descr="C:\Eisagogi sti geofysiki\Geofusiki_ppt\Sximata_Thermotita\fission.gif"/>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039100" y="2007394"/>
            <a:ext cx="3543300" cy="2114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normAutofit/>
          </a:bodyPr>
          <a:lstStyle/>
          <a:p>
            <a:r>
              <a:rPr lang="el-GR" dirty="0"/>
              <a:t>Παραγωγή θερμότητας από τη </a:t>
            </a:r>
            <a:r>
              <a:rPr lang="el-GR" dirty="0" smtClean="0"/>
              <a:t>ραδιενέργεια</a:t>
            </a:r>
            <a:endParaRPr lang="en-US" dirty="0"/>
          </a:p>
        </p:txBody>
      </p:sp>
    </p:spTree>
    <p:extLst>
      <p:ext uri="{BB962C8B-B14F-4D97-AF65-F5344CB8AC3E}">
        <p14:creationId xmlns:p14="http://schemas.microsoft.com/office/powerpoint/2010/main" val="626688657"/>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 Ορθογώνιο"/>
          <p:cNvSpPr/>
          <p:nvPr/>
        </p:nvSpPr>
        <p:spPr>
          <a:xfrm>
            <a:off x="503853" y="1435165"/>
            <a:ext cx="11094097" cy="1538883"/>
          </a:xfrm>
          <a:prstGeom prst="rect">
            <a:avLst/>
          </a:prstGeom>
        </p:spPr>
        <p:txBody>
          <a:bodyPr wrap="square">
            <a:spAutoFit/>
          </a:bodyPr>
          <a:lstStyle/>
          <a:p>
            <a:pPr algn="just">
              <a:defRPr/>
            </a:pPr>
            <a:r>
              <a:rPr lang="el-GR" dirty="0"/>
              <a:t>Τα βασικά ραδιενεργά ισότοπα τα οποία βρίσκονται σε αφθονία και έχουν χρόνους ζωής τέτοιους που να επηρεάζουν τη γεωλογική ιστορία της Γης είναι τα ισότοπα του ουρανίου, </a:t>
            </a:r>
            <a:r>
              <a:rPr lang="el-GR" sz="2000" b="1" baseline="30000" dirty="0"/>
              <a:t>238</a:t>
            </a:r>
            <a:r>
              <a:rPr lang="el-GR" sz="2000" b="1" dirty="0"/>
              <a:t>U</a:t>
            </a:r>
            <a:r>
              <a:rPr lang="el-GR" b="1" dirty="0"/>
              <a:t> </a:t>
            </a:r>
            <a:r>
              <a:rPr lang="el-GR" dirty="0"/>
              <a:t>και </a:t>
            </a:r>
            <a:r>
              <a:rPr lang="el-GR" sz="2000" b="1" baseline="30000" dirty="0"/>
              <a:t>235</a:t>
            </a:r>
            <a:r>
              <a:rPr lang="el-GR" sz="2000" b="1" dirty="0"/>
              <a:t>U</a:t>
            </a:r>
            <a:r>
              <a:rPr lang="el-GR" dirty="0"/>
              <a:t>, και τα ραδιενεργά ισότοπα του καλίου και θορίου, </a:t>
            </a:r>
            <a:r>
              <a:rPr lang="el-GR" sz="2000" b="1" baseline="30000" dirty="0"/>
              <a:t>40</a:t>
            </a:r>
            <a:r>
              <a:rPr lang="el-GR" sz="2000" b="1" dirty="0"/>
              <a:t>K</a:t>
            </a:r>
            <a:r>
              <a:rPr lang="el-GR" dirty="0"/>
              <a:t> και </a:t>
            </a:r>
            <a:r>
              <a:rPr lang="el-GR" sz="2000" b="1" baseline="30000" dirty="0"/>
              <a:t>232</a:t>
            </a:r>
            <a:r>
              <a:rPr lang="el-GR" sz="2000" b="1" dirty="0"/>
              <a:t>Th</a:t>
            </a:r>
            <a:r>
              <a:rPr lang="el-GR" dirty="0"/>
              <a:t>. </a:t>
            </a:r>
          </a:p>
          <a:p>
            <a:pPr algn="just">
              <a:defRPr/>
            </a:pPr>
            <a:endParaRPr lang="el-GR" dirty="0"/>
          </a:p>
          <a:p>
            <a:pPr algn="just">
              <a:defRPr/>
            </a:pPr>
            <a:r>
              <a:rPr lang="el-GR" dirty="0"/>
              <a:t>Οι χρόνοι υποδιπλασιασμού των ισοτόπων αυτών είναι </a:t>
            </a:r>
            <a:r>
              <a:rPr lang="el-GR" b="1" dirty="0"/>
              <a:t>4.5</a:t>
            </a:r>
            <a:r>
              <a:rPr lang="el-GR" dirty="0"/>
              <a:t>, </a:t>
            </a:r>
            <a:r>
              <a:rPr lang="el-GR" b="1" dirty="0"/>
              <a:t>0.71</a:t>
            </a:r>
            <a:r>
              <a:rPr lang="el-GR" dirty="0"/>
              <a:t>, </a:t>
            </a:r>
            <a:r>
              <a:rPr lang="el-GR" b="1" dirty="0"/>
              <a:t>13.9</a:t>
            </a:r>
            <a:r>
              <a:rPr lang="el-GR" dirty="0"/>
              <a:t>, και </a:t>
            </a:r>
            <a:r>
              <a:rPr lang="el-GR" b="1" dirty="0"/>
              <a:t>1.3</a:t>
            </a:r>
            <a:r>
              <a:rPr lang="el-GR" dirty="0"/>
              <a:t> δισεκατομμύρια έτη, αντίστοιχα.</a:t>
            </a:r>
          </a:p>
        </p:txBody>
      </p:sp>
      <p:sp>
        <p:nvSpPr>
          <p:cNvPr id="5" name="4 - Ορθογώνιο"/>
          <p:cNvSpPr/>
          <p:nvPr/>
        </p:nvSpPr>
        <p:spPr>
          <a:xfrm>
            <a:off x="594356" y="3578290"/>
            <a:ext cx="10912227" cy="1938992"/>
          </a:xfrm>
          <a:prstGeom prst="rect">
            <a:avLst/>
          </a:prstGeom>
        </p:spPr>
        <p:txBody>
          <a:bodyPr wrap="square">
            <a:spAutoFit/>
          </a:bodyPr>
          <a:lstStyle/>
          <a:p>
            <a:pPr algn="just">
              <a:defRPr/>
            </a:pPr>
            <a:r>
              <a:rPr lang="el-GR" dirty="0"/>
              <a:t> Αν θεωρήσουμε ολόκληρη τη Γη, η αναλογία </a:t>
            </a:r>
            <a:r>
              <a:rPr lang="el-GR" sz="2400" b="1" baseline="30000" dirty="0"/>
              <a:t>40</a:t>
            </a:r>
            <a:r>
              <a:rPr lang="el-GR" sz="2400" b="1" dirty="0"/>
              <a:t>K</a:t>
            </a:r>
            <a:r>
              <a:rPr lang="el-GR" sz="2400" dirty="0"/>
              <a:t>:</a:t>
            </a:r>
            <a:r>
              <a:rPr lang="el-GR" sz="2400" b="1" baseline="30000" dirty="0"/>
              <a:t>232</a:t>
            </a:r>
            <a:r>
              <a:rPr lang="el-GR" sz="2400" b="1" dirty="0"/>
              <a:t>Th</a:t>
            </a:r>
            <a:r>
              <a:rPr lang="el-GR" sz="2400" dirty="0"/>
              <a:t>:</a:t>
            </a:r>
            <a:r>
              <a:rPr lang="el-GR" sz="2400" b="1" baseline="30000" dirty="0"/>
              <a:t>238</a:t>
            </a:r>
            <a:r>
              <a:rPr lang="el-GR" sz="2400" b="1" dirty="0"/>
              <a:t>U</a:t>
            </a:r>
            <a:r>
              <a:rPr lang="el-GR" dirty="0"/>
              <a:t> είναι σήμερα περίπου </a:t>
            </a:r>
            <a:r>
              <a:rPr lang="el-GR" sz="2400" dirty="0"/>
              <a:t>200ppm:74ppm:20ppm</a:t>
            </a:r>
            <a:r>
              <a:rPr lang="el-GR" dirty="0"/>
              <a:t>. </a:t>
            </a:r>
          </a:p>
          <a:p>
            <a:pPr algn="just">
              <a:defRPr/>
            </a:pPr>
            <a:endParaRPr lang="el-GR" dirty="0"/>
          </a:p>
          <a:p>
            <a:pPr algn="just">
              <a:defRPr/>
            </a:pPr>
            <a:r>
              <a:rPr lang="el-GR" dirty="0"/>
              <a:t>Παρά την αναλογία αυτή, η ενέργεια που παράγεται από τη ραδιενεργή διάσπαση του ουρανίου είναι μεγαλύτερη από του θορίου και πολύ μεγαλύτερη από αυτή του </a:t>
            </a:r>
            <a:r>
              <a:rPr lang="el-GR" b="1" baseline="30000" dirty="0"/>
              <a:t>40</a:t>
            </a:r>
            <a:r>
              <a:rPr lang="el-GR" dirty="0"/>
              <a:t>K. Έτσι σήμερα το 43% της θερμότητας της Γης από ραδιενέργεια παράγεται από το U (σχεδόν αποκλειστικά </a:t>
            </a:r>
            <a:r>
              <a:rPr lang="el-GR" b="1" baseline="30000" dirty="0"/>
              <a:t>238</a:t>
            </a:r>
            <a:r>
              <a:rPr lang="el-GR" dirty="0"/>
              <a:t>U), το 42% από το </a:t>
            </a:r>
            <a:r>
              <a:rPr lang="el-GR" b="1" baseline="30000" dirty="0"/>
              <a:t>232</a:t>
            </a:r>
            <a:r>
              <a:rPr lang="el-GR" dirty="0"/>
              <a:t>Th και το 15% από το </a:t>
            </a:r>
            <a:r>
              <a:rPr lang="el-GR" b="1" baseline="30000" dirty="0"/>
              <a:t>40</a:t>
            </a:r>
            <a:r>
              <a:rPr lang="el-GR" dirty="0"/>
              <a:t>Κ.</a:t>
            </a:r>
          </a:p>
        </p:txBody>
      </p:sp>
      <p:sp>
        <p:nvSpPr>
          <p:cNvPr id="7" name="Title 1"/>
          <p:cNvSpPr>
            <a:spLocks noGrp="1"/>
          </p:cNvSpPr>
          <p:nvPr>
            <p:ph type="title"/>
          </p:nvPr>
        </p:nvSpPr>
        <p:spPr/>
        <p:txBody>
          <a:bodyPr>
            <a:normAutofit/>
          </a:bodyPr>
          <a:lstStyle/>
          <a:p>
            <a:r>
              <a:rPr lang="el-GR" dirty="0"/>
              <a:t>Παραγωγή θερμότητας από τη </a:t>
            </a:r>
            <a:r>
              <a:rPr lang="el-GR" dirty="0" smtClean="0"/>
              <a:t>ραδιενέργεια</a:t>
            </a:r>
            <a:endParaRPr lang="en-US" dirty="0"/>
          </a:p>
        </p:txBody>
      </p:sp>
    </p:spTree>
    <p:extLst>
      <p:ext uri="{BB962C8B-B14F-4D97-AF65-F5344CB8AC3E}">
        <p14:creationId xmlns:p14="http://schemas.microsoft.com/office/powerpoint/2010/main" val="2928095701"/>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656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66876" y="1323785"/>
            <a:ext cx="5280025" cy="3714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5 - Ορθογώνιο"/>
          <p:cNvSpPr/>
          <p:nvPr/>
        </p:nvSpPr>
        <p:spPr>
          <a:xfrm>
            <a:off x="1899849" y="5112889"/>
            <a:ext cx="4572000" cy="1200150"/>
          </a:xfrm>
          <a:prstGeom prst="rect">
            <a:avLst/>
          </a:prstGeom>
          <a:noFill/>
        </p:spPr>
        <p:txBody>
          <a:bodyPr>
            <a:spAutoFit/>
          </a:bodyPr>
          <a:lstStyle/>
          <a:p>
            <a:pPr algn="ctr">
              <a:defRPr/>
            </a:pPr>
            <a:r>
              <a:rPr lang="el-GR" dirty="0"/>
              <a:t>Μεταβολή της σχετικής παραγωγής θερμότητας με το γεωλογικό χρόνο, για</a:t>
            </a:r>
          </a:p>
          <a:p>
            <a:pPr algn="ctr">
              <a:defRPr/>
            </a:pPr>
            <a:r>
              <a:rPr lang="el-GR" dirty="0"/>
              <a:t>το σύνολο και για κάθε ραδιενεργό στοιχείο </a:t>
            </a:r>
            <a:r>
              <a:rPr lang="el-GR" sz="1400" dirty="0"/>
              <a:t>(</a:t>
            </a:r>
            <a:r>
              <a:rPr lang="el-GR" sz="1400" dirty="0" err="1"/>
              <a:t>Παπαζάχος</a:t>
            </a:r>
            <a:r>
              <a:rPr lang="el-GR" sz="1400" dirty="0"/>
              <a:t> 2008, τροποποιημένο από </a:t>
            </a:r>
            <a:r>
              <a:rPr lang="el-GR" sz="1400" dirty="0" err="1"/>
              <a:t>Van</a:t>
            </a:r>
            <a:r>
              <a:rPr lang="el-GR" sz="1400" dirty="0"/>
              <a:t> </a:t>
            </a:r>
            <a:r>
              <a:rPr lang="el-GR" sz="1400" dirty="0" err="1"/>
              <a:t>Schmus</a:t>
            </a:r>
            <a:r>
              <a:rPr lang="el-GR" sz="1400" dirty="0"/>
              <a:t>, 1984)</a:t>
            </a:r>
            <a:r>
              <a:rPr lang="el-GR" dirty="0"/>
              <a:t>.</a:t>
            </a:r>
          </a:p>
        </p:txBody>
      </p:sp>
      <p:sp>
        <p:nvSpPr>
          <p:cNvPr id="7" name="6 - Ορθογώνιο"/>
          <p:cNvSpPr/>
          <p:nvPr/>
        </p:nvSpPr>
        <p:spPr>
          <a:xfrm>
            <a:off x="7024688" y="1668274"/>
            <a:ext cx="3357562" cy="369887"/>
          </a:xfrm>
          <a:prstGeom prst="rect">
            <a:avLst/>
          </a:prstGeom>
          <a:noFill/>
        </p:spPr>
        <p:txBody>
          <a:bodyPr>
            <a:spAutoFit/>
          </a:bodyPr>
          <a:lstStyle/>
          <a:p>
            <a:pPr algn="just">
              <a:defRPr/>
            </a:pPr>
            <a:r>
              <a:rPr lang="el-GR" b="1" dirty="0"/>
              <a:t>Από το σχήμα είναι εμφανές ότι:</a:t>
            </a:r>
          </a:p>
        </p:txBody>
      </p:sp>
      <p:sp>
        <p:nvSpPr>
          <p:cNvPr id="8" name="7 - Ορθογώνιο"/>
          <p:cNvSpPr/>
          <p:nvPr/>
        </p:nvSpPr>
        <p:spPr>
          <a:xfrm>
            <a:off x="7024688" y="2535049"/>
            <a:ext cx="3429000" cy="1476375"/>
          </a:xfrm>
          <a:prstGeom prst="rect">
            <a:avLst/>
          </a:prstGeom>
          <a:noFill/>
        </p:spPr>
        <p:txBody>
          <a:bodyPr>
            <a:spAutoFit/>
          </a:bodyPr>
          <a:lstStyle/>
          <a:p>
            <a:pPr algn="just">
              <a:buFont typeface="Wingdings" pitchFamily="2" charset="2"/>
              <a:buChar char="v"/>
              <a:defRPr/>
            </a:pPr>
            <a:r>
              <a:rPr lang="el-GR" dirty="0"/>
              <a:t> Η παραγωγή ενέργειας από τη ραδιενέργεια κατά τα πρώτα στάδια ήταν τέσσερις με πέντε φορές μεγαλύτερη από ότι σήμερα</a:t>
            </a:r>
          </a:p>
        </p:txBody>
      </p:sp>
      <p:sp>
        <p:nvSpPr>
          <p:cNvPr id="9" name="8 - Ορθογώνιο"/>
          <p:cNvSpPr/>
          <p:nvPr/>
        </p:nvSpPr>
        <p:spPr>
          <a:xfrm>
            <a:off x="7096126" y="4320986"/>
            <a:ext cx="3286125" cy="646113"/>
          </a:xfrm>
          <a:prstGeom prst="rect">
            <a:avLst/>
          </a:prstGeom>
          <a:noFill/>
        </p:spPr>
        <p:txBody>
          <a:bodyPr>
            <a:spAutoFit/>
          </a:bodyPr>
          <a:lstStyle/>
          <a:p>
            <a:pPr algn="just">
              <a:buFont typeface="Wingdings" pitchFamily="2" charset="2"/>
              <a:buChar char="v"/>
              <a:defRPr/>
            </a:pPr>
            <a:r>
              <a:rPr lang="el-GR" dirty="0"/>
              <a:t> Ο ρόλος του </a:t>
            </a:r>
            <a:r>
              <a:rPr lang="el-GR" b="1" baseline="30000" dirty="0"/>
              <a:t>40</a:t>
            </a:r>
            <a:r>
              <a:rPr lang="el-GR" b="1" dirty="0"/>
              <a:t>Κ</a:t>
            </a:r>
            <a:r>
              <a:rPr lang="el-GR" dirty="0"/>
              <a:t> ήταν πολύ πιο σημαντικός από ότι σήμερα</a:t>
            </a:r>
          </a:p>
        </p:txBody>
      </p:sp>
      <p:sp>
        <p:nvSpPr>
          <p:cNvPr id="10" name="Title 1"/>
          <p:cNvSpPr>
            <a:spLocks noGrp="1"/>
          </p:cNvSpPr>
          <p:nvPr>
            <p:ph type="title"/>
          </p:nvPr>
        </p:nvSpPr>
        <p:spPr/>
        <p:txBody>
          <a:bodyPr>
            <a:normAutofit/>
          </a:bodyPr>
          <a:lstStyle/>
          <a:p>
            <a:r>
              <a:rPr lang="el-GR" dirty="0"/>
              <a:t>Παραγωγή θερμότητας από τη </a:t>
            </a:r>
            <a:r>
              <a:rPr lang="el-GR" dirty="0" smtClean="0"/>
              <a:t>ραδιενέργεια</a:t>
            </a:r>
            <a:endParaRPr lang="en-US" dirty="0"/>
          </a:p>
        </p:txBody>
      </p:sp>
    </p:spTree>
    <p:extLst>
      <p:ext uri="{BB962C8B-B14F-4D97-AF65-F5344CB8AC3E}">
        <p14:creationId xmlns:p14="http://schemas.microsoft.com/office/powerpoint/2010/main" val="41262238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dirty="0"/>
              <a:t>ΜΕΤΑΒΟΛΗ ΘΕΡΜΟΚΡΑΣΙΑΣ ΜΕ ΤΟ </a:t>
            </a:r>
            <a:r>
              <a:rPr lang="el-GR" dirty="0" smtClean="0"/>
              <a:t>ΒΑΘΟΣ</a:t>
            </a:r>
            <a:endParaRPr lang="en-US"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33681" y="1372432"/>
            <a:ext cx="4930016" cy="4915726"/>
          </a:xfrm>
          <a:prstGeom prst="rect">
            <a:avLst/>
          </a:prstGeom>
        </p:spPr>
      </p:pic>
      <p:sp>
        <p:nvSpPr>
          <p:cNvPr id="4" name="TextBox 3"/>
          <p:cNvSpPr txBox="1"/>
          <p:nvPr/>
        </p:nvSpPr>
        <p:spPr>
          <a:xfrm>
            <a:off x="8163697" y="5972433"/>
            <a:ext cx="1062681" cy="255373"/>
          </a:xfrm>
          <a:prstGeom prst="rect">
            <a:avLst/>
          </a:prstGeom>
        </p:spPr>
        <p:txBody>
          <a:bodyPr vert="horz" wrap="square" lIns="91440" tIns="45720" rIns="91440" bIns="45720" rtlCol="0" anchor="ctr">
            <a:normAutofit/>
          </a:bodyPr>
          <a:lstStyle/>
          <a:p>
            <a:r>
              <a:rPr lang="en-US" sz="1000" dirty="0" smtClean="0"/>
              <a:t>(</a:t>
            </a:r>
            <a:r>
              <a:rPr lang="en-US" sz="1000" dirty="0" err="1" smtClean="0"/>
              <a:t>Boehler</a:t>
            </a:r>
            <a:r>
              <a:rPr lang="en-US" sz="1000" dirty="0" smtClean="0"/>
              <a:t>, 1996)</a:t>
            </a:r>
          </a:p>
        </p:txBody>
      </p:sp>
    </p:spTree>
    <p:extLst>
      <p:ext uri="{BB962C8B-B14F-4D97-AF65-F5344CB8AC3E}">
        <p14:creationId xmlns:p14="http://schemas.microsoft.com/office/powerpoint/2010/main" val="850299437"/>
      </p:ext>
    </p:extLst>
  </p:cSld>
  <p:clrMapOvr>
    <a:masterClrMapping/>
  </p:clrMapOvr>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 Ορθογώνιο"/>
          <p:cNvSpPr/>
          <p:nvPr/>
        </p:nvSpPr>
        <p:spPr>
          <a:xfrm>
            <a:off x="226899" y="1279590"/>
            <a:ext cx="11977686" cy="1477328"/>
          </a:xfrm>
          <a:prstGeom prst="rect">
            <a:avLst/>
          </a:prstGeom>
        </p:spPr>
        <p:txBody>
          <a:bodyPr wrap="square">
            <a:spAutoFit/>
          </a:bodyPr>
          <a:lstStyle/>
          <a:p>
            <a:pPr algn="just">
              <a:defRPr/>
            </a:pPr>
            <a:r>
              <a:rPr lang="el-GR" dirty="0"/>
              <a:t>Ο ρυθμός παραγωγής θερμότητας είναι σήμερα </a:t>
            </a:r>
            <a:r>
              <a:rPr lang="el-GR" b="1" dirty="0"/>
              <a:t>3.9x10-10WKg</a:t>
            </a:r>
            <a:r>
              <a:rPr lang="el-GR" b="1" baseline="30000" dirty="0"/>
              <a:t>-1</a:t>
            </a:r>
            <a:r>
              <a:rPr lang="el-GR" dirty="0"/>
              <a:t> για το γρανίτη και </a:t>
            </a:r>
            <a:r>
              <a:rPr lang="el-GR" b="1" dirty="0"/>
              <a:t>0.8x10-10WKg</a:t>
            </a:r>
            <a:r>
              <a:rPr lang="el-GR" b="1" baseline="30000" dirty="0"/>
              <a:t>-1</a:t>
            </a:r>
            <a:r>
              <a:rPr lang="el-GR" dirty="0"/>
              <a:t> για το βασάλτη. </a:t>
            </a:r>
          </a:p>
          <a:p>
            <a:pPr algn="just">
              <a:defRPr/>
            </a:pPr>
            <a:endParaRPr lang="el-GR" dirty="0"/>
          </a:p>
          <a:p>
            <a:pPr algn="just">
              <a:defRPr/>
            </a:pPr>
            <a:r>
              <a:rPr lang="el-GR" dirty="0"/>
              <a:t>H μεγαλύτερη συγκέντρωση ραδιενεργού υλικού στο γρανίτη από ότι στο βασάλτη δικαιολογεί το σημαντικά μεγαλύτερο ρυθμό παραγωγής θερμότητας στον ηπειρωτικό φλοιό, ο οποίος περιλαμβάνει και γρανίτες, από το ρυθμό της παραγωγής αυτής στον ωκεάνιο φλοιό, ο οποίος περιλαμβάνει κυρίως </a:t>
            </a:r>
            <a:r>
              <a:rPr lang="el-GR" dirty="0" err="1"/>
              <a:t>βασαλτικά</a:t>
            </a:r>
            <a:r>
              <a:rPr lang="el-GR" dirty="0"/>
              <a:t> υλικά.</a:t>
            </a:r>
          </a:p>
        </p:txBody>
      </p:sp>
      <p:sp>
        <p:nvSpPr>
          <p:cNvPr id="5" name="4 - Ορθογώνιο"/>
          <p:cNvSpPr/>
          <p:nvPr/>
        </p:nvSpPr>
        <p:spPr>
          <a:xfrm>
            <a:off x="239485" y="3007484"/>
            <a:ext cx="11965100" cy="923330"/>
          </a:xfrm>
          <a:prstGeom prst="rect">
            <a:avLst/>
          </a:prstGeom>
        </p:spPr>
        <p:txBody>
          <a:bodyPr wrap="square">
            <a:spAutoFit/>
          </a:bodyPr>
          <a:lstStyle/>
          <a:p>
            <a:pPr algn="just">
              <a:defRPr/>
            </a:pPr>
            <a:r>
              <a:rPr lang="el-GR" dirty="0"/>
              <a:t>Όμως όπως είδαμε, η μέση ροή θερμότητας στη βάση του ηπειρωτικού φλοιού ηλικίας </a:t>
            </a:r>
            <a:r>
              <a:rPr lang="el-GR" b="1" dirty="0"/>
              <a:t>&gt;300Ma </a:t>
            </a:r>
            <a:r>
              <a:rPr lang="el-GR" dirty="0"/>
              <a:t>είναι παρόμοια (25mW/m</a:t>
            </a:r>
            <a:r>
              <a:rPr lang="el-GR" baseline="30000" dirty="0"/>
              <a:t>2</a:t>
            </a:r>
            <a:r>
              <a:rPr lang="el-GR" dirty="0"/>
              <a:t>) αλλά μικρότερη από την μέση ροή θερμότητας της παλαιότερης ωκεάνιας λιθόσφαιρας (~49mW/m</a:t>
            </a:r>
            <a:r>
              <a:rPr lang="el-GR" baseline="30000" dirty="0"/>
              <a:t>2</a:t>
            </a:r>
            <a:r>
              <a:rPr lang="el-GR" dirty="0"/>
              <a:t>). </a:t>
            </a:r>
          </a:p>
          <a:p>
            <a:pPr algn="just">
              <a:defRPr/>
            </a:pPr>
            <a:r>
              <a:rPr lang="el-GR" b="1" dirty="0"/>
              <a:t>Στη φαινόμενη αυτή αντίφαση δόθηκαν δύο πιθανές ερμηνείες:</a:t>
            </a:r>
          </a:p>
        </p:txBody>
      </p:sp>
      <p:sp>
        <p:nvSpPr>
          <p:cNvPr id="6" name="5 - Ορθογώνιο"/>
          <p:cNvSpPr/>
          <p:nvPr/>
        </p:nvSpPr>
        <p:spPr>
          <a:xfrm>
            <a:off x="239485" y="4041322"/>
            <a:ext cx="11952515" cy="1754326"/>
          </a:xfrm>
          <a:prstGeom prst="rect">
            <a:avLst/>
          </a:prstGeom>
          <a:noFill/>
          <a:ln>
            <a:solidFill>
              <a:schemeClr val="tx1"/>
            </a:solidFill>
          </a:ln>
        </p:spPr>
        <p:txBody>
          <a:bodyPr wrap="square">
            <a:spAutoFit/>
          </a:bodyPr>
          <a:lstStyle/>
          <a:p>
            <a:pPr marL="342900" indent="-342900" algn="just">
              <a:buFont typeface="+mj-lt"/>
              <a:buAutoNum type="arabicPeriod"/>
              <a:defRPr/>
            </a:pPr>
            <a:r>
              <a:rPr lang="el-GR" dirty="0"/>
              <a:t>Ενώ στις ηπείρους τα ραδιενεργά υλικά βρίσκονται κυρίως στο φλοιό, κάτω από τους ωκεανούς τα ραδιενεργά υλικά βρίσκονται κυρίως μέσα στον ανώτερο μανδύα, γιατί δεν έχουν υποστεί ακόμα κάποιο επιλεκτικό διαχωρισμό ο οποίος θα τα συγκέντρωνε στο φλοιό.</a:t>
            </a:r>
          </a:p>
          <a:p>
            <a:pPr marL="342900" indent="-342900" algn="just">
              <a:buFont typeface="+mj-lt"/>
              <a:buAutoNum type="arabicPeriod"/>
              <a:defRPr/>
            </a:pPr>
            <a:r>
              <a:rPr lang="el-GR" dirty="0"/>
              <a:t>Ανοδικά θερμά ρεύματα μεταφοράς κάτω από την  ωκεάνια λιθόσφαιρα συμβάλλουν στην αύξηση της ροής θερμότητας κάτω από τους ωκεανούς με συνέπεια η ροή αυτή να είναι μεγαλύτερη στους ωκεανούς από ότι στη βάση του ηπειρωτικού φλοιού.</a:t>
            </a:r>
          </a:p>
        </p:txBody>
      </p:sp>
      <p:sp>
        <p:nvSpPr>
          <p:cNvPr id="7" name="6 - Ορθογώνιο"/>
          <p:cNvSpPr/>
          <p:nvPr/>
        </p:nvSpPr>
        <p:spPr>
          <a:xfrm>
            <a:off x="3381374" y="5906156"/>
            <a:ext cx="5643563" cy="369888"/>
          </a:xfrm>
          <a:prstGeom prst="rect">
            <a:avLst/>
          </a:prstGeom>
          <a:ln>
            <a:solidFill>
              <a:schemeClr val="tx1"/>
            </a:solidFill>
          </a:ln>
        </p:spPr>
        <p:style>
          <a:lnRef idx="2">
            <a:schemeClr val="accent1"/>
          </a:lnRef>
          <a:fillRef idx="1">
            <a:schemeClr val="lt1"/>
          </a:fillRef>
          <a:effectRef idx="0">
            <a:schemeClr val="accent1"/>
          </a:effectRef>
          <a:fontRef idx="minor">
            <a:schemeClr val="dk1"/>
          </a:fontRef>
        </p:style>
        <p:txBody>
          <a:bodyPr>
            <a:spAutoFit/>
          </a:bodyPr>
          <a:lstStyle/>
          <a:p>
            <a:pPr algn="ctr">
              <a:defRPr/>
            </a:pPr>
            <a:r>
              <a:rPr lang="el-GR" dirty="0">
                <a:solidFill>
                  <a:schemeClr val="tx1"/>
                </a:solidFill>
              </a:rPr>
              <a:t>Καμία από τις δύο αυτές απόψεις δεν αποκλείει την άλλη</a:t>
            </a:r>
          </a:p>
        </p:txBody>
      </p:sp>
      <p:sp>
        <p:nvSpPr>
          <p:cNvPr id="8" name="Title 1"/>
          <p:cNvSpPr>
            <a:spLocks noGrp="1"/>
          </p:cNvSpPr>
          <p:nvPr>
            <p:ph type="title"/>
          </p:nvPr>
        </p:nvSpPr>
        <p:spPr/>
        <p:txBody>
          <a:bodyPr>
            <a:normAutofit/>
          </a:bodyPr>
          <a:lstStyle/>
          <a:p>
            <a:r>
              <a:rPr lang="el-GR" dirty="0"/>
              <a:t>Παραγωγή θερμότητας από τη </a:t>
            </a:r>
            <a:r>
              <a:rPr lang="el-GR" dirty="0" smtClean="0"/>
              <a:t>ραδιενέργεια</a:t>
            </a:r>
            <a:endParaRPr lang="en-US" dirty="0"/>
          </a:p>
        </p:txBody>
      </p:sp>
    </p:spTree>
    <p:extLst>
      <p:ext uri="{BB962C8B-B14F-4D97-AF65-F5344CB8AC3E}">
        <p14:creationId xmlns:p14="http://schemas.microsoft.com/office/powerpoint/2010/main" val="2997953726"/>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 Ορθογώνιο"/>
          <p:cNvSpPr/>
          <p:nvPr/>
        </p:nvSpPr>
        <p:spPr>
          <a:xfrm>
            <a:off x="124408" y="1284125"/>
            <a:ext cx="11943183" cy="1477328"/>
          </a:xfrm>
          <a:prstGeom prst="rect">
            <a:avLst/>
          </a:prstGeom>
        </p:spPr>
        <p:txBody>
          <a:bodyPr wrap="square">
            <a:spAutoFit/>
          </a:bodyPr>
          <a:lstStyle/>
          <a:p>
            <a:pPr algn="just">
              <a:defRPr/>
            </a:pPr>
            <a:r>
              <a:rPr lang="el-GR" dirty="0"/>
              <a:t>Αν θεωρήσουμε ότι η Γη είχε μία μέση </a:t>
            </a:r>
            <a:r>
              <a:rPr lang="el-GR" dirty="0" err="1"/>
              <a:t>χονδριτική</a:t>
            </a:r>
            <a:r>
              <a:rPr lang="el-GR" dirty="0"/>
              <a:t> σύσταση, αντίστοιχη με αυτή του πρωταρχικού μανδύα και δεν ακτινοβολούσε καθόλου θερμότητα στο διάστημα, τότε η </a:t>
            </a:r>
            <a:r>
              <a:rPr lang="el-GR" dirty="0" err="1"/>
              <a:t>ραδιοακτινοβολία</a:t>
            </a:r>
            <a:r>
              <a:rPr lang="el-GR" dirty="0"/>
              <a:t> των παραπάνω ραδιενεργών ισοτόπων μεγάλου χρόνου ζωής θα ανέβαζε τη θερμοκρασία της Γης σε </a:t>
            </a:r>
            <a:r>
              <a:rPr lang="el-GR" b="1" dirty="0"/>
              <a:t>1800</a:t>
            </a:r>
            <a:r>
              <a:rPr lang="el-GR" b="1" baseline="30000" dirty="0"/>
              <a:t>ο</a:t>
            </a:r>
            <a:r>
              <a:rPr lang="el-GR" b="1" dirty="0"/>
              <a:t>C</a:t>
            </a:r>
            <a:r>
              <a:rPr lang="el-GR" dirty="0"/>
              <a:t>. Απ’ αυτό προκύπτει ότι η θερμότητα που παράγεται μόνο λόγω των ραδιενεργών διασπάσεων των τεσσάρων ισοτόπων μεγάλου χρόνου ζωής δεν επαρκεί για να ερμηνεύσει την παρούσα θερμοκρασία του εσωτερικού της Γης.</a:t>
            </a:r>
          </a:p>
        </p:txBody>
      </p:sp>
      <p:sp>
        <p:nvSpPr>
          <p:cNvPr id="6" name="5 - Ορθογώνιο"/>
          <p:cNvSpPr/>
          <p:nvPr/>
        </p:nvSpPr>
        <p:spPr>
          <a:xfrm>
            <a:off x="158622" y="4786313"/>
            <a:ext cx="11943182" cy="1292662"/>
          </a:xfrm>
          <a:prstGeom prst="rect">
            <a:avLst/>
          </a:prstGeom>
        </p:spPr>
        <p:txBody>
          <a:bodyPr wrap="square">
            <a:spAutoFit/>
          </a:bodyPr>
          <a:lstStyle/>
          <a:p>
            <a:pPr algn="just">
              <a:defRPr/>
            </a:pPr>
            <a:r>
              <a:rPr lang="el-GR" dirty="0"/>
              <a:t>Υπάρχουν ορισμένα ισότοπα στη Γη, όπως είναι τα </a:t>
            </a:r>
            <a:r>
              <a:rPr lang="el-GR" sz="2400" b="1" dirty="0"/>
              <a:t>Α</a:t>
            </a:r>
            <a:r>
              <a:rPr lang="el-GR" sz="2400" b="1" baseline="30000" dirty="0"/>
              <a:t>126</a:t>
            </a:r>
            <a:r>
              <a:rPr lang="el-GR" sz="2400" b="1" dirty="0"/>
              <a:t>, C</a:t>
            </a:r>
            <a:r>
              <a:rPr lang="el-GR" sz="2400" b="1" baseline="30000" dirty="0"/>
              <a:t>136</a:t>
            </a:r>
            <a:r>
              <a:rPr lang="el-GR" sz="2400" b="1" dirty="0"/>
              <a:t> και Fe</a:t>
            </a:r>
            <a:r>
              <a:rPr lang="el-GR" sz="2400" b="1" baseline="30000" dirty="0"/>
              <a:t>60</a:t>
            </a:r>
            <a:r>
              <a:rPr lang="el-GR" dirty="0"/>
              <a:t>, που έχουν μικρούς χρόνους υποδιπλασιασμού. Το πρώτο απ’ αυτά έχει χρόνο υποδιπλασιασμού </a:t>
            </a:r>
            <a:r>
              <a:rPr lang="el-GR" b="1" dirty="0"/>
              <a:t>0.73Ma</a:t>
            </a:r>
            <a:r>
              <a:rPr lang="el-GR" dirty="0"/>
              <a:t>, ενώ καθένα από τα άλλα δυο έχει χρόνο υποδιπλασιασμού </a:t>
            </a:r>
            <a:r>
              <a:rPr lang="el-GR" b="1" dirty="0"/>
              <a:t>0.3M</a:t>
            </a:r>
            <a:r>
              <a:rPr lang="el-GR" dirty="0"/>
              <a:t>a. Η ραδιενέργεια των ισοτόπων αυτών και ιδίως του πρώτου είναι δυνατό να συνέβαλε στην αύξηση της θερμοκρασίας της Γης κατά το αρχικό στάδιο σχηματισμού της, αν το στάδιο αυτό διήρκησε σχετικά μικρό χρόνο.</a:t>
            </a:r>
          </a:p>
        </p:txBody>
      </p:sp>
      <p:pic>
        <p:nvPicPr>
          <p:cNvPr id="68612" name="Picture 5" descr="C:\Eisagogi sti geofysiki\Geofusiki_ppt\Sximata_Thermotita\images12.jpe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66743" y="2453951"/>
            <a:ext cx="1643063" cy="2300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itle 1"/>
          <p:cNvSpPr>
            <a:spLocks noGrp="1"/>
          </p:cNvSpPr>
          <p:nvPr>
            <p:ph type="title"/>
          </p:nvPr>
        </p:nvSpPr>
        <p:spPr/>
        <p:txBody>
          <a:bodyPr>
            <a:normAutofit/>
          </a:bodyPr>
          <a:lstStyle/>
          <a:p>
            <a:r>
              <a:rPr lang="el-GR" dirty="0"/>
              <a:t>Παραγωγή θερμότητας από τη </a:t>
            </a:r>
            <a:r>
              <a:rPr lang="el-GR" dirty="0" smtClean="0"/>
              <a:t>ραδιενέργεια</a:t>
            </a:r>
            <a:endParaRPr lang="en-US" dirty="0"/>
          </a:p>
        </p:txBody>
      </p:sp>
    </p:spTree>
    <p:extLst>
      <p:ext uri="{BB962C8B-B14F-4D97-AF65-F5344CB8AC3E}">
        <p14:creationId xmlns:p14="http://schemas.microsoft.com/office/powerpoint/2010/main" val="2764340661"/>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5" name="4 - Ορθογώνιο"/>
          <p:cNvSpPr>
            <a:spLocks noChangeArrowheads="1"/>
          </p:cNvSpPr>
          <p:nvPr/>
        </p:nvSpPr>
        <p:spPr bwMode="auto">
          <a:xfrm>
            <a:off x="171062" y="1277234"/>
            <a:ext cx="11849876"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eaLnBrk="1" hangingPunct="1"/>
            <a:r>
              <a:rPr lang="el-GR" altLang="en-US" dirty="0">
                <a:latin typeface="+mn-lt"/>
              </a:rPr>
              <a:t>Κατά το σχηματισμό της Γης, είναι δυνατό να παράχθηκε θερμότητα λόγω της πτώσης σωμάτων πάνω της και λόγω της προοδευτικής αύξησης της </a:t>
            </a:r>
            <a:r>
              <a:rPr lang="el-GR" altLang="en-US" dirty="0" err="1">
                <a:latin typeface="+mn-lt"/>
              </a:rPr>
              <a:t>αδιαβατικής</a:t>
            </a:r>
            <a:r>
              <a:rPr lang="el-GR" altLang="en-US" dirty="0">
                <a:latin typeface="+mn-lt"/>
              </a:rPr>
              <a:t> συμπίεσης.</a:t>
            </a:r>
          </a:p>
        </p:txBody>
      </p:sp>
      <p:sp>
        <p:nvSpPr>
          <p:cNvPr id="69636" name="5 - Ορθογώνιο"/>
          <p:cNvSpPr>
            <a:spLocks noChangeArrowheads="1"/>
          </p:cNvSpPr>
          <p:nvPr/>
        </p:nvSpPr>
        <p:spPr bwMode="auto">
          <a:xfrm>
            <a:off x="177283" y="3522663"/>
            <a:ext cx="11849876"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eaLnBrk="1" hangingPunct="1"/>
            <a:r>
              <a:rPr lang="el-GR" altLang="en-US" dirty="0">
                <a:latin typeface="+mn-lt"/>
              </a:rPr>
              <a:t>Σύμφωνα με το φαινόμενο αυτό, κατά το σχηματισμό της Γης, η μάζα της αυξανόταν προοδευτικά με το χρόνο, λόγω της πτώσης πάνω της σωμάτων. Τα σώματα αυτά, λόγω της μεγάλης ταχύτητάς τους, είχαν μεγάλη κινητική ενέργεια, η οποία, κατά την πρόσπτωσή τους πάνω στη Γη, μετατράπηκε σε θερμότητα και σε σεισμική ενέργεια στη γειτονιά του σημείου πτώσης.</a:t>
            </a:r>
          </a:p>
        </p:txBody>
      </p:sp>
      <p:sp>
        <p:nvSpPr>
          <p:cNvPr id="7" name="6 - Ορθογώνιο"/>
          <p:cNvSpPr/>
          <p:nvPr/>
        </p:nvSpPr>
        <p:spPr>
          <a:xfrm>
            <a:off x="171062" y="4876801"/>
            <a:ext cx="11849876" cy="1200329"/>
          </a:xfrm>
          <a:prstGeom prst="rect">
            <a:avLst/>
          </a:prstGeom>
        </p:spPr>
        <p:txBody>
          <a:bodyPr wrap="square">
            <a:spAutoFit/>
          </a:bodyPr>
          <a:lstStyle/>
          <a:p>
            <a:pPr algn="just">
              <a:defRPr/>
            </a:pPr>
            <a:r>
              <a:rPr lang="el-GR" dirty="0"/>
              <a:t>Η θερμότητα πιθανότατα ακτινοβολήθηκε ολόκληρη σχεδόν στο διάστημα ενώ η σεισμική ενέργεια, η οποία αντιπροσωπεύει ποσοστό της τάξης του </a:t>
            </a:r>
            <a:r>
              <a:rPr lang="el-GR" b="1" dirty="0"/>
              <a:t>0.1% </a:t>
            </a:r>
            <a:r>
              <a:rPr lang="el-GR" dirty="0"/>
              <a:t>της κινητικής ενέργειας των προσπιπτόντων σωμάτων, μετατράπηκε τελικά σε θερμότητα λόγω της ανελαστικής παραμόρφωσης των πετρωμάτων της Γης. Υπολογίζεται ότι όλη η θερμότητα, που παράχθηκε κατά τον τρόπο αυτό, μπορεί να ανύψωσε τη θερμοκρασία της Γης κατά </a:t>
            </a:r>
            <a:r>
              <a:rPr lang="el-GR" b="1" dirty="0"/>
              <a:t>30</a:t>
            </a:r>
            <a:r>
              <a:rPr lang="el-GR" b="1" baseline="30000" dirty="0"/>
              <a:t>ο</a:t>
            </a:r>
            <a:r>
              <a:rPr lang="en-US" b="1" dirty="0"/>
              <a:t>C</a:t>
            </a:r>
            <a:r>
              <a:rPr lang="en-US" dirty="0"/>
              <a:t>.</a:t>
            </a:r>
            <a:endParaRPr lang="el-GR" dirty="0"/>
          </a:p>
        </p:txBody>
      </p:sp>
      <p:pic>
        <p:nvPicPr>
          <p:cNvPr id="69638" name="Picture 6" descr="C:\Eisagogi sti geofysiki\Geofusiki_ppt\Sximata_Thermotita\vista_web_big_bang_1.jpg"/>
          <p:cNvPicPr>
            <a:picLocks noChangeAspect="1" noChangeArrowheads="1"/>
          </p:cNvPicPr>
          <p:nvPr/>
        </p:nvPicPr>
        <p:blipFill>
          <a:blip r:embed="rId2">
            <a:extLst>
              <a:ext uri="{28A0092B-C50C-407E-A947-70E740481C1C}">
                <a14:useLocalDpi xmlns:a14="http://schemas.microsoft.com/office/drawing/2010/main" val="0"/>
              </a:ext>
            </a:extLst>
          </a:blip>
          <a:srcRect t="40659" r="49408" b="40660"/>
          <a:stretch>
            <a:fillRect/>
          </a:stretch>
        </p:blipFill>
        <p:spPr bwMode="auto">
          <a:xfrm>
            <a:off x="2095501" y="2000250"/>
            <a:ext cx="1857375" cy="1214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9639" name="Picture 7" descr="C:\Eisagogi sti geofysiki\Geofusiki_ppt\Sximata_Thermotita\vista_web_big_bang_1.jpg"/>
          <p:cNvPicPr>
            <a:picLocks noChangeAspect="1" noChangeArrowheads="1"/>
          </p:cNvPicPr>
          <p:nvPr/>
        </p:nvPicPr>
        <p:blipFill>
          <a:blip r:embed="rId2">
            <a:extLst>
              <a:ext uri="{28A0092B-C50C-407E-A947-70E740481C1C}">
                <a14:useLocalDpi xmlns:a14="http://schemas.microsoft.com/office/drawing/2010/main" val="0"/>
              </a:ext>
            </a:extLst>
          </a:blip>
          <a:srcRect l="53409" t="40604" r="1398" b="41995"/>
          <a:stretch>
            <a:fillRect/>
          </a:stretch>
        </p:blipFill>
        <p:spPr bwMode="auto">
          <a:xfrm>
            <a:off x="5310188" y="2046288"/>
            <a:ext cx="1714500" cy="116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9640" name="Picture 8" descr="C:\Eisagogi sti geofysiki\Geofusiki_ppt\Sximata_Thermotita\vista_web_big_bang_1.jpg"/>
          <p:cNvPicPr>
            <a:picLocks noChangeAspect="1" noChangeArrowheads="1"/>
          </p:cNvPicPr>
          <p:nvPr/>
        </p:nvPicPr>
        <p:blipFill>
          <a:blip r:embed="rId2">
            <a:extLst>
              <a:ext uri="{28A0092B-C50C-407E-A947-70E740481C1C}">
                <a14:useLocalDpi xmlns:a14="http://schemas.microsoft.com/office/drawing/2010/main" val="0"/>
              </a:ext>
            </a:extLst>
          </a:blip>
          <a:srcRect t="60538" r="48387" b="21526"/>
          <a:stretch>
            <a:fillRect/>
          </a:stretch>
        </p:blipFill>
        <p:spPr bwMode="auto">
          <a:xfrm>
            <a:off x="7980363" y="2000250"/>
            <a:ext cx="1973262" cy="1214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normAutofit fontScale="90000"/>
          </a:bodyPr>
          <a:lstStyle/>
          <a:p>
            <a:r>
              <a:rPr lang="el-GR" dirty="0"/>
              <a:t>Παραγωγή θερμότητας κατά το σχηματισμό της </a:t>
            </a:r>
            <a:r>
              <a:rPr lang="el-GR" dirty="0" smtClean="0"/>
              <a:t>Γης</a:t>
            </a:r>
            <a:endParaRPr lang="en-US" dirty="0"/>
          </a:p>
        </p:txBody>
      </p:sp>
    </p:spTree>
    <p:extLst>
      <p:ext uri="{BB962C8B-B14F-4D97-AF65-F5344CB8AC3E}">
        <p14:creationId xmlns:p14="http://schemas.microsoft.com/office/powerpoint/2010/main" val="3422562437"/>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1 - Ορθογώνιο"/>
          <p:cNvSpPr>
            <a:spLocks noChangeArrowheads="1"/>
          </p:cNvSpPr>
          <p:nvPr/>
        </p:nvSpPr>
        <p:spPr bwMode="auto">
          <a:xfrm>
            <a:off x="82420" y="1345684"/>
            <a:ext cx="12027159"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eaLnBrk="1" hangingPunct="1"/>
            <a:r>
              <a:rPr lang="el-GR" altLang="en-US" dirty="0" err="1">
                <a:latin typeface="+mn-lt"/>
              </a:rPr>
              <a:t>Mεγαλύτερης</a:t>
            </a:r>
            <a:r>
              <a:rPr lang="el-GR" altLang="en-US" dirty="0">
                <a:latin typeface="+mn-lt"/>
              </a:rPr>
              <a:t> σημασίας ήταν η αύξηση της θερμοκρασίας λόγω της</a:t>
            </a:r>
            <a:r>
              <a:rPr lang="en-US" altLang="en-US" dirty="0">
                <a:latin typeface="+mn-lt"/>
              </a:rPr>
              <a:t> </a:t>
            </a:r>
            <a:r>
              <a:rPr lang="el-GR" altLang="en-US" dirty="0" err="1">
                <a:latin typeface="+mn-lt"/>
              </a:rPr>
              <a:t>αδιαβατικής</a:t>
            </a:r>
            <a:r>
              <a:rPr lang="en-US" altLang="en-US" dirty="0">
                <a:latin typeface="+mn-lt"/>
              </a:rPr>
              <a:t> </a:t>
            </a:r>
            <a:r>
              <a:rPr lang="el-GR" altLang="en-US" dirty="0">
                <a:latin typeface="+mn-lt"/>
              </a:rPr>
              <a:t>συμπίεσης, καθώς η πίεση του εσωτερικού της Γης αύξανε προοδευτικά λόγω της</a:t>
            </a:r>
            <a:r>
              <a:rPr lang="en-US" altLang="en-US" dirty="0">
                <a:latin typeface="+mn-lt"/>
              </a:rPr>
              <a:t> </a:t>
            </a:r>
            <a:r>
              <a:rPr lang="el-GR" altLang="en-US" dirty="0">
                <a:latin typeface="+mn-lt"/>
              </a:rPr>
              <a:t>πτώσης σωμάτων πάνω της κατά τον σχηματισμό της.</a:t>
            </a:r>
          </a:p>
        </p:txBody>
      </p:sp>
      <p:sp>
        <p:nvSpPr>
          <p:cNvPr id="9220" name="2 - Ορθογώνιο"/>
          <p:cNvSpPr>
            <a:spLocks noChangeArrowheads="1"/>
          </p:cNvSpPr>
          <p:nvPr/>
        </p:nvSpPr>
        <p:spPr bwMode="auto">
          <a:xfrm>
            <a:off x="164841" y="2259932"/>
            <a:ext cx="12027159"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eaLnBrk="1" hangingPunct="1"/>
            <a:r>
              <a:rPr lang="el-GR" altLang="en-US" dirty="0">
                <a:latin typeface="+mn-lt"/>
              </a:rPr>
              <a:t>Η </a:t>
            </a:r>
            <a:r>
              <a:rPr lang="el-GR" altLang="en-US" dirty="0" err="1">
                <a:latin typeface="+mn-lt"/>
              </a:rPr>
              <a:t>αδιαβατική</a:t>
            </a:r>
            <a:r>
              <a:rPr lang="el-GR" altLang="en-US" dirty="0">
                <a:latin typeface="+mn-lt"/>
              </a:rPr>
              <a:t> βαθμίδα, </a:t>
            </a:r>
            <a:r>
              <a:rPr lang="en-US" altLang="en-US" dirty="0" err="1">
                <a:latin typeface="+mn-lt"/>
              </a:rPr>
              <a:t>dT</a:t>
            </a:r>
            <a:r>
              <a:rPr lang="en-US" altLang="en-US" dirty="0">
                <a:latin typeface="+mn-lt"/>
              </a:rPr>
              <a:t>/</a:t>
            </a:r>
            <a:r>
              <a:rPr lang="en-US" altLang="en-US" dirty="0" err="1">
                <a:latin typeface="+mn-lt"/>
              </a:rPr>
              <a:t>dP</a:t>
            </a:r>
            <a:r>
              <a:rPr lang="en-US" altLang="en-US" dirty="0">
                <a:latin typeface="+mn-lt"/>
              </a:rPr>
              <a:t>, </a:t>
            </a:r>
            <a:r>
              <a:rPr lang="el-GR" altLang="en-US" dirty="0">
                <a:latin typeface="+mn-lt"/>
              </a:rPr>
              <a:t>που παριστάνει τη μεταβολή της θερμοκρασίας λόγω μεταβολής της πίεσης ενός</a:t>
            </a:r>
            <a:r>
              <a:rPr lang="en-US" altLang="en-US" dirty="0">
                <a:latin typeface="+mn-lt"/>
              </a:rPr>
              <a:t> </a:t>
            </a:r>
            <a:r>
              <a:rPr lang="el-GR" altLang="en-US" dirty="0">
                <a:latin typeface="+mn-lt"/>
              </a:rPr>
              <a:t>μονωμένου θερμικά σώματος (μηδενική μεταβολή εντροπίας) δίνεται από τη σχέση:</a:t>
            </a:r>
          </a:p>
        </p:txBody>
      </p:sp>
      <p:grpSp>
        <p:nvGrpSpPr>
          <p:cNvPr id="9221" name="5 - Ομάδα"/>
          <p:cNvGrpSpPr>
            <a:grpSpLocks/>
          </p:cNvGrpSpPr>
          <p:nvPr/>
        </p:nvGrpSpPr>
        <p:grpSpPr bwMode="auto">
          <a:xfrm>
            <a:off x="4415324" y="3418944"/>
            <a:ext cx="2940050" cy="869950"/>
            <a:chOff x="3867095" y="2024094"/>
            <a:chExt cx="2939491" cy="869950"/>
          </a:xfrm>
        </p:grpSpPr>
        <p:graphicFrame>
          <p:nvGraphicFramePr>
            <p:cNvPr id="9218" name="Object 2"/>
            <p:cNvGraphicFramePr>
              <a:graphicFrameLocks noChangeAspect="1"/>
            </p:cNvGraphicFramePr>
            <p:nvPr>
              <p:extLst>
                <p:ext uri="{D42A27DB-BD31-4B8C-83A1-F6EECF244321}">
                  <p14:modId xmlns:p14="http://schemas.microsoft.com/office/powerpoint/2010/main" val="4290969864"/>
                </p:ext>
              </p:extLst>
            </p:nvPr>
          </p:nvGraphicFramePr>
          <p:xfrm>
            <a:off x="3867095" y="2024094"/>
            <a:ext cx="1565041" cy="869950"/>
          </p:xfrm>
          <a:graphic>
            <a:graphicData uri="http://schemas.openxmlformats.org/presentationml/2006/ole">
              <mc:AlternateContent xmlns:mc="http://schemas.openxmlformats.org/markup-compatibility/2006">
                <mc:Choice xmlns:v="urn:schemas-microsoft-com:vml" Requires="v">
                  <p:oleObj spid="_x0000_s9236" name="Equation" r:id="rId3" imgW="799920" imgH="444240" progId="Equation.DSMT4">
                    <p:embed/>
                  </p:oleObj>
                </mc:Choice>
                <mc:Fallback>
                  <p:oleObj name="Equation" r:id="rId3" imgW="799920" imgH="444240" progId="Equation.DSMT4">
                    <p:embed/>
                    <p:pic>
                      <p:nvPicPr>
                        <p:cNvPr id="0" name=""/>
                        <p:cNvPicPr>
                          <a:picLocks noChangeAspect="1" noChangeArrowheads="1"/>
                        </p:cNvPicPr>
                        <p:nvPr/>
                      </p:nvPicPr>
                      <p:blipFill>
                        <a:blip r:embed="rId4">
                          <a:lum bright="-100000"/>
                          <a:extLst>
                            <a:ext uri="{28A0092B-C50C-407E-A947-70E740481C1C}">
                              <a14:useLocalDpi xmlns:a14="http://schemas.microsoft.com/office/drawing/2010/main" val="0"/>
                            </a:ext>
                          </a:extLst>
                        </a:blip>
                        <a:srcRect/>
                        <a:stretch>
                          <a:fillRect/>
                        </a:stretch>
                      </p:blipFill>
                      <p:spPr bwMode="auto">
                        <a:xfrm>
                          <a:off x="3867095" y="2024094"/>
                          <a:ext cx="1565041" cy="86995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2225">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9224" name="7 - Ορθογώνιο"/>
            <p:cNvSpPr>
              <a:spLocks noChangeArrowheads="1"/>
            </p:cNvSpPr>
            <p:nvPr/>
          </p:nvSpPr>
          <p:spPr bwMode="auto">
            <a:xfrm>
              <a:off x="6072200" y="2273850"/>
              <a:ext cx="73438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l-GR" altLang="en-US">
                  <a:latin typeface="Calibri" panose="020F0502020204030204" pitchFamily="34" charset="0"/>
                </a:rPr>
                <a:t>(4.1</a:t>
              </a:r>
              <a:r>
                <a:rPr lang="en-US" altLang="en-US">
                  <a:latin typeface="Calibri" panose="020F0502020204030204" pitchFamily="34" charset="0"/>
                </a:rPr>
                <a:t>8</a:t>
              </a:r>
              <a:r>
                <a:rPr lang="el-GR" altLang="en-US">
                  <a:latin typeface="Calibri" panose="020F0502020204030204" pitchFamily="34" charset="0"/>
                </a:rPr>
                <a:t>)</a:t>
              </a:r>
            </a:p>
          </p:txBody>
        </p:sp>
      </p:grpSp>
      <p:sp>
        <p:nvSpPr>
          <p:cNvPr id="7" name="6 - Ορθογώνιο"/>
          <p:cNvSpPr/>
          <p:nvPr/>
        </p:nvSpPr>
        <p:spPr>
          <a:xfrm>
            <a:off x="7747260" y="3919800"/>
            <a:ext cx="3643313" cy="738188"/>
          </a:xfrm>
          <a:prstGeom prst="rect">
            <a:avLst/>
          </a:prstGeom>
        </p:spPr>
        <p:txBody>
          <a:bodyPr>
            <a:spAutoFit/>
          </a:bodyPr>
          <a:lstStyle/>
          <a:p>
            <a:pPr algn="just">
              <a:defRPr/>
            </a:pPr>
            <a:r>
              <a:rPr lang="el-GR" sz="1400" b="1" dirty="0"/>
              <a:t>ρ</a:t>
            </a:r>
            <a:r>
              <a:rPr lang="el-GR" sz="1400" dirty="0"/>
              <a:t> είναι η πυκνότητα του υλικού</a:t>
            </a:r>
            <a:endParaRPr lang="en-US" sz="1400" dirty="0"/>
          </a:p>
          <a:p>
            <a:pPr algn="just">
              <a:defRPr/>
            </a:pPr>
            <a:r>
              <a:rPr lang="el-GR" sz="1400" b="1" dirty="0"/>
              <a:t>α</a:t>
            </a:r>
            <a:r>
              <a:rPr lang="el-GR" sz="1400" dirty="0"/>
              <a:t> ο συντελεστής θερμικής διαστολής</a:t>
            </a:r>
            <a:endParaRPr lang="en-US" sz="1400" dirty="0"/>
          </a:p>
          <a:p>
            <a:pPr algn="just">
              <a:defRPr/>
            </a:pPr>
            <a:r>
              <a:rPr lang="el-GR" sz="1400" b="1" dirty="0"/>
              <a:t>C</a:t>
            </a:r>
            <a:r>
              <a:rPr lang="el-GR" sz="1400" b="1" baseline="-25000" dirty="0"/>
              <a:t>P</a:t>
            </a:r>
            <a:r>
              <a:rPr lang="el-GR" sz="1400" dirty="0"/>
              <a:t> η</a:t>
            </a:r>
            <a:r>
              <a:rPr lang="en-US" sz="1400" dirty="0"/>
              <a:t> </a:t>
            </a:r>
            <a:r>
              <a:rPr lang="el-GR" sz="1400" dirty="0"/>
              <a:t>ειδική θερμότητα υπό σταθερή πίεση.</a:t>
            </a:r>
          </a:p>
        </p:txBody>
      </p:sp>
      <p:sp>
        <p:nvSpPr>
          <p:cNvPr id="8" name="7 - Ορθογώνιο"/>
          <p:cNvSpPr/>
          <p:nvPr/>
        </p:nvSpPr>
        <p:spPr>
          <a:xfrm>
            <a:off x="74645" y="4879976"/>
            <a:ext cx="12027159" cy="1200329"/>
          </a:xfrm>
          <a:prstGeom prst="rect">
            <a:avLst/>
          </a:prstGeom>
        </p:spPr>
        <p:txBody>
          <a:bodyPr wrap="square">
            <a:spAutoFit/>
          </a:bodyPr>
          <a:lstStyle/>
          <a:p>
            <a:pPr algn="just">
              <a:defRPr/>
            </a:pPr>
            <a:r>
              <a:rPr lang="el-GR" dirty="0"/>
              <a:t>Από τη σχέση αυτή βρίσκεται ότι για τη Γη η</a:t>
            </a:r>
            <a:r>
              <a:rPr lang="en-US" dirty="0"/>
              <a:t> </a:t>
            </a:r>
            <a:r>
              <a:rPr lang="el-GR" dirty="0" err="1"/>
              <a:t>αδιαβατική</a:t>
            </a:r>
            <a:r>
              <a:rPr lang="el-GR" dirty="0"/>
              <a:t> βαθμίδα, για μία αρχική θερμοκρασία </a:t>
            </a:r>
            <a:r>
              <a:rPr lang="el-GR" b="1" dirty="0"/>
              <a:t>Τ=750</a:t>
            </a:r>
            <a:r>
              <a:rPr lang="el-GR" b="1" baseline="30000" dirty="0"/>
              <a:t>ο</a:t>
            </a:r>
            <a:r>
              <a:rPr lang="el-GR" b="1" dirty="0"/>
              <a:t>Κ</a:t>
            </a:r>
            <a:r>
              <a:rPr lang="el-GR" dirty="0"/>
              <a:t> είναι </a:t>
            </a:r>
            <a:r>
              <a:rPr lang="el-GR" b="1" dirty="0"/>
              <a:t>dT/dP=0.3</a:t>
            </a:r>
            <a:r>
              <a:rPr lang="el-GR" b="1" baseline="30000" dirty="0"/>
              <a:t>o</a:t>
            </a:r>
            <a:r>
              <a:rPr lang="el-GR" b="1" dirty="0"/>
              <a:t>C/kbar</a:t>
            </a:r>
            <a:r>
              <a:rPr lang="el-GR" dirty="0"/>
              <a:t>.</a:t>
            </a:r>
            <a:r>
              <a:rPr lang="en-US" dirty="0"/>
              <a:t> </a:t>
            </a:r>
            <a:r>
              <a:rPr lang="el-GR" dirty="0"/>
              <a:t>Αν λάβουμε υπ’ όψη ότι η πίεση στο κέντρο της Γης, κατά το σχηματισμό της, ήταν</a:t>
            </a:r>
            <a:r>
              <a:rPr lang="en-US" dirty="0"/>
              <a:t> </a:t>
            </a:r>
            <a:r>
              <a:rPr lang="el-GR" dirty="0"/>
              <a:t>της τάξης των 3000kbar, τότε η αύξηση της θερμοκρασίας λόγω της </a:t>
            </a:r>
            <a:r>
              <a:rPr lang="el-GR" dirty="0" err="1"/>
              <a:t>αδιαβατικής</a:t>
            </a:r>
            <a:r>
              <a:rPr lang="en-US" dirty="0"/>
              <a:t> </a:t>
            </a:r>
            <a:r>
              <a:rPr lang="el-GR" dirty="0"/>
              <a:t>συμπίεσης θα ήταν περίπου 900</a:t>
            </a:r>
            <a:r>
              <a:rPr lang="el-GR" baseline="30000" dirty="0"/>
              <a:t>ο</a:t>
            </a:r>
            <a:r>
              <a:rPr lang="el-GR" dirty="0"/>
              <a:t>C στο κέντρο της Γης και θα ελαττωνόταν σταδιακά</a:t>
            </a:r>
            <a:r>
              <a:rPr lang="en-US" dirty="0"/>
              <a:t> </a:t>
            </a:r>
            <a:r>
              <a:rPr lang="el-GR" dirty="0"/>
              <a:t>προς τα έξω.</a:t>
            </a:r>
          </a:p>
        </p:txBody>
      </p:sp>
      <p:sp>
        <p:nvSpPr>
          <p:cNvPr id="2" name="Title 1"/>
          <p:cNvSpPr>
            <a:spLocks noGrp="1"/>
          </p:cNvSpPr>
          <p:nvPr>
            <p:ph type="title"/>
          </p:nvPr>
        </p:nvSpPr>
        <p:spPr/>
        <p:txBody>
          <a:bodyPr>
            <a:normAutofit fontScale="90000"/>
          </a:bodyPr>
          <a:lstStyle/>
          <a:p>
            <a:r>
              <a:rPr lang="el-GR" dirty="0"/>
              <a:t>Παραγωγή θερμότητας κατά το σχηματισμό της </a:t>
            </a:r>
            <a:r>
              <a:rPr lang="el-GR" dirty="0" smtClean="0"/>
              <a:t>Γης</a:t>
            </a:r>
            <a:endParaRPr lang="en-US" dirty="0"/>
          </a:p>
        </p:txBody>
      </p:sp>
    </p:spTree>
    <p:extLst>
      <p:ext uri="{BB962C8B-B14F-4D97-AF65-F5344CB8AC3E}">
        <p14:creationId xmlns:p14="http://schemas.microsoft.com/office/powerpoint/2010/main" val="3449486780"/>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9" name="4 - Ορθογώνιο"/>
          <p:cNvSpPr>
            <a:spLocks noChangeArrowheads="1"/>
          </p:cNvSpPr>
          <p:nvPr/>
        </p:nvSpPr>
        <p:spPr bwMode="auto">
          <a:xfrm>
            <a:off x="111967" y="1294138"/>
            <a:ext cx="989978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eaLnBrk="1" hangingPunct="1"/>
            <a:r>
              <a:rPr lang="el-GR" altLang="en-US" dirty="0">
                <a:latin typeface="+mn-lt"/>
              </a:rPr>
              <a:t>Ως πιθανή πηγή θερμότητας θεωρείται η μετατροπή σε θερμική ενέργεια μέρους</a:t>
            </a:r>
            <a:r>
              <a:rPr lang="en-US" altLang="en-US" dirty="0">
                <a:latin typeface="+mn-lt"/>
              </a:rPr>
              <a:t> </a:t>
            </a:r>
            <a:r>
              <a:rPr lang="el-GR" altLang="en-US" dirty="0">
                <a:latin typeface="+mn-lt"/>
              </a:rPr>
              <a:t>της κινητικής ενέργειας της Γης επειδή ελαττώνεται η ταχύτητα περιστροφής αυτής.</a:t>
            </a:r>
          </a:p>
        </p:txBody>
      </p:sp>
      <p:sp>
        <p:nvSpPr>
          <p:cNvPr id="70660" name="5 - Ορθογώνιο"/>
          <p:cNvSpPr>
            <a:spLocks noChangeArrowheads="1"/>
          </p:cNvSpPr>
          <p:nvPr/>
        </p:nvSpPr>
        <p:spPr bwMode="auto">
          <a:xfrm>
            <a:off x="111968" y="2228850"/>
            <a:ext cx="9899780"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eaLnBrk="1" hangingPunct="1"/>
            <a:r>
              <a:rPr lang="el-GR" altLang="en-US" dirty="0">
                <a:latin typeface="+mn-lt"/>
              </a:rPr>
              <a:t>Στοιχεία δείχνουν ότι ο χρόνος μιας πλήρους περιστροφής της</a:t>
            </a:r>
            <a:r>
              <a:rPr lang="en-US" altLang="en-US" dirty="0">
                <a:latin typeface="+mn-lt"/>
              </a:rPr>
              <a:t> </a:t>
            </a:r>
            <a:r>
              <a:rPr lang="el-GR" altLang="en-US" dirty="0">
                <a:latin typeface="+mn-lt"/>
              </a:rPr>
              <a:t>Γης,</a:t>
            </a:r>
            <a:r>
              <a:rPr lang="en-US" altLang="en-US" dirty="0">
                <a:latin typeface="+mn-lt"/>
              </a:rPr>
              <a:t> </a:t>
            </a:r>
            <a:r>
              <a:rPr lang="el-GR" altLang="en-US" dirty="0">
                <a:latin typeface="+mn-lt"/>
              </a:rPr>
              <a:t>αμέσως μετά το σχηματισμό της ήταν ίσως μικρότερος από 10 ώρες</a:t>
            </a:r>
            <a:r>
              <a:rPr lang="en-US" altLang="en-US" dirty="0">
                <a:latin typeface="+mn-lt"/>
              </a:rPr>
              <a:t>.</a:t>
            </a:r>
            <a:r>
              <a:rPr lang="el-GR" altLang="en-US" dirty="0">
                <a:latin typeface="+mn-lt"/>
              </a:rPr>
              <a:t> Η ελάττωση της ταχύτητας</a:t>
            </a:r>
            <a:r>
              <a:rPr lang="en-US" altLang="en-US" dirty="0">
                <a:latin typeface="+mn-lt"/>
              </a:rPr>
              <a:t> </a:t>
            </a:r>
            <a:r>
              <a:rPr lang="el-GR" altLang="en-US" dirty="0">
                <a:latin typeface="+mn-lt"/>
              </a:rPr>
              <a:t>περιστροφής της Γης είναι αποτέλεσμα κυρίως της</a:t>
            </a:r>
            <a:r>
              <a:rPr lang="en-US" altLang="en-US" dirty="0">
                <a:latin typeface="+mn-lt"/>
              </a:rPr>
              <a:t> </a:t>
            </a:r>
            <a:r>
              <a:rPr lang="el-GR" altLang="en-US" dirty="0">
                <a:latin typeface="+mn-lt"/>
              </a:rPr>
              <a:t>παλιρροιακής τριβής λόγω της έλξης της Σελήνης.</a:t>
            </a:r>
          </a:p>
        </p:txBody>
      </p:sp>
      <p:sp>
        <p:nvSpPr>
          <p:cNvPr id="7" name="6 - Ορθογώνιο"/>
          <p:cNvSpPr/>
          <p:nvPr/>
        </p:nvSpPr>
        <p:spPr>
          <a:xfrm>
            <a:off x="111967" y="3274657"/>
            <a:ext cx="9899780" cy="2862322"/>
          </a:xfrm>
          <a:prstGeom prst="rect">
            <a:avLst/>
          </a:prstGeom>
        </p:spPr>
        <p:txBody>
          <a:bodyPr wrap="square">
            <a:spAutoFit/>
          </a:bodyPr>
          <a:lstStyle/>
          <a:p>
            <a:pPr algn="just">
              <a:defRPr/>
            </a:pPr>
            <a:r>
              <a:rPr lang="el-GR" dirty="0"/>
              <a:t>Ενώ τμήμα της ενέργειας που χάνεται από την παλιρροιακή τριβή μεταφέρεται στη</a:t>
            </a:r>
            <a:r>
              <a:rPr lang="en-US" dirty="0"/>
              <a:t> </a:t>
            </a:r>
            <a:r>
              <a:rPr lang="el-GR" dirty="0"/>
              <a:t>Σελήνη, σημαντικό τμήμα μετατρέπεται σε θερμική ενέργεια. </a:t>
            </a:r>
          </a:p>
          <a:p>
            <a:pPr algn="just">
              <a:defRPr/>
            </a:pPr>
            <a:endParaRPr lang="el-GR" dirty="0"/>
          </a:p>
          <a:p>
            <a:pPr algn="just">
              <a:defRPr/>
            </a:pPr>
            <a:r>
              <a:rPr lang="el-GR" dirty="0"/>
              <a:t>Συνεπώς, κατά την αύξηση του χρόνου περιστροφής από 10 σε 24 ώρες, η Γη έχασε σημαντική κινητική </a:t>
            </a:r>
            <a:r>
              <a:rPr lang="en-US" dirty="0"/>
              <a:t> </a:t>
            </a:r>
            <a:r>
              <a:rPr lang="el-GR" dirty="0"/>
              <a:t>ενέργεια</a:t>
            </a:r>
            <a:r>
              <a:rPr lang="en-US" dirty="0"/>
              <a:t> </a:t>
            </a:r>
            <a:r>
              <a:rPr lang="el-GR" dirty="0"/>
              <a:t>περιστροφής, τμήμα της οποίας μετατράπηκε σε θερμότητα. </a:t>
            </a:r>
          </a:p>
          <a:p>
            <a:pPr algn="just">
              <a:defRPr/>
            </a:pPr>
            <a:endParaRPr lang="el-GR" dirty="0"/>
          </a:p>
          <a:p>
            <a:pPr algn="just">
              <a:defRPr/>
            </a:pPr>
            <a:r>
              <a:rPr lang="el-GR" dirty="0"/>
              <a:t>Το μεγαλύτερο ποσοστό</a:t>
            </a:r>
            <a:r>
              <a:rPr lang="en-US" dirty="0"/>
              <a:t> </a:t>
            </a:r>
            <a:r>
              <a:rPr lang="el-GR" dirty="0"/>
              <a:t>της ενέργειας αυτής μετατράπηκε σε θερμότητα στους ωκεανούς με τις θαλάσσιες</a:t>
            </a:r>
            <a:r>
              <a:rPr lang="en-US" dirty="0"/>
              <a:t> </a:t>
            </a:r>
            <a:r>
              <a:rPr lang="el-GR" dirty="0"/>
              <a:t>παλίρροιες. Μέρος όμως αυτής της ενέργειας μετατράπηκε σε θερμότητα λόγω των</a:t>
            </a:r>
            <a:r>
              <a:rPr lang="en-US" dirty="0"/>
              <a:t> </a:t>
            </a:r>
            <a:r>
              <a:rPr lang="el-GR" dirty="0"/>
              <a:t>παλιρροιών της στερεάς Γης. Συνέπεια αυτού ήταν η αύξηση της θερμοκρασίας του</a:t>
            </a:r>
            <a:r>
              <a:rPr lang="en-US" dirty="0"/>
              <a:t> </a:t>
            </a:r>
            <a:r>
              <a:rPr lang="el-GR" dirty="0"/>
              <a:t>εσωτερικού της Γης περίπου </a:t>
            </a:r>
            <a:r>
              <a:rPr lang="el-GR" b="1" dirty="0"/>
              <a:t>200</a:t>
            </a:r>
            <a:r>
              <a:rPr lang="el-GR" b="1" baseline="30000" dirty="0"/>
              <a:t>ο</a:t>
            </a:r>
            <a:r>
              <a:rPr lang="el-GR" b="1" dirty="0"/>
              <a:t>C</a:t>
            </a:r>
            <a:r>
              <a:rPr lang="el-GR" dirty="0"/>
              <a:t>. </a:t>
            </a:r>
          </a:p>
        </p:txBody>
      </p:sp>
      <p:pic>
        <p:nvPicPr>
          <p:cNvPr id="70662" name="Picture 2" descr="C:\Eisagogi sti geofysiki\Geofusiki_ppt\Sximata_Varutika\Precessional movement..png"/>
          <p:cNvPicPr>
            <a:picLocks noChangeAspect="1" noChangeArrowheads="1"/>
          </p:cNvPicPr>
          <p:nvPr/>
        </p:nvPicPr>
        <p:blipFill>
          <a:blip r:embed="rId2">
            <a:clrChange>
              <a:clrFrom>
                <a:srgbClr val="000000"/>
              </a:clrFrom>
              <a:clrTo>
                <a:srgbClr val="000000">
                  <a:alpha val="0"/>
                </a:srgbClr>
              </a:clrTo>
            </a:clrChange>
            <a:extLst>
              <a:ext uri="{28A0092B-C50C-407E-A947-70E740481C1C}">
                <a14:useLocalDpi xmlns:a14="http://schemas.microsoft.com/office/drawing/2010/main" val="0"/>
              </a:ext>
            </a:extLst>
          </a:blip>
          <a:srcRect/>
          <a:stretch>
            <a:fillRect/>
          </a:stretch>
        </p:blipFill>
        <p:spPr bwMode="auto">
          <a:xfrm>
            <a:off x="10203802" y="1714202"/>
            <a:ext cx="1714500" cy="1952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normAutofit fontScale="90000"/>
          </a:bodyPr>
          <a:lstStyle/>
          <a:p>
            <a:r>
              <a:rPr lang="el-GR" dirty="0"/>
              <a:t>Παραγωγή θερμότητας από την ενέργεια περιστροφής της </a:t>
            </a:r>
            <a:r>
              <a:rPr lang="el-GR" dirty="0" smtClean="0"/>
              <a:t>Γης</a:t>
            </a:r>
            <a:endParaRPr lang="en-US" dirty="0"/>
          </a:p>
        </p:txBody>
      </p:sp>
    </p:spTree>
    <p:extLst>
      <p:ext uri="{BB962C8B-B14F-4D97-AF65-F5344CB8AC3E}">
        <p14:creationId xmlns:p14="http://schemas.microsoft.com/office/powerpoint/2010/main" val="1081118883"/>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3" name="4 - Ορθογώνιο"/>
          <p:cNvSpPr>
            <a:spLocks noChangeArrowheads="1"/>
          </p:cNvSpPr>
          <p:nvPr/>
        </p:nvSpPr>
        <p:spPr bwMode="auto">
          <a:xfrm>
            <a:off x="609600" y="1425576"/>
            <a:ext cx="10829731"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eaLnBrk="1" hangingPunct="1"/>
            <a:r>
              <a:rPr lang="el-GR" altLang="en-US" dirty="0">
                <a:latin typeface="+mn-lt"/>
              </a:rPr>
              <a:t>Υπάρχουν σοβαρές ενδείξεις ότι η Γη σχηματίσθηκε από σχεδόν ομογενές υλικό, το οποίο στη συνέχεια διαφοροποιήθηκε</a:t>
            </a:r>
          </a:p>
        </p:txBody>
      </p:sp>
      <p:sp>
        <p:nvSpPr>
          <p:cNvPr id="71684" name="5 - Ορθογώνιο"/>
          <p:cNvSpPr>
            <a:spLocks noChangeArrowheads="1"/>
          </p:cNvSpPr>
          <p:nvPr/>
        </p:nvSpPr>
        <p:spPr bwMode="auto">
          <a:xfrm>
            <a:off x="609600" y="2433639"/>
            <a:ext cx="10829731"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eaLnBrk="1" hangingPunct="1"/>
            <a:r>
              <a:rPr lang="el-GR" altLang="en-US">
                <a:latin typeface="+mn-lt"/>
              </a:rPr>
              <a:t>Τα υλικά μεγαλύτερης πυκνότητας μετακινήθηκαν προς το κέντρο της Γης ενώ τα ελαφρότερα υλικά μετακινήθηκαν προς την επιφάνειά της και έτσι σχηματίσθηκαν ο μανδύας και ο πυρήνας.</a:t>
            </a:r>
          </a:p>
        </p:txBody>
      </p:sp>
      <p:sp>
        <p:nvSpPr>
          <p:cNvPr id="71685" name="6 - Ορθογώνιο"/>
          <p:cNvSpPr>
            <a:spLocks noChangeArrowheads="1"/>
          </p:cNvSpPr>
          <p:nvPr/>
        </p:nvSpPr>
        <p:spPr bwMode="auto">
          <a:xfrm>
            <a:off x="609600" y="3657600"/>
            <a:ext cx="10829731"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eaLnBrk="1" hangingPunct="1"/>
            <a:r>
              <a:rPr lang="el-GR" altLang="en-US">
                <a:latin typeface="+mn-lt"/>
              </a:rPr>
              <a:t>Kατά τις μετακινήσεις αυτές, δυναμική ενέργεια μετατρέπεται σε θερμότητα λόγω αύξησης της πίεσης, καθώς και λόγω τριβών και της ιξώδους ροής. Kατά τις μετακινήσεις αυτές, δυναμική ενέργεια μετατρέπεται σε θερμότητα λόγω αύξησης της πίεσης, καθώς και λόγω τριβών και της ιξώδους ροής.</a:t>
            </a:r>
          </a:p>
        </p:txBody>
      </p:sp>
      <p:sp>
        <p:nvSpPr>
          <p:cNvPr id="8" name="7 - Ορθογώνιο"/>
          <p:cNvSpPr/>
          <p:nvPr/>
        </p:nvSpPr>
        <p:spPr>
          <a:xfrm>
            <a:off x="609599" y="5042613"/>
            <a:ext cx="10829731" cy="923330"/>
          </a:xfrm>
          <a:prstGeom prst="rect">
            <a:avLst/>
          </a:prstGeom>
        </p:spPr>
        <p:txBody>
          <a:bodyPr wrap="square">
            <a:spAutoFit/>
          </a:bodyPr>
          <a:lstStyle/>
          <a:p>
            <a:pPr algn="just">
              <a:defRPr/>
            </a:pPr>
            <a:r>
              <a:rPr lang="el-GR" dirty="0"/>
              <a:t>Μικρό μέρος της θερμότητας που παράχθηκε με τον παραπάνω τρόπο δαπανήθηκε για την τήξη του υλικού του πυρήνα, αλλά το μεγαλύτερο μέρος της δαπανήθηκε για την ανύψωση της θερμοκρασίας της Γης. Η αύξηση αυτή υπολογίζεται σε </a:t>
            </a:r>
            <a:r>
              <a:rPr lang="el-GR" b="1" dirty="0"/>
              <a:t>1500</a:t>
            </a:r>
            <a:r>
              <a:rPr lang="el-GR" b="1" baseline="30000" dirty="0"/>
              <a:t>ο</a:t>
            </a:r>
            <a:r>
              <a:rPr lang="en-US" b="1" dirty="0"/>
              <a:t>C</a:t>
            </a:r>
            <a:r>
              <a:rPr lang="en-US" dirty="0"/>
              <a:t> </a:t>
            </a:r>
            <a:r>
              <a:rPr lang="el-GR" dirty="0"/>
              <a:t>περίπου.</a:t>
            </a:r>
          </a:p>
        </p:txBody>
      </p:sp>
      <p:sp>
        <p:nvSpPr>
          <p:cNvPr id="2" name="Title 1"/>
          <p:cNvSpPr>
            <a:spLocks noGrp="1"/>
          </p:cNvSpPr>
          <p:nvPr>
            <p:ph type="title"/>
          </p:nvPr>
        </p:nvSpPr>
        <p:spPr/>
        <p:txBody>
          <a:bodyPr>
            <a:normAutofit fontScale="90000"/>
          </a:bodyPr>
          <a:lstStyle/>
          <a:p>
            <a:r>
              <a:rPr lang="el-GR" dirty="0"/>
              <a:t>Παραγωγή θερμότητας κατά το σχηματισμό του πυρήνα της </a:t>
            </a:r>
            <a:r>
              <a:rPr lang="el-GR" dirty="0" smtClean="0"/>
              <a:t>Γης</a:t>
            </a:r>
            <a:endParaRPr lang="en-US" dirty="0"/>
          </a:p>
        </p:txBody>
      </p:sp>
    </p:spTree>
    <p:extLst>
      <p:ext uri="{BB962C8B-B14F-4D97-AF65-F5344CB8AC3E}">
        <p14:creationId xmlns:p14="http://schemas.microsoft.com/office/powerpoint/2010/main" val="751428088"/>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2706" name="Picture 2" descr="C:\Eisagogi sti geofysiki\Geofusiki_ppt\Sximata_Thermotita\temperature_global.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81250" y="500063"/>
            <a:ext cx="7651750" cy="5118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2707" name="4 - TextBox"/>
          <p:cNvSpPr txBox="1">
            <a:spLocks noChangeArrowheads="1"/>
          </p:cNvSpPr>
          <p:nvPr/>
        </p:nvSpPr>
        <p:spPr bwMode="auto">
          <a:xfrm>
            <a:off x="2881314" y="71438"/>
            <a:ext cx="671512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l-GR" altLang="en-US" sz="2000" b="1" dirty="0">
                <a:latin typeface="+mn-lt"/>
              </a:rPr>
              <a:t>Παγκόσμιος  Χάρτης Θερμοκρασίας</a:t>
            </a:r>
            <a:r>
              <a:rPr lang="en-US" altLang="en-US" sz="2000" dirty="0">
                <a:latin typeface="+mn-lt"/>
              </a:rPr>
              <a:t> </a:t>
            </a:r>
            <a:r>
              <a:rPr lang="el-GR" altLang="en-US" sz="2000" b="1" dirty="0">
                <a:latin typeface="+mn-lt"/>
              </a:rPr>
              <a:t>(Απρίλιος</a:t>
            </a:r>
            <a:r>
              <a:rPr lang="en-US" altLang="en-US" sz="2000" b="1" dirty="0">
                <a:latin typeface="+mn-lt"/>
              </a:rPr>
              <a:t> 2003</a:t>
            </a:r>
            <a:r>
              <a:rPr lang="el-GR" altLang="en-US" sz="2000" b="1" dirty="0">
                <a:latin typeface="+mn-lt"/>
              </a:rPr>
              <a:t>)</a:t>
            </a:r>
          </a:p>
        </p:txBody>
      </p:sp>
      <p:sp>
        <p:nvSpPr>
          <p:cNvPr id="72708" name="5 - TextBox"/>
          <p:cNvSpPr txBox="1">
            <a:spLocks noChangeArrowheads="1"/>
          </p:cNvSpPr>
          <p:nvPr/>
        </p:nvSpPr>
        <p:spPr bwMode="auto">
          <a:xfrm>
            <a:off x="2317750" y="5618163"/>
            <a:ext cx="7715250"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l-GR" altLang="en-US" b="1" dirty="0">
                <a:latin typeface="+mn-lt"/>
              </a:rPr>
              <a:t>Παγκόσμιος χάρτης Θερμοκρασίας </a:t>
            </a:r>
            <a:r>
              <a:rPr lang="en-US" altLang="en-US" b="1" dirty="0">
                <a:latin typeface="+mn-lt"/>
              </a:rPr>
              <a:t>( </a:t>
            </a:r>
            <a:r>
              <a:rPr lang="el-GR" altLang="en-US" b="1" dirty="0">
                <a:latin typeface="+mn-lt"/>
              </a:rPr>
              <a:t>δορυφόρος της </a:t>
            </a:r>
            <a:r>
              <a:rPr lang="en-US" altLang="en-US" b="1" dirty="0">
                <a:latin typeface="+mn-lt"/>
              </a:rPr>
              <a:t>NASA) .</a:t>
            </a:r>
            <a:r>
              <a:rPr lang="el-GR" altLang="en-US" b="1" dirty="0">
                <a:latin typeface="+mn-lt"/>
              </a:rPr>
              <a:t>Οι θερμοκρασίες ποικίλουν από </a:t>
            </a:r>
            <a:r>
              <a:rPr lang="en-US" altLang="en-US" b="1" dirty="0">
                <a:latin typeface="+mn-lt"/>
              </a:rPr>
              <a:t>-81° C</a:t>
            </a:r>
            <a:r>
              <a:rPr lang="el-GR" altLang="en-US" b="1" dirty="0">
                <a:latin typeface="+mn-lt"/>
              </a:rPr>
              <a:t> </a:t>
            </a:r>
            <a:r>
              <a:rPr lang="en-US" altLang="en-US" b="1" dirty="0">
                <a:latin typeface="+mn-lt"/>
              </a:rPr>
              <a:t>(-114° Fahrenheit)</a:t>
            </a:r>
            <a:r>
              <a:rPr lang="el-GR" altLang="en-US" b="1" dirty="0">
                <a:latin typeface="+mn-lt"/>
              </a:rPr>
              <a:t> </a:t>
            </a:r>
            <a:r>
              <a:rPr lang="el-GR" altLang="en-US" b="1" dirty="0" err="1">
                <a:latin typeface="+mn-lt"/>
              </a:rPr>
              <a:t>απόμαύρο</a:t>
            </a:r>
            <a:r>
              <a:rPr lang="el-GR" altLang="en-US" b="1" dirty="0">
                <a:latin typeface="+mn-lt"/>
              </a:rPr>
              <a:t>/</a:t>
            </a:r>
            <a:r>
              <a:rPr lang="el-GR" altLang="en-US" b="1" dirty="0" err="1">
                <a:latin typeface="+mn-lt"/>
              </a:rPr>
              <a:t>μπλέ</a:t>
            </a:r>
            <a:r>
              <a:rPr lang="el-GR" altLang="en-US" b="1" dirty="0">
                <a:latin typeface="+mn-lt"/>
              </a:rPr>
              <a:t> έως και</a:t>
            </a:r>
            <a:r>
              <a:rPr lang="en-US" altLang="en-US" b="1" dirty="0">
                <a:latin typeface="+mn-lt"/>
              </a:rPr>
              <a:t> 47 ° C (116° F) </a:t>
            </a:r>
            <a:r>
              <a:rPr lang="el-GR" altLang="en-US" b="1" dirty="0">
                <a:latin typeface="+mn-lt"/>
              </a:rPr>
              <a:t>κόκκινο χρώμα</a:t>
            </a:r>
            <a:r>
              <a:rPr lang="en-US" altLang="en-US" b="1" dirty="0">
                <a:latin typeface="+mn-lt"/>
              </a:rPr>
              <a:t>. </a:t>
            </a:r>
            <a:endParaRPr lang="el-GR" altLang="en-US" b="1" dirty="0">
              <a:latin typeface="+mn-lt"/>
            </a:endParaRPr>
          </a:p>
        </p:txBody>
      </p:sp>
    </p:spTree>
    <p:extLst>
      <p:ext uri="{BB962C8B-B14F-4D97-AF65-F5344CB8AC3E}">
        <p14:creationId xmlns:p14="http://schemas.microsoft.com/office/powerpoint/2010/main" val="3845650823"/>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 Ορθογώνιο"/>
          <p:cNvSpPr/>
          <p:nvPr/>
        </p:nvSpPr>
        <p:spPr>
          <a:xfrm>
            <a:off x="354562" y="1364369"/>
            <a:ext cx="11439331" cy="923330"/>
          </a:xfrm>
          <a:prstGeom prst="rect">
            <a:avLst/>
          </a:prstGeom>
        </p:spPr>
        <p:txBody>
          <a:bodyPr wrap="square">
            <a:spAutoFit/>
          </a:bodyPr>
          <a:lstStyle/>
          <a:p>
            <a:pPr algn="just">
              <a:defRPr/>
            </a:pPr>
            <a:r>
              <a:rPr lang="en-US" dirty="0"/>
              <a:t>H</a:t>
            </a:r>
            <a:r>
              <a:rPr lang="el-GR" dirty="0"/>
              <a:t> σχετικώς μεγάλη θερμοβαθμίδα, </a:t>
            </a:r>
            <a:r>
              <a:rPr lang="el-GR" b="1" dirty="0"/>
              <a:t>20</a:t>
            </a:r>
            <a:r>
              <a:rPr lang="el-GR" b="1" baseline="30000" dirty="0"/>
              <a:t>ο</a:t>
            </a:r>
            <a:r>
              <a:rPr lang="el-GR" b="1" dirty="0"/>
              <a:t>C/km</a:t>
            </a:r>
            <a:r>
              <a:rPr lang="el-GR" dirty="0"/>
              <a:t>, που</a:t>
            </a:r>
            <a:r>
              <a:rPr lang="en-US" dirty="0"/>
              <a:t> </a:t>
            </a:r>
            <a:r>
              <a:rPr lang="el-GR" dirty="0"/>
              <a:t>μετρήθηκε κοντά στην επιφάνεια της Γης, δεν διατηρείται σε μεγαλύτερα βάθη μέσα</a:t>
            </a:r>
            <a:r>
              <a:rPr lang="en-US" dirty="0"/>
              <a:t> </a:t>
            </a:r>
            <a:r>
              <a:rPr lang="el-GR" dirty="0"/>
              <a:t>στη Γη, γιατί αν αυτό συνέβαινε το υλικό του μανδύα θα έλειωνε σε σχετικά μικρό</a:t>
            </a:r>
            <a:r>
              <a:rPr lang="en-US" dirty="0"/>
              <a:t> </a:t>
            </a:r>
            <a:r>
              <a:rPr lang="el-GR" dirty="0"/>
              <a:t>βάθος ενώ είναι γνωστό από σεισμολογικά δεδομένα ότι ο μανδύας βρίσκεται σε</a:t>
            </a:r>
            <a:r>
              <a:rPr lang="en-US" dirty="0"/>
              <a:t> </a:t>
            </a:r>
            <a:r>
              <a:rPr lang="el-GR" dirty="0"/>
              <a:t>στερεή κατάσταση.</a:t>
            </a:r>
          </a:p>
        </p:txBody>
      </p:sp>
      <p:sp>
        <p:nvSpPr>
          <p:cNvPr id="73732" name="5 - Ορθογώνιο"/>
          <p:cNvSpPr>
            <a:spLocks noChangeArrowheads="1"/>
          </p:cNvSpPr>
          <p:nvPr/>
        </p:nvSpPr>
        <p:spPr bwMode="auto">
          <a:xfrm>
            <a:off x="354563" y="2500314"/>
            <a:ext cx="11439331"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eaLnBrk="1" hangingPunct="1"/>
            <a:r>
              <a:rPr lang="el-GR" altLang="en-US" dirty="0">
                <a:latin typeface="+mn-lt"/>
              </a:rPr>
              <a:t>Διάφορες προσπάθειες έχουν καταβληθεί για την εκτίμηση της θερμοκρασίας σε</a:t>
            </a:r>
            <a:r>
              <a:rPr lang="en-US" altLang="en-US" dirty="0">
                <a:latin typeface="+mn-lt"/>
              </a:rPr>
              <a:t> </a:t>
            </a:r>
            <a:r>
              <a:rPr lang="el-GR" altLang="en-US" dirty="0">
                <a:latin typeface="+mn-lt"/>
              </a:rPr>
              <a:t>διάφορα βάθη με βάση ορισμένες υποθέσεις και αποτελέσματα εργαστηριακών</a:t>
            </a:r>
            <a:r>
              <a:rPr lang="en-US" altLang="en-US" dirty="0">
                <a:latin typeface="+mn-lt"/>
              </a:rPr>
              <a:t> </a:t>
            </a:r>
            <a:r>
              <a:rPr lang="el-GR" altLang="en-US" dirty="0">
                <a:latin typeface="+mn-lt"/>
              </a:rPr>
              <a:t>πειραμάτων. Έτσι λοιπόν:</a:t>
            </a:r>
          </a:p>
        </p:txBody>
      </p:sp>
      <p:sp>
        <p:nvSpPr>
          <p:cNvPr id="73733" name="6 - Ορθογώνιο"/>
          <p:cNvSpPr>
            <a:spLocks noChangeArrowheads="1"/>
          </p:cNvSpPr>
          <p:nvPr/>
        </p:nvSpPr>
        <p:spPr bwMode="auto">
          <a:xfrm>
            <a:off x="380436" y="3571876"/>
            <a:ext cx="11413457" cy="25853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eaLnBrk="1" hangingPunct="1">
              <a:buFont typeface="Wingdings" panose="05000000000000000000" pitchFamily="2" charset="2"/>
              <a:buChar char="Ø"/>
            </a:pPr>
            <a:r>
              <a:rPr lang="el-GR" altLang="en-US" dirty="0">
                <a:latin typeface="+mn-lt"/>
              </a:rPr>
              <a:t>Η</a:t>
            </a:r>
            <a:r>
              <a:rPr lang="en-US" altLang="en-US" dirty="0">
                <a:latin typeface="+mn-lt"/>
              </a:rPr>
              <a:t> </a:t>
            </a:r>
            <a:r>
              <a:rPr lang="el-GR" altLang="en-US" dirty="0">
                <a:latin typeface="+mn-lt"/>
              </a:rPr>
              <a:t>ειδική ηλεκτρική αγωγιμότητα, είναι γνωστή η σχέση της με τη</a:t>
            </a:r>
            <a:r>
              <a:rPr lang="en-US" altLang="en-US" dirty="0">
                <a:latin typeface="+mn-lt"/>
              </a:rPr>
              <a:t> </a:t>
            </a:r>
            <a:r>
              <a:rPr lang="el-GR" altLang="en-US" dirty="0">
                <a:latin typeface="+mn-lt"/>
              </a:rPr>
              <a:t>θερμοκρασία</a:t>
            </a:r>
            <a:r>
              <a:rPr lang="en-US" altLang="en-US" dirty="0">
                <a:latin typeface="+mn-lt"/>
              </a:rPr>
              <a:t> </a:t>
            </a:r>
            <a:r>
              <a:rPr lang="el-GR" altLang="en-US" dirty="0">
                <a:latin typeface="+mn-lt"/>
              </a:rPr>
              <a:t>και η μεταβολή της με το βάθος μέσα στο μανδύα. </a:t>
            </a:r>
          </a:p>
          <a:p>
            <a:pPr algn="just" eaLnBrk="1" hangingPunct="1">
              <a:buFont typeface="Wingdings" panose="05000000000000000000" pitchFamily="2" charset="2"/>
              <a:buChar char="Ø"/>
            </a:pPr>
            <a:endParaRPr lang="el-GR" altLang="en-US" dirty="0">
              <a:latin typeface="+mn-lt"/>
            </a:endParaRPr>
          </a:p>
          <a:p>
            <a:pPr algn="just" eaLnBrk="1" hangingPunct="1">
              <a:buFont typeface="Wingdings" panose="05000000000000000000" pitchFamily="2" charset="2"/>
              <a:buChar char="Ø"/>
            </a:pPr>
            <a:r>
              <a:rPr lang="el-GR" altLang="en-US" dirty="0">
                <a:latin typeface="+mn-lt"/>
              </a:rPr>
              <a:t>Οι ταχύτητες των σεισμικών κυμάτων χώρου και η πίεση, των οποίων οι μεταβολές με το βάθος είναι επίσης γνωστές, χρησιμοποιούνται για τον καθορισμό της μεταβολής της θερμοκρασίας αλλά και του σημείου τήξης με το βάθος στο μανδύα. </a:t>
            </a:r>
          </a:p>
          <a:p>
            <a:pPr algn="just" eaLnBrk="1" hangingPunct="1">
              <a:buFont typeface="Wingdings" panose="05000000000000000000" pitchFamily="2" charset="2"/>
              <a:buChar char="Ø"/>
            </a:pPr>
            <a:endParaRPr lang="el-GR" altLang="en-US" dirty="0">
              <a:latin typeface="+mn-lt"/>
            </a:endParaRPr>
          </a:p>
          <a:p>
            <a:pPr algn="just" eaLnBrk="1" hangingPunct="1">
              <a:buFont typeface="Wingdings" panose="05000000000000000000" pitchFamily="2" charset="2"/>
              <a:buChar char="Ø"/>
            </a:pPr>
            <a:r>
              <a:rPr lang="el-GR" altLang="en-US" dirty="0">
                <a:latin typeface="+mn-lt"/>
              </a:rPr>
              <a:t>Η βασική υπόθεση που γίνεται για τον καθορισμό της θερμοκρασίας στον πυρήνα αλλά και στο μεγαλύτερο τμήμα του μανδύα είναι ότι η θερμική μεταβολή εκεί είναι </a:t>
            </a:r>
            <a:r>
              <a:rPr lang="el-GR" altLang="en-US" dirty="0" err="1">
                <a:latin typeface="+mn-lt"/>
              </a:rPr>
              <a:t>αδιαβατική</a:t>
            </a:r>
            <a:r>
              <a:rPr lang="el-GR" altLang="en-US" dirty="0">
                <a:latin typeface="+mn-lt"/>
              </a:rPr>
              <a:t>.</a:t>
            </a:r>
          </a:p>
        </p:txBody>
      </p:sp>
      <p:sp>
        <p:nvSpPr>
          <p:cNvPr id="2" name="Title 1"/>
          <p:cNvSpPr>
            <a:spLocks noGrp="1"/>
          </p:cNvSpPr>
          <p:nvPr>
            <p:ph type="title"/>
          </p:nvPr>
        </p:nvSpPr>
        <p:spPr/>
        <p:txBody>
          <a:bodyPr>
            <a:normAutofit/>
          </a:bodyPr>
          <a:lstStyle/>
          <a:p>
            <a:r>
              <a:rPr lang="el-GR" dirty="0"/>
              <a:t>Η Θερμοκρασία στο Εσωτερικό της </a:t>
            </a:r>
            <a:r>
              <a:rPr lang="el-GR" dirty="0" smtClean="0"/>
              <a:t>Γης</a:t>
            </a:r>
            <a:endParaRPr lang="en-US" dirty="0"/>
          </a:p>
        </p:txBody>
      </p:sp>
    </p:spTree>
    <p:extLst>
      <p:ext uri="{BB962C8B-B14F-4D97-AF65-F5344CB8AC3E}">
        <p14:creationId xmlns:p14="http://schemas.microsoft.com/office/powerpoint/2010/main" val="3621182298"/>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4" name="4 - Ορθογώνιο"/>
          <p:cNvSpPr>
            <a:spLocks noChangeArrowheads="1"/>
          </p:cNvSpPr>
          <p:nvPr/>
        </p:nvSpPr>
        <p:spPr bwMode="auto">
          <a:xfrm>
            <a:off x="133739" y="1298251"/>
            <a:ext cx="11924522"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eaLnBrk="1" hangingPunct="1"/>
            <a:r>
              <a:rPr lang="el-GR" altLang="en-US" dirty="0">
                <a:latin typeface="+mn-lt"/>
              </a:rPr>
              <a:t>Από θεωρητικές και πειραματικές παρατηρήσεις προκύπτει ότι υπάρχει σχέση μεταξύ της θερμοκρασίας και της ειδικής ηλεκτρικής αγωγιμότητας των υλικών από τα οποία αποτελείται ο μανδύας. Η σχέση αυτή είναι της μορφής:</a:t>
            </a:r>
          </a:p>
        </p:txBody>
      </p:sp>
      <p:grpSp>
        <p:nvGrpSpPr>
          <p:cNvPr id="10245" name="14 - Ομάδα"/>
          <p:cNvGrpSpPr>
            <a:grpSpLocks/>
          </p:cNvGrpSpPr>
          <p:nvPr/>
        </p:nvGrpSpPr>
        <p:grpSpPr bwMode="auto">
          <a:xfrm>
            <a:off x="3717926" y="2297114"/>
            <a:ext cx="4735513" cy="631825"/>
            <a:chOff x="1928794" y="2214554"/>
            <a:chExt cx="4735024" cy="631819"/>
          </a:xfrm>
        </p:grpSpPr>
        <p:graphicFrame>
          <p:nvGraphicFramePr>
            <p:cNvPr id="10242" name="Object 2"/>
            <p:cNvGraphicFramePr>
              <a:graphicFrameLocks noChangeAspect="1"/>
            </p:cNvGraphicFramePr>
            <p:nvPr>
              <p:extLst>
                <p:ext uri="{D42A27DB-BD31-4B8C-83A1-F6EECF244321}">
                  <p14:modId xmlns:p14="http://schemas.microsoft.com/office/powerpoint/2010/main" val="2712055074"/>
                </p:ext>
              </p:extLst>
            </p:nvPr>
          </p:nvGraphicFramePr>
          <p:xfrm>
            <a:off x="1928794" y="2214554"/>
            <a:ext cx="4020644" cy="631819"/>
          </p:xfrm>
          <a:graphic>
            <a:graphicData uri="http://schemas.openxmlformats.org/presentationml/2006/ole">
              <mc:AlternateContent xmlns:mc="http://schemas.openxmlformats.org/markup-compatibility/2006">
                <mc:Choice xmlns:v="urn:schemas-microsoft-com:vml" Requires="v">
                  <p:oleObj spid="_x0000_s10261" name="Equation" r:id="rId3" imgW="1587240" imgH="241200" progId="Equation.DSMT4">
                    <p:embed/>
                  </p:oleObj>
                </mc:Choice>
                <mc:Fallback>
                  <p:oleObj name="Equation" r:id="rId3" imgW="1587240" imgH="241200" progId="Equation.DSMT4">
                    <p:embed/>
                    <p:pic>
                      <p:nvPicPr>
                        <p:cNvPr id="0" name=""/>
                        <p:cNvPicPr>
                          <a:picLocks noChangeAspect="1" noChangeArrowheads="1"/>
                        </p:cNvPicPr>
                        <p:nvPr/>
                      </p:nvPicPr>
                      <p:blipFill>
                        <a:blip r:embed="rId4">
                          <a:lum bright="-100000"/>
                          <a:extLst>
                            <a:ext uri="{28A0092B-C50C-407E-A947-70E740481C1C}">
                              <a14:useLocalDpi xmlns:a14="http://schemas.microsoft.com/office/drawing/2010/main" val="0"/>
                            </a:ext>
                          </a:extLst>
                        </a:blip>
                        <a:srcRect/>
                        <a:stretch>
                          <a:fillRect/>
                        </a:stretch>
                      </p:blipFill>
                      <p:spPr bwMode="auto">
                        <a:xfrm>
                          <a:off x="1928794" y="2214554"/>
                          <a:ext cx="4020644" cy="63181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0259" name="7 - Ορθογώνιο"/>
            <p:cNvSpPr>
              <a:spLocks noChangeArrowheads="1"/>
            </p:cNvSpPr>
            <p:nvPr/>
          </p:nvSpPr>
          <p:spPr bwMode="auto">
            <a:xfrm>
              <a:off x="5929322" y="2357430"/>
              <a:ext cx="73449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l-GR" altLang="en-US">
                  <a:latin typeface="Calibri" panose="020F0502020204030204" pitchFamily="34" charset="0"/>
                </a:rPr>
                <a:t>(4.19)</a:t>
              </a:r>
            </a:p>
          </p:txBody>
        </p:sp>
      </p:grpSp>
      <p:sp>
        <p:nvSpPr>
          <p:cNvPr id="10246" name="9 - Ορθογώνιο"/>
          <p:cNvSpPr>
            <a:spLocks noChangeArrowheads="1"/>
          </p:cNvSpPr>
          <p:nvPr/>
        </p:nvSpPr>
        <p:spPr bwMode="auto">
          <a:xfrm>
            <a:off x="2024063" y="4071939"/>
            <a:ext cx="57150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eaLnBrk="1" hangingPunct="1"/>
            <a:r>
              <a:rPr lang="el-GR" altLang="en-US" b="1" dirty="0">
                <a:latin typeface="+mn-lt"/>
              </a:rPr>
              <a:t>σ</a:t>
            </a:r>
            <a:r>
              <a:rPr lang="el-GR" altLang="en-US" b="1" baseline="-25000" dirty="0">
                <a:latin typeface="+mn-lt"/>
              </a:rPr>
              <a:t>1</a:t>
            </a:r>
            <a:r>
              <a:rPr lang="el-GR" altLang="en-US" dirty="0">
                <a:latin typeface="+mn-lt"/>
              </a:rPr>
              <a:t> και </a:t>
            </a:r>
            <a:r>
              <a:rPr lang="el-GR" altLang="en-US" b="1" dirty="0">
                <a:latin typeface="+mn-lt"/>
              </a:rPr>
              <a:t>σ</a:t>
            </a:r>
            <a:r>
              <a:rPr lang="el-GR" altLang="en-US" b="1" baseline="-25000" dirty="0">
                <a:latin typeface="+mn-lt"/>
              </a:rPr>
              <a:t>2</a:t>
            </a:r>
            <a:r>
              <a:rPr lang="el-GR" altLang="en-US" dirty="0">
                <a:latin typeface="+mn-lt"/>
              </a:rPr>
              <a:t> είναι σταθερές που εξαρτώνται από το υλικό</a:t>
            </a:r>
          </a:p>
        </p:txBody>
      </p:sp>
      <p:sp>
        <p:nvSpPr>
          <p:cNvPr id="10247" name="10 - Ορθογώνιο"/>
          <p:cNvSpPr>
            <a:spLocks noChangeArrowheads="1"/>
          </p:cNvSpPr>
          <p:nvPr/>
        </p:nvSpPr>
        <p:spPr bwMode="auto">
          <a:xfrm>
            <a:off x="2024063" y="4429125"/>
            <a:ext cx="714375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eaLnBrk="1" hangingPunct="1"/>
            <a:r>
              <a:rPr lang="el-GR" altLang="en-US" b="1" dirty="0">
                <a:latin typeface="+mn-lt"/>
              </a:rPr>
              <a:t>Ε</a:t>
            </a:r>
            <a:r>
              <a:rPr lang="el-GR" altLang="en-US" b="1" baseline="-25000" dirty="0">
                <a:latin typeface="+mn-lt"/>
              </a:rPr>
              <a:t>1</a:t>
            </a:r>
            <a:r>
              <a:rPr lang="el-GR" altLang="en-US" dirty="0">
                <a:latin typeface="+mn-lt"/>
              </a:rPr>
              <a:t> και </a:t>
            </a:r>
            <a:r>
              <a:rPr lang="el-GR" altLang="en-US" b="1" dirty="0">
                <a:latin typeface="+mn-lt"/>
              </a:rPr>
              <a:t>Ε</a:t>
            </a:r>
            <a:r>
              <a:rPr lang="el-GR" altLang="en-US" b="1" baseline="-25000" dirty="0">
                <a:latin typeface="+mn-lt"/>
              </a:rPr>
              <a:t>2</a:t>
            </a:r>
            <a:r>
              <a:rPr lang="el-GR" altLang="en-US" dirty="0">
                <a:latin typeface="+mn-lt"/>
              </a:rPr>
              <a:t> είναι οι ενέργειες διέγερσης που εξαρτώνται από το υλικό</a:t>
            </a:r>
          </a:p>
        </p:txBody>
      </p:sp>
      <p:sp>
        <p:nvSpPr>
          <p:cNvPr id="12" name="11 - Ορθογώνιο"/>
          <p:cNvSpPr/>
          <p:nvPr/>
        </p:nvSpPr>
        <p:spPr>
          <a:xfrm>
            <a:off x="2024064" y="4786314"/>
            <a:ext cx="3571875" cy="369887"/>
          </a:xfrm>
          <a:prstGeom prst="rect">
            <a:avLst/>
          </a:prstGeom>
        </p:spPr>
        <p:txBody>
          <a:bodyPr>
            <a:spAutoFit/>
          </a:bodyPr>
          <a:lstStyle/>
          <a:p>
            <a:pPr algn="just">
              <a:defRPr/>
            </a:pPr>
            <a:r>
              <a:rPr lang="el-GR" b="1" dirty="0"/>
              <a:t>Κ</a:t>
            </a:r>
            <a:r>
              <a:rPr lang="el-GR" dirty="0"/>
              <a:t> είναι η σταθερά του </a:t>
            </a:r>
            <a:r>
              <a:rPr lang="en-US" dirty="0"/>
              <a:t>Boltzmann</a:t>
            </a:r>
            <a:endParaRPr lang="el-GR" dirty="0"/>
          </a:p>
        </p:txBody>
      </p:sp>
      <p:sp>
        <p:nvSpPr>
          <p:cNvPr id="13" name="12 - Ορθογώνιο"/>
          <p:cNvSpPr/>
          <p:nvPr/>
        </p:nvSpPr>
        <p:spPr>
          <a:xfrm>
            <a:off x="2044701" y="5072064"/>
            <a:ext cx="1788695" cy="369332"/>
          </a:xfrm>
          <a:prstGeom prst="rect">
            <a:avLst/>
          </a:prstGeom>
        </p:spPr>
        <p:txBody>
          <a:bodyPr wrap="none">
            <a:spAutoFit/>
          </a:bodyPr>
          <a:lstStyle/>
          <a:p>
            <a:pPr>
              <a:defRPr/>
            </a:pPr>
            <a:r>
              <a:rPr lang="el-GR" b="1" dirty="0"/>
              <a:t>Τ</a:t>
            </a:r>
            <a:r>
              <a:rPr lang="el-GR" dirty="0"/>
              <a:t> η θερμοκρασία</a:t>
            </a:r>
          </a:p>
        </p:txBody>
      </p:sp>
      <p:sp>
        <p:nvSpPr>
          <p:cNvPr id="14" name="13 - Ορθογώνιο"/>
          <p:cNvSpPr/>
          <p:nvPr/>
        </p:nvSpPr>
        <p:spPr>
          <a:xfrm>
            <a:off x="783771" y="5413403"/>
            <a:ext cx="11274490" cy="923330"/>
          </a:xfrm>
          <a:prstGeom prst="rect">
            <a:avLst/>
          </a:prstGeom>
          <a:solidFill>
            <a:schemeClr val="bg1"/>
          </a:solidFill>
          <a:ln>
            <a:solidFill>
              <a:schemeClr val="tx1"/>
            </a:solidFill>
          </a:ln>
        </p:spPr>
        <p:style>
          <a:lnRef idx="3">
            <a:schemeClr val="lt1"/>
          </a:lnRef>
          <a:fillRef idx="1">
            <a:schemeClr val="accent2"/>
          </a:fillRef>
          <a:effectRef idx="1">
            <a:schemeClr val="accent2"/>
          </a:effectRef>
          <a:fontRef idx="minor">
            <a:schemeClr val="lt1"/>
          </a:fontRef>
        </p:style>
        <p:txBody>
          <a:bodyPr wrap="square">
            <a:spAutoFit/>
          </a:bodyPr>
          <a:lstStyle/>
          <a:p>
            <a:pPr algn="just">
              <a:defRPr/>
            </a:pPr>
            <a:r>
              <a:rPr lang="el-GR" dirty="0">
                <a:solidFill>
                  <a:schemeClr val="tx1"/>
                </a:solidFill>
              </a:rPr>
              <a:t>Η σχέση (4.19) μπορεί να εφαρμοσθεί για τον υπολογισμό της θερμοκρασίας σε συνάρτηση με το βάθος, αφού γνωρίζουμε τη μεταβολή της ειδικής ηλεκτρικής αγωγιμότητας με το βάθος. Εντούτοις, ο καθορισμός της θερμοκρασίας με αυτόν τον τρόπο επηρεάζεται πολύ από τις αβεβαιότητες που αφορούν τη σύσταση του μανδύα.</a:t>
            </a:r>
          </a:p>
        </p:txBody>
      </p:sp>
      <p:grpSp>
        <p:nvGrpSpPr>
          <p:cNvPr id="10251" name="20 - Ομάδα"/>
          <p:cNvGrpSpPr>
            <a:grpSpLocks/>
          </p:cNvGrpSpPr>
          <p:nvPr/>
        </p:nvGrpSpPr>
        <p:grpSpPr bwMode="auto">
          <a:xfrm>
            <a:off x="1952625" y="2143126"/>
            <a:ext cx="4071938" cy="1785935"/>
            <a:chOff x="428596" y="2143116"/>
            <a:chExt cx="4071966" cy="1786655"/>
          </a:xfrm>
        </p:grpSpPr>
        <p:sp>
          <p:nvSpPr>
            <p:cNvPr id="8" name="7 - Στρογγυλεμένο ορθογώνιο"/>
            <p:cNvSpPr/>
            <p:nvPr/>
          </p:nvSpPr>
          <p:spPr>
            <a:xfrm>
              <a:off x="428596" y="3215112"/>
              <a:ext cx="4071966" cy="714663"/>
            </a:xfrm>
            <a:prstGeom prst="roundRect">
              <a:avLst/>
            </a:prstGeom>
            <a:solidFill>
              <a:schemeClr val="bg1"/>
            </a:solidFill>
          </p:spPr>
          <p:style>
            <a:lnRef idx="1">
              <a:schemeClr val="accent4"/>
            </a:lnRef>
            <a:fillRef idx="2">
              <a:schemeClr val="accent4"/>
            </a:fillRef>
            <a:effectRef idx="1">
              <a:schemeClr val="accent4"/>
            </a:effectRef>
            <a:fontRef idx="minor">
              <a:schemeClr val="dk1"/>
            </a:fontRef>
          </p:style>
          <p:txBody>
            <a:bodyPr>
              <a:spAutoFit/>
            </a:bodyPr>
            <a:lstStyle/>
            <a:p>
              <a:pPr algn="just">
                <a:defRPr/>
              </a:pPr>
              <a:r>
                <a:rPr lang="el-GR" dirty="0">
                  <a:solidFill>
                    <a:schemeClr val="tx1"/>
                  </a:solidFill>
                </a:rPr>
                <a:t>παριστάνει την ηλεκτρική αγωγιμότητα που οφείλεται στα ηλεκτρόνια</a:t>
              </a:r>
            </a:p>
          </p:txBody>
        </p:sp>
        <p:cxnSp>
          <p:nvCxnSpPr>
            <p:cNvPr id="17" name="16 - Ευθύγραμμο βέλος σύνδεσης"/>
            <p:cNvCxnSpPr>
              <a:stCxn id="8" idx="0"/>
            </p:cNvCxnSpPr>
            <p:nvPr/>
          </p:nvCxnSpPr>
          <p:spPr>
            <a:xfrm rot="5400000" flipH="1" flipV="1">
              <a:off x="2551835" y="2838020"/>
              <a:ext cx="285865" cy="468316"/>
            </a:xfrm>
            <a:prstGeom prst="straightConnector1">
              <a:avLst/>
            </a:prstGeom>
            <a:ln w="508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8" name="17 - Έλλειψη"/>
            <p:cNvSpPr/>
            <p:nvPr/>
          </p:nvSpPr>
          <p:spPr>
            <a:xfrm>
              <a:off x="2857488" y="2143116"/>
              <a:ext cx="1500198" cy="857596"/>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l-GR">
                <a:solidFill>
                  <a:schemeClr val="tx1"/>
                </a:solidFill>
              </a:endParaRPr>
            </a:p>
          </p:txBody>
        </p:sp>
      </p:grpSp>
      <p:grpSp>
        <p:nvGrpSpPr>
          <p:cNvPr id="10252" name="24 - Ομάδα"/>
          <p:cNvGrpSpPr>
            <a:grpSpLocks/>
          </p:cNvGrpSpPr>
          <p:nvPr/>
        </p:nvGrpSpPr>
        <p:grpSpPr bwMode="auto">
          <a:xfrm>
            <a:off x="6167436" y="2143125"/>
            <a:ext cx="4071939" cy="1857376"/>
            <a:chOff x="4643436" y="2143115"/>
            <a:chExt cx="4072000" cy="1858098"/>
          </a:xfrm>
        </p:grpSpPr>
        <p:sp>
          <p:nvSpPr>
            <p:cNvPr id="9" name="8 - Στρογγυλεμένο ορθογώνιο"/>
            <p:cNvSpPr/>
            <p:nvPr/>
          </p:nvSpPr>
          <p:spPr>
            <a:xfrm>
              <a:off x="5143507" y="3286560"/>
              <a:ext cx="3571929" cy="714653"/>
            </a:xfrm>
            <a:prstGeom prst="roundRect">
              <a:avLst/>
            </a:prstGeom>
            <a:solidFill>
              <a:schemeClr val="bg1"/>
            </a:solidFill>
            <a:ln>
              <a:solidFill>
                <a:schemeClr val="tx1"/>
              </a:solidFill>
            </a:ln>
          </p:spPr>
          <p:style>
            <a:lnRef idx="1">
              <a:schemeClr val="accent6"/>
            </a:lnRef>
            <a:fillRef idx="2">
              <a:schemeClr val="accent6"/>
            </a:fillRef>
            <a:effectRef idx="1">
              <a:schemeClr val="accent6"/>
            </a:effectRef>
            <a:fontRef idx="minor">
              <a:schemeClr val="dk1"/>
            </a:fontRef>
          </p:style>
          <p:txBody>
            <a:bodyPr>
              <a:spAutoFit/>
            </a:bodyPr>
            <a:lstStyle/>
            <a:p>
              <a:pPr algn="just">
                <a:defRPr/>
              </a:pPr>
              <a:r>
                <a:rPr lang="el-GR" dirty="0">
                  <a:solidFill>
                    <a:schemeClr val="tx1"/>
                  </a:solidFill>
                </a:rPr>
                <a:t>παριστάνει  την αγωγιμότητα που οφείλεται στα ιόντα</a:t>
              </a:r>
            </a:p>
          </p:txBody>
        </p:sp>
        <p:cxnSp>
          <p:nvCxnSpPr>
            <p:cNvPr id="20" name="19 - Ευθύγραμμο βέλος σύνδεσης"/>
            <p:cNvCxnSpPr>
              <a:stCxn id="9" idx="0"/>
            </p:cNvCxnSpPr>
            <p:nvPr/>
          </p:nvCxnSpPr>
          <p:spPr>
            <a:xfrm rot="16200000" flipV="1">
              <a:off x="6357897" y="2714985"/>
              <a:ext cx="357326" cy="785825"/>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2" name="21 - Έλλειψη"/>
            <p:cNvSpPr/>
            <p:nvPr/>
          </p:nvSpPr>
          <p:spPr>
            <a:xfrm>
              <a:off x="4643436" y="2143115"/>
              <a:ext cx="1642310" cy="857583"/>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l-GR"/>
            </a:p>
          </p:txBody>
        </p:sp>
      </p:grpSp>
      <p:sp>
        <p:nvSpPr>
          <p:cNvPr id="2" name="Title 1"/>
          <p:cNvSpPr>
            <a:spLocks noGrp="1"/>
          </p:cNvSpPr>
          <p:nvPr>
            <p:ph type="title"/>
          </p:nvPr>
        </p:nvSpPr>
        <p:spPr/>
        <p:txBody>
          <a:bodyPr>
            <a:normAutofit fontScale="90000"/>
          </a:bodyPr>
          <a:lstStyle/>
          <a:p>
            <a:r>
              <a:rPr lang="el-GR" dirty="0"/>
              <a:t>Προσδιορισμός της θερμοκρασίας στο μανδύα της </a:t>
            </a:r>
            <a:r>
              <a:rPr lang="el-GR" dirty="0" smtClean="0"/>
              <a:t>Γης</a:t>
            </a:r>
            <a:endParaRPr lang="en-US" dirty="0"/>
          </a:p>
        </p:txBody>
      </p:sp>
    </p:spTree>
    <p:extLst>
      <p:ext uri="{BB962C8B-B14F-4D97-AF65-F5344CB8AC3E}">
        <p14:creationId xmlns:p14="http://schemas.microsoft.com/office/powerpoint/2010/main" val="3353591641"/>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475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1071" y="1715623"/>
            <a:ext cx="3403068" cy="28009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4755" name="5 - Ορθογώνιο"/>
          <p:cNvSpPr>
            <a:spLocks noChangeArrowheads="1"/>
          </p:cNvSpPr>
          <p:nvPr/>
        </p:nvSpPr>
        <p:spPr bwMode="auto">
          <a:xfrm>
            <a:off x="149290" y="4471329"/>
            <a:ext cx="12042710" cy="17235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eaLnBrk="1" hangingPunct="1"/>
            <a:r>
              <a:rPr lang="el-GR" altLang="en-US" dirty="0">
                <a:latin typeface="+mn-lt"/>
              </a:rPr>
              <a:t>Μεταβολή του μέτρου κυβικής διαστολής</a:t>
            </a:r>
            <a:r>
              <a:rPr lang="en-US" altLang="en-US" dirty="0">
                <a:latin typeface="+mn-lt"/>
              </a:rPr>
              <a:t> </a:t>
            </a:r>
            <a:r>
              <a:rPr lang="el-GR" altLang="en-US" dirty="0">
                <a:latin typeface="+mn-lt"/>
              </a:rPr>
              <a:t>(</a:t>
            </a:r>
            <a:r>
              <a:rPr lang="en-US" altLang="en-US" dirty="0">
                <a:latin typeface="+mn-lt"/>
              </a:rPr>
              <a:t>K</a:t>
            </a:r>
            <a:r>
              <a:rPr lang="el-GR" altLang="en-US" dirty="0">
                <a:latin typeface="+mn-lt"/>
              </a:rPr>
              <a:t>)</a:t>
            </a:r>
            <a:r>
              <a:rPr lang="en-US" altLang="en-US" dirty="0">
                <a:latin typeface="+mn-lt"/>
              </a:rPr>
              <a:t>,</a:t>
            </a:r>
            <a:r>
              <a:rPr lang="el-GR" altLang="en-US" dirty="0">
                <a:latin typeface="+mn-lt"/>
              </a:rPr>
              <a:t>με την πίεση για διάφορες θερμοκρασίες, όπως αυτή προκύπτει από μοντέλα καταστατικών νόμων για τον </a:t>
            </a:r>
            <a:r>
              <a:rPr lang="el-GR" altLang="en-US" b="1" dirty="0" err="1">
                <a:latin typeface="+mn-lt"/>
              </a:rPr>
              <a:t>Mg-περοβσκίτη</a:t>
            </a:r>
            <a:r>
              <a:rPr lang="el-GR" altLang="en-US" dirty="0">
                <a:latin typeface="+mn-lt"/>
              </a:rPr>
              <a:t> και για πιέσεις που αντιστοιχούν σε ολόκληρο τον κάτω μανδύα (διακεκομμένες γραμμές). Στο ίδιο σχήμα παρουσιάζεται για σύγκριση η </a:t>
            </a:r>
            <a:r>
              <a:rPr lang="el-GR" altLang="en-US" dirty="0" err="1">
                <a:latin typeface="+mn-lt"/>
              </a:rPr>
              <a:t>παρατηρημένη</a:t>
            </a:r>
            <a:r>
              <a:rPr lang="el-GR" altLang="en-US" dirty="0">
                <a:latin typeface="+mn-lt"/>
              </a:rPr>
              <a:t> μεταβολή του Κ (μαύροι κύκλοι και συνεχόμενη γραμμή), όπως αυτή προκύπτει από το μοντέλο PREM, παρουσιάζεται για σύγκριση. Η κάθε καμπύλη αντιστοιχεί σε μεταβολή θερμοκρασίας κατά </a:t>
            </a:r>
            <a:r>
              <a:rPr lang="el-GR" altLang="en-US" b="1" dirty="0">
                <a:latin typeface="+mn-lt"/>
              </a:rPr>
              <a:t>800</a:t>
            </a:r>
            <a:r>
              <a:rPr lang="el-GR" altLang="en-US" b="1" baseline="30000" dirty="0">
                <a:latin typeface="+mn-lt"/>
              </a:rPr>
              <a:t>ο</a:t>
            </a:r>
            <a:r>
              <a:rPr lang="el-GR" altLang="en-US" b="1" dirty="0">
                <a:latin typeface="+mn-lt"/>
              </a:rPr>
              <a:t>Κ</a:t>
            </a:r>
            <a:r>
              <a:rPr lang="el-GR" altLang="en-US" dirty="0">
                <a:latin typeface="+mn-lt"/>
              </a:rPr>
              <a:t> </a:t>
            </a:r>
          </a:p>
          <a:p>
            <a:pPr algn="just" eaLnBrk="1" hangingPunct="1"/>
            <a:r>
              <a:rPr lang="el-GR" altLang="en-US" sz="1600" dirty="0">
                <a:latin typeface="+mn-lt"/>
              </a:rPr>
              <a:t>(</a:t>
            </a:r>
            <a:r>
              <a:rPr lang="el-GR" altLang="en-US" sz="1600" dirty="0" err="1">
                <a:latin typeface="+mn-lt"/>
              </a:rPr>
              <a:t>da</a:t>
            </a:r>
            <a:r>
              <a:rPr lang="el-GR" altLang="en-US" sz="1600" dirty="0">
                <a:latin typeface="+mn-lt"/>
              </a:rPr>
              <a:t> </a:t>
            </a:r>
            <a:r>
              <a:rPr lang="en-US" altLang="en-US" sz="1600" dirty="0">
                <a:latin typeface="+mn-lt"/>
              </a:rPr>
              <a:t>Silva et al., 2000).</a:t>
            </a:r>
            <a:endParaRPr lang="el-GR" altLang="en-US" sz="1600" dirty="0">
              <a:latin typeface="+mn-lt"/>
            </a:endParaRPr>
          </a:p>
        </p:txBody>
      </p:sp>
      <p:sp>
        <p:nvSpPr>
          <p:cNvPr id="74756" name="6 - Ορθογώνιο"/>
          <p:cNvSpPr>
            <a:spLocks noChangeArrowheads="1"/>
          </p:cNvSpPr>
          <p:nvPr/>
        </p:nvSpPr>
        <p:spPr bwMode="auto">
          <a:xfrm>
            <a:off x="149290" y="1248072"/>
            <a:ext cx="11961844"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eaLnBrk="1" hangingPunct="1"/>
            <a:r>
              <a:rPr lang="el-GR" altLang="en-US" dirty="0">
                <a:latin typeface="+mn-lt"/>
              </a:rPr>
              <a:t>Πρόσφατες έρευνες δείχνουν πως ο προσδιορισμός της θερμοκρασίας με τη χρήση άλλων γεωφυσικών παραμέτρων και κυρίως των μέτρων ελαστικότητας δίνει πιο αξιόπιστα αποτελέσματα.</a:t>
            </a:r>
          </a:p>
        </p:txBody>
      </p:sp>
      <p:sp>
        <p:nvSpPr>
          <p:cNvPr id="8" name="7 - Ορθογώνιο"/>
          <p:cNvSpPr/>
          <p:nvPr/>
        </p:nvSpPr>
        <p:spPr>
          <a:xfrm>
            <a:off x="6262786" y="2328549"/>
            <a:ext cx="3357563" cy="1754326"/>
          </a:xfrm>
          <a:prstGeom prst="rect">
            <a:avLst/>
          </a:prstGeom>
          <a:solidFill>
            <a:schemeClr val="bg1"/>
          </a:solidFill>
          <a:ln>
            <a:noFill/>
          </a:ln>
        </p:spPr>
        <p:style>
          <a:lnRef idx="3">
            <a:schemeClr val="lt1"/>
          </a:lnRef>
          <a:fillRef idx="1">
            <a:schemeClr val="accent1"/>
          </a:fillRef>
          <a:effectRef idx="1">
            <a:schemeClr val="accent1"/>
          </a:effectRef>
          <a:fontRef idx="minor">
            <a:schemeClr val="lt1"/>
          </a:fontRef>
        </p:style>
        <p:txBody>
          <a:bodyPr>
            <a:spAutoFit/>
          </a:bodyPr>
          <a:lstStyle/>
          <a:p>
            <a:pPr algn="just">
              <a:defRPr/>
            </a:pPr>
            <a:r>
              <a:rPr lang="el-GR" dirty="0">
                <a:solidFill>
                  <a:schemeClr val="tx1"/>
                </a:solidFill>
              </a:rPr>
              <a:t>Παρατηρούνται θερμοκρασίες οι οποίες ξεκινούν από περίπου 2300</a:t>
            </a:r>
            <a:r>
              <a:rPr lang="el-GR" baseline="30000" dirty="0">
                <a:solidFill>
                  <a:schemeClr val="tx1"/>
                </a:solidFill>
              </a:rPr>
              <a:t>o</a:t>
            </a:r>
            <a:r>
              <a:rPr lang="el-GR" dirty="0">
                <a:solidFill>
                  <a:schemeClr val="tx1"/>
                </a:solidFill>
              </a:rPr>
              <a:t>K (~2000</a:t>
            </a:r>
            <a:r>
              <a:rPr lang="el-GR" baseline="30000" dirty="0">
                <a:solidFill>
                  <a:schemeClr val="tx1"/>
                </a:solidFill>
              </a:rPr>
              <a:t>o</a:t>
            </a:r>
            <a:r>
              <a:rPr lang="el-GR" dirty="0">
                <a:solidFill>
                  <a:schemeClr val="tx1"/>
                </a:solidFill>
              </a:rPr>
              <a:t>C) κάτω από τη μεταβατική ζώνη και φτάνουν τους ~4300</a:t>
            </a:r>
            <a:r>
              <a:rPr lang="el-GR" baseline="30000" dirty="0">
                <a:solidFill>
                  <a:schemeClr val="tx1"/>
                </a:solidFill>
              </a:rPr>
              <a:t>o</a:t>
            </a:r>
            <a:r>
              <a:rPr lang="el-GR" dirty="0">
                <a:solidFill>
                  <a:schemeClr val="tx1"/>
                </a:solidFill>
              </a:rPr>
              <a:t>K (~4000</a:t>
            </a:r>
            <a:r>
              <a:rPr lang="el-GR" baseline="30000" dirty="0">
                <a:solidFill>
                  <a:schemeClr val="tx1"/>
                </a:solidFill>
              </a:rPr>
              <a:t>o</a:t>
            </a:r>
            <a:r>
              <a:rPr lang="el-GR" dirty="0">
                <a:solidFill>
                  <a:schemeClr val="tx1"/>
                </a:solidFill>
              </a:rPr>
              <a:t>C) στο όριο μανδύα-πυρήνα.</a:t>
            </a:r>
          </a:p>
        </p:txBody>
      </p:sp>
      <p:sp>
        <p:nvSpPr>
          <p:cNvPr id="7" name="Title 1"/>
          <p:cNvSpPr>
            <a:spLocks noGrp="1"/>
          </p:cNvSpPr>
          <p:nvPr>
            <p:ph type="title"/>
          </p:nvPr>
        </p:nvSpPr>
        <p:spPr/>
        <p:txBody>
          <a:bodyPr>
            <a:normAutofit fontScale="90000"/>
          </a:bodyPr>
          <a:lstStyle/>
          <a:p>
            <a:r>
              <a:rPr lang="el-GR" dirty="0"/>
              <a:t>Προσδιορισμός της θερμοκρασίας στο μανδύα της </a:t>
            </a:r>
            <a:r>
              <a:rPr lang="el-GR" dirty="0" smtClean="0"/>
              <a:t>Γης</a:t>
            </a:r>
            <a:endParaRPr lang="en-US" dirty="0"/>
          </a:p>
        </p:txBody>
      </p:sp>
    </p:spTree>
    <p:extLst>
      <p:ext uri="{BB962C8B-B14F-4D97-AF65-F5344CB8AC3E}">
        <p14:creationId xmlns:p14="http://schemas.microsoft.com/office/powerpoint/2010/main" val="209127399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1378" name="Picture 2" descr="Untitled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19848" y="1373658"/>
            <a:ext cx="6499654" cy="487474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el-GR" dirty="0" smtClean="0"/>
              <a:t>ΡΟΗ ΘΕΡΜΟΤΗΤΑΣ</a:t>
            </a:r>
            <a:endParaRPr lang="en-US" dirty="0"/>
          </a:p>
        </p:txBody>
      </p:sp>
    </p:spTree>
    <p:extLst>
      <p:ext uri="{BB962C8B-B14F-4D97-AF65-F5344CB8AC3E}">
        <p14:creationId xmlns:p14="http://schemas.microsoft.com/office/powerpoint/2010/main" val="2961685365"/>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577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29234" y="1896885"/>
            <a:ext cx="4271846" cy="30949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5779" name="4 - Ορθογώνιο"/>
          <p:cNvSpPr>
            <a:spLocks noChangeArrowheads="1"/>
          </p:cNvSpPr>
          <p:nvPr/>
        </p:nvSpPr>
        <p:spPr bwMode="auto">
          <a:xfrm>
            <a:off x="164793" y="1292192"/>
            <a:ext cx="11933852"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eaLnBrk="1" hangingPunct="1"/>
            <a:r>
              <a:rPr lang="el-GR" altLang="en-US" dirty="0">
                <a:latin typeface="+mn-lt"/>
              </a:rPr>
              <a:t>Αν οι ίδιοι υπολογισμοί γίνουν για </a:t>
            </a:r>
            <a:r>
              <a:rPr lang="el-GR" altLang="en-US" dirty="0" err="1">
                <a:latin typeface="+mn-lt"/>
              </a:rPr>
              <a:t>πυρολιτική</a:t>
            </a:r>
            <a:r>
              <a:rPr lang="el-GR" altLang="en-US" dirty="0">
                <a:latin typeface="+mn-lt"/>
              </a:rPr>
              <a:t> σύσταση του κάτω μανδύα, οι αντίστοιχες θερμοκρασίες μειώνονται κατά </a:t>
            </a:r>
            <a:r>
              <a:rPr lang="el-GR" altLang="en-US" b="1" dirty="0">
                <a:latin typeface="+mn-lt"/>
              </a:rPr>
              <a:t>300-600</a:t>
            </a:r>
            <a:r>
              <a:rPr lang="el-GR" altLang="en-US" b="1" baseline="30000" dirty="0">
                <a:latin typeface="+mn-lt"/>
              </a:rPr>
              <a:t>o</a:t>
            </a:r>
            <a:r>
              <a:rPr lang="el-GR" altLang="en-US" b="1" dirty="0">
                <a:latin typeface="+mn-lt"/>
              </a:rPr>
              <a:t>C</a:t>
            </a:r>
            <a:r>
              <a:rPr lang="el-GR" altLang="en-US" dirty="0">
                <a:latin typeface="+mn-lt"/>
              </a:rPr>
              <a:t>, δείχνοντας τη σημαντική επίδραση της σύστασης του μανδύα (και των αβεβαιοτήτων της) στην εκτίμηση της κατανομής θερμοκρασίας.</a:t>
            </a:r>
          </a:p>
        </p:txBody>
      </p:sp>
      <p:sp>
        <p:nvSpPr>
          <p:cNvPr id="75780" name="5 - Ορθογώνιο"/>
          <p:cNvSpPr>
            <a:spLocks noChangeArrowheads="1"/>
          </p:cNvSpPr>
          <p:nvPr/>
        </p:nvSpPr>
        <p:spPr bwMode="auto">
          <a:xfrm>
            <a:off x="164793" y="4991879"/>
            <a:ext cx="11933852" cy="11695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eaLnBrk="1" hangingPunct="1"/>
            <a:r>
              <a:rPr lang="el-GR" altLang="en-US" dirty="0">
                <a:latin typeface="+mn-lt"/>
              </a:rPr>
              <a:t>Μεταβολή της θερμοκρασίας μέσα στη Γη, για τον </a:t>
            </a:r>
            <a:r>
              <a:rPr lang="el-GR" altLang="en-US" dirty="0" err="1">
                <a:latin typeface="+mn-lt"/>
              </a:rPr>
              <a:t>Mg-περοβσκίτη</a:t>
            </a:r>
            <a:r>
              <a:rPr lang="el-GR" altLang="en-US" dirty="0">
                <a:latin typeface="+mn-lt"/>
              </a:rPr>
              <a:t> και αντίστοιχη μεταβολή για </a:t>
            </a:r>
            <a:r>
              <a:rPr lang="el-GR" altLang="en-US" dirty="0" err="1">
                <a:latin typeface="+mn-lt"/>
              </a:rPr>
              <a:t>πυρολιτική</a:t>
            </a:r>
            <a:r>
              <a:rPr lang="el-GR" altLang="en-US" dirty="0">
                <a:latin typeface="+mn-lt"/>
              </a:rPr>
              <a:t> σύσταση του κάτω μανδύα. Παρουσιάζεται επίσης ένα μοντέλο σχεδόν </a:t>
            </a:r>
            <a:r>
              <a:rPr lang="el-GR" altLang="en-US" dirty="0" err="1">
                <a:latin typeface="+mn-lt"/>
              </a:rPr>
              <a:t>αδιαβατικής</a:t>
            </a:r>
            <a:r>
              <a:rPr lang="el-GR" altLang="en-US" dirty="0">
                <a:latin typeface="+mn-lt"/>
              </a:rPr>
              <a:t> μεταβολής της θερμοκρασίας μέσα στο μανδύα, το οποίο εμφανίζει σαφείς αποκλίσεις για βάθη </a:t>
            </a:r>
            <a:r>
              <a:rPr lang="el-GR" altLang="en-US" b="1" dirty="0">
                <a:latin typeface="+mn-lt"/>
              </a:rPr>
              <a:t>&gt;1500km.</a:t>
            </a:r>
          </a:p>
          <a:p>
            <a:pPr algn="just" eaLnBrk="1" hangingPunct="1"/>
            <a:r>
              <a:rPr lang="el-GR" altLang="en-US" sz="1600" dirty="0">
                <a:latin typeface="+mn-lt"/>
              </a:rPr>
              <a:t>(Παπαζάχος </a:t>
            </a:r>
            <a:r>
              <a:rPr lang="el-GR" altLang="en-US" sz="1600" dirty="0" smtClean="0">
                <a:latin typeface="+mn-lt"/>
              </a:rPr>
              <a:t>&amp; Παπαζάχος 2008</a:t>
            </a:r>
            <a:r>
              <a:rPr lang="el-GR" altLang="en-US" sz="1600" dirty="0">
                <a:latin typeface="+mn-lt"/>
              </a:rPr>
              <a:t>, τροποποιημένο από </a:t>
            </a:r>
            <a:r>
              <a:rPr lang="el-GR" altLang="en-US" sz="1600" dirty="0" err="1">
                <a:latin typeface="+mn-lt"/>
              </a:rPr>
              <a:t>da</a:t>
            </a:r>
            <a:r>
              <a:rPr lang="el-GR" altLang="en-US" sz="1600" dirty="0">
                <a:latin typeface="+mn-lt"/>
              </a:rPr>
              <a:t> </a:t>
            </a:r>
            <a:r>
              <a:rPr lang="el-GR" altLang="en-US" sz="1600" dirty="0" err="1">
                <a:latin typeface="+mn-lt"/>
              </a:rPr>
              <a:t>Silva</a:t>
            </a:r>
            <a:r>
              <a:rPr lang="el-GR" altLang="en-US" sz="1600" dirty="0">
                <a:latin typeface="+mn-lt"/>
              </a:rPr>
              <a:t> </a:t>
            </a:r>
            <a:r>
              <a:rPr lang="el-GR" altLang="en-US" sz="1600" dirty="0" err="1">
                <a:latin typeface="+mn-lt"/>
              </a:rPr>
              <a:t>et</a:t>
            </a:r>
            <a:r>
              <a:rPr lang="el-GR" altLang="en-US" sz="1600" dirty="0">
                <a:latin typeface="+mn-lt"/>
              </a:rPr>
              <a:t> </a:t>
            </a:r>
            <a:r>
              <a:rPr lang="el-GR" altLang="en-US" sz="1600" dirty="0" err="1">
                <a:latin typeface="+mn-lt"/>
              </a:rPr>
              <a:t>al</a:t>
            </a:r>
            <a:r>
              <a:rPr lang="el-GR" altLang="en-US" sz="1600" dirty="0">
                <a:latin typeface="+mn-lt"/>
              </a:rPr>
              <a:t>., 2000)</a:t>
            </a:r>
          </a:p>
        </p:txBody>
      </p:sp>
      <p:sp>
        <p:nvSpPr>
          <p:cNvPr id="6" name="Title 1"/>
          <p:cNvSpPr>
            <a:spLocks noGrp="1"/>
          </p:cNvSpPr>
          <p:nvPr>
            <p:ph type="title"/>
          </p:nvPr>
        </p:nvSpPr>
        <p:spPr/>
        <p:txBody>
          <a:bodyPr>
            <a:normAutofit fontScale="90000"/>
          </a:bodyPr>
          <a:lstStyle/>
          <a:p>
            <a:r>
              <a:rPr lang="el-GR" dirty="0"/>
              <a:t>Προσδιορισμός της θερμοκρασίας στο μανδύα της </a:t>
            </a:r>
            <a:r>
              <a:rPr lang="el-GR" dirty="0" smtClean="0"/>
              <a:t>Γης</a:t>
            </a:r>
            <a:endParaRPr lang="en-US" dirty="0"/>
          </a:p>
        </p:txBody>
      </p:sp>
    </p:spTree>
    <p:extLst>
      <p:ext uri="{BB962C8B-B14F-4D97-AF65-F5344CB8AC3E}">
        <p14:creationId xmlns:p14="http://schemas.microsoft.com/office/powerpoint/2010/main" val="1243117794"/>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8" name="4 - Ορθογώνιο"/>
          <p:cNvSpPr>
            <a:spLocks noChangeArrowheads="1"/>
          </p:cNvSpPr>
          <p:nvPr/>
        </p:nvSpPr>
        <p:spPr bwMode="auto">
          <a:xfrm>
            <a:off x="0" y="1258764"/>
            <a:ext cx="11971175"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eaLnBrk="1" hangingPunct="1"/>
            <a:r>
              <a:rPr lang="el-GR" altLang="en-US" dirty="0">
                <a:latin typeface="+mn-lt"/>
              </a:rPr>
              <a:t>Για τον υπολογισμό της μεταβολής της θερμοκρασίας μέσα στον πυρήνα, βασιζόμαστε στο γεγονός ότι η θερμοκρασία στο όριο του μανδύα και του πυρήνα είναι συνεχής και στην υπόθεση ότι η θερμική μεταβολή μέσα στον πυρήνα είναι περίπου </a:t>
            </a:r>
            <a:r>
              <a:rPr lang="el-GR" altLang="en-US" dirty="0" err="1">
                <a:latin typeface="+mn-lt"/>
              </a:rPr>
              <a:t>αδιαβατική</a:t>
            </a:r>
            <a:r>
              <a:rPr lang="el-GR" altLang="en-US" dirty="0">
                <a:latin typeface="+mn-lt"/>
              </a:rPr>
              <a:t>. Στην περίπτωση αυτή ισχύει η σχέση:</a:t>
            </a:r>
          </a:p>
        </p:txBody>
      </p:sp>
      <p:grpSp>
        <p:nvGrpSpPr>
          <p:cNvPr id="11269" name="7 - Ομάδα"/>
          <p:cNvGrpSpPr>
            <a:grpSpLocks/>
          </p:cNvGrpSpPr>
          <p:nvPr/>
        </p:nvGrpSpPr>
        <p:grpSpPr bwMode="auto">
          <a:xfrm>
            <a:off x="5667375" y="3071813"/>
            <a:ext cx="3092450" cy="1090612"/>
            <a:chOff x="3500430" y="2571744"/>
            <a:chExt cx="3091950" cy="1091053"/>
          </a:xfrm>
        </p:grpSpPr>
        <p:graphicFrame>
          <p:nvGraphicFramePr>
            <p:cNvPr id="11266" name="Object 2"/>
            <p:cNvGraphicFramePr>
              <a:graphicFrameLocks noChangeAspect="1"/>
            </p:cNvGraphicFramePr>
            <p:nvPr>
              <p:extLst>
                <p:ext uri="{D42A27DB-BD31-4B8C-83A1-F6EECF244321}">
                  <p14:modId xmlns:p14="http://schemas.microsoft.com/office/powerpoint/2010/main" val="126116245"/>
                </p:ext>
              </p:extLst>
            </p:nvPr>
          </p:nvGraphicFramePr>
          <p:xfrm>
            <a:off x="3500430" y="2571744"/>
            <a:ext cx="1714512" cy="1091053"/>
          </p:xfrm>
          <a:graphic>
            <a:graphicData uri="http://schemas.openxmlformats.org/presentationml/2006/ole">
              <mc:AlternateContent xmlns:mc="http://schemas.openxmlformats.org/markup-compatibility/2006">
                <mc:Choice xmlns:v="urn:schemas-microsoft-com:vml" Requires="v">
                  <p:oleObj spid="_x0000_s11284" name="Equation" r:id="rId3" imgW="698400" imgH="444240" progId="Equation.DSMT4">
                    <p:embed/>
                  </p:oleObj>
                </mc:Choice>
                <mc:Fallback>
                  <p:oleObj name="Equation" r:id="rId3" imgW="698400" imgH="444240" progId="Equation.DSMT4">
                    <p:embed/>
                    <p:pic>
                      <p:nvPicPr>
                        <p:cNvPr id="0" name=""/>
                        <p:cNvPicPr>
                          <a:picLocks noChangeAspect="1" noChangeArrowheads="1"/>
                        </p:cNvPicPr>
                        <p:nvPr/>
                      </p:nvPicPr>
                      <p:blipFill>
                        <a:blip r:embed="rId4">
                          <a:lum bright="-100000"/>
                          <a:extLst>
                            <a:ext uri="{28A0092B-C50C-407E-A947-70E740481C1C}">
                              <a14:useLocalDpi xmlns:a14="http://schemas.microsoft.com/office/drawing/2010/main" val="0"/>
                            </a:ext>
                          </a:extLst>
                        </a:blip>
                        <a:srcRect/>
                        <a:stretch>
                          <a:fillRect/>
                        </a:stretch>
                      </p:blipFill>
                      <p:spPr bwMode="auto">
                        <a:xfrm>
                          <a:off x="3500430" y="2571744"/>
                          <a:ext cx="1714512" cy="109105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1272" name="7 - Ορθογώνιο"/>
            <p:cNvSpPr>
              <a:spLocks noChangeArrowheads="1"/>
            </p:cNvSpPr>
            <p:nvPr/>
          </p:nvSpPr>
          <p:spPr bwMode="auto">
            <a:xfrm>
              <a:off x="5857884" y="2928934"/>
              <a:ext cx="73449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l-GR" altLang="en-US" dirty="0">
                  <a:latin typeface="Calibri" panose="020F0502020204030204" pitchFamily="34" charset="0"/>
                </a:rPr>
                <a:t>(4.20)</a:t>
              </a:r>
            </a:p>
          </p:txBody>
        </p:sp>
      </p:grpSp>
      <p:sp>
        <p:nvSpPr>
          <p:cNvPr id="11270" name="8 - Ορθογώνιο"/>
          <p:cNvSpPr>
            <a:spLocks noChangeArrowheads="1"/>
          </p:cNvSpPr>
          <p:nvPr/>
        </p:nvSpPr>
        <p:spPr bwMode="auto">
          <a:xfrm>
            <a:off x="102636" y="5161870"/>
            <a:ext cx="11765902"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eaLnBrk="1" hangingPunct="1"/>
            <a:r>
              <a:rPr lang="el-GR" altLang="en-US" dirty="0">
                <a:latin typeface="+mn-lt"/>
              </a:rPr>
              <a:t>Αρχίζοντας την εφαρμογή της σχέσης αυτής από το όριο μεταξύ πυρήνα και μανδύα, όπου η θερμοκρασία είναι γνωστή γιατί αυτή προσδιορίστηκε από τα δύο προηγούμενα σχήματα ή από τη σχέση 4.19, υπολογίζουμε τη θερμοκρασία σε συνάρτηση με το βάθος.</a:t>
            </a:r>
          </a:p>
        </p:txBody>
      </p:sp>
      <p:pic>
        <p:nvPicPr>
          <p:cNvPr id="11271" name="Picture 5"/>
          <p:cNvPicPr>
            <a:picLocks noChangeAspect="1" noChangeArrowheads="1"/>
          </p:cNvPicPr>
          <p:nvPr/>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881188" y="2500314"/>
            <a:ext cx="2508250" cy="2547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normAutofit fontScale="90000"/>
          </a:bodyPr>
          <a:lstStyle/>
          <a:p>
            <a:r>
              <a:rPr lang="el-GR" dirty="0"/>
              <a:t>Προσδιορισμός της θερμοκρασίας στον πυρήνα της </a:t>
            </a:r>
            <a:r>
              <a:rPr lang="el-GR" dirty="0" smtClean="0"/>
              <a:t>Γης</a:t>
            </a:r>
            <a:endParaRPr lang="en-US" dirty="0"/>
          </a:p>
        </p:txBody>
      </p:sp>
    </p:spTree>
    <p:extLst>
      <p:ext uri="{BB962C8B-B14F-4D97-AF65-F5344CB8AC3E}">
        <p14:creationId xmlns:p14="http://schemas.microsoft.com/office/powerpoint/2010/main" val="750279593"/>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2" name="4 - Ορθογώνιο"/>
          <p:cNvSpPr>
            <a:spLocks noChangeArrowheads="1"/>
          </p:cNvSpPr>
          <p:nvPr/>
        </p:nvSpPr>
        <p:spPr bwMode="auto">
          <a:xfrm>
            <a:off x="101081" y="1391335"/>
            <a:ext cx="11989837"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eaLnBrk="1" hangingPunct="1"/>
            <a:r>
              <a:rPr lang="el-GR" altLang="en-US" dirty="0">
                <a:latin typeface="+mn-lt"/>
              </a:rPr>
              <a:t>Βασικό κριτήριο για το αν μια περιοχή της Γης βρίσκεται σε στερεά ή υγρή κατάσταση είναι η διαπίστωση για το αν διαδίδονται ή όχι μέσα σε αυτή τα εγκάρσια σεισμικά κύματα.</a:t>
            </a:r>
          </a:p>
        </p:txBody>
      </p:sp>
      <p:sp>
        <p:nvSpPr>
          <p:cNvPr id="6" name="5 - Ορθογώνιο"/>
          <p:cNvSpPr/>
          <p:nvPr/>
        </p:nvSpPr>
        <p:spPr>
          <a:xfrm>
            <a:off x="166395" y="2176852"/>
            <a:ext cx="11924523" cy="923925"/>
          </a:xfrm>
          <a:prstGeom prst="rect">
            <a:avLst/>
          </a:prstGeom>
        </p:spPr>
        <p:txBody>
          <a:bodyPr wrap="square">
            <a:spAutoFit/>
          </a:bodyPr>
          <a:lstStyle/>
          <a:p>
            <a:pPr algn="just">
              <a:defRPr/>
            </a:pPr>
            <a:r>
              <a:rPr lang="el-GR" dirty="0"/>
              <a:t>Ο </a:t>
            </a:r>
            <a:r>
              <a:rPr lang="el-GR" b="1" dirty="0" err="1"/>
              <a:t>Uffen</a:t>
            </a:r>
            <a:r>
              <a:rPr lang="el-GR" dirty="0"/>
              <a:t> (1952) θεώρησε την ακόλουθη σχέση μεταξύ των σημείων τήξης, </a:t>
            </a:r>
            <a:r>
              <a:rPr lang="el-GR" b="1" dirty="0"/>
              <a:t>γ</a:t>
            </a:r>
            <a:r>
              <a:rPr lang="el-GR" b="1" baseline="-25000" dirty="0"/>
              <a:t>0</a:t>
            </a:r>
            <a:r>
              <a:rPr lang="el-GR" dirty="0"/>
              <a:t>, </a:t>
            </a:r>
            <a:r>
              <a:rPr lang="el-GR" b="1" dirty="0"/>
              <a:t>γ</a:t>
            </a:r>
            <a:r>
              <a:rPr lang="el-GR" b="1" baseline="-25000" dirty="0"/>
              <a:t>1</a:t>
            </a:r>
            <a:r>
              <a:rPr lang="el-GR" dirty="0"/>
              <a:t>, των ταχυτήτων, </a:t>
            </a:r>
            <a:r>
              <a:rPr lang="el-GR" b="1" dirty="0"/>
              <a:t>α</a:t>
            </a:r>
            <a:r>
              <a:rPr lang="el-GR" b="1" baseline="-25000" dirty="0"/>
              <a:t>0</a:t>
            </a:r>
            <a:r>
              <a:rPr lang="el-GR" dirty="0"/>
              <a:t>, </a:t>
            </a:r>
            <a:r>
              <a:rPr lang="el-GR" b="1" dirty="0"/>
              <a:t>α</a:t>
            </a:r>
            <a:r>
              <a:rPr lang="el-GR" b="1" baseline="-25000" dirty="0"/>
              <a:t>1</a:t>
            </a:r>
            <a:r>
              <a:rPr lang="el-GR" dirty="0"/>
              <a:t>, των επιμηκών σεισμικών κυμάτων και των ταχυτήτων, </a:t>
            </a:r>
            <a:r>
              <a:rPr lang="el-GR" b="1" dirty="0"/>
              <a:t>β</a:t>
            </a:r>
            <a:r>
              <a:rPr lang="el-GR" b="1" baseline="-25000" dirty="0"/>
              <a:t>0</a:t>
            </a:r>
            <a:r>
              <a:rPr lang="el-GR" dirty="0"/>
              <a:t>, </a:t>
            </a:r>
            <a:r>
              <a:rPr lang="el-GR" b="1" dirty="0"/>
              <a:t>β</a:t>
            </a:r>
            <a:r>
              <a:rPr lang="el-GR" b="1" baseline="-25000" dirty="0"/>
              <a:t>1</a:t>
            </a:r>
            <a:r>
              <a:rPr lang="el-GR" dirty="0"/>
              <a:t>, των εγκάρσιων σεισμικών κυμάτων, σε δυο διαφορετικά σημεία (0 και 1) του μανδύα.</a:t>
            </a:r>
          </a:p>
        </p:txBody>
      </p:sp>
      <p:grpSp>
        <p:nvGrpSpPr>
          <p:cNvPr id="12294" name="8 - Ομάδα"/>
          <p:cNvGrpSpPr>
            <a:grpSpLocks/>
          </p:cNvGrpSpPr>
          <p:nvPr/>
        </p:nvGrpSpPr>
        <p:grpSpPr bwMode="auto">
          <a:xfrm>
            <a:off x="3524250" y="3429000"/>
            <a:ext cx="5378450" cy="1143000"/>
            <a:chOff x="2357422" y="3429000"/>
            <a:chExt cx="5377966" cy="1143008"/>
          </a:xfrm>
        </p:grpSpPr>
        <p:graphicFrame>
          <p:nvGraphicFramePr>
            <p:cNvPr id="12290" name="Object 2"/>
            <p:cNvGraphicFramePr>
              <a:graphicFrameLocks noChangeAspect="1"/>
            </p:cNvGraphicFramePr>
            <p:nvPr>
              <p:extLst>
                <p:ext uri="{D42A27DB-BD31-4B8C-83A1-F6EECF244321}">
                  <p14:modId xmlns:p14="http://schemas.microsoft.com/office/powerpoint/2010/main" val="2751729294"/>
                </p:ext>
              </p:extLst>
            </p:nvPr>
          </p:nvGraphicFramePr>
          <p:xfrm>
            <a:off x="2357422" y="3429000"/>
            <a:ext cx="4301866" cy="1143008"/>
          </p:xfrm>
          <a:graphic>
            <a:graphicData uri="http://schemas.openxmlformats.org/presentationml/2006/ole">
              <mc:AlternateContent xmlns:mc="http://schemas.openxmlformats.org/markup-compatibility/2006">
                <mc:Choice xmlns:v="urn:schemas-microsoft-com:vml" Requires="v">
                  <p:oleObj spid="_x0000_s12308" name="Equation" r:id="rId3" imgW="1752480" imgH="507960" progId="Equation.DSMT4">
                    <p:embed/>
                  </p:oleObj>
                </mc:Choice>
                <mc:Fallback>
                  <p:oleObj name="Equation" r:id="rId3" imgW="1752480" imgH="507960" progId="Equation.DSMT4">
                    <p:embed/>
                    <p:pic>
                      <p:nvPicPr>
                        <p:cNvPr id="0" name=""/>
                        <p:cNvPicPr>
                          <a:picLocks noChangeAspect="1" noChangeArrowheads="1"/>
                        </p:cNvPicPr>
                        <p:nvPr/>
                      </p:nvPicPr>
                      <p:blipFill>
                        <a:blip r:embed="rId4">
                          <a:lum bright="-100000"/>
                          <a:extLst>
                            <a:ext uri="{28A0092B-C50C-407E-A947-70E740481C1C}">
                              <a14:useLocalDpi xmlns:a14="http://schemas.microsoft.com/office/drawing/2010/main" val="0"/>
                            </a:ext>
                          </a:extLst>
                        </a:blip>
                        <a:srcRect/>
                        <a:stretch>
                          <a:fillRect/>
                        </a:stretch>
                      </p:blipFill>
                      <p:spPr bwMode="auto">
                        <a:xfrm>
                          <a:off x="2357422" y="3429000"/>
                          <a:ext cx="4301866" cy="114300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2296" name="7 - Ορθογώνιο"/>
            <p:cNvSpPr>
              <a:spLocks noChangeArrowheads="1"/>
            </p:cNvSpPr>
            <p:nvPr/>
          </p:nvSpPr>
          <p:spPr bwMode="auto">
            <a:xfrm>
              <a:off x="7000892" y="3857628"/>
              <a:ext cx="73449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l-GR" altLang="en-US">
                  <a:latin typeface="Calibri" panose="020F0502020204030204" pitchFamily="34" charset="0"/>
                </a:rPr>
                <a:t>(4.21)</a:t>
              </a:r>
            </a:p>
          </p:txBody>
        </p:sp>
      </p:grpSp>
      <p:sp>
        <p:nvSpPr>
          <p:cNvPr id="10" name="9 - Ορθογώνιο"/>
          <p:cNvSpPr/>
          <p:nvPr/>
        </p:nvSpPr>
        <p:spPr>
          <a:xfrm>
            <a:off x="1916905" y="5005791"/>
            <a:ext cx="8358187" cy="646113"/>
          </a:xfrm>
          <a:prstGeom prst="rect">
            <a:avLst/>
          </a:prstGeom>
          <a:solidFill>
            <a:schemeClr val="bg1"/>
          </a:solidFill>
        </p:spPr>
        <p:style>
          <a:lnRef idx="3">
            <a:schemeClr val="lt1"/>
          </a:lnRef>
          <a:fillRef idx="1">
            <a:schemeClr val="accent3"/>
          </a:fillRef>
          <a:effectRef idx="1">
            <a:schemeClr val="accent3"/>
          </a:effectRef>
          <a:fontRef idx="minor">
            <a:schemeClr val="lt1"/>
          </a:fontRef>
        </p:style>
        <p:txBody>
          <a:bodyPr>
            <a:spAutoFit/>
          </a:bodyPr>
          <a:lstStyle/>
          <a:p>
            <a:pPr algn="ctr">
              <a:defRPr/>
            </a:pPr>
            <a:r>
              <a:rPr lang="el-GR" dirty="0">
                <a:solidFill>
                  <a:schemeClr val="tx1"/>
                </a:solidFill>
              </a:rPr>
              <a:t>Η σχέση αυτή ισχύει όταν το μοριακό βάρος του υλικού του μανδύα είναι το ίδιο στα δύο σημεία.</a:t>
            </a:r>
          </a:p>
        </p:txBody>
      </p:sp>
      <p:sp>
        <p:nvSpPr>
          <p:cNvPr id="2" name="Title 1"/>
          <p:cNvSpPr>
            <a:spLocks noGrp="1"/>
          </p:cNvSpPr>
          <p:nvPr>
            <p:ph type="title"/>
          </p:nvPr>
        </p:nvSpPr>
        <p:spPr/>
        <p:txBody>
          <a:bodyPr>
            <a:normAutofit/>
          </a:bodyPr>
          <a:lstStyle/>
          <a:p>
            <a:r>
              <a:rPr lang="el-GR" dirty="0"/>
              <a:t>Το σημείο τήξης στο μανδύα και στον </a:t>
            </a:r>
            <a:r>
              <a:rPr lang="el-GR" dirty="0" smtClean="0"/>
              <a:t>πυρήνα</a:t>
            </a:r>
            <a:endParaRPr lang="en-US" dirty="0"/>
          </a:p>
        </p:txBody>
      </p:sp>
    </p:spTree>
    <p:extLst>
      <p:ext uri="{BB962C8B-B14F-4D97-AF65-F5344CB8AC3E}">
        <p14:creationId xmlns:p14="http://schemas.microsoft.com/office/powerpoint/2010/main" val="1763277412"/>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 Ορθογώνιο"/>
          <p:cNvSpPr/>
          <p:nvPr/>
        </p:nvSpPr>
        <p:spPr>
          <a:xfrm>
            <a:off x="1016712" y="1497904"/>
            <a:ext cx="10556988" cy="369332"/>
          </a:xfrm>
          <a:prstGeom prst="rect">
            <a:avLst/>
          </a:prstGeom>
        </p:spPr>
        <p:txBody>
          <a:bodyPr wrap="square">
            <a:spAutoFit/>
          </a:bodyPr>
          <a:lstStyle/>
          <a:p>
            <a:pPr algn="just">
              <a:defRPr/>
            </a:pPr>
            <a:r>
              <a:rPr lang="el-GR" dirty="0"/>
              <a:t>Ο </a:t>
            </a:r>
            <a:r>
              <a:rPr lang="el-GR" b="1" dirty="0" err="1"/>
              <a:t>Simon</a:t>
            </a:r>
            <a:r>
              <a:rPr lang="el-GR" dirty="0"/>
              <a:t> (1937) πρότεινε την ακόλουθη </a:t>
            </a:r>
            <a:r>
              <a:rPr lang="el-GR" dirty="0" err="1"/>
              <a:t>ημιεμπειρική</a:t>
            </a:r>
            <a:r>
              <a:rPr lang="el-GR" dirty="0"/>
              <a:t> σχέση μεταξύ της πίεσης, </a:t>
            </a:r>
            <a:r>
              <a:rPr lang="el-GR" b="1" dirty="0"/>
              <a:t>Ρ</a:t>
            </a:r>
            <a:r>
              <a:rPr lang="el-GR" dirty="0"/>
              <a:t>, και του σημείου τήξης,</a:t>
            </a:r>
            <a:r>
              <a:rPr lang="el-GR" b="1" dirty="0"/>
              <a:t> γ</a:t>
            </a:r>
            <a:r>
              <a:rPr lang="el-GR" dirty="0"/>
              <a:t>,</a:t>
            </a:r>
          </a:p>
        </p:txBody>
      </p:sp>
      <p:grpSp>
        <p:nvGrpSpPr>
          <p:cNvPr id="13316" name="6 - Ομάδα"/>
          <p:cNvGrpSpPr>
            <a:grpSpLocks/>
          </p:cNvGrpSpPr>
          <p:nvPr/>
        </p:nvGrpSpPr>
        <p:grpSpPr bwMode="auto">
          <a:xfrm>
            <a:off x="4475099" y="2158273"/>
            <a:ext cx="2718803" cy="1093721"/>
            <a:chOff x="3000364" y="1428737"/>
            <a:chExt cx="3734892" cy="1264534"/>
          </a:xfrm>
        </p:grpSpPr>
        <p:graphicFrame>
          <p:nvGraphicFramePr>
            <p:cNvPr id="13314" name="Object 2"/>
            <p:cNvGraphicFramePr>
              <a:graphicFrameLocks noChangeAspect="1"/>
            </p:cNvGraphicFramePr>
            <p:nvPr>
              <p:extLst>
                <p:ext uri="{D42A27DB-BD31-4B8C-83A1-F6EECF244321}">
                  <p14:modId xmlns:p14="http://schemas.microsoft.com/office/powerpoint/2010/main" val="2355826644"/>
                </p:ext>
              </p:extLst>
            </p:nvPr>
          </p:nvGraphicFramePr>
          <p:xfrm>
            <a:off x="3000364" y="1428737"/>
            <a:ext cx="2500329" cy="1264534"/>
          </p:xfrm>
          <a:graphic>
            <a:graphicData uri="http://schemas.openxmlformats.org/presentationml/2006/ole">
              <mc:AlternateContent xmlns:mc="http://schemas.openxmlformats.org/markup-compatibility/2006">
                <mc:Choice xmlns:v="urn:schemas-microsoft-com:vml" Requires="v">
                  <p:oleObj spid="_x0000_s13332" name="Equation" r:id="rId3" imgW="1104840" imgH="558720" progId="Equation.DSMT4">
                    <p:embed/>
                  </p:oleObj>
                </mc:Choice>
                <mc:Fallback>
                  <p:oleObj name="Equation" r:id="rId3" imgW="1104840" imgH="558720" progId="Equation.DSMT4">
                    <p:embed/>
                    <p:pic>
                      <p:nvPicPr>
                        <p:cNvPr id="0" name=""/>
                        <p:cNvPicPr>
                          <a:picLocks noChangeAspect="1" noChangeArrowheads="1"/>
                        </p:cNvPicPr>
                        <p:nvPr/>
                      </p:nvPicPr>
                      <p:blipFill>
                        <a:blip r:embed="rId4">
                          <a:lum bright="-100000"/>
                          <a:extLst>
                            <a:ext uri="{28A0092B-C50C-407E-A947-70E740481C1C}">
                              <a14:useLocalDpi xmlns:a14="http://schemas.microsoft.com/office/drawing/2010/main" val="0"/>
                            </a:ext>
                          </a:extLst>
                        </a:blip>
                        <a:srcRect/>
                        <a:stretch>
                          <a:fillRect/>
                        </a:stretch>
                      </p:blipFill>
                      <p:spPr bwMode="auto">
                        <a:xfrm>
                          <a:off x="3000364" y="1428737"/>
                          <a:ext cx="2500329" cy="126453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3320" name="5 - Ορθογώνιο"/>
            <p:cNvSpPr>
              <a:spLocks noChangeArrowheads="1"/>
            </p:cNvSpPr>
            <p:nvPr/>
          </p:nvSpPr>
          <p:spPr bwMode="auto">
            <a:xfrm>
              <a:off x="6000760" y="1928802"/>
              <a:ext cx="73449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l-GR" altLang="en-US" dirty="0">
                  <a:latin typeface="Calibri" panose="020F0502020204030204" pitchFamily="34" charset="0"/>
                </a:rPr>
                <a:t>(4.22)</a:t>
              </a:r>
            </a:p>
          </p:txBody>
        </p:sp>
      </p:grpSp>
      <p:sp>
        <p:nvSpPr>
          <p:cNvPr id="13317" name="7 - Ορθογώνιο"/>
          <p:cNvSpPr>
            <a:spLocks noChangeArrowheads="1"/>
          </p:cNvSpPr>
          <p:nvPr/>
        </p:nvSpPr>
        <p:spPr bwMode="auto">
          <a:xfrm>
            <a:off x="5447637" y="3447428"/>
            <a:ext cx="6500812"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eaLnBrk="1" hangingPunct="1"/>
            <a:r>
              <a:rPr lang="el-GR" altLang="en-US" b="1" dirty="0">
                <a:latin typeface="+mn-lt"/>
              </a:rPr>
              <a:t>γ</a:t>
            </a:r>
            <a:r>
              <a:rPr lang="el-GR" altLang="en-US" b="1" baseline="-25000" dirty="0">
                <a:latin typeface="+mn-lt"/>
              </a:rPr>
              <a:t>0</a:t>
            </a:r>
            <a:r>
              <a:rPr lang="el-GR" altLang="en-US" b="1" dirty="0">
                <a:latin typeface="+mn-lt"/>
              </a:rPr>
              <a:t> </a:t>
            </a:r>
            <a:r>
              <a:rPr lang="el-GR" altLang="en-US" dirty="0">
                <a:latin typeface="+mn-lt"/>
              </a:rPr>
              <a:t>είναι το σημείο τήξης του υλικού υπό ατμοσφαιρική πίεση</a:t>
            </a:r>
          </a:p>
        </p:txBody>
      </p:sp>
      <p:sp>
        <p:nvSpPr>
          <p:cNvPr id="9" name="8 - Ορθογώνιο"/>
          <p:cNvSpPr/>
          <p:nvPr/>
        </p:nvSpPr>
        <p:spPr>
          <a:xfrm>
            <a:off x="5447637" y="3947491"/>
            <a:ext cx="6500812" cy="646112"/>
          </a:xfrm>
          <a:prstGeom prst="rect">
            <a:avLst/>
          </a:prstGeom>
        </p:spPr>
        <p:txBody>
          <a:bodyPr>
            <a:spAutoFit/>
          </a:bodyPr>
          <a:lstStyle/>
          <a:p>
            <a:pPr algn="just">
              <a:defRPr/>
            </a:pPr>
            <a:r>
              <a:rPr lang="el-GR" b="1" dirty="0"/>
              <a:t>Α</a:t>
            </a:r>
            <a:r>
              <a:rPr lang="el-GR" dirty="0"/>
              <a:t>, </a:t>
            </a:r>
            <a:r>
              <a:rPr lang="en-US" b="1" dirty="0"/>
              <a:t>c</a:t>
            </a:r>
            <a:r>
              <a:rPr lang="el-GR" dirty="0"/>
              <a:t> είναι παράμετροι, που εξαρτώνται από το υλικό και υπολογίζονται πειραματικά</a:t>
            </a:r>
          </a:p>
        </p:txBody>
      </p:sp>
      <p:sp>
        <p:nvSpPr>
          <p:cNvPr id="10" name="9 - Ορθογώνιο"/>
          <p:cNvSpPr/>
          <p:nvPr/>
        </p:nvSpPr>
        <p:spPr>
          <a:xfrm>
            <a:off x="2437581" y="5317156"/>
            <a:ext cx="7715250" cy="646112"/>
          </a:xfrm>
          <a:prstGeom prst="rect">
            <a:avLst/>
          </a:prstGeom>
          <a:solidFill>
            <a:schemeClr val="bg1"/>
          </a:solidFill>
        </p:spPr>
        <p:style>
          <a:lnRef idx="3">
            <a:schemeClr val="lt1"/>
          </a:lnRef>
          <a:fillRef idx="1">
            <a:schemeClr val="accent3"/>
          </a:fillRef>
          <a:effectRef idx="1">
            <a:schemeClr val="accent3"/>
          </a:effectRef>
          <a:fontRef idx="minor">
            <a:schemeClr val="lt1"/>
          </a:fontRef>
        </p:style>
        <p:txBody>
          <a:bodyPr>
            <a:spAutoFit/>
          </a:bodyPr>
          <a:lstStyle/>
          <a:p>
            <a:pPr algn="just">
              <a:defRPr/>
            </a:pPr>
            <a:r>
              <a:rPr lang="el-GR" dirty="0">
                <a:solidFill>
                  <a:schemeClr val="tx1"/>
                </a:solidFill>
              </a:rPr>
              <a:t>Η εξίσωση αυτή χρησιμοποιήθηκε για τον υπολογισμό της μεταβολής της θερμοκρασίας και μέσα στον πυρήνα.</a:t>
            </a:r>
          </a:p>
        </p:txBody>
      </p:sp>
      <p:sp>
        <p:nvSpPr>
          <p:cNvPr id="2" name="Title 1"/>
          <p:cNvSpPr>
            <a:spLocks noGrp="1"/>
          </p:cNvSpPr>
          <p:nvPr>
            <p:ph type="title"/>
          </p:nvPr>
        </p:nvSpPr>
        <p:spPr/>
        <p:txBody>
          <a:bodyPr>
            <a:normAutofit/>
          </a:bodyPr>
          <a:lstStyle/>
          <a:p>
            <a:r>
              <a:rPr lang="el-GR" dirty="0"/>
              <a:t>Το σημείο τήξης στο μανδύα και στον </a:t>
            </a:r>
            <a:r>
              <a:rPr lang="el-GR" dirty="0" smtClean="0"/>
              <a:t>πυρήνα</a:t>
            </a:r>
            <a:endParaRPr lang="en-US" dirty="0"/>
          </a:p>
        </p:txBody>
      </p:sp>
    </p:spTree>
    <p:extLst>
      <p:ext uri="{BB962C8B-B14F-4D97-AF65-F5344CB8AC3E}">
        <p14:creationId xmlns:p14="http://schemas.microsoft.com/office/powerpoint/2010/main" val="647166580"/>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3" name="4 - Ορθογώνιο"/>
          <p:cNvSpPr>
            <a:spLocks noChangeArrowheads="1"/>
          </p:cNvSpPr>
          <p:nvPr/>
        </p:nvSpPr>
        <p:spPr bwMode="auto">
          <a:xfrm>
            <a:off x="189723" y="1477486"/>
            <a:ext cx="11812555" cy="1477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eaLnBrk="1" hangingPunct="1"/>
            <a:r>
              <a:rPr lang="el-GR" altLang="en-US" dirty="0">
                <a:latin typeface="+mn-lt"/>
              </a:rPr>
              <a:t>Την τελευταία δεκαετία νέα εργαστηριακά πειράματα, αλλά και θεωρητικές έρευνες, έχουν επιτρέψει τον ακριβέστερο καθορισμό της μεταβολής της θερμοκρασίας στο μανδύα (κυρίως στον κάτω μανδύα) και τον πυρήνα της Γης</a:t>
            </a:r>
          </a:p>
          <a:p>
            <a:pPr algn="just" eaLnBrk="1" hangingPunct="1"/>
            <a:r>
              <a:rPr lang="pt-BR" altLang="en-US" sz="1400" dirty="0">
                <a:latin typeface="+mn-lt"/>
              </a:rPr>
              <a:t>(Jeanloz, 1988; da Silva et al., 2000)</a:t>
            </a:r>
            <a:r>
              <a:rPr lang="pt-BR" altLang="en-US" dirty="0">
                <a:latin typeface="+mn-lt"/>
              </a:rPr>
              <a:t>.</a:t>
            </a:r>
            <a:r>
              <a:rPr lang="el-GR" altLang="en-US" dirty="0">
                <a:latin typeface="+mn-lt"/>
              </a:rPr>
              <a:t> Τα αποτελέσματα αυτά έχουν ανατρέψει την εικόνα που υπήρχε για την κατανομή των θερμοκρασιών μέσα στη Γη, δείχνοντας ότι οι θερμοκρασίες αυτές είναι πιθανότατα μεγαλύτερες από ότι θεωρούσαμε πριν από είκοσι χρόνια.</a:t>
            </a:r>
          </a:p>
        </p:txBody>
      </p:sp>
      <p:pic>
        <p:nvPicPr>
          <p:cNvPr id="76804" name="Picture 4" descr="C:\Eisagogi sti geofysiki\Geofusiki_ppt\Sximata_Thermotita\images4.jpe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24437" y="3319950"/>
            <a:ext cx="2143125" cy="2576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normAutofit fontScale="90000"/>
          </a:bodyPr>
          <a:lstStyle/>
          <a:p>
            <a:r>
              <a:rPr lang="el-GR" dirty="0"/>
              <a:t>Πρόσφατα αποτελέσματα για τη θερμοκρασία του εσωτερικού της </a:t>
            </a:r>
            <a:r>
              <a:rPr lang="el-GR" dirty="0" smtClean="0"/>
              <a:t>Γης</a:t>
            </a:r>
            <a:endParaRPr lang="en-US" dirty="0"/>
          </a:p>
        </p:txBody>
      </p:sp>
    </p:spTree>
    <p:extLst>
      <p:ext uri="{BB962C8B-B14F-4D97-AF65-F5344CB8AC3E}">
        <p14:creationId xmlns:p14="http://schemas.microsoft.com/office/powerpoint/2010/main" val="2468474617"/>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4 - Ορθογώνιο"/>
          <p:cNvSpPr>
            <a:spLocks noChangeArrowheads="1"/>
          </p:cNvSpPr>
          <p:nvPr/>
        </p:nvSpPr>
        <p:spPr bwMode="auto">
          <a:xfrm>
            <a:off x="4540410" y="4785731"/>
            <a:ext cx="7651590"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eaLnBrk="1" hangingPunct="1"/>
            <a:r>
              <a:rPr lang="el-GR" altLang="en-US" sz="1600" dirty="0">
                <a:latin typeface="+mn-lt"/>
              </a:rPr>
              <a:t>Πιθανότερη μεταβολή της θερμοκρασίας, </a:t>
            </a:r>
            <a:r>
              <a:rPr lang="el-GR" altLang="en-US" sz="1600" b="1" dirty="0">
                <a:latin typeface="+mn-lt"/>
              </a:rPr>
              <a:t>Τ</a:t>
            </a:r>
            <a:r>
              <a:rPr lang="el-GR" altLang="en-US" sz="1600" dirty="0">
                <a:latin typeface="+mn-lt"/>
              </a:rPr>
              <a:t> (σε Κ), με το βάθος, όπως προκύπτει από πρόσφατα δεδομένα (</a:t>
            </a:r>
            <a:r>
              <a:rPr lang="el-GR" altLang="en-US" sz="1600" b="1" dirty="0">
                <a:latin typeface="+mn-lt"/>
              </a:rPr>
              <a:t>συνεχής μαύρη καμπύλη</a:t>
            </a:r>
            <a:r>
              <a:rPr lang="el-GR" altLang="en-US" sz="1600" dirty="0">
                <a:latin typeface="+mn-lt"/>
              </a:rPr>
              <a:t>) και από παλαιότερα στοιχεία (</a:t>
            </a:r>
            <a:r>
              <a:rPr lang="el-GR" altLang="en-US" sz="1600" b="1" dirty="0">
                <a:latin typeface="+mn-lt"/>
              </a:rPr>
              <a:t>διακεκομμένη λεπτή καμπύλη</a:t>
            </a:r>
            <a:r>
              <a:rPr lang="el-GR" altLang="en-US" sz="1600" dirty="0">
                <a:latin typeface="+mn-lt"/>
              </a:rPr>
              <a:t>). Στο ίδιο σχήμα παρουσιάζεται και η μεταβολή του σημείου τήξης (συνεχής γκρι καμπύλη), καθώς και μία εναλλακτική μεταβολή της θερμοκρασίας στον πυρήνα της Γης (διακεκομμένη έντονη γραμμή) η οποία αποτελεί το πάνω όριο των σημερινών εκτιμήσεων.</a:t>
            </a:r>
          </a:p>
        </p:txBody>
      </p:sp>
      <p:sp>
        <p:nvSpPr>
          <p:cNvPr id="6" name="5 - Αριστερό βέλος"/>
          <p:cNvSpPr/>
          <p:nvPr/>
        </p:nvSpPr>
        <p:spPr>
          <a:xfrm>
            <a:off x="4783329" y="1285292"/>
            <a:ext cx="5971395" cy="1467326"/>
          </a:xfrm>
          <a:prstGeom prst="leftArrow">
            <a:avLst/>
          </a:prstGeom>
          <a:solidFill>
            <a:schemeClr val="bg1"/>
          </a:solidFill>
          <a:ln w="28575">
            <a:solidFill>
              <a:schemeClr val="tx1"/>
            </a:solidFill>
          </a:ln>
        </p:spPr>
        <p:txBody>
          <a:bodyPr wrap="square">
            <a:spAutoFit/>
          </a:bodyPr>
          <a:lstStyle/>
          <a:p>
            <a:pPr algn="ctr">
              <a:defRPr/>
            </a:pPr>
            <a:r>
              <a:rPr lang="el-GR" sz="1400" dirty="0"/>
              <a:t>Τα πρόσφατα στοιχεία δείχνουν γενικά μεγαλύτερες τιμές θερμοκρασίας από ότι τα παλαιότερα μοντέλα, τα οποία θεωρούσαν σχεδόν </a:t>
            </a:r>
            <a:r>
              <a:rPr lang="el-GR" sz="1400" dirty="0" err="1"/>
              <a:t>αδιαβατική</a:t>
            </a:r>
            <a:r>
              <a:rPr lang="el-GR" sz="1400" dirty="0"/>
              <a:t> μεταβολή θερμοκρασίας στο μανδύα</a:t>
            </a:r>
          </a:p>
        </p:txBody>
      </p:sp>
      <p:sp>
        <p:nvSpPr>
          <p:cNvPr id="7" name="6 - Αριστερό βέλος"/>
          <p:cNvSpPr/>
          <p:nvPr/>
        </p:nvSpPr>
        <p:spPr>
          <a:xfrm>
            <a:off x="4717326" y="2210141"/>
            <a:ext cx="6011926" cy="1650742"/>
          </a:xfrm>
          <a:prstGeom prst="leftArrow">
            <a:avLst/>
          </a:prstGeom>
          <a:solidFill>
            <a:schemeClr val="bg1"/>
          </a:solidFill>
          <a:ln w="25400">
            <a:solidFill>
              <a:schemeClr val="tx1"/>
            </a:solidFill>
          </a:ln>
        </p:spPr>
        <p:txBody>
          <a:bodyPr wrap="square">
            <a:spAutoFit/>
          </a:bodyPr>
          <a:lstStyle/>
          <a:p>
            <a:pPr algn="ctr">
              <a:defRPr/>
            </a:pPr>
            <a:r>
              <a:rPr lang="el-GR" sz="1600" dirty="0"/>
              <a:t>παρατηρούνται σημαντικές αβεβαιότητες και διαφορές των θερμοκρασιακών μοντέλων που έχουν προταθεί για τον πυρήνα της Γης</a:t>
            </a:r>
          </a:p>
        </p:txBody>
      </p:sp>
      <p:sp>
        <p:nvSpPr>
          <p:cNvPr id="8" name="7 - Αριστερό βέλος"/>
          <p:cNvSpPr/>
          <p:nvPr/>
        </p:nvSpPr>
        <p:spPr>
          <a:xfrm>
            <a:off x="4717326" y="3624098"/>
            <a:ext cx="6154802" cy="1161633"/>
          </a:xfrm>
          <a:prstGeom prst="leftArrow">
            <a:avLst/>
          </a:prstGeom>
          <a:solidFill>
            <a:schemeClr val="bg1"/>
          </a:solidFill>
          <a:ln w="25400">
            <a:solidFill>
              <a:schemeClr val="tx1"/>
            </a:solidFill>
          </a:ln>
        </p:spPr>
        <p:txBody>
          <a:bodyPr wrap="square">
            <a:spAutoFit/>
          </a:bodyPr>
          <a:lstStyle/>
          <a:p>
            <a:pPr algn="ctr">
              <a:defRPr/>
            </a:pPr>
            <a:r>
              <a:rPr lang="el-GR" sz="1600" dirty="0"/>
              <a:t>Μόνο στον εξωτερικό πυρήνα η θερμοκρασία της Γης ξεπερνά το σημείο τήξης, με αποτέλεσμα αυτός να βρίσκεται σε υγρή φάση</a:t>
            </a:r>
          </a:p>
        </p:txBody>
      </p:sp>
      <p:grpSp>
        <p:nvGrpSpPr>
          <p:cNvPr id="77830" name="9 - Ομάδα"/>
          <p:cNvGrpSpPr>
            <a:grpSpLocks/>
          </p:cNvGrpSpPr>
          <p:nvPr/>
        </p:nvGrpSpPr>
        <p:grpSpPr bwMode="auto">
          <a:xfrm>
            <a:off x="-168349" y="1285292"/>
            <a:ext cx="4783330" cy="4131263"/>
            <a:chOff x="-1692176" y="1714516"/>
            <a:chExt cx="4783206" cy="4131308"/>
          </a:xfrm>
        </p:grpSpPr>
        <p:pic>
          <p:nvPicPr>
            <p:cNvPr id="77831"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3832" y="1714516"/>
              <a:ext cx="4614862" cy="4000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7832" name="8 - TextBox"/>
            <p:cNvSpPr txBox="1">
              <a:spLocks noChangeArrowheads="1"/>
            </p:cNvSpPr>
            <p:nvPr/>
          </p:nvSpPr>
          <p:spPr bwMode="auto">
            <a:xfrm>
              <a:off x="-1692176" y="5584211"/>
              <a:ext cx="2532542" cy="261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l-GR" altLang="en-US" sz="1100" dirty="0">
                  <a:latin typeface="+mn-lt"/>
                </a:rPr>
                <a:t>(</a:t>
              </a:r>
              <a:r>
                <a:rPr lang="el-GR" altLang="en-US" sz="1100" dirty="0" smtClean="0">
                  <a:latin typeface="+mn-lt"/>
                </a:rPr>
                <a:t>Παπαζάχος &amp;Παπαζάχος, </a:t>
              </a:r>
              <a:r>
                <a:rPr lang="el-GR" altLang="en-US" sz="1100" dirty="0">
                  <a:latin typeface="+mn-lt"/>
                </a:rPr>
                <a:t>2008)</a:t>
              </a:r>
            </a:p>
          </p:txBody>
        </p:sp>
      </p:grpSp>
      <p:sp>
        <p:nvSpPr>
          <p:cNvPr id="2" name="Title 1"/>
          <p:cNvSpPr>
            <a:spLocks noGrp="1"/>
          </p:cNvSpPr>
          <p:nvPr>
            <p:ph type="title"/>
          </p:nvPr>
        </p:nvSpPr>
        <p:spPr/>
        <p:txBody>
          <a:bodyPr>
            <a:normAutofit fontScale="90000"/>
          </a:bodyPr>
          <a:lstStyle/>
          <a:p>
            <a:r>
              <a:rPr lang="el-GR" dirty="0"/>
              <a:t>Πρόσφατα αποτελέσματα για τη θερμοκρασία του εσωτερικού της </a:t>
            </a:r>
            <a:r>
              <a:rPr lang="el-GR" dirty="0" smtClean="0"/>
              <a:t>Γης</a:t>
            </a:r>
            <a:endParaRPr lang="en-US" dirty="0"/>
          </a:p>
        </p:txBody>
      </p:sp>
    </p:spTree>
    <p:extLst>
      <p:ext uri="{BB962C8B-B14F-4D97-AF65-F5344CB8AC3E}">
        <p14:creationId xmlns:p14="http://schemas.microsoft.com/office/powerpoint/2010/main" val="2304315292"/>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 Ορθογώνιο"/>
          <p:cNvSpPr/>
          <p:nvPr/>
        </p:nvSpPr>
        <p:spPr>
          <a:xfrm>
            <a:off x="6397204" y="3236343"/>
            <a:ext cx="4214812" cy="1477962"/>
          </a:xfrm>
          <a:prstGeom prst="rect">
            <a:avLst/>
          </a:prstGeom>
        </p:spPr>
        <p:txBody>
          <a:bodyPr>
            <a:spAutoFit/>
          </a:bodyPr>
          <a:lstStyle/>
          <a:p>
            <a:pPr algn="ctr">
              <a:defRPr/>
            </a:pPr>
            <a:r>
              <a:rPr lang="el-GR" dirty="0"/>
              <a:t>Στον άνω μανδύα και κυρίως στα βάθη </a:t>
            </a:r>
            <a:r>
              <a:rPr lang="el-GR" b="1" dirty="0"/>
              <a:t>120-300km</a:t>
            </a:r>
            <a:r>
              <a:rPr lang="el-GR" dirty="0"/>
              <a:t> η θερμοκρασία πλησιάζει σημαντικά το σημείο τήξης. Η περιοχή αυτή συμπίπτει με το κεντρικό τμήμα της </a:t>
            </a:r>
            <a:r>
              <a:rPr lang="el-GR" dirty="0" err="1"/>
              <a:t>ασθενόσφαιρας</a:t>
            </a:r>
            <a:r>
              <a:rPr lang="el-GR" dirty="0"/>
              <a:t>. </a:t>
            </a:r>
          </a:p>
        </p:txBody>
      </p:sp>
      <p:cxnSp>
        <p:nvCxnSpPr>
          <p:cNvPr id="10" name="9 - Ευθύγραμμο βέλος σύνδεσης"/>
          <p:cNvCxnSpPr/>
          <p:nvPr/>
        </p:nvCxnSpPr>
        <p:spPr>
          <a:xfrm rot="10800000" flipV="1">
            <a:off x="5097565" y="2809143"/>
            <a:ext cx="357188" cy="285750"/>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78852" name="10 - TextBox"/>
          <p:cNvSpPr txBox="1">
            <a:spLocks noChangeArrowheads="1"/>
          </p:cNvSpPr>
          <p:nvPr/>
        </p:nvSpPr>
        <p:spPr bwMode="auto">
          <a:xfrm>
            <a:off x="5526190" y="1474056"/>
            <a:ext cx="2643188" cy="1477963"/>
          </a:xfrm>
          <a:prstGeom prst="rect">
            <a:avLst/>
          </a:prstGeom>
          <a:solidFill>
            <a:schemeClr val="bg1"/>
          </a:solidFill>
          <a:ln>
            <a:solidFill>
              <a:schemeClr val="tx1"/>
            </a:solidFill>
          </a:ln>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l-GR" altLang="en-US" dirty="0">
                <a:latin typeface="+mn-lt"/>
              </a:rPr>
              <a:t>Η περιοχή αυτή δείχνει τη μεταβολή της θερμοκρασίας και του σημείου τήξης στα ανώτερα </a:t>
            </a:r>
            <a:r>
              <a:rPr lang="el-GR" altLang="en-US" b="1" dirty="0">
                <a:latin typeface="+mn-lt"/>
              </a:rPr>
              <a:t>1000km</a:t>
            </a:r>
          </a:p>
        </p:txBody>
      </p:sp>
      <p:sp>
        <p:nvSpPr>
          <p:cNvPr id="78853" name="11 - Ορθογώνιο"/>
          <p:cNvSpPr>
            <a:spLocks noChangeArrowheads="1"/>
          </p:cNvSpPr>
          <p:nvPr/>
        </p:nvSpPr>
        <p:spPr bwMode="auto">
          <a:xfrm>
            <a:off x="0" y="4999990"/>
            <a:ext cx="11952515"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eaLnBrk="1" hangingPunct="1"/>
            <a:r>
              <a:rPr lang="el-GR" altLang="en-US" sz="1600" dirty="0">
                <a:latin typeface="+mn-lt"/>
              </a:rPr>
              <a:t>Όσο πλησιάζουμε το σημείο τήξης, οι μοριακοί δεσμοί αποκτούν σημαντικά μεγαλύτερη θερμική ενέργεια («χαλαρώνουν») με αποτέλεσμα τη μείωση των μέτρων ελαστικότητας και της ταχύτητας των κυμάτων χώρου, ιδίως των εγκαρσίων κυμάτων. Η επίδραση αυτή της θερμοκρασίας υπερνικά την αντίστοιχη αύξηση των ταχυτήτων λόγω αύξησης της πίεσης (με το βάθος) με αποτέλεσμα την εμφάνιση μίας περιοχής χαμηλών ταχυτήτων και τη δημιουργία της </a:t>
            </a:r>
            <a:r>
              <a:rPr lang="el-GR" altLang="en-US" sz="1600" dirty="0" err="1">
                <a:latin typeface="+mn-lt"/>
              </a:rPr>
              <a:t>ασθενόσφαιρας</a:t>
            </a:r>
            <a:r>
              <a:rPr lang="el-GR" altLang="en-US" sz="1600" dirty="0">
                <a:latin typeface="+mn-lt"/>
              </a:rPr>
              <a:t>, η οποία παίζει καταλυτικό ρόλο στην παγκόσμια γεωδυναμική.</a:t>
            </a:r>
          </a:p>
        </p:txBody>
      </p:sp>
      <p:grpSp>
        <p:nvGrpSpPr>
          <p:cNvPr id="78855" name="12 - Ομάδα"/>
          <p:cNvGrpSpPr>
            <a:grpSpLocks/>
          </p:cNvGrpSpPr>
          <p:nvPr/>
        </p:nvGrpSpPr>
        <p:grpSpPr bwMode="auto">
          <a:xfrm>
            <a:off x="243423" y="1722088"/>
            <a:ext cx="4693053" cy="3143299"/>
            <a:chOff x="357158" y="357165"/>
            <a:chExt cx="4071966" cy="3467543"/>
          </a:xfrm>
        </p:grpSpPr>
        <p:pic>
          <p:nvPicPr>
            <p:cNvPr id="78857"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7158" y="357165"/>
              <a:ext cx="4000528" cy="34675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7 - Ορθογώνιο"/>
            <p:cNvSpPr/>
            <p:nvPr/>
          </p:nvSpPr>
          <p:spPr>
            <a:xfrm>
              <a:off x="2572949" y="1929359"/>
              <a:ext cx="1856175" cy="1357251"/>
            </a:xfrm>
            <a:prstGeom prst="rect">
              <a:avLst/>
            </a:prstGeom>
            <a:noFill/>
            <a:ln w="508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l-GR"/>
            </a:p>
          </p:txBody>
        </p:sp>
      </p:grpSp>
      <p:sp>
        <p:nvSpPr>
          <p:cNvPr id="12" name="Title 1"/>
          <p:cNvSpPr>
            <a:spLocks noGrp="1"/>
          </p:cNvSpPr>
          <p:nvPr>
            <p:ph type="title"/>
          </p:nvPr>
        </p:nvSpPr>
        <p:spPr/>
        <p:txBody>
          <a:bodyPr>
            <a:normAutofit fontScale="90000"/>
          </a:bodyPr>
          <a:lstStyle/>
          <a:p>
            <a:r>
              <a:rPr lang="el-GR" dirty="0"/>
              <a:t>Πρόσφατα αποτελέσματα για τη θερμοκρασία του εσωτερικού της </a:t>
            </a:r>
            <a:r>
              <a:rPr lang="el-GR" dirty="0" smtClean="0"/>
              <a:t>Γης</a:t>
            </a:r>
            <a:endParaRPr lang="en-US" dirty="0"/>
          </a:p>
        </p:txBody>
      </p:sp>
      <p:sp>
        <p:nvSpPr>
          <p:cNvPr id="13" name="8 - TextBox"/>
          <p:cNvSpPr txBox="1">
            <a:spLocks noChangeArrowheads="1"/>
          </p:cNvSpPr>
          <p:nvPr/>
        </p:nvSpPr>
        <p:spPr bwMode="auto">
          <a:xfrm>
            <a:off x="-94209" y="4734582"/>
            <a:ext cx="2532608"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l-GR" altLang="en-US" sz="1100" dirty="0">
                <a:latin typeface="+mn-lt"/>
              </a:rPr>
              <a:t>(</a:t>
            </a:r>
            <a:r>
              <a:rPr lang="el-GR" altLang="en-US" sz="1100" dirty="0" smtClean="0">
                <a:latin typeface="+mn-lt"/>
              </a:rPr>
              <a:t>Παπαζάχος &amp; Παπαζάχος, </a:t>
            </a:r>
            <a:r>
              <a:rPr lang="el-GR" altLang="en-US" sz="1100" dirty="0">
                <a:latin typeface="+mn-lt"/>
              </a:rPr>
              <a:t>2008)</a:t>
            </a:r>
          </a:p>
        </p:txBody>
      </p:sp>
    </p:spTree>
    <p:extLst>
      <p:ext uri="{BB962C8B-B14F-4D97-AF65-F5344CB8AC3E}">
        <p14:creationId xmlns:p14="http://schemas.microsoft.com/office/powerpoint/2010/main" val="285273565"/>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5" name="4 - Ορθογώνιο"/>
          <p:cNvSpPr>
            <a:spLocks noChangeArrowheads="1"/>
          </p:cNvSpPr>
          <p:nvPr/>
        </p:nvSpPr>
        <p:spPr bwMode="auto">
          <a:xfrm>
            <a:off x="83976" y="1339235"/>
            <a:ext cx="11999166"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eaLnBrk="1" hangingPunct="1"/>
            <a:r>
              <a:rPr lang="el-GR" altLang="en-US" dirty="0">
                <a:latin typeface="+mn-lt"/>
              </a:rPr>
              <a:t>Η εξίσωση της θερμικής αγωγιμότητας είναι η θεμελιώδης διαφορική εξίσωση που καθορίζει το ρυθμό μεταβολής της θερμοκρασίας ενός σώματος με το χρόνο.</a:t>
            </a:r>
          </a:p>
        </p:txBody>
      </p:sp>
      <p:sp>
        <p:nvSpPr>
          <p:cNvPr id="6" name="5 - Ορθογώνιο"/>
          <p:cNvSpPr/>
          <p:nvPr/>
        </p:nvSpPr>
        <p:spPr>
          <a:xfrm>
            <a:off x="83977" y="2071688"/>
            <a:ext cx="11999166" cy="1477962"/>
          </a:xfrm>
          <a:prstGeom prst="rect">
            <a:avLst/>
          </a:prstGeom>
        </p:spPr>
        <p:txBody>
          <a:bodyPr wrap="square">
            <a:spAutoFit/>
          </a:bodyPr>
          <a:lstStyle/>
          <a:p>
            <a:pPr algn="just">
              <a:defRPr/>
            </a:pPr>
            <a:r>
              <a:rPr lang="el-GR" b="1" i="1" u="sng" dirty="0"/>
              <a:t>Οι βασικές παράμετροι που επηρεάζουν την εξίσωση είναι</a:t>
            </a:r>
            <a:r>
              <a:rPr lang="el-GR" dirty="0"/>
              <a:t>: </a:t>
            </a:r>
          </a:p>
          <a:p>
            <a:pPr algn="just">
              <a:defRPr/>
            </a:pPr>
            <a:r>
              <a:rPr lang="el-GR" b="1" dirty="0"/>
              <a:t>α) </a:t>
            </a:r>
            <a:r>
              <a:rPr lang="el-GR" dirty="0"/>
              <a:t>η ροή θερμότητας που εισέρχεται και εξέρχεται από το σώμα, </a:t>
            </a:r>
          </a:p>
          <a:p>
            <a:pPr algn="just">
              <a:defRPr/>
            </a:pPr>
            <a:r>
              <a:rPr lang="el-GR" b="1" dirty="0"/>
              <a:t>β)</a:t>
            </a:r>
            <a:r>
              <a:rPr lang="el-GR" dirty="0"/>
              <a:t>οι παράμετροι που καθορίζουν τις ιδιότητες του υλικού του σώματος (πυκνότητα, συντελεστής θερμικής αγωγιμότητας, ειδική θερμότητα) και, </a:t>
            </a:r>
          </a:p>
          <a:p>
            <a:pPr algn="just">
              <a:defRPr/>
            </a:pPr>
            <a:r>
              <a:rPr lang="el-GR" b="1" dirty="0"/>
              <a:t>γ)</a:t>
            </a:r>
            <a:r>
              <a:rPr lang="el-GR" dirty="0"/>
              <a:t> ο ρυθμός παραγωγής θερμότητας ανά μονάδα όγκου (ή μάζας) του σώματος.</a:t>
            </a:r>
          </a:p>
        </p:txBody>
      </p:sp>
      <p:pic>
        <p:nvPicPr>
          <p:cNvPr id="79877" name="Picture 6" descr="Earth_cutawa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85839" y="3885553"/>
            <a:ext cx="2232907" cy="22166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normAutofit fontScale="90000"/>
          </a:bodyPr>
          <a:lstStyle/>
          <a:p>
            <a:r>
              <a:rPr lang="el-GR" dirty="0"/>
              <a:t>Η Εξίσωση της Θερμικής Αγωγιμότητας και οι Εφαρμογές </a:t>
            </a:r>
            <a:r>
              <a:rPr lang="el-GR" dirty="0" smtClean="0"/>
              <a:t>της</a:t>
            </a:r>
            <a:endParaRPr lang="en-US" dirty="0"/>
          </a:p>
        </p:txBody>
      </p:sp>
    </p:spTree>
    <p:extLst>
      <p:ext uri="{BB962C8B-B14F-4D97-AF65-F5344CB8AC3E}">
        <p14:creationId xmlns:p14="http://schemas.microsoft.com/office/powerpoint/2010/main" val="1563243558"/>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40" name="4 - Ορθογώνιο"/>
          <p:cNvSpPr>
            <a:spLocks noChangeArrowheads="1"/>
          </p:cNvSpPr>
          <p:nvPr/>
        </p:nvSpPr>
        <p:spPr bwMode="auto">
          <a:xfrm>
            <a:off x="93453" y="1345271"/>
            <a:ext cx="11862220"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eaLnBrk="1" hangingPunct="1"/>
            <a:r>
              <a:rPr lang="el-GR" altLang="en-US" dirty="0">
                <a:latin typeface="+mn-lt"/>
              </a:rPr>
              <a:t>Θεωρούμε αρχικά την απλή περίπτωση κατά την οποία η θερμότητα διαδίδεται σε ένα στοιχειώδες σώμα κατά την κατακόρυφη διεύθυνση.</a:t>
            </a:r>
          </a:p>
        </p:txBody>
      </p:sp>
      <p:sp>
        <p:nvSpPr>
          <p:cNvPr id="6" name="5 - Ορθογώνιο"/>
          <p:cNvSpPr/>
          <p:nvPr/>
        </p:nvSpPr>
        <p:spPr>
          <a:xfrm>
            <a:off x="3311437" y="2266149"/>
            <a:ext cx="3929063" cy="1754326"/>
          </a:xfrm>
          <a:prstGeom prst="rect">
            <a:avLst/>
          </a:prstGeom>
        </p:spPr>
        <p:txBody>
          <a:bodyPr>
            <a:spAutoFit/>
          </a:bodyPr>
          <a:lstStyle/>
          <a:p>
            <a:pPr algn="ctr">
              <a:defRPr/>
            </a:pPr>
            <a:r>
              <a:rPr lang="el-GR" dirty="0"/>
              <a:t>Έστω ότι η οριζόντια επιφάνεια του σώματος είναι </a:t>
            </a:r>
            <a:r>
              <a:rPr lang="el-GR" b="1" dirty="0"/>
              <a:t>S</a:t>
            </a:r>
            <a:r>
              <a:rPr lang="el-GR" dirty="0"/>
              <a:t>, το ύψος του είναι </a:t>
            </a:r>
            <a:r>
              <a:rPr lang="el-GR" b="1" dirty="0" err="1"/>
              <a:t>δz</a:t>
            </a:r>
            <a:r>
              <a:rPr lang="el-GR" dirty="0"/>
              <a:t> και η ροή θερμότητας, δηλαδή η θερμότητα που εισέρχεται κατακόρυφα στο σώμα ανά μονάδα χρόνου και μονάδα επιφάνειας είναι </a:t>
            </a:r>
            <a:r>
              <a:rPr lang="el-GR" b="1" dirty="0"/>
              <a:t>Q(z</a:t>
            </a:r>
            <a:r>
              <a:rPr lang="el-GR" dirty="0"/>
              <a:t>).</a:t>
            </a:r>
          </a:p>
        </p:txBody>
      </p:sp>
      <p:grpSp>
        <p:nvGrpSpPr>
          <p:cNvPr id="14342" name="11 - Ομάδα"/>
          <p:cNvGrpSpPr>
            <a:grpSpLocks/>
          </p:cNvGrpSpPr>
          <p:nvPr/>
        </p:nvGrpSpPr>
        <p:grpSpPr bwMode="auto">
          <a:xfrm>
            <a:off x="183600" y="4199544"/>
            <a:ext cx="11681926" cy="1200329"/>
            <a:chOff x="71406" y="3500438"/>
            <a:chExt cx="9149156" cy="1200423"/>
          </a:xfrm>
        </p:grpSpPr>
        <p:sp>
          <p:nvSpPr>
            <p:cNvPr id="14348" name="6 - Ορθογώνιο"/>
            <p:cNvSpPr>
              <a:spLocks noChangeArrowheads="1"/>
            </p:cNvSpPr>
            <p:nvPr/>
          </p:nvSpPr>
          <p:spPr bwMode="auto">
            <a:xfrm>
              <a:off x="71406" y="3500438"/>
              <a:ext cx="9149156" cy="12004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eaLnBrk="1" hangingPunct="1"/>
              <a:r>
                <a:rPr lang="el-GR" altLang="en-US" dirty="0">
                  <a:latin typeface="+mn-lt"/>
                </a:rPr>
                <a:t>Η θερμότητα που εισέρχεται στο σώμα ανά μονάδα χρόνου είναι </a:t>
              </a:r>
              <a:r>
                <a:rPr lang="el-GR" altLang="en-US" b="1" dirty="0">
                  <a:latin typeface="+mn-lt"/>
                </a:rPr>
                <a:t>S•Q(z)</a:t>
              </a:r>
              <a:r>
                <a:rPr lang="el-GR" altLang="en-US" dirty="0">
                  <a:latin typeface="+mn-lt"/>
                </a:rPr>
                <a:t>.</a:t>
              </a:r>
            </a:p>
            <a:p>
              <a:pPr algn="just" eaLnBrk="1" hangingPunct="1"/>
              <a:r>
                <a:rPr lang="el-GR" altLang="en-US" dirty="0">
                  <a:latin typeface="+mn-lt"/>
                </a:rPr>
                <a:t>Η αντίστοιχη θερμότητα που εξέρχεται κατακόρυφα ανά μονάδα χρόνου από το σώμα είναι </a:t>
              </a:r>
              <a:r>
                <a:rPr lang="el-GR" altLang="en-US" b="1" dirty="0">
                  <a:latin typeface="+mn-lt"/>
                </a:rPr>
                <a:t>S•Q(</a:t>
              </a:r>
              <a:r>
                <a:rPr lang="el-GR" altLang="en-US" b="1" dirty="0" err="1">
                  <a:latin typeface="+mn-lt"/>
                </a:rPr>
                <a:t>z+δz</a:t>
              </a:r>
              <a:r>
                <a:rPr lang="el-GR" altLang="en-US" dirty="0">
                  <a:latin typeface="+mn-lt"/>
                </a:rPr>
                <a:t>) και σε πρώτη προσέγγιση είναι ίση </a:t>
              </a:r>
              <a:r>
                <a:rPr lang="el-GR" altLang="en-US" dirty="0" smtClean="0">
                  <a:latin typeface="+mn-lt"/>
                </a:rPr>
                <a:t>με                                                                όπως </a:t>
              </a:r>
              <a:r>
                <a:rPr lang="el-GR" altLang="en-US" dirty="0">
                  <a:latin typeface="+mn-lt"/>
                </a:rPr>
                <a:t>προκύπτει από την ανάλυση σε σειρά </a:t>
              </a:r>
              <a:r>
                <a:rPr lang="el-GR" altLang="en-US" dirty="0" err="1">
                  <a:latin typeface="+mn-lt"/>
                </a:rPr>
                <a:t>Taylor</a:t>
              </a:r>
              <a:r>
                <a:rPr lang="el-GR" altLang="en-US" dirty="0">
                  <a:latin typeface="+mn-lt"/>
                </a:rPr>
                <a:t> της </a:t>
              </a:r>
              <a:r>
                <a:rPr lang="el-GR" altLang="en-US" b="1" dirty="0">
                  <a:latin typeface="+mn-lt"/>
                </a:rPr>
                <a:t>Q(</a:t>
              </a:r>
              <a:r>
                <a:rPr lang="el-GR" altLang="en-US" b="1" dirty="0" err="1">
                  <a:latin typeface="+mn-lt"/>
                </a:rPr>
                <a:t>z+δz</a:t>
              </a:r>
              <a:r>
                <a:rPr lang="el-GR" altLang="en-US" b="1" dirty="0">
                  <a:latin typeface="+mn-lt"/>
                </a:rPr>
                <a:t>)</a:t>
              </a:r>
              <a:r>
                <a:rPr lang="el-GR" altLang="en-US" dirty="0">
                  <a:latin typeface="+mn-lt"/>
                </a:rPr>
                <a:t>. </a:t>
              </a:r>
            </a:p>
            <a:p>
              <a:pPr algn="just" eaLnBrk="1" hangingPunct="1"/>
              <a:r>
                <a:rPr lang="el-GR" altLang="en-US" dirty="0">
                  <a:latin typeface="+mn-lt"/>
                </a:rPr>
                <a:t>Συνεπώς, η συνολική θερμότητα που παραμένει στο σώμα ανά μονάδα χρόνου είναι </a:t>
              </a:r>
              <a:r>
                <a:rPr lang="el-GR" altLang="en-US" b="1" dirty="0" err="1">
                  <a:latin typeface="+mn-lt"/>
                </a:rPr>
                <a:t>qf</a:t>
              </a:r>
              <a:r>
                <a:rPr lang="el-GR" altLang="en-US" b="1" dirty="0">
                  <a:latin typeface="+mn-lt"/>
                </a:rPr>
                <a:t>=S•Q(z)-S•Q(</a:t>
              </a:r>
              <a:r>
                <a:rPr lang="el-GR" altLang="en-US" b="1" dirty="0" err="1">
                  <a:latin typeface="+mn-lt"/>
                </a:rPr>
                <a:t>z+δz</a:t>
              </a:r>
              <a:r>
                <a:rPr lang="el-GR" altLang="en-US" b="1" dirty="0">
                  <a:latin typeface="+mn-lt"/>
                </a:rPr>
                <a:t>) </a:t>
              </a:r>
              <a:r>
                <a:rPr lang="el-GR" altLang="en-US" dirty="0">
                  <a:latin typeface="+mn-lt"/>
                </a:rPr>
                <a:t>ή</a:t>
              </a:r>
            </a:p>
          </p:txBody>
        </p:sp>
        <p:graphicFrame>
          <p:nvGraphicFramePr>
            <p:cNvPr id="14339" name="Object 3"/>
            <p:cNvGraphicFramePr>
              <a:graphicFrameLocks noChangeAspect="1"/>
            </p:cNvGraphicFramePr>
            <p:nvPr>
              <p:extLst>
                <p:ext uri="{D42A27DB-BD31-4B8C-83A1-F6EECF244321}">
                  <p14:modId xmlns:p14="http://schemas.microsoft.com/office/powerpoint/2010/main" val="3888550197"/>
                </p:ext>
              </p:extLst>
            </p:nvPr>
          </p:nvGraphicFramePr>
          <p:xfrm>
            <a:off x="1960426" y="4085169"/>
            <a:ext cx="2653968" cy="307982"/>
          </p:xfrm>
          <a:graphic>
            <a:graphicData uri="http://schemas.openxmlformats.org/presentationml/2006/ole">
              <mc:AlternateContent xmlns:mc="http://schemas.openxmlformats.org/markup-compatibility/2006">
                <mc:Choice xmlns:v="urn:schemas-microsoft-com:vml" Requires="v">
                  <p:oleObj spid="_x0000_s14374" name="Equation" r:id="rId3" imgW="1371600" imgH="203040" progId="Equation.DSMT4">
                    <p:embed/>
                  </p:oleObj>
                </mc:Choice>
                <mc:Fallback>
                  <p:oleObj name="Equation" r:id="rId3" imgW="1371600" imgH="203040" progId="Equation.DSMT4">
                    <p:embed/>
                    <p:pic>
                      <p:nvPicPr>
                        <p:cNvPr id="0" name=""/>
                        <p:cNvPicPr>
                          <a:picLocks noChangeAspect="1" noChangeArrowheads="1"/>
                        </p:cNvPicPr>
                        <p:nvPr/>
                      </p:nvPicPr>
                      <p:blipFill>
                        <a:blip r:embed="rId4">
                          <a:lum bright="-100000"/>
                          <a:extLst>
                            <a:ext uri="{28A0092B-C50C-407E-A947-70E740481C1C}">
                              <a14:useLocalDpi xmlns:a14="http://schemas.microsoft.com/office/drawing/2010/main" val="0"/>
                            </a:ext>
                          </a:extLst>
                        </a:blip>
                        <a:srcRect/>
                        <a:stretch>
                          <a:fillRect/>
                        </a:stretch>
                      </p:blipFill>
                      <p:spPr bwMode="auto">
                        <a:xfrm>
                          <a:off x="1960426" y="4085169"/>
                          <a:ext cx="2653968" cy="30798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grpSp>
        <p:nvGrpSpPr>
          <p:cNvPr id="14343" name="10 - Ομάδα"/>
          <p:cNvGrpSpPr>
            <a:grpSpLocks/>
          </p:cNvGrpSpPr>
          <p:nvPr/>
        </p:nvGrpSpPr>
        <p:grpSpPr bwMode="auto">
          <a:xfrm>
            <a:off x="4450962" y="5439439"/>
            <a:ext cx="3060181" cy="746757"/>
            <a:chOff x="3428994" y="5500702"/>
            <a:chExt cx="3734890" cy="907258"/>
          </a:xfrm>
        </p:grpSpPr>
        <p:graphicFrame>
          <p:nvGraphicFramePr>
            <p:cNvPr id="14338" name="Object 4"/>
            <p:cNvGraphicFramePr>
              <a:graphicFrameLocks noChangeAspect="1"/>
            </p:cNvGraphicFramePr>
            <p:nvPr>
              <p:extLst>
                <p:ext uri="{D42A27DB-BD31-4B8C-83A1-F6EECF244321}">
                  <p14:modId xmlns:p14="http://schemas.microsoft.com/office/powerpoint/2010/main" val="1128807838"/>
                </p:ext>
              </p:extLst>
            </p:nvPr>
          </p:nvGraphicFramePr>
          <p:xfrm>
            <a:off x="3428994" y="5500702"/>
            <a:ext cx="2500329" cy="907258"/>
          </p:xfrm>
          <a:graphic>
            <a:graphicData uri="http://schemas.openxmlformats.org/presentationml/2006/ole">
              <mc:AlternateContent xmlns:mc="http://schemas.openxmlformats.org/markup-compatibility/2006">
                <mc:Choice xmlns:v="urn:schemas-microsoft-com:vml" Requires="v">
                  <p:oleObj spid="_x0000_s14375" name="Equation" r:id="rId5" imgW="939600" imgH="393480" progId="Equation.DSMT4">
                    <p:embed/>
                  </p:oleObj>
                </mc:Choice>
                <mc:Fallback>
                  <p:oleObj name="Equation" r:id="rId5" imgW="939600" imgH="393480" progId="Equation.DSMT4">
                    <p:embed/>
                    <p:pic>
                      <p:nvPicPr>
                        <p:cNvPr id="0" name=""/>
                        <p:cNvPicPr>
                          <a:picLocks noChangeAspect="1" noChangeArrowheads="1"/>
                        </p:cNvPicPr>
                        <p:nvPr/>
                      </p:nvPicPr>
                      <p:blipFill>
                        <a:blip r:embed="rId6">
                          <a:lum bright="-100000"/>
                          <a:extLst>
                            <a:ext uri="{28A0092B-C50C-407E-A947-70E740481C1C}">
                              <a14:useLocalDpi xmlns:a14="http://schemas.microsoft.com/office/drawing/2010/main" val="0"/>
                            </a:ext>
                          </a:extLst>
                        </a:blip>
                        <a:srcRect/>
                        <a:stretch>
                          <a:fillRect/>
                        </a:stretch>
                      </p:blipFill>
                      <p:spPr bwMode="auto">
                        <a:xfrm>
                          <a:off x="3428994" y="5500702"/>
                          <a:ext cx="2500329" cy="90725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4347" name="9 - Ορθογώνιο"/>
            <p:cNvSpPr>
              <a:spLocks noChangeArrowheads="1"/>
            </p:cNvSpPr>
            <p:nvPr/>
          </p:nvSpPr>
          <p:spPr bwMode="auto">
            <a:xfrm>
              <a:off x="6429388" y="5786454"/>
              <a:ext cx="73449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l-GR" altLang="en-US" dirty="0">
                  <a:latin typeface="Calibri" panose="020F0502020204030204" pitchFamily="34" charset="0"/>
                </a:rPr>
                <a:t>(4.23)</a:t>
              </a:r>
            </a:p>
          </p:txBody>
        </p:sp>
      </p:grpSp>
      <p:pic>
        <p:nvPicPr>
          <p:cNvPr id="14345" name="Picture 2"/>
          <p:cNvPicPr>
            <a:picLocks noChangeAspect="1" noChangeArrowheads="1"/>
          </p:cNvPicPr>
          <p:nvPr/>
        </p:nvPicPr>
        <p:blipFill>
          <a:blip r:embed="rId7">
            <a:extLst>
              <a:ext uri="{28A0092B-C50C-407E-A947-70E740481C1C}">
                <a14:useLocalDpi xmlns:a14="http://schemas.microsoft.com/office/drawing/2010/main" val="0"/>
              </a:ext>
            </a:extLst>
          </a:blip>
          <a:srcRect l="5725" t="5357"/>
          <a:stretch>
            <a:fillRect/>
          </a:stretch>
        </p:blipFill>
        <p:spPr bwMode="auto">
          <a:xfrm>
            <a:off x="9310931" y="1825190"/>
            <a:ext cx="2881068" cy="23335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normAutofit fontScale="90000"/>
          </a:bodyPr>
          <a:lstStyle/>
          <a:p>
            <a:r>
              <a:rPr lang="el-GR" dirty="0"/>
              <a:t>Η Εξίσωση της Θερμικής Αγωγιμότητας και οι Εφαρμογές </a:t>
            </a:r>
            <a:r>
              <a:rPr lang="el-GR" dirty="0" smtClean="0"/>
              <a:t>της</a:t>
            </a:r>
            <a:endParaRPr lang="en-US" dirty="0"/>
          </a:p>
        </p:txBody>
      </p:sp>
      <p:sp>
        <p:nvSpPr>
          <p:cNvPr id="14" name="8 - TextBox"/>
          <p:cNvSpPr txBox="1">
            <a:spLocks noChangeArrowheads="1"/>
          </p:cNvSpPr>
          <p:nvPr/>
        </p:nvSpPr>
        <p:spPr bwMode="auto">
          <a:xfrm>
            <a:off x="8399002" y="4158696"/>
            <a:ext cx="2532608"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l-GR" altLang="en-US" sz="1100" dirty="0">
                <a:latin typeface="+mn-lt"/>
              </a:rPr>
              <a:t>(</a:t>
            </a:r>
            <a:r>
              <a:rPr lang="el-GR" altLang="en-US" sz="1100" dirty="0" smtClean="0">
                <a:latin typeface="+mn-lt"/>
              </a:rPr>
              <a:t>Παπαζάχος &amp; Παπαζάχος, </a:t>
            </a:r>
            <a:r>
              <a:rPr lang="el-GR" altLang="en-US" sz="1100" dirty="0">
                <a:latin typeface="+mn-lt"/>
              </a:rPr>
              <a:t>2008)</a:t>
            </a:r>
          </a:p>
        </p:txBody>
      </p:sp>
    </p:spTree>
    <p:extLst>
      <p:ext uri="{BB962C8B-B14F-4D97-AF65-F5344CB8AC3E}">
        <p14:creationId xmlns:p14="http://schemas.microsoft.com/office/powerpoint/2010/main" val="1933126344"/>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6" name="3 - Ορθογώνιο"/>
          <p:cNvSpPr>
            <a:spLocks noChangeArrowheads="1"/>
          </p:cNvSpPr>
          <p:nvPr/>
        </p:nvSpPr>
        <p:spPr bwMode="auto">
          <a:xfrm>
            <a:off x="0" y="1238478"/>
            <a:ext cx="1203649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eaLnBrk="1" hangingPunct="1"/>
            <a:r>
              <a:rPr lang="el-GR" altLang="en-US" dirty="0">
                <a:latin typeface="+mn-lt"/>
              </a:rPr>
              <a:t>Αν μέσα στο σώμα παράγεται θερμότητα </a:t>
            </a:r>
            <a:r>
              <a:rPr lang="el-GR" altLang="en-US" b="1" dirty="0">
                <a:latin typeface="+mn-lt"/>
              </a:rPr>
              <a:t>Α</a:t>
            </a:r>
            <a:r>
              <a:rPr lang="el-GR" altLang="en-US" dirty="0">
                <a:latin typeface="+mn-lt"/>
              </a:rPr>
              <a:t> ανά μονάδα χρόνου και μονάδα όγκου, η θερμότητα, </a:t>
            </a:r>
            <a:r>
              <a:rPr lang="el-GR" altLang="en-US" b="1" dirty="0" err="1">
                <a:latin typeface="+mn-lt"/>
              </a:rPr>
              <a:t>q</a:t>
            </a:r>
            <a:r>
              <a:rPr lang="el-GR" altLang="en-US" b="1" baseline="-25000" dirty="0" err="1">
                <a:latin typeface="+mn-lt"/>
              </a:rPr>
              <a:t>g</a:t>
            </a:r>
            <a:r>
              <a:rPr lang="el-GR" altLang="en-US" dirty="0">
                <a:latin typeface="+mn-lt"/>
              </a:rPr>
              <a:t>, που παράγεται σ’ όλο το σώμα ανά μονάδα χρόνου είναι:</a:t>
            </a:r>
          </a:p>
        </p:txBody>
      </p:sp>
      <p:grpSp>
        <p:nvGrpSpPr>
          <p:cNvPr id="15367" name="6 - Ομάδα"/>
          <p:cNvGrpSpPr>
            <a:grpSpLocks/>
          </p:cNvGrpSpPr>
          <p:nvPr/>
        </p:nvGrpSpPr>
        <p:grpSpPr bwMode="auto">
          <a:xfrm>
            <a:off x="4400331" y="1681818"/>
            <a:ext cx="3663950" cy="508000"/>
            <a:chOff x="3357554" y="1357298"/>
            <a:chExt cx="3663454" cy="508742"/>
          </a:xfrm>
        </p:grpSpPr>
        <p:graphicFrame>
          <p:nvGraphicFramePr>
            <p:cNvPr id="15365" name="Object 2"/>
            <p:cNvGraphicFramePr>
              <a:graphicFrameLocks noChangeAspect="1"/>
            </p:cNvGraphicFramePr>
            <p:nvPr>
              <p:extLst>
                <p:ext uri="{D42A27DB-BD31-4B8C-83A1-F6EECF244321}">
                  <p14:modId xmlns:p14="http://schemas.microsoft.com/office/powerpoint/2010/main" val="3058682022"/>
                </p:ext>
              </p:extLst>
            </p:nvPr>
          </p:nvGraphicFramePr>
          <p:xfrm>
            <a:off x="3357554" y="1357298"/>
            <a:ext cx="2409832" cy="508742"/>
          </p:xfrm>
          <a:graphic>
            <a:graphicData uri="http://schemas.openxmlformats.org/presentationml/2006/ole">
              <mc:AlternateContent xmlns:mc="http://schemas.openxmlformats.org/markup-compatibility/2006">
                <mc:Choice xmlns:v="urn:schemas-microsoft-com:vml" Requires="v">
                  <p:oleObj spid="_x0000_s15434" name="Equation" r:id="rId3" imgW="1143000" imgH="241200" progId="Equation.DSMT4">
                    <p:embed/>
                  </p:oleObj>
                </mc:Choice>
                <mc:Fallback>
                  <p:oleObj name="Equation" r:id="rId3" imgW="1143000" imgH="241200" progId="Equation.DSMT4">
                    <p:embed/>
                    <p:pic>
                      <p:nvPicPr>
                        <p:cNvPr id="0" name=""/>
                        <p:cNvPicPr>
                          <a:picLocks noChangeAspect="1" noChangeArrowheads="1"/>
                        </p:cNvPicPr>
                        <p:nvPr/>
                      </p:nvPicPr>
                      <p:blipFill>
                        <a:blip r:embed="rId4">
                          <a:lum bright="-100000"/>
                          <a:extLst>
                            <a:ext uri="{28A0092B-C50C-407E-A947-70E740481C1C}">
                              <a14:useLocalDpi xmlns:a14="http://schemas.microsoft.com/office/drawing/2010/main" val="0"/>
                            </a:ext>
                          </a:extLst>
                        </a:blip>
                        <a:srcRect/>
                        <a:stretch>
                          <a:fillRect/>
                        </a:stretch>
                      </p:blipFill>
                      <p:spPr bwMode="auto">
                        <a:xfrm>
                          <a:off x="3357554" y="1357298"/>
                          <a:ext cx="2409832" cy="50874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5376" name="5 - Ορθογώνιο"/>
            <p:cNvSpPr>
              <a:spLocks noChangeArrowheads="1"/>
            </p:cNvSpPr>
            <p:nvPr/>
          </p:nvSpPr>
          <p:spPr bwMode="auto">
            <a:xfrm>
              <a:off x="6286512" y="1357298"/>
              <a:ext cx="73449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l-GR" altLang="en-US" dirty="0">
                  <a:latin typeface="Calibri" panose="020F0502020204030204" pitchFamily="34" charset="0"/>
                </a:rPr>
                <a:t>(4.24)</a:t>
              </a:r>
            </a:p>
          </p:txBody>
        </p:sp>
      </p:grpSp>
      <p:sp>
        <p:nvSpPr>
          <p:cNvPr id="15368" name="7 - Ορθογώνιο"/>
          <p:cNvSpPr>
            <a:spLocks noChangeArrowheads="1"/>
          </p:cNvSpPr>
          <p:nvPr/>
        </p:nvSpPr>
        <p:spPr bwMode="auto">
          <a:xfrm>
            <a:off x="1800491" y="2289160"/>
            <a:ext cx="8501063"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eaLnBrk="1" hangingPunct="1"/>
            <a:r>
              <a:rPr lang="el-GR" altLang="en-US" dirty="0">
                <a:latin typeface="+mn-lt"/>
              </a:rPr>
              <a:t>Συνεπώς, η συνολική μεταβολή της θερμότητας του σώματος ανά μονάδα χρόνου είναι:</a:t>
            </a:r>
          </a:p>
        </p:txBody>
      </p:sp>
      <p:grpSp>
        <p:nvGrpSpPr>
          <p:cNvPr id="15369" name="10 - Ομάδα"/>
          <p:cNvGrpSpPr>
            <a:grpSpLocks/>
          </p:cNvGrpSpPr>
          <p:nvPr/>
        </p:nvGrpSpPr>
        <p:grpSpPr bwMode="auto">
          <a:xfrm>
            <a:off x="4043915" y="2831535"/>
            <a:ext cx="4378325" cy="812800"/>
            <a:chOff x="2500298" y="3000372"/>
            <a:chExt cx="4377834" cy="813165"/>
          </a:xfrm>
        </p:grpSpPr>
        <p:graphicFrame>
          <p:nvGraphicFramePr>
            <p:cNvPr id="15364" name="Object 3"/>
            <p:cNvGraphicFramePr>
              <a:graphicFrameLocks noChangeAspect="1"/>
            </p:cNvGraphicFramePr>
            <p:nvPr>
              <p:extLst>
                <p:ext uri="{D42A27DB-BD31-4B8C-83A1-F6EECF244321}">
                  <p14:modId xmlns:p14="http://schemas.microsoft.com/office/powerpoint/2010/main" val="1097094491"/>
                </p:ext>
              </p:extLst>
            </p:nvPr>
          </p:nvGraphicFramePr>
          <p:xfrm>
            <a:off x="2500298" y="3000372"/>
            <a:ext cx="3357586" cy="813165"/>
          </p:xfrm>
          <a:graphic>
            <a:graphicData uri="http://schemas.openxmlformats.org/presentationml/2006/ole">
              <mc:AlternateContent xmlns:mc="http://schemas.openxmlformats.org/markup-compatibility/2006">
                <mc:Choice xmlns:v="urn:schemas-microsoft-com:vml" Requires="v">
                  <p:oleObj spid="_x0000_s15435" name="Equation" r:id="rId5" imgW="1625400" imgH="393480" progId="Equation.DSMT4">
                    <p:embed/>
                  </p:oleObj>
                </mc:Choice>
                <mc:Fallback>
                  <p:oleObj name="Equation" r:id="rId5" imgW="1625400" imgH="393480" progId="Equation.DSMT4">
                    <p:embed/>
                    <p:pic>
                      <p:nvPicPr>
                        <p:cNvPr id="0" name=""/>
                        <p:cNvPicPr>
                          <a:picLocks noChangeAspect="1" noChangeArrowheads="1"/>
                        </p:cNvPicPr>
                        <p:nvPr/>
                      </p:nvPicPr>
                      <p:blipFill>
                        <a:blip r:embed="rId6">
                          <a:lum bright="-100000"/>
                          <a:extLst>
                            <a:ext uri="{28A0092B-C50C-407E-A947-70E740481C1C}">
                              <a14:useLocalDpi xmlns:a14="http://schemas.microsoft.com/office/drawing/2010/main" val="0"/>
                            </a:ext>
                          </a:extLst>
                        </a:blip>
                        <a:srcRect/>
                        <a:stretch>
                          <a:fillRect/>
                        </a:stretch>
                      </p:blipFill>
                      <p:spPr bwMode="auto">
                        <a:xfrm>
                          <a:off x="2500298" y="3000372"/>
                          <a:ext cx="3357586" cy="81316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5375" name="9 - Ορθογώνιο"/>
            <p:cNvSpPr>
              <a:spLocks noChangeArrowheads="1"/>
            </p:cNvSpPr>
            <p:nvPr/>
          </p:nvSpPr>
          <p:spPr bwMode="auto">
            <a:xfrm>
              <a:off x="6143636" y="3214686"/>
              <a:ext cx="73449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l-GR" altLang="en-US" dirty="0">
                  <a:latin typeface="Calibri" panose="020F0502020204030204" pitchFamily="34" charset="0"/>
                </a:rPr>
                <a:t>(4.25)</a:t>
              </a:r>
            </a:p>
          </p:txBody>
        </p:sp>
      </p:grpSp>
      <p:sp>
        <p:nvSpPr>
          <p:cNvPr id="12" name="11 - Ορθογώνιο"/>
          <p:cNvSpPr/>
          <p:nvPr/>
        </p:nvSpPr>
        <p:spPr>
          <a:xfrm>
            <a:off x="65556" y="3739463"/>
            <a:ext cx="11970934" cy="1200329"/>
          </a:xfrm>
          <a:prstGeom prst="rect">
            <a:avLst/>
          </a:prstGeom>
        </p:spPr>
        <p:txBody>
          <a:bodyPr wrap="square">
            <a:spAutoFit/>
          </a:bodyPr>
          <a:lstStyle/>
          <a:p>
            <a:pPr algn="just">
              <a:defRPr/>
            </a:pPr>
            <a:r>
              <a:rPr lang="el-GR" dirty="0"/>
              <a:t>Αν αυτή η μεταβολή της θερμότητας πραγματοποιηθεί σε χρόνο </a:t>
            </a:r>
            <a:r>
              <a:rPr lang="el-GR" b="1" dirty="0"/>
              <a:t>δ</a:t>
            </a:r>
            <a:r>
              <a:rPr lang="en-US" b="1" dirty="0" err="1"/>
              <a:t>t</a:t>
            </a:r>
            <a:r>
              <a:rPr lang="el-GR" b="1" dirty="0"/>
              <a:t> </a:t>
            </a:r>
            <a:r>
              <a:rPr lang="el-GR" dirty="0"/>
              <a:t>(παραγόμενη και εισερχόμενη θερμότητα μείον την εξερχόμενη θερμότητα), θα έχει ως αποτέλεσμα τη μεταβολή της θερμοκρασίας του σώματος κατά </a:t>
            </a:r>
            <a:r>
              <a:rPr lang="el-GR" b="1" dirty="0" err="1"/>
              <a:t>δΤ</a:t>
            </a:r>
            <a:r>
              <a:rPr lang="el-GR" dirty="0"/>
              <a:t>. Αν το υλικό του σώματος έχει πυκνότητα </a:t>
            </a:r>
            <a:r>
              <a:rPr lang="el-GR" b="1" dirty="0"/>
              <a:t>ρ</a:t>
            </a:r>
            <a:r>
              <a:rPr lang="el-GR" dirty="0"/>
              <a:t> και ειδική θερμότητα </a:t>
            </a:r>
            <a:r>
              <a:rPr lang="el-GR" b="1" dirty="0"/>
              <a:t>C</a:t>
            </a:r>
            <a:r>
              <a:rPr lang="el-GR" b="1" baseline="-25000" dirty="0"/>
              <a:t>P</a:t>
            </a:r>
            <a:r>
              <a:rPr lang="el-GR" dirty="0"/>
              <a:t>, τότε αυτή η μεταβολή της θερμοκρασίας απαιτεί θερμότητα ανά μονάδα χρόνου, </a:t>
            </a:r>
            <a:r>
              <a:rPr lang="el-GR" dirty="0" err="1"/>
              <a:t>q</a:t>
            </a:r>
            <a:r>
              <a:rPr lang="el-GR" baseline="-25000" dirty="0" err="1"/>
              <a:t>c</a:t>
            </a:r>
            <a:r>
              <a:rPr lang="el-GR" dirty="0"/>
              <a:t>, η οποία με βάση τον ορισμό της σχέσης (4.2) δίνεται από τη σχέση:</a:t>
            </a:r>
          </a:p>
        </p:txBody>
      </p:sp>
      <p:grpSp>
        <p:nvGrpSpPr>
          <p:cNvPr id="15371" name="17 - Ομάδα"/>
          <p:cNvGrpSpPr>
            <a:grpSpLocks/>
          </p:cNvGrpSpPr>
          <p:nvPr/>
        </p:nvGrpSpPr>
        <p:grpSpPr bwMode="auto">
          <a:xfrm>
            <a:off x="2025845" y="5130048"/>
            <a:ext cx="8347075" cy="1227138"/>
            <a:chOff x="511556" y="5429264"/>
            <a:chExt cx="8346724" cy="1226588"/>
          </a:xfrm>
        </p:grpSpPr>
        <p:graphicFrame>
          <p:nvGraphicFramePr>
            <p:cNvPr id="15362" name="Object 4"/>
            <p:cNvGraphicFramePr>
              <a:graphicFrameLocks noChangeAspect="1"/>
            </p:cNvGraphicFramePr>
            <p:nvPr>
              <p:extLst>
                <p:ext uri="{D42A27DB-BD31-4B8C-83A1-F6EECF244321}">
                  <p14:modId xmlns:p14="http://schemas.microsoft.com/office/powerpoint/2010/main" val="3115818246"/>
                </p:ext>
              </p:extLst>
            </p:nvPr>
          </p:nvGraphicFramePr>
          <p:xfrm>
            <a:off x="511556" y="5500702"/>
            <a:ext cx="3188176" cy="785818"/>
          </p:xfrm>
          <a:graphic>
            <a:graphicData uri="http://schemas.openxmlformats.org/presentationml/2006/ole">
              <mc:AlternateContent xmlns:mc="http://schemas.openxmlformats.org/markup-compatibility/2006">
                <mc:Choice xmlns:v="urn:schemas-microsoft-com:vml" Requires="v">
                  <p:oleObj spid="_x0000_s15436" name="Equation" r:id="rId7" imgW="1803240" imgH="444240" progId="Equation.DSMT4">
                    <p:embed/>
                  </p:oleObj>
                </mc:Choice>
                <mc:Fallback>
                  <p:oleObj name="Equation" r:id="rId7" imgW="1803240" imgH="444240" progId="Equation.DSMT4">
                    <p:embed/>
                    <p:pic>
                      <p:nvPicPr>
                        <p:cNvPr id="0" name=""/>
                        <p:cNvPicPr>
                          <a:picLocks noChangeAspect="1" noChangeArrowheads="1"/>
                        </p:cNvPicPr>
                        <p:nvPr/>
                      </p:nvPicPr>
                      <p:blipFill>
                        <a:blip r:embed="rId8">
                          <a:lum bright="-100000"/>
                          <a:extLst>
                            <a:ext uri="{28A0092B-C50C-407E-A947-70E740481C1C}">
                              <a14:useLocalDpi xmlns:a14="http://schemas.microsoft.com/office/drawing/2010/main" val="0"/>
                            </a:ext>
                          </a:extLst>
                        </a:blip>
                        <a:srcRect/>
                        <a:stretch>
                          <a:fillRect/>
                        </a:stretch>
                      </p:blipFill>
                      <p:spPr bwMode="auto">
                        <a:xfrm>
                          <a:off x="511556" y="5500702"/>
                          <a:ext cx="3188176" cy="7858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4" name="13 - Δεξιό βέλος"/>
            <p:cNvSpPr/>
            <p:nvPr/>
          </p:nvSpPr>
          <p:spPr>
            <a:xfrm>
              <a:off x="3986448" y="5643481"/>
              <a:ext cx="1071517" cy="428433"/>
            </a:xfrm>
            <a:prstGeom prst="rightArrow">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l-GR"/>
            </a:p>
          </p:txBody>
        </p:sp>
        <p:graphicFrame>
          <p:nvGraphicFramePr>
            <p:cNvPr id="15363" name="Object 5"/>
            <p:cNvGraphicFramePr>
              <a:graphicFrameLocks noChangeAspect="1"/>
            </p:cNvGraphicFramePr>
            <p:nvPr>
              <p:extLst>
                <p:ext uri="{D42A27DB-BD31-4B8C-83A1-F6EECF244321}">
                  <p14:modId xmlns:p14="http://schemas.microsoft.com/office/powerpoint/2010/main" val="431889957"/>
                </p:ext>
              </p:extLst>
            </p:nvPr>
          </p:nvGraphicFramePr>
          <p:xfrm>
            <a:off x="5297902" y="5429264"/>
            <a:ext cx="3560378" cy="817568"/>
          </p:xfrm>
          <a:graphic>
            <a:graphicData uri="http://schemas.openxmlformats.org/presentationml/2006/ole">
              <mc:AlternateContent xmlns:mc="http://schemas.openxmlformats.org/markup-compatibility/2006">
                <mc:Choice xmlns:v="urn:schemas-microsoft-com:vml" Requires="v">
                  <p:oleObj spid="_x0000_s15437" name="Equation" r:id="rId9" imgW="1714320" imgH="393480" progId="Equation.DSMT4">
                    <p:embed/>
                  </p:oleObj>
                </mc:Choice>
                <mc:Fallback>
                  <p:oleObj name="Equation" r:id="rId9" imgW="1714320" imgH="393480" progId="Equation.DSMT4">
                    <p:embed/>
                    <p:pic>
                      <p:nvPicPr>
                        <p:cNvPr id="0" name=""/>
                        <p:cNvPicPr>
                          <a:picLocks noChangeAspect="1" noChangeArrowheads="1"/>
                        </p:cNvPicPr>
                        <p:nvPr/>
                      </p:nvPicPr>
                      <p:blipFill>
                        <a:blip r:embed="rId10">
                          <a:lum bright="-100000"/>
                          <a:extLst>
                            <a:ext uri="{28A0092B-C50C-407E-A947-70E740481C1C}">
                              <a14:useLocalDpi xmlns:a14="http://schemas.microsoft.com/office/drawing/2010/main" val="0"/>
                            </a:ext>
                          </a:extLst>
                        </a:blip>
                        <a:srcRect/>
                        <a:stretch>
                          <a:fillRect/>
                        </a:stretch>
                      </p:blipFill>
                      <p:spPr bwMode="auto">
                        <a:xfrm>
                          <a:off x="5297902" y="5429264"/>
                          <a:ext cx="3560378" cy="81756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5373" name="15 - Ορθογώνιο"/>
            <p:cNvSpPr>
              <a:spLocks noChangeArrowheads="1"/>
            </p:cNvSpPr>
            <p:nvPr/>
          </p:nvSpPr>
          <p:spPr bwMode="auto">
            <a:xfrm>
              <a:off x="1785918" y="6286520"/>
              <a:ext cx="617477"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l-GR" altLang="en-US" dirty="0">
                  <a:latin typeface="Calibri" panose="020F0502020204030204" pitchFamily="34" charset="0"/>
                </a:rPr>
                <a:t>(4.2)</a:t>
              </a:r>
            </a:p>
          </p:txBody>
        </p:sp>
        <p:sp>
          <p:nvSpPr>
            <p:cNvPr id="15374" name="16 - Ορθογώνιο"/>
            <p:cNvSpPr>
              <a:spLocks noChangeArrowheads="1"/>
            </p:cNvSpPr>
            <p:nvPr/>
          </p:nvSpPr>
          <p:spPr bwMode="auto">
            <a:xfrm>
              <a:off x="6786578" y="6286520"/>
              <a:ext cx="73449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l-GR" altLang="en-US">
                  <a:latin typeface="Calibri" panose="020F0502020204030204" pitchFamily="34" charset="0"/>
                </a:rPr>
                <a:t>(4.2</a:t>
              </a:r>
              <a:r>
                <a:rPr lang="en-US" altLang="en-US">
                  <a:latin typeface="Calibri" panose="020F0502020204030204" pitchFamily="34" charset="0"/>
                </a:rPr>
                <a:t>6</a:t>
              </a:r>
              <a:r>
                <a:rPr lang="el-GR" altLang="en-US">
                  <a:latin typeface="Calibri" panose="020F0502020204030204" pitchFamily="34" charset="0"/>
                </a:rPr>
                <a:t>)</a:t>
              </a:r>
            </a:p>
          </p:txBody>
        </p:sp>
      </p:grpSp>
      <p:sp>
        <p:nvSpPr>
          <p:cNvPr id="18" name="Title 1"/>
          <p:cNvSpPr>
            <a:spLocks noGrp="1"/>
          </p:cNvSpPr>
          <p:nvPr>
            <p:ph type="title"/>
          </p:nvPr>
        </p:nvSpPr>
        <p:spPr/>
        <p:txBody>
          <a:bodyPr>
            <a:normAutofit fontScale="90000"/>
          </a:bodyPr>
          <a:lstStyle/>
          <a:p>
            <a:r>
              <a:rPr lang="el-GR" dirty="0"/>
              <a:t>Η Εξίσωση της Θερμικής Αγωγιμότητας και οι Εφαρμογές </a:t>
            </a:r>
            <a:r>
              <a:rPr lang="el-GR" dirty="0" smtClean="0"/>
              <a:t>της</a:t>
            </a:r>
            <a:endParaRPr lang="en-US" dirty="0"/>
          </a:p>
        </p:txBody>
      </p:sp>
    </p:spTree>
    <p:extLst>
      <p:ext uri="{BB962C8B-B14F-4D97-AF65-F5344CB8AC3E}">
        <p14:creationId xmlns:p14="http://schemas.microsoft.com/office/powerpoint/2010/main" val="191762849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2" name="Picture 3" descr="sun hea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1363" y="1311412"/>
            <a:ext cx="4740331" cy="47026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 Box 4"/>
          <p:cNvSpPr txBox="1">
            <a:spLocks noChangeArrowheads="1"/>
          </p:cNvSpPr>
          <p:nvPr/>
        </p:nvSpPr>
        <p:spPr bwMode="auto">
          <a:xfrm>
            <a:off x="5318817" y="1344484"/>
            <a:ext cx="6705600" cy="727075"/>
          </a:xfrm>
          <a:prstGeom prst="rect">
            <a:avLst/>
          </a:prstGeom>
          <a:solidFill>
            <a:schemeClr val="bg1"/>
          </a:solidFill>
          <a:ln w="25400">
            <a:noFill/>
            <a:miter lim="800000"/>
            <a:headEnd/>
            <a:tailEnd/>
          </a:ln>
          <a:effectLst/>
        </p:spPr>
        <p:txBody>
          <a:bodyPr>
            <a:spAutoFit/>
          </a:bodyPr>
          <a:lstStyle/>
          <a:p>
            <a:pPr algn="just">
              <a:spcBef>
                <a:spcPct val="50000"/>
              </a:spcBef>
              <a:defRPr/>
            </a:pPr>
            <a:r>
              <a:rPr lang="el-GR" sz="2000" b="1" dirty="0"/>
              <a:t>Η θερμότητα που φτάνει στην επιφάνεια της Γης προέρχεται από </a:t>
            </a:r>
            <a:r>
              <a:rPr lang="el-GR" sz="2000" b="1" u="sng" dirty="0"/>
              <a:t>το εσωτερικό της</a:t>
            </a:r>
            <a:r>
              <a:rPr lang="el-GR" sz="2000" b="1" dirty="0"/>
              <a:t> και από </a:t>
            </a:r>
            <a:r>
              <a:rPr lang="el-GR" sz="2000" b="1" u="sng" dirty="0"/>
              <a:t>τον Ήλιο</a:t>
            </a:r>
            <a:r>
              <a:rPr lang="el-GR" sz="2000" b="1" dirty="0"/>
              <a:t>.</a:t>
            </a:r>
          </a:p>
        </p:txBody>
      </p:sp>
      <p:sp>
        <p:nvSpPr>
          <p:cNvPr id="35844" name="Text Box 5"/>
          <p:cNvSpPr txBox="1">
            <a:spLocks noChangeArrowheads="1"/>
          </p:cNvSpPr>
          <p:nvPr/>
        </p:nvSpPr>
        <p:spPr bwMode="auto">
          <a:xfrm>
            <a:off x="5358896" y="2165542"/>
            <a:ext cx="6737854" cy="646331"/>
          </a:xfrm>
          <a:prstGeom prst="rect">
            <a:avLst/>
          </a:prstGeom>
          <a:solidFill>
            <a:schemeClr val="bg1">
              <a:alpha val="94116"/>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l-GR" altLang="en-US" b="1" dirty="0">
                <a:latin typeface="+mn-lt"/>
              </a:rPr>
              <a:t>Η θερμότητα που φτάνει στην επιφάνεια της Γης από τον Ήλιο είναι:</a:t>
            </a:r>
            <a:endParaRPr lang="en-US" altLang="en-US" dirty="0">
              <a:latin typeface="+mn-lt"/>
              <a:cs typeface="Arial" panose="020B0604020202020204" pitchFamily="34" charset="0"/>
            </a:endParaRPr>
          </a:p>
        </p:txBody>
      </p:sp>
      <p:sp>
        <p:nvSpPr>
          <p:cNvPr id="7" name="Text Box 6"/>
          <p:cNvSpPr txBox="1">
            <a:spLocks noChangeArrowheads="1"/>
          </p:cNvSpPr>
          <p:nvPr/>
        </p:nvSpPr>
        <p:spPr bwMode="auto">
          <a:xfrm>
            <a:off x="8077200" y="2626237"/>
            <a:ext cx="1752600" cy="461962"/>
          </a:xfrm>
          <a:prstGeom prst="rect">
            <a:avLst/>
          </a:prstGeom>
          <a:noFill/>
          <a:ln w="25400">
            <a:solidFill>
              <a:schemeClr val="tx1"/>
            </a:solidFill>
            <a:miter lim="800000"/>
            <a:headEnd/>
            <a:tailEnd/>
          </a:ln>
          <a:effectLst/>
        </p:spPr>
        <p:txBody>
          <a:bodyPr>
            <a:spAutoFit/>
          </a:bodyPr>
          <a:lstStyle/>
          <a:p>
            <a:pPr algn="ctr">
              <a:spcBef>
                <a:spcPct val="50000"/>
              </a:spcBef>
              <a:defRPr/>
            </a:pPr>
            <a:r>
              <a:rPr lang="en-US" sz="2400" b="1" dirty="0">
                <a:cs typeface="Arial" pitchFamily="34" charset="0"/>
              </a:rPr>
              <a:t>~</a:t>
            </a:r>
            <a:r>
              <a:rPr lang="el-GR" sz="2400" b="1" dirty="0">
                <a:cs typeface="Arial" pitchFamily="34" charset="0"/>
              </a:rPr>
              <a:t> 2 </a:t>
            </a:r>
            <a:r>
              <a:rPr lang="en-GB" sz="2400" b="1" dirty="0">
                <a:cs typeface="Arial" pitchFamily="34" charset="0"/>
              </a:rPr>
              <a:t>x</a:t>
            </a:r>
            <a:r>
              <a:rPr lang="en-US" sz="2400" b="1" dirty="0">
                <a:cs typeface="Arial" pitchFamily="34" charset="0"/>
              </a:rPr>
              <a:t> 10</a:t>
            </a:r>
            <a:r>
              <a:rPr lang="en-US" sz="2400" b="1" baseline="30000" dirty="0">
                <a:cs typeface="Arial" pitchFamily="34" charset="0"/>
              </a:rPr>
              <a:t>17</a:t>
            </a:r>
            <a:r>
              <a:rPr lang="el-GR" sz="2400" b="1" baseline="30000" dirty="0">
                <a:cs typeface="Arial" pitchFamily="34" charset="0"/>
              </a:rPr>
              <a:t> </a:t>
            </a:r>
            <a:r>
              <a:rPr lang="en-US" sz="2400" b="1" dirty="0">
                <a:cs typeface="Arial" pitchFamily="34" charset="0"/>
              </a:rPr>
              <a:t>W</a:t>
            </a:r>
            <a:endParaRPr lang="en-US" sz="2000" dirty="0">
              <a:cs typeface="Arial" pitchFamily="34" charset="0"/>
            </a:endParaRPr>
          </a:p>
        </p:txBody>
      </p:sp>
      <p:sp>
        <p:nvSpPr>
          <p:cNvPr id="35846" name="Text Box 7"/>
          <p:cNvSpPr txBox="1">
            <a:spLocks noChangeArrowheads="1"/>
          </p:cNvSpPr>
          <p:nvPr/>
        </p:nvSpPr>
        <p:spPr bwMode="auto">
          <a:xfrm>
            <a:off x="5810250" y="3123781"/>
            <a:ext cx="6286500" cy="366713"/>
          </a:xfrm>
          <a:prstGeom prst="rect">
            <a:avLst/>
          </a:prstGeom>
          <a:solidFill>
            <a:schemeClr val="bg1">
              <a:alpha val="9215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l-GR" altLang="en-US" b="1" dirty="0">
                <a:latin typeface="+mn-lt"/>
              </a:rPr>
              <a:t>Η θερμότητα που</a:t>
            </a:r>
            <a:r>
              <a:rPr lang="en-US" altLang="en-US" b="1" dirty="0">
                <a:latin typeface="+mn-lt"/>
              </a:rPr>
              <a:t> </a:t>
            </a:r>
            <a:r>
              <a:rPr lang="el-GR" altLang="en-US" b="1" dirty="0">
                <a:latin typeface="+mn-lt"/>
              </a:rPr>
              <a:t>αποβάλλει η Γη από το εσωτερικό της είναι:</a:t>
            </a:r>
            <a:endParaRPr lang="en-US" altLang="en-US" dirty="0">
              <a:latin typeface="+mn-lt"/>
              <a:cs typeface="Arial" panose="020B0604020202020204" pitchFamily="34" charset="0"/>
            </a:endParaRPr>
          </a:p>
        </p:txBody>
      </p:sp>
      <p:sp>
        <p:nvSpPr>
          <p:cNvPr id="9" name="Text Box 8"/>
          <p:cNvSpPr txBox="1">
            <a:spLocks noChangeArrowheads="1"/>
          </p:cNvSpPr>
          <p:nvPr/>
        </p:nvSpPr>
        <p:spPr bwMode="auto">
          <a:xfrm>
            <a:off x="7786109" y="3613894"/>
            <a:ext cx="1828800" cy="461962"/>
          </a:xfrm>
          <a:prstGeom prst="rect">
            <a:avLst/>
          </a:prstGeom>
          <a:noFill/>
          <a:ln w="25400">
            <a:solidFill>
              <a:schemeClr val="tx1"/>
            </a:solidFill>
            <a:miter lim="800000"/>
            <a:headEnd/>
            <a:tailEnd/>
          </a:ln>
          <a:effectLst/>
        </p:spPr>
        <p:txBody>
          <a:bodyPr>
            <a:spAutoFit/>
          </a:bodyPr>
          <a:lstStyle/>
          <a:p>
            <a:pPr algn="ctr">
              <a:spcBef>
                <a:spcPct val="50000"/>
              </a:spcBef>
              <a:defRPr/>
            </a:pPr>
            <a:r>
              <a:rPr lang="en-US" sz="2400" b="1" dirty="0">
                <a:cs typeface="Arial" pitchFamily="34" charset="0"/>
              </a:rPr>
              <a:t>~</a:t>
            </a:r>
            <a:r>
              <a:rPr lang="el-GR" sz="2400" b="1" dirty="0">
                <a:cs typeface="Arial" pitchFamily="34" charset="0"/>
              </a:rPr>
              <a:t>44 </a:t>
            </a:r>
            <a:r>
              <a:rPr lang="en-GB" sz="2400" b="1" dirty="0">
                <a:cs typeface="Arial" pitchFamily="34" charset="0"/>
              </a:rPr>
              <a:t>x</a:t>
            </a:r>
            <a:r>
              <a:rPr lang="en-US" sz="2400" b="1" dirty="0">
                <a:cs typeface="Arial" pitchFamily="34" charset="0"/>
              </a:rPr>
              <a:t> 10</a:t>
            </a:r>
            <a:r>
              <a:rPr lang="el-GR" sz="2400" b="1" baseline="30000" dirty="0">
                <a:cs typeface="Arial" pitchFamily="34" charset="0"/>
              </a:rPr>
              <a:t>12 </a:t>
            </a:r>
            <a:r>
              <a:rPr lang="en-US" sz="2400" b="1" dirty="0">
                <a:cs typeface="Arial" pitchFamily="34" charset="0"/>
              </a:rPr>
              <a:t>W</a:t>
            </a:r>
            <a:endParaRPr lang="en-US" sz="2000" dirty="0">
              <a:cs typeface="Arial" pitchFamily="34" charset="0"/>
            </a:endParaRPr>
          </a:p>
        </p:txBody>
      </p:sp>
      <p:sp>
        <p:nvSpPr>
          <p:cNvPr id="10" name="Text Box 9"/>
          <p:cNvSpPr txBox="1">
            <a:spLocks noChangeArrowheads="1"/>
          </p:cNvSpPr>
          <p:nvPr/>
        </p:nvSpPr>
        <p:spPr bwMode="auto">
          <a:xfrm>
            <a:off x="5208494" y="4147021"/>
            <a:ext cx="6833628" cy="1054954"/>
          </a:xfrm>
          <a:prstGeom prst="rect">
            <a:avLst/>
          </a:prstGeom>
          <a:noFill/>
          <a:ln w="25400">
            <a:noFill/>
            <a:miter lim="800000"/>
            <a:headEnd/>
            <a:tailEnd/>
          </a:ln>
          <a:effectLst/>
        </p:spPr>
        <p:txBody>
          <a:bodyPr wrap="square">
            <a:spAutoFit/>
          </a:bodyPr>
          <a:lstStyle/>
          <a:p>
            <a:pPr algn="just">
              <a:spcBef>
                <a:spcPct val="50000"/>
              </a:spcBef>
              <a:defRPr/>
            </a:pPr>
            <a:r>
              <a:rPr lang="el-GR" sz="2000" b="1" dirty="0"/>
              <a:t>Σχεδόν το σύνολο της θερμότητας που φτάνει από τον Ήλιο </a:t>
            </a:r>
            <a:r>
              <a:rPr lang="el-GR" sz="2000" b="1" dirty="0" err="1"/>
              <a:t>επανακτινοβολείται</a:t>
            </a:r>
            <a:r>
              <a:rPr lang="el-GR" sz="2000" b="1" dirty="0"/>
              <a:t> στο διάστημα και καθορίζει φυσικά φαινόμενα που συμβαίνουν κοντά στην επιφάνεια της Γης.</a:t>
            </a:r>
          </a:p>
        </p:txBody>
      </p:sp>
      <p:sp>
        <p:nvSpPr>
          <p:cNvPr id="35849" name="AutoShape 10"/>
          <p:cNvSpPr>
            <a:spLocks noChangeArrowheads="1"/>
          </p:cNvSpPr>
          <p:nvPr/>
        </p:nvSpPr>
        <p:spPr bwMode="auto">
          <a:xfrm>
            <a:off x="8042565" y="5273139"/>
            <a:ext cx="552796" cy="694189"/>
          </a:xfrm>
          <a:prstGeom prst="downArrow">
            <a:avLst>
              <a:gd name="adj1" fmla="val 50000"/>
              <a:gd name="adj2" fmla="val 25000"/>
            </a:avLst>
          </a:prstGeom>
          <a:solidFill>
            <a:schemeClr val="tx1"/>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latin typeface="Calibri" panose="020F0502020204030204" pitchFamily="34" charset="0"/>
            </a:endParaRPr>
          </a:p>
        </p:txBody>
      </p:sp>
      <p:sp>
        <p:nvSpPr>
          <p:cNvPr id="12" name="Text Box 11"/>
          <p:cNvSpPr txBox="1">
            <a:spLocks noChangeArrowheads="1"/>
          </p:cNvSpPr>
          <p:nvPr/>
        </p:nvSpPr>
        <p:spPr bwMode="auto">
          <a:xfrm>
            <a:off x="5042908" y="5967329"/>
            <a:ext cx="6858000" cy="366713"/>
          </a:xfrm>
          <a:prstGeom prst="rect">
            <a:avLst/>
          </a:prstGeom>
          <a:noFill/>
          <a:ln w="9525">
            <a:noFill/>
            <a:miter lim="800000"/>
            <a:headEnd/>
            <a:tailEnd/>
          </a:ln>
          <a:effectLst/>
        </p:spPr>
        <p:txBody>
          <a:bodyPr>
            <a:spAutoFit/>
          </a:bodyPr>
          <a:lstStyle/>
          <a:p>
            <a:pPr algn="ctr">
              <a:spcBef>
                <a:spcPct val="50000"/>
              </a:spcBef>
              <a:defRPr/>
            </a:pPr>
            <a:r>
              <a:rPr lang="el-GR" b="1" dirty="0"/>
              <a:t>βροχοπτώσεις, κλίμα, αποσάθρωση πετρωμάτων, κλπ.</a:t>
            </a:r>
          </a:p>
        </p:txBody>
      </p:sp>
      <p:sp>
        <p:nvSpPr>
          <p:cNvPr id="3" name="Title 2"/>
          <p:cNvSpPr>
            <a:spLocks noGrp="1"/>
          </p:cNvSpPr>
          <p:nvPr>
            <p:ph type="title"/>
          </p:nvPr>
        </p:nvSpPr>
        <p:spPr/>
        <p:txBody>
          <a:bodyPr/>
          <a:lstStyle/>
          <a:p>
            <a:r>
              <a:rPr lang="el-GR" dirty="0" smtClean="0"/>
              <a:t>ΘΕΡΜΟΤΗΤΑ ΤΗΣ ΓΗΣ</a:t>
            </a:r>
            <a:endParaRPr lang="en-US" dirty="0"/>
          </a:p>
        </p:txBody>
      </p:sp>
    </p:spTree>
    <p:extLst>
      <p:ext uri="{BB962C8B-B14F-4D97-AF65-F5344CB8AC3E}">
        <p14:creationId xmlns:p14="http://schemas.microsoft.com/office/powerpoint/2010/main" val="924285114"/>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 Ορθογώνιο"/>
          <p:cNvSpPr/>
          <p:nvPr/>
        </p:nvSpPr>
        <p:spPr>
          <a:xfrm>
            <a:off x="-2" y="1273448"/>
            <a:ext cx="11961845" cy="923330"/>
          </a:xfrm>
          <a:prstGeom prst="rect">
            <a:avLst/>
          </a:prstGeom>
        </p:spPr>
        <p:txBody>
          <a:bodyPr wrap="square">
            <a:spAutoFit/>
          </a:bodyPr>
          <a:lstStyle/>
          <a:p>
            <a:pPr algn="just">
              <a:defRPr/>
            </a:pPr>
            <a:r>
              <a:rPr lang="el-GR" dirty="0"/>
              <a:t>Αφού η συνολική θερμότητα ανά μονάδα χρόνου, </a:t>
            </a:r>
            <a:r>
              <a:rPr lang="el-GR" b="1" dirty="0" err="1"/>
              <a:t>q</a:t>
            </a:r>
            <a:r>
              <a:rPr lang="el-GR" b="1" baseline="-25000" dirty="0" err="1"/>
              <a:t>c</a:t>
            </a:r>
            <a:r>
              <a:rPr lang="el-GR" dirty="0"/>
              <a:t>, προέρχεται από την</a:t>
            </a:r>
            <a:r>
              <a:rPr lang="en-US" dirty="0"/>
              <a:t> </a:t>
            </a:r>
            <a:r>
              <a:rPr lang="el-GR" dirty="0"/>
              <a:t>παραγωγή</a:t>
            </a:r>
            <a:r>
              <a:rPr lang="en-US" dirty="0"/>
              <a:t> </a:t>
            </a:r>
            <a:r>
              <a:rPr lang="el-GR" dirty="0"/>
              <a:t>θερμότητας ανά μονάδα χρόνου, </a:t>
            </a:r>
            <a:r>
              <a:rPr lang="el-GR" b="1" dirty="0"/>
              <a:t>q</a:t>
            </a:r>
            <a:r>
              <a:rPr lang="el-GR" b="1" baseline="-25000" dirty="0"/>
              <a:t>g</a:t>
            </a:r>
            <a:r>
              <a:rPr lang="el-GR" b="1" dirty="0"/>
              <a:t>,</a:t>
            </a:r>
            <a:r>
              <a:rPr lang="el-GR" dirty="0"/>
              <a:t> και τη παραμένουσα θερμότητα ανά μονάδα</a:t>
            </a:r>
            <a:r>
              <a:rPr lang="en-US" dirty="0"/>
              <a:t> </a:t>
            </a:r>
            <a:r>
              <a:rPr lang="el-GR" dirty="0"/>
              <a:t>χρόνου (εισερχόμενη μείον εξερχόμενη), </a:t>
            </a:r>
            <a:r>
              <a:rPr lang="el-GR" b="1" dirty="0" err="1"/>
              <a:t>q</a:t>
            </a:r>
            <a:r>
              <a:rPr lang="el-GR" b="1" baseline="-25000" dirty="0" err="1"/>
              <a:t>f</a:t>
            </a:r>
            <a:r>
              <a:rPr lang="el-GR" dirty="0"/>
              <a:t>, έχουμε </a:t>
            </a:r>
            <a:r>
              <a:rPr lang="el-GR" b="1" dirty="0" err="1"/>
              <a:t>q</a:t>
            </a:r>
            <a:r>
              <a:rPr lang="el-GR" b="1" baseline="-25000" dirty="0" err="1"/>
              <a:t>c</a:t>
            </a:r>
            <a:r>
              <a:rPr lang="el-GR" dirty="0"/>
              <a:t> </a:t>
            </a:r>
            <a:r>
              <a:rPr lang="el-GR" b="1" dirty="0"/>
              <a:t>=</a:t>
            </a:r>
            <a:r>
              <a:rPr lang="el-GR" dirty="0"/>
              <a:t> </a:t>
            </a:r>
            <a:r>
              <a:rPr lang="el-GR" b="1" dirty="0"/>
              <a:t>q</a:t>
            </a:r>
            <a:r>
              <a:rPr lang="el-GR" b="1" baseline="-25000" dirty="0"/>
              <a:t>g</a:t>
            </a:r>
            <a:r>
              <a:rPr lang="el-GR" b="1" dirty="0"/>
              <a:t> +</a:t>
            </a:r>
            <a:r>
              <a:rPr lang="el-GR" dirty="0"/>
              <a:t> </a:t>
            </a:r>
            <a:r>
              <a:rPr lang="el-GR" b="1" dirty="0" err="1"/>
              <a:t>q</a:t>
            </a:r>
            <a:r>
              <a:rPr lang="el-GR" b="1" baseline="-25000" dirty="0" err="1"/>
              <a:t>f</a:t>
            </a:r>
            <a:r>
              <a:rPr lang="el-GR" dirty="0"/>
              <a:t>, οπότε από τις</a:t>
            </a:r>
            <a:r>
              <a:rPr lang="en-US" dirty="0"/>
              <a:t> </a:t>
            </a:r>
            <a:r>
              <a:rPr lang="el-GR" dirty="0"/>
              <a:t>σχέσεις (4.25) και (4.26) προκύπτει ότι:</a:t>
            </a:r>
          </a:p>
        </p:txBody>
      </p:sp>
      <p:grpSp>
        <p:nvGrpSpPr>
          <p:cNvPr id="16390" name="6 - Ομάδα"/>
          <p:cNvGrpSpPr>
            <a:grpSpLocks/>
          </p:cNvGrpSpPr>
          <p:nvPr/>
        </p:nvGrpSpPr>
        <p:grpSpPr bwMode="auto">
          <a:xfrm>
            <a:off x="4628569" y="2125566"/>
            <a:ext cx="3709987" cy="836613"/>
            <a:chOff x="3168650" y="1692275"/>
            <a:chExt cx="3709482" cy="837168"/>
          </a:xfrm>
        </p:grpSpPr>
        <p:graphicFrame>
          <p:nvGraphicFramePr>
            <p:cNvPr id="16388" name="Object 2"/>
            <p:cNvGraphicFramePr>
              <a:graphicFrameLocks noChangeAspect="1"/>
            </p:cNvGraphicFramePr>
            <p:nvPr>
              <p:extLst>
                <p:ext uri="{D42A27DB-BD31-4B8C-83A1-F6EECF244321}">
                  <p14:modId xmlns:p14="http://schemas.microsoft.com/office/powerpoint/2010/main" val="3515510102"/>
                </p:ext>
              </p:extLst>
            </p:nvPr>
          </p:nvGraphicFramePr>
          <p:xfrm>
            <a:off x="3168650" y="1692275"/>
            <a:ext cx="2403482" cy="837168"/>
          </p:xfrm>
          <a:graphic>
            <a:graphicData uri="http://schemas.openxmlformats.org/presentationml/2006/ole">
              <mc:AlternateContent xmlns:mc="http://schemas.openxmlformats.org/markup-compatibility/2006">
                <mc:Choice xmlns:v="urn:schemas-microsoft-com:vml" Requires="v">
                  <p:oleObj spid="_x0000_s16443" name="Equation" r:id="rId3" imgW="1130040" imgH="393480" progId="Equation.DSMT4">
                    <p:embed/>
                  </p:oleObj>
                </mc:Choice>
                <mc:Fallback>
                  <p:oleObj name="Equation" r:id="rId3" imgW="1130040" imgH="393480" progId="Equation.DSMT4">
                    <p:embed/>
                    <p:pic>
                      <p:nvPicPr>
                        <p:cNvPr id="0" name=""/>
                        <p:cNvPicPr>
                          <a:picLocks noChangeAspect="1" noChangeArrowheads="1"/>
                        </p:cNvPicPr>
                        <p:nvPr/>
                      </p:nvPicPr>
                      <p:blipFill>
                        <a:blip r:embed="rId4">
                          <a:lum bright="-100000"/>
                          <a:extLst>
                            <a:ext uri="{28A0092B-C50C-407E-A947-70E740481C1C}">
                              <a14:useLocalDpi xmlns:a14="http://schemas.microsoft.com/office/drawing/2010/main" val="0"/>
                            </a:ext>
                          </a:extLst>
                        </a:blip>
                        <a:srcRect/>
                        <a:stretch>
                          <a:fillRect/>
                        </a:stretch>
                      </p:blipFill>
                      <p:spPr bwMode="auto">
                        <a:xfrm>
                          <a:off x="3168650" y="1692275"/>
                          <a:ext cx="2403482" cy="83716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6397" name="5 - Ορθογώνιο"/>
            <p:cNvSpPr>
              <a:spLocks noChangeArrowheads="1"/>
            </p:cNvSpPr>
            <p:nvPr/>
          </p:nvSpPr>
          <p:spPr bwMode="auto">
            <a:xfrm>
              <a:off x="6143636" y="2000240"/>
              <a:ext cx="73449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l-GR" altLang="en-US">
                  <a:latin typeface="Calibri" panose="020F0502020204030204" pitchFamily="34" charset="0"/>
                </a:rPr>
                <a:t>(4.2</a:t>
              </a:r>
              <a:r>
                <a:rPr lang="en-US" altLang="en-US">
                  <a:latin typeface="Calibri" panose="020F0502020204030204" pitchFamily="34" charset="0"/>
                </a:rPr>
                <a:t>7</a:t>
              </a:r>
              <a:r>
                <a:rPr lang="el-GR" altLang="en-US">
                  <a:latin typeface="Calibri" panose="020F0502020204030204" pitchFamily="34" charset="0"/>
                </a:rPr>
                <a:t>)</a:t>
              </a:r>
            </a:p>
          </p:txBody>
        </p:sp>
      </p:grpSp>
      <p:sp>
        <p:nvSpPr>
          <p:cNvPr id="8" name="7 - Ορθογώνιο"/>
          <p:cNvSpPr/>
          <p:nvPr/>
        </p:nvSpPr>
        <p:spPr>
          <a:xfrm>
            <a:off x="-1" y="3071813"/>
            <a:ext cx="11961845" cy="646112"/>
          </a:xfrm>
          <a:prstGeom prst="rect">
            <a:avLst/>
          </a:prstGeom>
        </p:spPr>
        <p:txBody>
          <a:bodyPr wrap="square">
            <a:spAutoFit/>
          </a:bodyPr>
          <a:lstStyle/>
          <a:p>
            <a:pPr algn="just">
              <a:defRPr/>
            </a:pPr>
            <a:r>
              <a:rPr lang="el-GR" dirty="0"/>
              <a:t>Από τη σχέση (4.27) και τον ορισμό της θερμικής αγωγιμότητας από το νόμο </a:t>
            </a:r>
            <a:r>
              <a:rPr lang="el-GR" dirty="0" err="1"/>
              <a:t>Fourier</a:t>
            </a:r>
            <a:r>
              <a:rPr lang="en-US" dirty="0"/>
              <a:t> </a:t>
            </a:r>
            <a:r>
              <a:rPr lang="el-GR" dirty="0"/>
              <a:t>(σχέση 4.6) με </a:t>
            </a:r>
            <a:r>
              <a:rPr lang="el-GR" dirty="0" err="1"/>
              <a:t>παραγώγιση</a:t>
            </a:r>
            <a:r>
              <a:rPr lang="el-GR" dirty="0"/>
              <a:t> ως προς </a:t>
            </a:r>
            <a:r>
              <a:rPr lang="el-GR" b="1" dirty="0"/>
              <a:t>z</a:t>
            </a:r>
            <a:r>
              <a:rPr lang="el-GR" dirty="0"/>
              <a:t> προκύπτει η εξίσωση:</a:t>
            </a:r>
          </a:p>
        </p:txBody>
      </p:sp>
      <p:grpSp>
        <p:nvGrpSpPr>
          <p:cNvPr id="16392" name="13 - Ομάδα"/>
          <p:cNvGrpSpPr>
            <a:grpSpLocks/>
          </p:cNvGrpSpPr>
          <p:nvPr/>
        </p:nvGrpSpPr>
        <p:grpSpPr bwMode="auto">
          <a:xfrm>
            <a:off x="2552118" y="3937192"/>
            <a:ext cx="7358063" cy="1420813"/>
            <a:chOff x="1142976" y="4092538"/>
            <a:chExt cx="7358114" cy="1420306"/>
          </a:xfrm>
        </p:grpSpPr>
        <p:graphicFrame>
          <p:nvGraphicFramePr>
            <p:cNvPr id="16386" name="Object 3"/>
            <p:cNvGraphicFramePr>
              <a:graphicFrameLocks noChangeAspect="1"/>
            </p:cNvGraphicFramePr>
            <p:nvPr>
              <p:extLst>
                <p:ext uri="{D42A27DB-BD31-4B8C-83A1-F6EECF244321}">
                  <p14:modId xmlns:p14="http://schemas.microsoft.com/office/powerpoint/2010/main" val="3703796861"/>
                </p:ext>
              </p:extLst>
            </p:nvPr>
          </p:nvGraphicFramePr>
          <p:xfrm>
            <a:off x="1142976" y="4143380"/>
            <a:ext cx="928694" cy="846750"/>
          </p:xfrm>
          <a:graphic>
            <a:graphicData uri="http://schemas.openxmlformats.org/presentationml/2006/ole">
              <mc:AlternateContent xmlns:mc="http://schemas.openxmlformats.org/markup-compatibility/2006">
                <mc:Choice xmlns:v="urn:schemas-microsoft-com:vml" Requires="v">
                  <p:oleObj spid="_x0000_s16444" name="Equation" r:id="rId5" imgW="431640" imgH="393480" progId="Equation.DSMT4">
                    <p:embed/>
                  </p:oleObj>
                </mc:Choice>
                <mc:Fallback>
                  <p:oleObj name="Equation" r:id="rId5" imgW="431640" imgH="393480" progId="Equation.DSMT4">
                    <p:embed/>
                    <p:pic>
                      <p:nvPicPr>
                        <p:cNvPr id="0" name=""/>
                        <p:cNvPicPr>
                          <a:picLocks noChangeAspect="1" noChangeArrowheads="1"/>
                        </p:cNvPicPr>
                        <p:nvPr/>
                      </p:nvPicPr>
                      <p:blipFill>
                        <a:blip r:embed="rId6">
                          <a:lum bright="-100000"/>
                          <a:extLst>
                            <a:ext uri="{28A0092B-C50C-407E-A947-70E740481C1C}">
                              <a14:useLocalDpi xmlns:a14="http://schemas.microsoft.com/office/drawing/2010/main" val="0"/>
                            </a:ext>
                          </a:extLst>
                        </a:blip>
                        <a:srcRect/>
                        <a:stretch>
                          <a:fillRect/>
                        </a:stretch>
                      </p:blipFill>
                      <p:spPr bwMode="auto">
                        <a:xfrm>
                          <a:off x="1142976" y="4143380"/>
                          <a:ext cx="928694" cy="846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0" name="9 - Δεξιό βέλος"/>
            <p:cNvSpPr/>
            <p:nvPr/>
          </p:nvSpPr>
          <p:spPr>
            <a:xfrm>
              <a:off x="2786050" y="4286144"/>
              <a:ext cx="1643073" cy="571296"/>
            </a:xfrm>
            <a:prstGeom prst="rightArrow">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l-GR"/>
            </a:p>
          </p:txBody>
        </p:sp>
        <p:graphicFrame>
          <p:nvGraphicFramePr>
            <p:cNvPr id="16387" name="Object 4"/>
            <p:cNvGraphicFramePr>
              <a:graphicFrameLocks noChangeAspect="1"/>
            </p:cNvGraphicFramePr>
            <p:nvPr>
              <p:extLst>
                <p:ext uri="{D42A27DB-BD31-4B8C-83A1-F6EECF244321}">
                  <p14:modId xmlns:p14="http://schemas.microsoft.com/office/powerpoint/2010/main" val="3282978443"/>
                </p:ext>
              </p:extLst>
            </p:nvPr>
          </p:nvGraphicFramePr>
          <p:xfrm>
            <a:off x="4786314" y="4092538"/>
            <a:ext cx="3714776" cy="979536"/>
          </p:xfrm>
          <a:graphic>
            <a:graphicData uri="http://schemas.openxmlformats.org/presentationml/2006/ole">
              <mc:AlternateContent xmlns:mc="http://schemas.openxmlformats.org/markup-compatibility/2006">
                <mc:Choice xmlns:v="urn:schemas-microsoft-com:vml" Requires="v">
                  <p:oleObj spid="_x0000_s16445" name="Equation" r:id="rId7" imgW="1409400" imgH="469800" progId="Equation.DSMT4">
                    <p:embed/>
                  </p:oleObj>
                </mc:Choice>
                <mc:Fallback>
                  <p:oleObj name="Equation" r:id="rId7" imgW="1409400" imgH="469800" progId="Equation.DSMT4">
                    <p:embed/>
                    <p:pic>
                      <p:nvPicPr>
                        <p:cNvPr id="0" name=""/>
                        <p:cNvPicPr>
                          <a:picLocks noChangeAspect="1" noChangeArrowheads="1"/>
                        </p:cNvPicPr>
                        <p:nvPr/>
                      </p:nvPicPr>
                      <p:blipFill>
                        <a:blip r:embed="rId8">
                          <a:lum bright="-100000"/>
                          <a:extLst>
                            <a:ext uri="{28A0092B-C50C-407E-A947-70E740481C1C}">
                              <a14:useLocalDpi xmlns:a14="http://schemas.microsoft.com/office/drawing/2010/main" val="0"/>
                            </a:ext>
                          </a:extLst>
                        </a:blip>
                        <a:srcRect/>
                        <a:stretch>
                          <a:fillRect/>
                        </a:stretch>
                      </p:blipFill>
                      <p:spPr bwMode="auto">
                        <a:xfrm>
                          <a:off x="4786314" y="4092538"/>
                          <a:ext cx="3714776" cy="97953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6395" name="11 - Ορθογώνιο"/>
            <p:cNvSpPr>
              <a:spLocks noChangeArrowheads="1"/>
            </p:cNvSpPr>
            <p:nvPr/>
          </p:nvSpPr>
          <p:spPr bwMode="auto">
            <a:xfrm>
              <a:off x="1311317" y="5143512"/>
              <a:ext cx="617477"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l-GR" altLang="en-US">
                  <a:latin typeface="Calibri" panose="020F0502020204030204" pitchFamily="34" charset="0"/>
                </a:rPr>
                <a:t>(4.</a:t>
              </a:r>
              <a:r>
                <a:rPr lang="en-US" altLang="en-US">
                  <a:latin typeface="Calibri" panose="020F0502020204030204" pitchFamily="34" charset="0"/>
                </a:rPr>
                <a:t>6</a:t>
              </a:r>
              <a:r>
                <a:rPr lang="el-GR" altLang="en-US">
                  <a:latin typeface="Calibri" panose="020F0502020204030204" pitchFamily="34" charset="0"/>
                </a:rPr>
                <a:t>)</a:t>
              </a:r>
            </a:p>
          </p:txBody>
        </p:sp>
        <p:sp>
          <p:nvSpPr>
            <p:cNvPr id="16396" name="12 - Ορθογώνιο"/>
            <p:cNvSpPr>
              <a:spLocks noChangeArrowheads="1"/>
            </p:cNvSpPr>
            <p:nvPr/>
          </p:nvSpPr>
          <p:spPr bwMode="auto">
            <a:xfrm>
              <a:off x="6194958" y="5143512"/>
              <a:ext cx="73449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l-GR" altLang="en-US">
                  <a:latin typeface="Calibri" panose="020F0502020204030204" pitchFamily="34" charset="0"/>
                </a:rPr>
                <a:t>(4.2</a:t>
              </a:r>
              <a:r>
                <a:rPr lang="en-US" altLang="en-US">
                  <a:latin typeface="Calibri" panose="020F0502020204030204" pitchFamily="34" charset="0"/>
                </a:rPr>
                <a:t>7</a:t>
              </a:r>
              <a:r>
                <a:rPr lang="el-GR" altLang="en-US">
                  <a:latin typeface="Calibri" panose="020F0502020204030204" pitchFamily="34" charset="0"/>
                </a:rPr>
                <a:t>)</a:t>
              </a:r>
            </a:p>
          </p:txBody>
        </p:sp>
      </p:grpSp>
      <p:sp>
        <p:nvSpPr>
          <p:cNvPr id="15" name="14 - Ορθογώνιο"/>
          <p:cNvSpPr/>
          <p:nvPr/>
        </p:nvSpPr>
        <p:spPr>
          <a:xfrm>
            <a:off x="1845469" y="5511442"/>
            <a:ext cx="8501062" cy="647700"/>
          </a:xfrm>
          <a:prstGeom prst="rect">
            <a:avLst/>
          </a:prstGeom>
          <a:solidFill>
            <a:schemeClr val="bg1"/>
          </a:solidFill>
          <a:ln>
            <a:solidFill>
              <a:schemeClr val="tx1"/>
            </a:solidFill>
          </a:ln>
        </p:spPr>
        <p:style>
          <a:lnRef idx="1">
            <a:schemeClr val="accent2"/>
          </a:lnRef>
          <a:fillRef idx="2">
            <a:schemeClr val="accent2"/>
          </a:fillRef>
          <a:effectRef idx="1">
            <a:schemeClr val="accent2"/>
          </a:effectRef>
          <a:fontRef idx="minor">
            <a:schemeClr val="dk1"/>
          </a:fontRef>
        </p:style>
        <p:txBody>
          <a:bodyPr>
            <a:spAutoFit/>
          </a:bodyPr>
          <a:lstStyle/>
          <a:p>
            <a:pPr algn="just">
              <a:defRPr/>
            </a:pPr>
            <a:r>
              <a:rPr lang="en-US" dirty="0">
                <a:solidFill>
                  <a:schemeClr val="tx1"/>
                </a:solidFill>
              </a:rPr>
              <a:t>A</a:t>
            </a:r>
            <a:r>
              <a:rPr lang="el-GR" dirty="0" err="1">
                <a:solidFill>
                  <a:schemeClr val="tx1"/>
                </a:solidFill>
              </a:rPr>
              <a:t>ποτελεί</a:t>
            </a:r>
            <a:r>
              <a:rPr lang="el-GR" dirty="0">
                <a:solidFill>
                  <a:schemeClr val="tx1"/>
                </a:solidFill>
              </a:rPr>
              <a:t> την </a:t>
            </a:r>
            <a:r>
              <a:rPr lang="el-GR" b="1" dirty="0">
                <a:solidFill>
                  <a:schemeClr val="tx1"/>
                </a:solidFill>
              </a:rPr>
              <a:t>εξίσωση της θερμικής αγωγιμότητας </a:t>
            </a:r>
            <a:r>
              <a:rPr lang="el-GR" dirty="0">
                <a:solidFill>
                  <a:schemeClr val="tx1"/>
                </a:solidFill>
              </a:rPr>
              <a:t>σε μία διάσταση και</a:t>
            </a:r>
            <a:r>
              <a:rPr lang="en-US" b="1" dirty="0">
                <a:solidFill>
                  <a:schemeClr val="tx1"/>
                </a:solidFill>
              </a:rPr>
              <a:t> </a:t>
            </a:r>
            <a:r>
              <a:rPr lang="el-GR" dirty="0">
                <a:solidFill>
                  <a:schemeClr val="tx1"/>
                </a:solidFill>
              </a:rPr>
              <a:t>εκφράζει τη μεταβολή της θερμοκρασίας με το χρόνο, </a:t>
            </a:r>
            <a:r>
              <a:rPr lang="el-GR" b="1" dirty="0">
                <a:solidFill>
                  <a:schemeClr val="tx1"/>
                </a:solidFill>
              </a:rPr>
              <a:t>t</a:t>
            </a:r>
            <a:r>
              <a:rPr lang="el-GR" dirty="0">
                <a:solidFill>
                  <a:schemeClr val="tx1"/>
                </a:solidFill>
              </a:rPr>
              <a:t>, κατά την κατακόρυφη</a:t>
            </a:r>
            <a:r>
              <a:rPr lang="en-US" dirty="0">
                <a:solidFill>
                  <a:schemeClr val="tx1"/>
                </a:solidFill>
              </a:rPr>
              <a:t> </a:t>
            </a:r>
            <a:r>
              <a:rPr lang="el-GR" dirty="0">
                <a:solidFill>
                  <a:schemeClr val="tx1"/>
                </a:solidFill>
              </a:rPr>
              <a:t>διεύθυνση, </a:t>
            </a:r>
            <a:r>
              <a:rPr lang="en-US" b="1" dirty="0">
                <a:solidFill>
                  <a:schemeClr val="tx1"/>
                </a:solidFill>
              </a:rPr>
              <a:t>z</a:t>
            </a:r>
            <a:r>
              <a:rPr lang="en-US" dirty="0">
                <a:solidFill>
                  <a:schemeClr val="tx1"/>
                </a:solidFill>
              </a:rPr>
              <a:t>.</a:t>
            </a:r>
            <a:endParaRPr lang="el-GR" dirty="0">
              <a:solidFill>
                <a:schemeClr val="tx1"/>
              </a:solidFill>
            </a:endParaRPr>
          </a:p>
        </p:txBody>
      </p:sp>
      <p:sp>
        <p:nvSpPr>
          <p:cNvPr id="16" name="Title 1"/>
          <p:cNvSpPr>
            <a:spLocks noGrp="1"/>
          </p:cNvSpPr>
          <p:nvPr>
            <p:ph type="title"/>
          </p:nvPr>
        </p:nvSpPr>
        <p:spPr/>
        <p:txBody>
          <a:bodyPr>
            <a:normAutofit fontScale="90000"/>
          </a:bodyPr>
          <a:lstStyle/>
          <a:p>
            <a:r>
              <a:rPr lang="el-GR" dirty="0"/>
              <a:t>Η Εξίσωση της Θερμικής Αγωγιμότητας και οι Εφαρμογές </a:t>
            </a:r>
            <a:r>
              <a:rPr lang="el-GR" dirty="0" smtClean="0"/>
              <a:t>της</a:t>
            </a:r>
            <a:endParaRPr lang="en-US" dirty="0"/>
          </a:p>
        </p:txBody>
      </p:sp>
    </p:spTree>
    <p:extLst>
      <p:ext uri="{BB962C8B-B14F-4D97-AF65-F5344CB8AC3E}">
        <p14:creationId xmlns:p14="http://schemas.microsoft.com/office/powerpoint/2010/main" val="3795285417"/>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2" name="3 - Ορθογώνιο"/>
          <p:cNvSpPr>
            <a:spLocks noChangeArrowheads="1"/>
          </p:cNvSpPr>
          <p:nvPr/>
        </p:nvSpPr>
        <p:spPr bwMode="auto">
          <a:xfrm>
            <a:off x="52973" y="1291433"/>
            <a:ext cx="11943182"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eaLnBrk="1" hangingPunct="1"/>
            <a:r>
              <a:rPr lang="el-GR" altLang="en-US" dirty="0">
                <a:latin typeface="+mn-lt"/>
              </a:rPr>
              <a:t>Γενικά, όταν η θερμοκρασία μεταβάλλεται με το χρόνο αλλά και στις τρεις</a:t>
            </a:r>
            <a:r>
              <a:rPr lang="en-US" altLang="en-US" dirty="0">
                <a:latin typeface="+mn-lt"/>
              </a:rPr>
              <a:t> </a:t>
            </a:r>
            <a:r>
              <a:rPr lang="el-GR" altLang="en-US" dirty="0">
                <a:latin typeface="+mn-lt"/>
              </a:rPr>
              <a:t>διευθύνσεις </a:t>
            </a:r>
            <a:r>
              <a:rPr lang="el-GR" altLang="en-US" b="1" dirty="0">
                <a:latin typeface="+mn-lt"/>
              </a:rPr>
              <a:t>(</a:t>
            </a:r>
            <a:r>
              <a:rPr lang="el-GR" altLang="en-US" b="1" dirty="0" err="1">
                <a:latin typeface="+mn-lt"/>
              </a:rPr>
              <a:t>x,y,z</a:t>
            </a:r>
            <a:r>
              <a:rPr lang="el-GR" altLang="en-US" b="1" dirty="0">
                <a:latin typeface="+mn-lt"/>
              </a:rPr>
              <a:t>)</a:t>
            </a:r>
            <a:r>
              <a:rPr lang="el-GR" altLang="en-US" dirty="0">
                <a:latin typeface="+mn-lt"/>
              </a:rPr>
              <a:t>, η δεύτερη χωρική παράγωγος στη σχέση (4.28)</a:t>
            </a:r>
            <a:r>
              <a:rPr lang="en-US" altLang="en-US" dirty="0">
                <a:latin typeface="+mn-lt"/>
              </a:rPr>
              <a:t> </a:t>
            </a:r>
            <a:r>
              <a:rPr lang="el-GR" altLang="en-US" dirty="0">
                <a:latin typeface="+mn-lt"/>
              </a:rPr>
              <a:t>περιλαμβάνει και</a:t>
            </a:r>
            <a:r>
              <a:rPr lang="en-US" altLang="en-US" dirty="0">
                <a:latin typeface="+mn-lt"/>
              </a:rPr>
              <a:t> </a:t>
            </a:r>
            <a:r>
              <a:rPr lang="el-GR" altLang="en-US" dirty="0">
                <a:latin typeface="+mn-lt"/>
              </a:rPr>
              <a:t>τις άλλες δύο διαστάσεις, οπότε η εξίσωση της θερμικής αγωγιμότητας γίνεται</a:t>
            </a:r>
            <a:r>
              <a:rPr lang="en-US" altLang="en-US" dirty="0">
                <a:latin typeface="+mn-lt"/>
              </a:rPr>
              <a:t> </a:t>
            </a:r>
            <a:r>
              <a:rPr lang="el-GR" altLang="en-US" dirty="0">
                <a:latin typeface="+mn-lt"/>
              </a:rPr>
              <a:t>τρισδιάστατη και έχει τη μορφή:</a:t>
            </a:r>
          </a:p>
        </p:txBody>
      </p:sp>
      <p:grpSp>
        <p:nvGrpSpPr>
          <p:cNvPr id="17413" name="17 - Ομάδα"/>
          <p:cNvGrpSpPr>
            <a:grpSpLocks/>
          </p:cNvGrpSpPr>
          <p:nvPr/>
        </p:nvGrpSpPr>
        <p:grpSpPr bwMode="auto">
          <a:xfrm>
            <a:off x="2095501" y="1952818"/>
            <a:ext cx="8215313" cy="1428750"/>
            <a:chOff x="714348" y="1357298"/>
            <a:chExt cx="8215370" cy="1428760"/>
          </a:xfrm>
        </p:grpSpPr>
        <p:grpSp>
          <p:nvGrpSpPr>
            <p:cNvPr id="17421" name="6 - Ομάδα"/>
            <p:cNvGrpSpPr>
              <a:grpSpLocks/>
            </p:cNvGrpSpPr>
            <p:nvPr/>
          </p:nvGrpSpPr>
          <p:grpSpPr bwMode="auto">
            <a:xfrm>
              <a:off x="714348" y="1710007"/>
              <a:ext cx="8215370" cy="1004613"/>
              <a:chOff x="714348" y="1710007"/>
              <a:chExt cx="8215370" cy="1004613"/>
            </a:xfrm>
          </p:grpSpPr>
          <p:graphicFrame>
            <p:nvGraphicFramePr>
              <p:cNvPr id="17411" name="Object 2"/>
              <p:cNvGraphicFramePr>
                <a:graphicFrameLocks noChangeAspect="1"/>
              </p:cNvGraphicFramePr>
              <p:nvPr>
                <p:extLst>
                  <p:ext uri="{D42A27DB-BD31-4B8C-83A1-F6EECF244321}">
                    <p14:modId xmlns:p14="http://schemas.microsoft.com/office/powerpoint/2010/main" val="4080120366"/>
                  </p:ext>
                </p:extLst>
              </p:nvPr>
            </p:nvGraphicFramePr>
            <p:xfrm>
              <a:off x="714348" y="1710007"/>
              <a:ext cx="7358114" cy="1004613"/>
            </p:xfrm>
            <a:graphic>
              <a:graphicData uri="http://schemas.openxmlformats.org/presentationml/2006/ole">
                <mc:AlternateContent xmlns:mc="http://schemas.openxmlformats.org/markup-compatibility/2006">
                  <mc:Choice xmlns:v="urn:schemas-microsoft-com:vml" Requires="v">
                    <p:oleObj spid="_x0000_s17448" name="Equation" r:id="rId3" imgW="3441600" imgH="469800" progId="Equation.DSMT4">
                      <p:embed/>
                    </p:oleObj>
                  </mc:Choice>
                  <mc:Fallback>
                    <p:oleObj name="Equation" r:id="rId3" imgW="3441600" imgH="469800" progId="Equation.DSMT4">
                      <p:embed/>
                      <p:pic>
                        <p:nvPicPr>
                          <p:cNvPr id="0" name=""/>
                          <p:cNvPicPr>
                            <a:picLocks noChangeAspect="1" noChangeArrowheads="1"/>
                          </p:cNvPicPr>
                          <p:nvPr/>
                        </p:nvPicPr>
                        <p:blipFill>
                          <a:blip r:embed="rId4">
                            <a:lum bright="-100000"/>
                            <a:extLst>
                              <a:ext uri="{28A0092B-C50C-407E-A947-70E740481C1C}">
                                <a14:useLocalDpi xmlns:a14="http://schemas.microsoft.com/office/drawing/2010/main" val="0"/>
                              </a:ext>
                            </a:extLst>
                          </a:blip>
                          <a:srcRect/>
                          <a:stretch>
                            <a:fillRect/>
                          </a:stretch>
                        </p:blipFill>
                        <p:spPr bwMode="auto">
                          <a:xfrm>
                            <a:off x="714348" y="1710007"/>
                            <a:ext cx="7358114" cy="10046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7425" name="5 - Ορθογώνιο"/>
              <p:cNvSpPr>
                <a:spLocks noChangeArrowheads="1"/>
              </p:cNvSpPr>
              <p:nvPr/>
            </p:nvSpPr>
            <p:spPr bwMode="auto">
              <a:xfrm>
                <a:off x="8195222" y="2059536"/>
                <a:ext cx="73449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l-GR" altLang="en-US" dirty="0">
                    <a:latin typeface="Calibri" panose="020F0502020204030204" pitchFamily="34" charset="0"/>
                  </a:rPr>
                  <a:t>(4.2</a:t>
                </a:r>
                <a:r>
                  <a:rPr lang="en-US" altLang="en-US" dirty="0">
                    <a:latin typeface="Calibri" panose="020F0502020204030204" pitchFamily="34" charset="0"/>
                  </a:rPr>
                  <a:t>9</a:t>
                </a:r>
                <a:r>
                  <a:rPr lang="el-GR" altLang="en-US" dirty="0">
                    <a:latin typeface="Calibri" panose="020F0502020204030204" pitchFamily="34" charset="0"/>
                  </a:rPr>
                  <a:t>)</a:t>
                </a:r>
              </a:p>
            </p:txBody>
          </p:sp>
        </p:grpSp>
        <p:sp>
          <p:nvSpPr>
            <p:cNvPr id="8" name="7 - Έλλειψη"/>
            <p:cNvSpPr/>
            <p:nvPr/>
          </p:nvSpPr>
          <p:spPr>
            <a:xfrm>
              <a:off x="2214546" y="1500174"/>
              <a:ext cx="2428892" cy="1285884"/>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l-GR"/>
            </a:p>
          </p:txBody>
        </p:sp>
        <p:sp>
          <p:nvSpPr>
            <p:cNvPr id="11" name="10 - Έλλειψη"/>
            <p:cNvSpPr/>
            <p:nvPr/>
          </p:nvSpPr>
          <p:spPr>
            <a:xfrm>
              <a:off x="6500826" y="1785926"/>
              <a:ext cx="642941" cy="723905"/>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l-GR"/>
            </a:p>
          </p:txBody>
        </p:sp>
        <p:sp>
          <p:nvSpPr>
            <p:cNvPr id="17" name="16 - Καμπύλο βέλος προς τα κάτω"/>
            <p:cNvSpPr/>
            <p:nvPr/>
          </p:nvSpPr>
          <p:spPr>
            <a:xfrm>
              <a:off x="4572000" y="1357298"/>
              <a:ext cx="2071702" cy="428628"/>
            </a:xfrm>
            <a:prstGeom prst="curvedDownArrow">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l-GR">
                <a:solidFill>
                  <a:schemeClr val="tx1"/>
                </a:solidFill>
              </a:endParaRPr>
            </a:p>
          </p:txBody>
        </p:sp>
      </p:grpSp>
      <p:cxnSp>
        <p:nvCxnSpPr>
          <p:cNvPr id="20" name="19 - Ευθύγραμμο βέλος σύνδεσης"/>
          <p:cNvCxnSpPr/>
          <p:nvPr/>
        </p:nvCxnSpPr>
        <p:spPr>
          <a:xfrm rot="10800000" flipV="1">
            <a:off x="5576029" y="4027487"/>
            <a:ext cx="2071688" cy="714375"/>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1" name="20 - Ευθύγραμμο βέλος σύνδεσης"/>
          <p:cNvCxnSpPr/>
          <p:nvPr/>
        </p:nvCxnSpPr>
        <p:spPr>
          <a:xfrm flipH="1">
            <a:off x="9076464" y="3821172"/>
            <a:ext cx="71439" cy="52624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3" name="22 - Αριστερό άγκιστρο"/>
          <p:cNvSpPr/>
          <p:nvPr/>
        </p:nvSpPr>
        <p:spPr>
          <a:xfrm rot="16407523">
            <a:off x="7131034" y="2754140"/>
            <a:ext cx="1071562" cy="1500188"/>
          </a:xfrm>
          <a:prstGeom prst="leftBrace">
            <a:avLst/>
          </a:prstGeom>
          <a:ln w="28575">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l-GR"/>
          </a:p>
        </p:txBody>
      </p:sp>
      <p:sp>
        <p:nvSpPr>
          <p:cNvPr id="24" name="23 - Αριστερό άγκιστρο"/>
          <p:cNvSpPr/>
          <p:nvPr/>
        </p:nvSpPr>
        <p:spPr>
          <a:xfrm rot="15602057">
            <a:off x="8665933" y="3041945"/>
            <a:ext cx="825272" cy="730061"/>
          </a:xfrm>
          <a:prstGeom prst="leftBrace">
            <a:avLst/>
          </a:prstGeom>
          <a:ln w="28575">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l-GR"/>
          </a:p>
        </p:txBody>
      </p:sp>
      <p:grpSp>
        <p:nvGrpSpPr>
          <p:cNvPr id="18" name="26 - Ομάδα"/>
          <p:cNvGrpSpPr/>
          <p:nvPr/>
        </p:nvGrpSpPr>
        <p:grpSpPr>
          <a:xfrm>
            <a:off x="2095501" y="3924300"/>
            <a:ext cx="3571875" cy="2206625"/>
            <a:chOff x="428596" y="4572006"/>
            <a:chExt cx="4071966" cy="1674768"/>
          </a:xfrm>
          <a:solidFill>
            <a:schemeClr val="bg1"/>
          </a:solidFill>
        </p:grpSpPr>
        <p:sp>
          <p:nvSpPr>
            <p:cNvPr id="25" name="24 - Ορθογώνιο"/>
            <p:cNvSpPr/>
            <p:nvPr/>
          </p:nvSpPr>
          <p:spPr>
            <a:xfrm>
              <a:off x="428596" y="4572006"/>
              <a:ext cx="4071966" cy="1674768"/>
            </a:xfrm>
            <a:prstGeom prst="teardrop">
              <a:avLst/>
            </a:prstGeom>
            <a:grpFill/>
            <a:ln>
              <a:solidFill>
                <a:schemeClr val="tx1"/>
              </a:solidFill>
            </a:ln>
          </p:spPr>
          <p:txBody>
            <a:bodyPr>
              <a:spAutoFit/>
            </a:bodyPr>
            <a:lstStyle/>
            <a:p>
              <a:pPr algn="just">
                <a:defRPr/>
              </a:pPr>
              <a:r>
                <a:rPr lang="el-GR" sz="1600" dirty="0"/>
                <a:t>Εκφράζει την ικανότητα του υλικού να</a:t>
              </a:r>
              <a:r>
                <a:rPr lang="en-US" sz="1600" dirty="0"/>
                <a:t> </a:t>
              </a:r>
              <a:r>
                <a:rPr lang="el-GR" sz="1600" dirty="0"/>
                <a:t>αποβάλλει θερμότητα και γι’ αυτό η</a:t>
              </a:r>
              <a:r>
                <a:rPr lang="en-US" sz="1600" dirty="0"/>
                <a:t> </a:t>
              </a:r>
            </a:p>
            <a:p>
              <a:pPr algn="just">
                <a:defRPr/>
              </a:pPr>
              <a:r>
                <a:rPr lang="el-GR" sz="1600" dirty="0"/>
                <a:t>ποσότητα</a:t>
              </a:r>
              <a:r>
                <a:rPr lang="en-US" sz="1600" dirty="0"/>
                <a:t>                      </a:t>
              </a:r>
              <a:r>
                <a:rPr lang="el-GR" sz="1600" i="1" dirty="0"/>
                <a:t>ονομάζεται </a:t>
              </a:r>
              <a:r>
                <a:rPr lang="el-GR" sz="1600" b="1" i="1" dirty="0"/>
                <a:t>συντελεστής θερμικής διάχυσης.</a:t>
              </a:r>
              <a:endParaRPr lang="el-GR" sz="1600" dirty="0"/>
            </a:p>
          </p:txBody>
        </p:sp>
        <p:graphicFrame>
          <p:nvGraphicFramePr>
            <p:cNvPr id="17410" name="Object 3"/>
            <p:cNvGraphicFramePr>
              <a:graphicFrameLocks noChangeAspect="1"/>
            </p:cNvGraphicFramePr>
            <p:nvPr/>
          </p:nvGraphicFramePr>
          <p:xfrm>
            <a:off x="2220261" y="5330869"/>
            <a:ext cx="1710226" cy="391356"/>
          </p:xfrm>
          <a:graphic>
            <a:graphicData uri="http://schemas.openxmlformats.org/presentationml/2006/ole">
              <mc:AlternateContent xmlns:mc="http://schemas.openxmlformats.org/markup-compatibility/2006">
                <mc:Choice xmlns:v="urn:schemas-microsoft-com:vml" Requires="v">
                  <p:oleObj spid="_x0000_s17449" name="Equation" r:id="rId5" imgW="761760" imgH="241200" progId="Equation.DSMT4">
                    <p:embed/>
                  </p:oleObj>
                </mc:Choice>
                <mc:Fallback>
                  <p:oleObj name="Equation" r:id="rId5" imgW="761760" imgH="241200" progId="Equation.DSMT4">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220261" y="5330869"/>
                          <a:ext cx="1710226" cy="39135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sp>
        <p:nvSpPr>
          <p:cNvPr id="28" name="27 - Δάκρυ"/>
          <p:cNvSpPr/>
          <p:nvPr/>
        </p:nvSpPr>
        <p:spPr>
          <a:xfrm>
            <a:off x="6310313" y="4313238"/>
            <a:ext cx="3071812" cy="1687512"/>
          </a:xfrm>
          <a:prstGeom prst="teardrop">
            <a:avLst/>
          </a:prstGeom>
          <a:solidFill>
            <a:schemeClr val="bg1"/>
          </a:solidFill>
          <a:ln>
            <a:solidFill>
              <a:schemeClr val="tx1"/>
            </a:solidFill>
          </a:ln>
        </p:spPr>
        <p:txBody>
          <a:bodyPr>
            <a:spAutoFit/>
          </a:bodyPr>
          <a:lstStyle/>
          <a:p>
            <a:pPr>
              <a:defRPr/>
            </a:pPr>
            <a:r>
              <a:rPr lang="el-GR" dirty="0"/>
              <a:t>Εκφράζει την ικανότητα του υλικού να παράγει θερμότητα</a:t>
            </a:r>
          </a:p>
        </p:txBody>
      </p:sp>
      <p:sp>
        <p:nvSpPr>
          <p:cNvPr id="22" name="Title 1"/>
          <p:cNvSpPr>
            <a:spLocks noGrp="1"/>
          </p:cNvSpPr>
          <p:nvPr>
            <p:ph type="title"/>
          </p:nvPr>
        </p:nvSpPr>
        <p:spPr/>
        <p:txBody>
          <a:bodyPr>
            <a:normAutofit fontScale="90000"/>
          </a:bodyPr>
          <a:lstStyle/>
          <a:p>
            <a:r>
              <a:rPr lang="el-GR" dirty="0"/>
              <a:t>Η Εξίσωση της Θερμικής Αγωγιμότητας και οι Εφαρμογές </a:t>
            </a:r>
            <a:r>
              <a:rPr lang="el-GR" dirty="0" smtClean="0"/>
              <a:t>της</a:t>
            </a:r>
            <a:endParaRPr lang="en-US" dirty="0"/>
          </a:p>
        </p:txBody>
      </p:sp>
    </p:spTree>
    <p:extLst>
      <p:ext uri="{BB962C8B-B14F-4D97-AF65-F5344CB8AC3E}">
        <p14:creationId xmlns:p14="http://schemas.microsoft.com/office/powerpoint/2010/main" val="4021127970"/>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6" name="3 - Ορθογώνιο"/>
          <p:cNvSpPr>
            <a:spLocks noChangeArrowheads="1"/>
          </p:cNvSpPr>
          <p:nvPr/>
        </p:nvSpPr>
        <p:spPr bwMode="auto">
          <a:xfrm>
            <a:off x="105393" y="1304628"/>
            <a:ext cx="11915192"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eaLnBrk="1" hangingPunct="1"/>
            <a:r>
              <a:rPr lang="el-GR" altLang="en-US" dirty="0">
                <a:latin typeface="+mn-lt"/>
              </a:rPr>
              <a:t>Αν σε ένα τμήμα της Γης έχει επέλθει ισορροπία των διαφόρων ανταγωνιστικών παραγόντων της εξίσωσης (4.29), με αποτέλεσμα να έχουμε μία σταθερή κατάσταση (</a:t>
            </a:r>
            <a:r>
              <a:rPr lang="el-GR" altLang="en-US" dirty="0" err="1">
                <a:latin typeface="+mn-lt"/>
              </a:rPr>
              <a:t>steady-state</a:t>
            </a:r>
            <a:r>
              <a:rPr lang="el-GR" altLang="en-US" dirty="0">
                <a:latin typeface="+mn-lt"/>
              </a:rPr>
              <a:t>) χωρίς μεταβολή της θερμοκρασίας </a:t>
            </a:r>
            <a:r>
              <a:rPr lang="el-GR" altLang="en-US" b="1" dirty="0">
                <a:latin typeface="+mn-lt"/>
              </a:rPr>
              <a:t>(</a:t>
            </a:r>
            <a:r>
              <a:rPr lang="en-US" altLang="en-US" b="1" dirty="0" err="1">
                <a:latin typeface="+mn-lt"/>
              </a:rPr>
              <a:t>dT</a:t>
            </a:r>
            <a:r>
              <a:rPr lang="en-US" altLang="en-US" b="1" dirty="0">
                <a:latin typeface="+mn-lt"/>
              </a:rPr>
              <a:t>/</a:t>
            </a:r>
            <a:r>
              <a:rPr lang="en-US" altLang="en-US" b="1" dirty="0" err="1">
                <a:latin typeface="+mn-lt"/>
              </a:rPr>
              <a:t>dt</a:t>
            </a:r>
            <a:r>
              <a:rPr lang="en-US" altLang="en-US" b="1" dirty="0">
                <a:latin typeface="+mn-lt"/>
              </a:rPr>
              <a:t>=0</a:t>
            </a:r>
            <a:r>
              <a:rPr lang="el-GR" altLang="en-US" b="1" i="1" dirty="0">
                <a:latin typeface="+mn-lt"/>
              </a:rPr>
              <a:t>)</a:t>
            </a:r>
            <a:r>
              <a:rPr lang="el-GR" altLang="en-US" i="1" dirty="0">
                <a:latin typeface="+mn-lt"/>
              </a:rPr>
              <a:t>, τότε η εξίσωση (4.29) </a:t>
            </a:r>
            <a:r>
              <a:rPr lang="el-GR" altLang="en-US" dirty="0">
                <a:latin typeface="+mn-lt"/>
              </a:rPr>
              <a:t>γίνεται:</a:t>
            </a:r>
          </a:p>
        </p:txBody>
      </p:sp>
      <p:grpSp>
        <p:nvGrpSpPr>
          <p:cNvPr id="18437" name="6 - Ομάδα"/>
          <p:cNvGrpSpPr>
            <a:grpSpLocks/>
          </p:cNvGrpSpPr>
          <p:nvPr/>
        </p:nvGrpSpPr>
        <p:grpSpPr bwMode="auto">
          <a:xfrm>
            <a:off x="4751389" y="2197211"/>
            <a:ext cx="2701925" cy="801687"/>
            <a:chOff x="3390900" y="1693862"/>
            <a:chExt cx="2701414" cy="801071"/>
          </a:xfrm>
        </p:grpSpPr>
        <p:graphicFrame>
          <p:nvGraphicFramePr>
            <p:cNvPr id="18435" name="Object 2"/>
            <p:cNvGraphicFramePr>
              <a:graphicFrameLocks noChangeAspect="1"/>
            </p:cNvGraphicFramePr>
            <p:nvPr>
              <p:extLst>
                <p:ext uri="{D42A27DB-BD31-4B8C-83A1-F6EECF244321}">
                  <p14:modId xmlns:p14="http://schemas.microsoft.com/office/powerpoint/2010/main" val="4140548096"/>
                </p:ext>
              </p:extLst>
            </p:nvPr>
          </p:nvGraphicFramePr>
          <p:xfrm>
            <a:off x="3390900" y="1693862"/>
            <a:ext cx="1395414" cy="801071"/>
          </p:xfrm>
          <a:graphic>
            <a:graphicData uri="http://schemas.openxmlformats.org/presentationml/2006/ole">
              <mc:AlternateContent xmlns:mc="http://schemas.openxmlformats.org/markup-compatibility/2006">
                <mc:Choice xmlns:v="urn:schemas-microsoft-com:vml" Requires="v">
                  <p:oleObj spid="_x0000_s18470" name="Equation" r:id="rId3" imgW="685800" imgH="393480" progId="Equation.DSMT4">
                    <p:embed/>
                  </p:oleObj>
                </mc:Choice>
                <mc:Fallback>
                  <p:oleObj name="Equation" r:id="rId3" imgW="685800" imgH="393480" progId="Equation.DSMT4">
                    <p:embed/>
                    <p:pic>
                      <p:nvPicPr>
                        <p:cNvPr id="0" name=""/>
                        <p:cNvPicPr>
                          <a:picLocks noChangeAspect="1" noChangeArrowheads="1"/>
                        </p:cNvPicPr>
                        <p:nvPr/>
                      </p:nvPicPr>
                      <p:blipFill>
                        <a:blip r:embed="rId4">
                          <a:lum bright="-100000"/>
                          <a:extLst>
                            <a:ext uri="{28A0092B-C50C-407E-A947-70E740481C1C}">
                              <a14:useLocalDpi xmlns:a14="http://schemas.microsoft.com/office/drawing/2010/main" val="0"/>
                            </a:ext>
                          </a:extLst>
                        </a:blip>
                        <a:srcRect/>
                        <a:stretch>
                          <a:fillRect/>
                        </a:stretch>
                      </p:blipFill>
                      <p:spPr bwMode="auto">
                        <a:xfrm>
                          <a:off x="3390900" y="1693862"/>
                          <a:ext cx="1395414" cy="80107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8443" name="5 - Ορθογώνιο"/>
            <p:cNvSpPr>
              <a:spLocks noChangeArrowheads="1"/>
            </p:cNvSpPr>
            <p:nvPr/>
          </p:nvSpPr>
          <p:spPr bwMode="auto">
            <a:xfrm>
              <a:off x="5357818" y="1928802"/>
              <a:ext cx="73449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l-GR" altLang="en-US">
                  <a:latin typeface="Calibri" panose="020F0502020204030204" pitchFamily="34" charset="0"/>
                </a:rPr>
                <a:t>(4.30)</a:t>
              </a:r>
            </a:p>
          </p:txBody>
        </p:sp>
      </p:grpSp>
      <p:sp>
        <p:nvSpPr>
          <p:cNvPr id="18438" name="7 - Ορθογώνιο"/>
          <p:cNvSpPr>
            <a:spLocks noChangeArrowheads="1"/>
          </p:cNvSpPr>
          <p:nvPr/>
        </p:nvSpPr>
        <p:spPr bwMode="auto">
          <a:xfrm>
            <a:off x="1881189" y="3197336"/>
            <a:ext cx="814387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eaLnBrk="1" hangingPunct="1"/>
            <a:r>
              <a:rPr lang="el-GR" altLang="en-US" dirty="0">
                <a:latin typeface="+mn-lt"/>
              </a:rPr>
              <a:t>ενώ όταν δεν υπάρχουν πηγές θερμότητας στο υλικό </a:t>
            </a:r>
            <a:r>
              <a:rPr lang="el-GR" altLang="en-US" b="1" dirty="0">
                <a:latin typeface="+mn-lt"/>
              </a:rPr>
              <a:t>(Α=0)</a:t>
            </a:r>
            <a:r>
              <a:rPr lang="el-GR" altLang="en-US" dirty="0">
                <a:latin typeface="+mn-lt"/>
              </a:rPr>
              <a:t>, η (4.29) γίνεται:</a:t>
            </a:r>
          </a:p>
        </p:txBody>
      </p:sp>
      <p:sp>
        <p:nvSpPr>
          <p:cNvPr id="10" name="9 - Ορθογώνιο"/>
          <p:cNvSpPr/>
          <p:nvPr/>
        </p:nvSpPr>
        <p:spPr>
          <a:xfrm>
            <a:off x="6377023" y="4477447"/>
            <a:ext cx="5643562" cy="369887"/>
          </a:xfrm>
          <a:prstGeom prst="rect">
            <a:avLst/>
          </a:prstGeom>
        </p:spPr>
        <p:txBody>
          <a:bodyPr>
            <a:spAutoFit/>
          </a:bodyPr>
          <a:lstStyle/>
          <a:p>
            <a:pPr algn="just">
              <a:defRPr/>
            </a:pPr>
            <a:r>
              <a:rPr lang="el-GR" dirty="0"/>
              <a:t>που είναι γνωστή ως </a:t>
            </a:r>
            <a:r>
              <a:rPr lang="el-GR" b="1" dirty="0"/>
              <a:t>εξίσωση θερμικής διάχυσης.</a:t>
            </a:r>
            <a:endParaRPr lang="el-GR" dirty="0"/>
          </a:p>
        </p:txBody>
      </p:sp>
      <p:grpSp>
        <p:nvGrpSpPr>
          <p:cNvPr id="18440" name="11 - Ομάδα"/>
          <p:cNvGrpSpPr>
            <a:grpSpLocks/>
          </p:cNvGrpSpPr>
          <p:nvPr/>
        </p:nvGrpSpPr>
        <p:grpSpPr bwMode="auto">
          <a:xfrm>
            <a:off x="4562801" y="3805141"/>
            <a:ext cx="4235450" cy="857250"/>
            <a:chOff x="3071802" y="3571876"/>
            <a:chExt cx="4234958" cy="857256"/>
          </a:xfrm>
        </p:grpSpPr>
        <p:graphicFrame>
          <p:nvGraphicFramePr>
            <p:cNvPr id="18434" name="Object 3"/>
            <p:cNvGraphicFramePr>
              <a:graphicFrameLocks noChangeAspect="1"/>
            </p:cNvGraphicFramePr>
            <p:nvPr>
              <p:extLst>
                <p:ext uri="{D42A27DB-BD31-4B8C-83A1-F6EECF244321}">
                  <p14:modId xmlns:p14="http://schemas.microsoft.com/office/powerpoint/2010/main" val="914676802"/>
                </p:ext>
              </p:extLst>
            </p:nvPr>
          </p:nvGraphicFramePr>
          <p:xfrm>
            <a:off x="3071802" y="3571876"/>
            <a:ext cx="2890177" cy="857256"/>
          </p:xfrm>
          <a:graphic>
            <a:graphicData uri="http://schemas.openxmlformats.org/presentationml/2006/ole">
              <mc:AlternateContent xmlns:mc="http://schemas.openxmlformats.org/markup-compatibility/2006">
                <mc:Choice xmlns:v="urn:schemas-microsoft-com:vml" Requires="v">
                  <p:oleObj spid="_x0000_s18471" name="Equation" r:id="rId5" imgW="1498320" imgH="444240" progId="Equation.DSMT4">
                    <p:embed/>
                  </p:oleObj>
                </mc:Choice>
                <mc:Fallback>
                  <p:oleObj name="Equation" r:id="rId5" imgW="1498320" imgH="444240" progId="Equation.DSMT4">
                    <p:embed/>
                    <p:pic>
                      <p:nvPicPr>
                        <p:cNvPr id="0" name=""/>
                        <p:cNvPicPr>
                          <a:picLocks noChangeAspect="1" noChangeArrowheads="1"/>
                        </p:cNvPicPr>
                        <p:nvPr/>
                      </p:nvPicPr>
                      <p:blipFill>
                        <a:blip r:embed="rId6">
                          <a:lum bright="-100000"/>
                          <a:extLst>
                            <a:ext uri="{28A0092B-C50C-407E-A947-70E740481C1C}">
                              <a14:useLocalDpi xmlns:a14="http://schemas.microsoft.com/office/drawing/2010/main" val="0"/>
                            </a:ext>
                          </a:extLst>
                        </a:blip>
                        <a:srcRect/>
                        <a:stretch>
                          <a:fillRect/>
                        </a:stretch>
                      </p:blipFill>
                      <p:spPr bwMode="auto">
                        <a:xfrm>
                          <a:off x="3071802" y="3571876"/>
                          <a:ext cx="2890177" cy="85725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8442" name="10 - Ορθογώνιο"/>
            <p:cNvSpPr>
              <a:spLocks noChangeArrowheads="1"/>
            </p:cNvSpPr>
            <p:nvPr/>
          </p:nvSpPr>
          <p:spPr bwMode="auto">
            <a:xfrm>
              <a:off x="6572264" y="3786190"/>
              <a:ext cx="73449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l-GR" altLang="en-US" dirty="0">
                  <a:latin typeface="Calibri" panose="020F0502020204030204" pitchFamily="34" charset="0"/>
                </a:rPr>
                <a:t>(4.31)</a:t>
              </a:r>
            </a:p>
          </p:txBody>
        </p:sp>
      </p:grpSp>
      <p:sp>
        <p:nvSpPr>
          <p:cNvPr id="13" name="12 - Ορθογώνιο"/>
          <p:cNvSpPr/>
          <p:nvPr/>
        </p:nvSpPr>
        <p:spPr>
          <a:xfrm>
            <a:off x="1881189" y="5169437"/>
            <a:ext cx="8429625" cy="923925"/>
          </a:xfrm>
          <a:prstGeom prst="rect">
            <a:avLst/>
          </a:prstGeom>
          <a:solidFill>
            <a:schemeClr val="bg1"/>
          </a:solidFill>
        </p:spPr>
        <p:style>
          <a:lnRef idx="3">
            <a:schemeClr val="lt1"/>
          </a:lnRef>
          <a:fillRef idx="1">
            <a:schemeClr val="accent4"/>
          </a:fillRef>
          <a:effectRef idx="1">
            <a:schemeClr val="accent4"/>
          </a:effectRef>
          <a:fontRef idx="minor">
            <a:schemeClr val="lt1"/>
          </a:fontRef>
        </p:style>
        <p:txBody>
          <a:bodyPr>
            <a:spAutoFit/>
          </a:bodyPr>
          <a:lstStyle/>
          <a:p>
            <a:pPr algn="just">
              <a:defRPr/>
            </a:pPr>
            <a:r>
              <a:rPr lang="el-GR" dirty="0">
                <a:solidFill>
                  <a:schemeClr val="tx1"/>
                </a:solidFill>
              </a:rPr>
              <a:t>Σε όλες τις παραπάνω σχέσεις η ανταλλαγή θερμότητας ανάμεσα στο στοιχειώδες σώμα και στο περιβάλλον του γίνεται </a:t>
            </a:r>
            <a:r>
              <a:rPr lang="el-GR" b="1" dirty="0">
                <a:solidFill>
                  <a:schemeClr val="tx1"/>
                </a:solidFill>
              </a:rPr>
              <a:t>μόνο με αγωγή</a:t>
            </a:r>
            <a:r>
              <a:rPr lang="el-GR" dirty="0">
                <a:solidFill>
                  <a:schemeClr val="tx1"/>
                </a:solidFill>
              </a:rPr>
              <a:t>, χωρίς καμία σχετική κίνηση του ίδιου του υλικού.</a:t>
            </a:r>
          </a:p>
        </p:txBody>
      </p:sp>
      <p:sp>
        <p:nvSpPr>
          <p:cNvPr id="14" name="Title 1"/>
          <p:cNvSpPr>
            <a:spLocks noGrp="1"/>
          </p:cNvSpPr>
          <p:nvPr>
            <p:ph type="title"/>
          </p:nvPr>
        </p:nvSpPr>
        <p:spPr/>
        <p:txBody>
          <a:bodyPr>
            <a:normAutofit fontScale="90000"/>
          </a:bodyPr>
          <a:lstStyle/>
          <a:p>
            <a:r>
              <a:rPr lang="el-GR" dirty="0"/>
              <a:t>Η Εξίσωση της Θερμικής Αγωγιμότητας και οι Εφαρμογές </a:t>
            </a:r>
            <a:r>
              <a:rPr lang="el-GR" dirty="0" smtClean="0"/>
              <a:t>της</a:t>
            </a:r>
            <a:endParaRPr lang="en-US" dirty="0"/>
          </a:p>
        </p:txBody>
      </p:sp>
    </p:spTree>
    <p:extLst>
      <p:ext uri="{BB962C8B-B14F-4D97-AF65-F5344CB8AC3E}">
        <p14:creationId xmlns:p14="http://schemas.microsoft.com/office/powerpoint/2010/main" val="296923730"/>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60" name="3 - Ορθογώνιο"/>
          <p:cNvSpPr>
            <a:spLocks noChangeArrowheads="1"/>
          </p:cNvSpPr>
          <p:nvPr/>
        </p:nvSpPr>
        <p:spPr bwMode="auto">
          <a:xfrm>
            <a:off x="97634" y="1257517"/>
            <a:ext cx="11915191"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eaLnBrk="1" hangingPunct="1"/>
            <a:r>
              <a:rPr lang="el-GR" altLang="en-US" dirty="0">
                <a:latin typeface="+mn-lt"/>
              </a:rPr>
              <a:t>Αν υποθέσουμε ότι το στοιχειώδες σώμα (μικρό τμήμα της Γης), του οποίου μελετάμε τη μεταβολή της θερμοκρασίας λόγω αγωγιμότητας, δεν παραμένει σταθερό αλλά κινείται κατά την κατακόρυφη διεύθυνση με ταχύτητα </a:t>
            </a:r>
            <a:r>
              <a:rPr lang="el-GR" altLang="en-US" b="1" dirty="0" err="1">
                <a:latin typeface="+mn-lt"/>
              </a:rPr>
              <a:t>u</a:t>
            </a:r>
            <a:r>
              <a:rPr lang="el-GR" altLang="en-US" b="1" baseline="-25000" dirty="0" err="1">
                <a:latin typeface="+mn-lt"/>
              </a:rPr>
              <a:t>z</a:t>
            </a:r>
            <a:r>
              <a:rPr lang="el-GR" altLang="en-US" dirty="0">
                <a:latin typeface="+mn-lt"/>
              </a:rPr>
              <a:t>, τότε η ολική παράγωγος της θερμοκρασίας στο πρώτο μέλος της (4.28) γίνεται:</a:t>
            </a:r>
          </a:p>
        </p:txBody>
      </p:sp>
      <p:graphicFrame>
        <p:nvGraphicFramePr>
          <p:cNvPr id="19458" name="Object 2"/>
          <p:cNvGraphicFramePr>
            <a:graphicFrameLocks noChangeAspect="1"/>
          </p:cNvGraphicFramePr>
          <p:nvPr>
            <p:extLst>
              <p:ext uri="{D42A27DB-BD31-4B8C-83A1-F6EECF244321}">
                <p14:modId xmlns:p14="http://schemas.microsoft.com/office/powerpoint/2010/main" val="2408810918"/>
              </p:ext>
            </p:extLst>
          </p:nvPr>
        </p:nvGraphicFramePr>
        <p:xfrm>
          <a:off x="4051805" y="2392693"/>
          <a:ext cx="4006850" cy="806450"/>
        </p:xfrm>
        <a:graphic>
          <a:graphicData uri="http://schemas.openxmlformats.org/presentationml/2006/ole">
            <mc:AlternateContent xmlns:mc="http://schemas.openxmlformats.org/markup-compatibility/2006">
              <mc:Choice xmlns:v="urn:schemas-microsoft-com:vml" Requires="v">
                <p:oleObj spid="_x0000_s19494" name="Equation" r:id="rId3" imgW="1955520" imgH="393480" progId="Equation.DSMT4">
                  <p:embed/>
                </p:oleObj>
              </mc:Choice>
              <mc:Fallback>
                <p:oleObj name="Equation" r:id="rId3" imgW="1955520" imgH="393480" progId="Equation.DSMT4">
                  <p:embed/>
                  <p:pic>
                    <p:nvPicPr>
                      <p:cNvPr id="0" name=""/>
                      <p:cNvPicPr>
                        <a:picLocks noChangeAspect="1" noChangeArrowheads="1"/>
                      </p:cNvPicPr>
                      <p:nvPr/>
                    </p:nvPicPr>
                    <p:blipFill>
                      <a:blip r:embed="rId4">
                        <a:lum bright="-100000"/>
                        <a:extLst>
                          <a:ext uri="{28A0092B-C50C-407E-A947-70E740481C1C}">
                            <a14:useLocalDpi xmlns:a14="http://schemas.microsoft.com/office/drawing/2010/main" val="0"/>
                          </a:ext>
                        </a:extLst>
                      </a:blip>
                      <a:srcRect/>
                      <a:stretch>
                        <a:fillRect/>
                      </a:stretch>
                    </p:blipFill>
                    <p:spPr bwMode="auto">
                      <a:xfrm>
                        <a:off x="4051805" y="2392693"/>
                        <a:ext cx="4006850" cy="8064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9461" name="5 - Ορθογώνιο"/>
          <p:cNvSpPr>
            <a:spLocks noChangeArrowheads="1"/>
          </p:cNvSpPr>
          <p:nvPr/>
        </p:nvSpPr>
        <p:spPr bwMode="auto">
          <a:xfrm>
            <a:off x="761222" y="3718115"/>
            <a:ext cx="3500438"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eaLnBrk="1" hangingPunct="1"/>
            <a:r>
              <a:rPr lang="el-GR" altLang="en-US" dirty="0">
                <a:latin typeface="+mn-lt"/>
              </a:rPr>
              <a:t>οπότε η εξίσωση (4.28) γίνεται:</a:t>
            </a:r>
          </a:p>
        </p:txBody>
      </p:sp>
      <p:grpSp>
        <p:nvGrpSpPr>
          <p:cNvPr id="19462" name="8 - Ομάδα"/>
          <p:cNvGrpSpPr>
            <a:grpSpLocks/>
          </p:cNvGrpSpPr>
          <p:nvPr/>
        </p:nvGrpSpPr>
        <p:grpSpPr bwMode="auto">
          <a:xfrm>
            <a:off x="4051805" y="3922109"/>
            <a:ext cx="5384800" cy="1033462"/>
            <a:chOff x="2636838" y="3395669"/>
            <a:chExt cx="5384302" cy="1033463"/>
          </a:xfrm>
        </p:grpSpPr>
        <p:graphicFrame>
          <p:nvGraphicFramePr>
            <p:cNvPr id="19459" name="Object 3"/>
            <p:cNvGraphicFramePr>
              <a:graphicFrameLocks noChangeAspect="1"/>
            </p:cNvGraphicFramePr>
            <p:nvPr>
              <p:extLst>
                <p:ext uri="{D42A27DB-BD31-4B8C-83A1-F6EECF244321}">
                  <p14:modId xmlns:p14="http://schemas.microsoft.com/office/powerpoint/2010/main" val="2994846239"/>
                </p:ext>
              </p:extLst>
            </p:nvPr>
          </p:nvGraphicFramePr>
          <p:xfrm>
            <a:off x="2636838" y="3395669"/>
            <a:ext cx="4164549" cy="1033463"/>
          </p:xfrm>
          <a:graphic>
            <a:graphicData uri="http://schemas.openxmlformats.org/presentationml/2006/ole">
              <mc:AlternateContent xmlns:mc="http://schemas.openxmlformats.org/markup-compatibility/2006">
                <mc:Choice xmlns:v="urn:schemas-microsoft-com:vml" Requires="v">
                  <p:oleObj spid="_x0000_s19495" name="Equation" r:id="rId5" imgW="1892160" imgH="469800" progId="Equation.DSMT4">
                    <p:embed/>
                  </p:oleObj>
                </mc:Choice>
                <mc:Fallback>
                  <p:oleObj name="Equation" r:id="rId5" imgW="1892160" imgH="469800" progId="Equation.DSMT4">
                    <p:embed/>
                    <p:pic>
                      <p:nvPicPr>
                        <p:cNvPr id="0" name=""/>
                        <p:cNvPicPr>
                          <a:picLocks noChangeAspect="1" noChangeArrowheads="1"/>
                        </p:cNvPicPr>
                        <p:nvPr/>
                      </p:nvPicPr>
                      <p:blipFill>
                        <a:blip r:embed="rId6">
                          <a:lum bright="-100000"/>
                          <a:extLst>
                            <a:ext uri="{28A0092B-C50C-407E-A947-70E740481C1C}">
                              <a14:useLocalDpi xmlns:a14="http://schemas.microsoft.com/office/drawing/2010/main" val="0"/>
                            </a:ext>
                          </a:extLst>
                        </a:blip>
                        <a:srcRect/>
                        <a:stretch>
                          <a:fillRect/>
                        </a:stretch>
                      </p:blipFill>
                      <p:spPr bwMode="auto">
                        <a:xfrm>
                          <a:off x="2636838" y="3395669"/>
                          <a:ext cx="4164549" cy="10334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9466" name="7 - Ορθογώνιο"/>
            <p:cNvSpPr>
              <a:spLocks noChangeArrowheads="1"/>
            </p:cNvSpPr>
            <p:nvPr/>
          </p:nvSpPr>
          <p:spPr bwMode="auto">
            <a:xfrm>
              <a:off x="7286644" y="3786190"/>
              <a:ext cx="73449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l-GR" altLang="en-US" dirty="0">
                  <a:latin typeface="Calibri" panose="020F0502020204030204" pitchFamily="34" charset="0"/>
                </a:rPr>
                <a:t>(4.32)</a:t>
              </a:r>
            </a:p>
          </p:txBody>
        </p:sp>
      </p:grpSp>
      <p:sp>
        <p:nvSpPr>
          <p:cNvPr id="10" name="9 - Διάγραμμα ροής: Διάτρητη ταινία"/>
          <p:cNvSpPr/>
          <p:nvPr/>
        </p:nvSpPr>
        <p:spPr>
          <a:xfrm>
            <a:off x="5241460" y="5570642"/>
            <a:ext cx="4786313" cy="612775"/>
          </a:xfrm>
          <a:prstGeom prst="flowChartPunchedTape">
            <a:avLst/>
          </a:prstGeom>
          <a:solidFill>
            <a:schemeClr val="bg1"/>
          </a:solidFill>
          <a:ln w="31750">
            <a:solidFill>
              <a:schemeClr val="tx1"/>
            </a:solidFill>
          </a:ln>
        </p:spPr>
        <p:txBody>
          <a:bodyPr>
            <a:spAutoFit/>
          </a:bodyPr>
          <a:lstStyle/>
          <a:p>
            <a:pPr algn="just">
              <a:defRPr/>
            </a:pPr>
            <a:r>
              <a:rPr lang="el-GR" b="1" dirty="0"/>
              <a:t>όρος μεταφοράς (</a:t>
            </a:r>
            <a:r>
              <a:rPr lang="en-US" b="1" dirty="0" err="1"/>
              <a:t>advective</a:t>
            </a:r>
            <a:r>
              <a:rPr lang="en-US" b="1" dirty="0"/>
              <a:t>-transfer term)</a:t>
            </a:r>
            <a:endParaRPr lang="el-GR" dirty="0"/>
          </a:p>
        </p:txBody>
      </p:sp>
      <p:cxnSp>
        <p:nvCxnSpPr>
          <p:cNvPr id="12" name="11 - Ευθύγραμμο βέλος σύνδεσης"/>
          <p:cNvCxnSpPr/>
          <p:nvPr/>
        </p:nvCxnSpPr>
        <p:spPr>
          <a:xfrm flipH="1" flipV="1">
            <a:off x="7909432" y="4955573"/>
            <a:ext cx="220660" cy="684049"/>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4" name="13 - Έλλειψη"/>
          <p:cNvSpPr/>
          <p:nvPr/>
        </p:nvSpPr>
        <p:spPr>
          <a:xfrm>
            <a:off x="7337931" y="3884009"/>
            <a:ext cx="928687" cy="114300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l-GR"/>
          </a:p>
        </p:txBody>
      </p:sp>
      <p:sp>
        <p:nvSpPr>
          <p:cNvPr id="13" name="Title 1"/>
          <p:cNvSpPr>
            <a:spLocks noGrp="1"/>
          </p:cNvSpPr>
          <p:nvPr>
            <p:ph type="title"/>
          </p:nvPr>
        </p:nvSpPr>
        <p:spPr/>
        <p:txBody>
          <a:bodyPr>
            <a:normAutofit fontScale="90000"/>
          </a:bodyPr>
          <a:lstStyle/>
          <a:p>
            <a:r>
              <a:rPr lang="el-GR" dirty="0"/>
              <a:t>Η Εξίσωση της Θερμικής Αγωγιμότητας και οι Εφαρμογές </a:t>
            </a:r>
            <a:r>
              <a:rPr lang="el-GR" dirty="0" smtClean="0"/>
              <a:t>της</a:t>
            </a:r>
            <a:endParaRPr lang="en-US" dirty="0"/>
          </a:p>
        </p:txBody>
      </p:sp>
    </p:spTree>
    <p:extLst>
      <p:ext uri="{BB962C8B-B14F-4D97-AF65-F5344CB8AC3E}">
        <p14:creationId xmlns:p14="http://schemas.microsoft.com/office/powerpoint/2010/main" val="828579887"/>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3" name="3 - Ορθογώνιο"/>
          <p:cNvSpPr>
            <a:spLocks noChangeArrowheads="1"/>
          </p:cNvSpPr>
          <p:nvPr/>
        </p:nvSpPr>
        <p:spPr bwMode="auto">
          <a:xfrm>
            <a:off x="150844" y="1293014"/>
            <a:ext cx="11476654"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eaLnBrk="1" hangingPunct="1"/>
            <a:r>
              <a:rPr lang="el-GR" altLang="en-US" dirty="0">
                <a:latin typeface="+mn-lt"/>
              </a:rPr>
              <a:t>Αντίστοιχα με τη μονοδιάστατη εξίσωση μπορεί να προκύψει και τρισδιάστατη από τη σχέση (4.29), οπότε έχουμε τη </a:t>
            </a:r>
            <a:r>
              <a:rPr lang="el-GR" altLang="en-US" b="1" dirty="0">
                <a:latin typeface="+mn-lt"/>
              </a:rPr>
              <a:t>γενική μορφή της εξίσωσης θερμότητας</a:t>
            </a:r>
            <a:r>
              <a:rPr lang="el-GR" altLang="en-US" dirty="0">
                <a:latin typeface="+mn-lt"/>
              </a:rPr>
              <a:t>:</a:t>
            </a:r>
          </a:p>
        </p:txBody>
      </p:sp>
      <p:grpSp>
        <p:nvGrpSpPr>
          <p:cNvPr id="20484" name="7 - Ομάδα"/>
          <p:cNvGrpSpPr>
            <a:grpSpLocks/>
          </p:cNvGrpSpPr>
          <p:nvPr/>
        </p:nvGrpSpPr>
        <p:grpSpPr bwMode="auto">
          <a:xfrm>
            <a:off x="4039768" y="2029118"/>
            <a:ext cx="5021263" cy="857250"/>
            <a:chOff x="2571736" y="1357298"/>
            <a:chExt cx="5020776" cy="857256"/>
          </a:xfrm>
        </p:grpSpPr>
        <p:graphicFrame>
          <p:nvGraphicFramePr>
            <p:cNvPr id="20482" name="Object 2"/>
            <p:cNvGraphicFramePr>
              <a:graphicFrameLocks noChangeAspect="1"/>
            </p:cNvGraphicFramePr>
            <p:nvPr>
              <p:extLst>
                <p:ext uri="{D42A27DB-BD31-4B8C-83A1-F6EECF244321}">
                  <p14:modId xmlns:p14="http://schemas.microsoft.com/office/powerpoint/2010/main" val="72733385"/>
                </p:ext>
              </p:extLst>
            </p:nvPr>
          </p:nvGraphicFramePr>
          <p:xfrm>
            <a:off x="2571736" y="1357298"/>
            <a:ext cx="3698447" cy="857256"/>
          </p:xfrm>
          <a:graphic>
            <a:graphicData uri="http://schemas.openxmlformats.org/presentationml/2006/ole">
              <mc:AlternateContent xmlns:mc="http://schemas.openxmlformats.org/markup-compatibility/2006">
                <mc:Choice xmlns:v="urn:schemas-microsoft-com:vml" Requires="v">
                  <p:oleObj spid="_x0000_s20500" name="Equation" r:id="rId3" imgW="1917360" imgH="444240" progId="Equation.DSMT4">
                    <p:embed/>
                  </p:oleObj>
                </mc:Choice>
                <mc:Fallback>
                  <p:oleObj name="Equation" r:id="rId3" imgW="1917360" imgH="444240" progId="Equation.DSMT4">
                    <p:embed/>
                    <p:pic>
                      <p:nvPicPr>
                        <p:cNvPr id="0" name=""/>
                        <p:cNvPicPr>
                          <a:picLocks noChangeAspect="1" noChangeArrowheads="1"/>
                        </p:cNvPicPr>
                        <p:nvPr/>
                      </p:nvPicPr>
                      <p:blipFill>
                        <a:blip r:embed="rId4">
                          <a:lum bright="-100000"/>
                          <a:extLst>
                            <a:ext uri="{28A0092B-C50C-407E-A947-70E740481C1C}">
                              <a14:useLocalDpi xmlns:a14="http://schemas.microsoft.com/office/drawing/2010/main" val="0"/>
                            </a:ext>
                          </a:extLst>
                        </a:blip>
                        <a:srcRect/>
                        <a:stretch>
                          <a:fillRect/>
                        </a:stretch>
                      </p:blipFill>
                      <p:spPr bwMode="auto">
                        <a:xfrm>
                          <a:off x="2571736" y="1357298"/>
                          <a:ext cx="3698447" cy="85725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20486" name="6 - Ορθογώνιο"/>
            <p:cNvSpPr>
              <a:spLocks noChangeArrowheads="1"/>
            </p:cNvSpPr>
            <p:nvPr/>
          </p:nvSpPr>
          <p:spPr bwMode="auto">
            <a:xfrm>
              <a:off x="6858016" y="1571612"/>
              <a:ext cx="73449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l-GR" altLang="en-US" dirty="0">
                  <a:latin typeface="Calibri" panose="020F0502020204030204" pitchFamily="34" charset="0"/>
                </a:rPr>
                <a:t>(4.33)</a:t>
              </a:r>
            </a:p>
          </p:txBody>
        </p:sp>
      </p:grpSp>
      <p:sp>
        <p:nvSpPr>
          <p:cNvPr id="20485" name="8 - Ορθογώνιο"/>
          <p:cNvSpPr>
            <a:spLocks noChangeArrowheads="1"/>
          </p:cNvSpPr>
          <p:nvPr/>
        </p:nvSpPr>
        <p:spPr bwMode="auto">
          <a:xfrm>
            <a:off x="306355" y="3059858"/>
            <a:ext cx="11579289" cy="28623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eaLnBrk="1" hangingPunct="1"/>
            <a:r>
              <a:rPr lang="el-GR" altLang="en-US" dirty="0">
                <a:latin typeface="+mn-lt"/>
              </a:rPr>
              <a:t>Η λύση της διαφορικής εξίσωσης της θερμότητας παρουσιάζει σημαντικές δυσκολίες.</a:t>
            </a:r>
          </a:p>
          <a:p>
            <a:pPr algn="just" eaLnBrk="1" hangingPunct="1"/>
            <a:endParaRPr lang="el-GR" altLang="en-US" dirty="0">
              <a:latin typeface="+mn-lt"/>
            </a:endParaRPr>
          </a:p>
          <a:p>
            <a:pPr algn="just" eaLnBrk="1" hangingPunct="1"/>
            <a:r>
              <a:rPr lang="el-GR" altLang="en-US" dirty="0">
                <a:latin typeface="+mn-lt"/>
              </a:rPr>
              <a:t> Λύνεται, όμως, υπό ορισμένες προϋποθέσεις, δηλαδή για ορισμένες αρχικές συνθήκες και υποθέσεις που αφορούν συγκεκριμένα μοντέλα. </a:t>
            </a:r>
          </a:p>
          <a:p>
            <a:pPr algn="just" eaLnBrk="1" hangingPunct="1"/>
            <a:endParaRPr lang="el-GR" altLang="en-US" dirty="0">
              <a:latin typeface="+mn-lt"/>
            </a:endParaRPr>
          </a:p>
          <a:p>
            <a:pPr algn="just" eaLnBrk="1" hangingPunct="1"/>
            <a:r>
              <a:rPr lang="el-GR" altLang="en-US" dirty="0">
                <a:latin typeface="+mn-lt"/>
              </a:rPr>
              <a:t>Οι λύσεις αυτές δίνουν απαντήσεις σε σημαντικά γεωθερμικά προβλήματα, όπως είναι:</a:t>
            </a:r>
          </a:p>
          <a:p>
            <a:pPr algn="just" eaLnBrk="1" hangingPunct="1"/>
            <a:r>
              <a:rPr lang="el-GR" altLang="en-US" dirty="0">
                <a:latin typeface="+mn-lt"/>
              </a:rPr>
              <a:t> </a:t>
            </a:r>
          </a:p>
          <a:p>
            <a:pPr algn="just" eaLnBrk="1" hangingPunct="1">
              <a:buFont typeface="Arial" panose="020B0604020202020204" pitchFamily="34" charset="0"/>
              <a:buChar char="•"/>
            </a:pPr>
            <a:r>
              <a:rPr lang="el-GR" altLang="en-US" dirty="0">
                <a:latin typeface="+mn-lt"/>
              </a:rPr>
              <a:t>τα θερμικά μοντέλα της ωκεάνιας λιθόσφαιρας (HS, PSM, GDH1), </a:t>
            </a:r>
          </a:p>
          <a:p>
            <a:pPr algn="just" eaLnBrk="1" hangingPunct="1">
              <a:buFont typeface="Arial" panose="020B0604020202020204" pitchFamily="34" charset="0"/>
              <a:buChar char="•"/>
            </a:pPr>
            <a:r>
              <a:rPr lang="el-GR" altLang="en-US" dirty="0">
                <a:latin typeface="+mn-lt"/>
              </a:rPr>
              <a:t>ο υπολογισμός των γεώθερμων </a:t>
            </a:r>
          </a:p>
          <a:p>
            <a:pPr algn="just" eaLnBrk="1" hangingPunct="1">
              <a:buFont typeface="Arial" panose="020B0604020202020204" pitchFamily="34" charset="0"/>
              <a:buChar char="•"/>
            </a:pPr>
            <a:r>
              <a:rPr lang="el-GR" altLang="en-US" dirty="0">
                <a:latin typeface="+mn-lt"/>
              </a:rPr>
              <a:t>η μελέτη της θερμικής ιστορίας της Γης</a:t>
            </a:r>
          </a:p>
        </p:txBody>
      </p:sp>
      <p:sp>
        <p:nvSpPr>
          <p:cNvPr id="8" name="Title 1"/>
          <p:cNvSpPr>
            <a:spLocks noGrp="1"/>
          </p:cNvSpPr>
          <p:nvPr>
            <p:ph type="title"/>
          </p:nvPr>
        </p:nvSpPr>
        <p:spPr/>
        <p:txBody>
          <a:bodyPr>
            <a:normAutofit fontScale="90000"/>
          </a:bodyPr>
          <a:lstStyle/>
          <a:p>
            <a:r>
              <a:rPr lang="el-GR" dirty="0"/>
              <a:t>Η Εξίσωση της Θερμικής Αγωγιμότητας και οι Εφαρμογές </a:t>
            </a:r>
            <a:r>
              <a:rPr lang="el-GR" dirty="0" smtClean="0"/>
              <a:t>της</a:t>
            </a:r>
            <a:endParaRPr lang="en-US" dirty="0"/>
          </a:p>
        </p:txBody>
      </p:sp>
    </p:spTree>
    <p:extLst>
      <p:ext uri="{BB962C8B-B14F-4D97-AF65-F5344CB8AC3E}">
        <p14:creationId xmlns:p14="http://schemas.microsoft.com/office/powerpoint/2010/main" val="3726894911"/>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8" name="4 - Ορθογώνιο"/>
          <p:cNvSpPr>
            <a:spLocks noChangeArrowheads="1"/>
          </p:cNvSpPr>
          <p:nvPr/>
        </p:nvSpPr>
        <p:spPr bwMode="auto">
          <a:xfrm>
            <a:off x="74644" y="1264037"/>
            <a:ext cx="11980506"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eaLnBrk="1" hangingPunct="1"/>
            <a:r>
              <a:rPr lang="el-GR" altLang="en-US" dirty="0">
                <a:latin typeface="+mn-lt"/>
              </a:rPr>
              <a:t>Το μοντέλο </a:t>
            </a:r>
            <a:r>
              <a:rPr lang="el-GR" altLang="en-US" b="1" dirty="0" err="1">
                <a:latin typeface="+mn-lt"/>
              </a:rPr>
              <a:t>ημιχώρου</a:t>
            </a:r>
            <a:r>
              <a:rPr lang="el-GR" altLang="en-US" dirty="0">
                <a:latin typeface="+mn-lt"/>
              </a:rPr>
              <a:t> (</a:t>
            </a:r>
            <a:r>
              <a:rPr lang="el-GR" altLang="en-US" dirty="0" err="1">
                <a:latin typeface="+mn-lt"/>
              </a:rPr>
              <a:t>Half</a:t>
            </a:r>
            <a:r>
              <a:rPr lang="el-GR" altLang="en-US" dirty="0">
                <a:latin typeface="+mn-lt"/>
              </a:rPr>
              <a:t> </a:t>
            </a:r>
            <a:r>
              <a:rPr lang="el-GR" altLang="en-US" dirty="0" err="1">
                <a:latin typeface="+mn-lt"/>
              </a:rPr>
              <a:t>Space</a:t>
            </a:r>
            <a:r>
              <a:rPr lang="el-GR" altLang="en-US" dirty="0">
                <a:latin typeface="+mn-lt"/>
              </a:rPr>
              <a:t>-HS) είναι ένα απλό μοντέλο που αφορά το σχηματισμό και την ψύξη της ωκεάνιας λιθόσφαιρας.</a:t>
            </a:r>
          </a:p>
        </p:txBody>
      </p:sp>
      <p:sp>
        <p:nvSpPr>
          <p:cNvPr id="21509" name="5 - Ορθογώνιο"/>
          <p:cNvSpPr>
            <a:spLocks noChangeArrowheads="1"/>
          </p:cNvSpPr>
          <p:nvPr/>
        </p:nvSpPr>
        <p:spPr bwMode="auto">
          <a:xfrm>
            <a:off x="74645" y="2007572"/>
            <a:ext cx="1198050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eaLnBrk="1" hangingPunct="1"/>
            <a:r>
              <a:rPr lang="el-GR" altLang="en-US" dirty="0">
                <a:latin typeface="+mn-lt"/>
              </a:rPr>
              <a:t>Σύμφωνα με αυτό η λιθόσφαιρα προέρχεται από </a:t>
            </a:r>
            <a:r>
              <a:rPr lang="el-GR" altLang="en-US" dirty="0" err="1">
                <a:latin typeface="+mn-lt"/>
              </a:rPr>
              <a:t>ασθενοσφαιρικό</a:t>
            </a:r>
            <a:r>
              <a:rPr lang="el-GR" altLang="en-US" dirty="0">
                <a:latin typeface="+mn-lt"/>
              </a:rPr>
              <a:t> υλικό που ψύχεται όταν ανέρχεται στη </a:t>
            </a:r>
            <a:r>
              <a:rPr lang="el-GR" altLang="en-US" dirty="0" err="1">
                <a:latin typeface="+mn-lt"/>
              </a:rPr>
              <a:t>μεσωκεάνια</a:t>
            </a:r>
            <a:r>
              <a:rPr lang="el-GR" altLang="en-US" dirty="0">
                <a:latin typeface="+mn-lt"/>
              </a:rPr>
              <a:t> ράχη.</a:t>
            </a:r>
          </a:p>
        </p:txBody>
      </p:sp>
      <p:grpSp>
        <p:nvGrpSpPr>
          <p:cNvPr id="21510" name="9 - Ομάδα"/>
          <p:cNvGrpSpPr>
            <a:grpSpLocks/>
          </p:cNvGrpSpPr>
          <p:nvPr/>
        </p:nvGrpSpPr>
        <p:grpSpPr bwMode="auto">
          <a:xfrm>
            <a:off x="5423133" y="3000085"/>
            <a:ext cx="6510720" cy="2031325"/>
            <a:chOff x="3899127" y="3000078"/>
            <a:chExt cx="6510766" cy="2031367"/>
          </a:xfrm>
        </p:grpSpPr>
        <p:sp>
          <p:nvSpPr>
            <p:cNvPr id="21514" name="6 - Ορθογώνιο"/>
            <p:cNvSpPr>
              <a:spLocks noChangeArrowheads="1"/>
            </p:cNvSpPr>
            <p:nvPr/>
          </p:nvSpPr>
          <p:spPr bwMode="auto">
            <a:xfrm>
              <a:off x="3899127" y="3000078"/>
              <a:ext cx="6510766" cy="20313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eaLnBrk="1" hangingPunct="1"/>
              <a:r>
                <a:rPr lang="el-GR" altLang="en-US" dirty="0">
                  <a:latin typeface="+mn-lt"/>
                </a:rPr>
                <a:t>Στο μοντέλο αυτό η θερμοκρασία στον άξονα της ράχης, </a:t>
              </a:r>
              <a:r>
                <a:rPr lang="el-GR" altLang="en-US" b="1" dirty="0" err="1">
                  <a:latin typeface="+mn-lt"/>
                </a:rPr>
                <a:t>Τ</a:t>
              </a:r>
              <a:r>
                <a:rPr lang="el-GR" altLang="en-US" b="1" baseline="-25000" dirty="0" err="1">
                  <a:latin typeface="+mn-lt"/>
                </a:rPr>
                <a:t>a</a:t>
              </a:r>
              <a:r>
                <a:rPr lang="el-GR" altLang="en-US" dirty="0">
                  <a:latin typeface="+mn-lt"/>
                </a:rPr>
                <a:t>, είναι γνωστή και σταθερή και δεν υπάρχουν στη λιθόσφαιρα πηγές θερμότητας </a:t>
              </a:r>
              <a:r>
                <a:rPr lang="el-GR" altLang="en-US" b="1" dirty="0">
                  <a:latin typeface="+mn-lt"/>
                </a:rPr>
                <a:t>(Α=0)</a:t>
              </a:r>
              <a:r>
                <a:rPr lang="el-GR" altLang="en-US" dirty="0">
                  <a:latin typeface="+mn-lt"/>
                </a:rPr>
                <a:t>. Στην περίπτωση αυτή, θεωρούμε ότι η ράχη εκτείνεται απεριόριστα στη διεύθυνση </a:t>
              </a:r>
              <a:r>
                <a:rPr lang="el-GR" altLang="en-US" b="1" dirty="0">
                  <a:latin typeface="+mn-lt"/>
                </a:rPr>
                <a:t>y</a:t>
              </a:r>
              <a:r>
                <a:rPr lang="el-GR" altLang="en-US" dirty="0">
                  <a:latin typeface="+mn-lt"/>
                </a:rPr>
                <a:t>, δηλαδή έχουμε ένα απλό δισδιάστατο μοντέλο το οποίο είναι αμετάβλητο κατά τη διεύθυνση                          </a:t>
              </a:r>
              <a:r>
                <a:rPr lang="en-US" altLang="en-US" dirty="0" smtClean="0">
                  <a:latin typeface="+mn-lt"/>
                </a:rPr>
                <a:t>  </a:t>
              </a:r>
              <a:r>
                <a:rPr lang="el-GR" altLang="en-US" dirty="0" smtClean="0">
                  <a:latin typeface="+mn-lt"/>
                </a:rPr>
                <a:t>ενώ </a:t>
              </a:r>
              <a:r>
                <a:rPr lang="el-GR" altLang="en-US" dirty="0">
                  <a:latin typeface="+mn-lt"/>
                </a:rPr>
                <a:t>το υλικό απομακρύνεται από τη ράχη με σταθερή ταχύτητα </a:t>
              </a:r>
              <a:r>
                <a:rPr lang="el-GR" altLang="en-US" b="1" dirty="0">
                  <a:latin typeface="+mn-lt"/>
                </a:rPr>
                <a:t>u=</a:t>
              </a:r>
              <a:r>
                <a:rPr lang="el-GR" altLang="en-US" b="1" dirty="0" err="1">
                  <a:latin typeface="+mn-lt"/>
                </a:rPr>
                <a:t>u</a:t>
              </a:r>
              <a:r>
                <a:rPr lang="el-GR" altLang="en-US" b="1" baseline="-25000" dirty="0" err="1">
                  <a:latin typeface="+mn-lt"/>
                </a:rPr>
                <a:t>x</a:t>
              </a:r>
              <a:endParaRPr lang="el-GR" altLang="en-US" b="1" baseline="-25000" dirty="0">
                <a:latin typeface="+mn-lt"/>
              </a:endParaRPr>
            </a:p>
          </p:txBody>
        </p:sp>
        <p:graphicFrame>
          <p:nvGraphicFramePr>
            <p:cNvPr id="21506" name="Object 3"/>
            <p:cNvGraphicFramePr>
              <a:graphicFrameLocks noChangeAspect="1"/>
            </p:cNvGraphicFramePr>
            <p:nvPr>
              <p:extLst>
                <p:ext uri="{D42A27DB-BD31-4B8C-83A1-F6EECF244321}">
                  <p14:modId xmlns:p14="http://schemas.microsoft.com/office/powerpoint/2010/main" val="1296566522"/>
                </p:ext>
              </p:extLst>
            </p:nvPr>
          </p:nvGraphicFramePr>
          <p:xfrm>
            <a:off x="5080218" y="4365425"/>
            <a:ext cx="1646052" cy="357190"/>
          </p:xfrm>
          <a:graphic>
            <a:graphicData uri="http://schemas.openxmlformats.org/presentationml/2006/ole">
              <mc:AlternateContent xmlns:mc="http://schemas.openxmlformats.org/markup-compatibility/2006">
                <mc:Choice xmlns:v="urn:schemas-microsoft-com:vml" Requires="v">
                  <p:oleObj spid="_x0000_s21525" name="Equation" r:id="rId3" imgW="1002960" imgH="228600" progId="Equation.DSMT4">
                    <p:embed/>
                  </p:oleObj>
                </mc:Choice>
                <mc:Fallback>
                  <p:oleObj name="Equation" r:id="rId3" imgW="1002960" imgH="228600" progId="Equation.DSMT4">
                    <p:embed/>
                    <p:pic>
                      <p:nvPicPr>
                        <p:cNvPr id="0" name=""/>
                        <p:cNvPicPr>
                          <a:picLocks noChangeAspect="1" noChangeArrowheads="1"/>
                        </p:cNvPicPr>
                        <p:nvPr/>
                      </p:nvPicPr>
                      <p:blipFill>
                        <a:blip r:embed="rId4">
                          <a:lum bright="-100000"/>
                          <a:extLst>
                            <a:ext uri="{28A0092B-C50C-407E-A947-70E740481C1C}">
                              <a14:useLocalDpi xmlns:a14="http://schemas.microsoft.com/office/drawing/2010/main" val="0"/>
                            </a:ext>
                          </a:extLst>
                        </a:blip>
                        <a:srcRect/>
                        <a:stretch>
                          <a:fillRect/>
                        </a:stretch>
                      </p:blipFill>
                      <p:spPr bwMode="auto">
                        <a:xfrm>
                          <a:off x="5080218" y="4365425"/>
                          <a:ext cx="1646052" cy="357190"/>
                        </a:xfrm>
                        <a:prstGeom prst="rect">
                          <a:avLst/>
                        </a:prstGeom>
                        <a:noFill/>
                        <a:ln>
                          <a:noFill/>
                        </a:ln>
                        <a:effectLst/>
                        <a:extLst/>
                      </p:spPr>
                    </p:pic>
                  </p:oleObj>
                </mc:Fallback>
              </mc:AlternateContent>
            </a:graphicData>
          </a:graphic>
        </p:graphicFrame>
      </p:grpSp>
      <p:pic>
        <p:nvPicPr>
          <p:cNvPr id="21512"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95438" y="2571750"/>
            <a:ext cx="3827695" cy="36432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normAutofit fontScale="90000"/>
          </a:bodyPr>
          <a:lstStyle/>
          <a:p>
            <a:r>
              <a:rPr lang="el-GR" dirty="0"/>
              <a:t>Το θερμικό μοντέλο </a:t>
            </a:r>
            <a:r>
              <a:rPr lang="el-GR" dirty="0" err="1"/>
              <a:t>ημιχώρου</a:t>
            </a:r>
            <a:r>
              <a:rPr lang="el-GR" dirty="0"/>
              <a:t> της ωκεάνιας </a:t>
            </a:r>
            <a:r>
              <a:rPr lang="el-GR" dirty="0" smtClean="0"/>
              <a:t>λιθόσφαιρας</a:t>
            </a:r>
            <a:endParaRPr lang="en-US" dirty="0"/>
          </a:p>
        </p:txBody>
      </p:sp>
      <p:sp>
        <p:nvSpPr>
          <p:cNvPr id="11" name="8 - TextBox"/>
          <p:cNvSpPr txBox="1">
            <a:spLocks noChangeArrowheads="1"/>
          </p:cNvSpPr>
          <p:nvPr/>
        </p:nvSpPr>
        <p:spPr bwMode="auto">
          <a:xfrm>
            <a:off x="3176214" y="5953429"/>
            <a:ext cx="2532608"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l-GR" altLang="en-US" sz="1100" dirty="0">
                <a:latin typeface="+mn-lt"/>
              </a:rPr>
              <a:t>(</a:t>
            </a:r>
            <a:r>
              <a:rPr lang="el-GR" altLang="en-US" sz="1100" dirty="0" smtClean="0">
                <a:latin typeface="+mn-lt"/>
              </a:rPr>
              <a:t>Παπαζάχος &amp; Παπαζάχος, </a:t>
            </a:r>
            <a:r>
              <a:rPr lang="el-GR" altLang="en-US" sz="1100" dirty="0">
                <a:latin typeface="+mn-lt"/>
              </a:rPr>
              <a:t>2008)</a:t>
            </a:r>
          </a:p>
        </p:txBody>
      </p:sp>
    </p:spTree>
    <p:extLst>
      <p:ext uri="{BB962C8B-B14F-4D97-AF65-F5344CB8AC3E}">
        <p14:creationId xmlns:p14="http://schemas.microsoft.com/office/powerpoint/2010/main" val="4212792496"/>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3" name="3 - Ορθογώνιο"/>
          <p:cNvSpPr>
            <a:spLocks noChangeArrowheads="1"/>
          </p:cNvSpPr>
          <p:nvPr/>
        </p:nvSpPr>
        <p:spPr bwMode="auto">
          <a:xfrm>
            <a:off x="1441407" y="1246271"/>
            <a:ext cx="4372159"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eaLnBrk="1" hangingPunct="1"/>
            <a:r>
              <a:rPr lang="el-GR" altLang="en-US" dirty="0">
                <a:latin typeface="+mn-lt"/>
              </a:rPr>
              <a:t>Από τα προηγούμενα η σχέση (4.33) γίνεται:</a:t>
            </a:r>
          </a:p>
        </p:txBody>
      </p:sp>
      <p:grpSp>
        <p:nvGrpSpPr>
          <p:cNvPr id="22534" name="5 - Ομάδα"/>
          <p:cNvGrpSpPr>
            <a:grpSpLocks/>
          </p:cNvGrpSpPr>
          <p:nvPr/>
        </p:nvGrpSpPr>
        <p:grpSpPr bwMode="auto">
          <a:xfrm>
            <a:off x="3702451" y="1642586"/>
            <a:ext cx="5045075" cy="904875"/>
            <a:chOff x="2547940" y="1333502"/>
            <a:chExt cx="5044572" cy="904875"/>
          </a:xfrm>
        </p:grpSpPr>
        <p:graphicFrame>
          <p:nvGraphicFramePr>
            <p:cNvPr id="22532" name="Object 3"/>
            <p:cNvGraphicFramePr>
              <a:graphicFrameLocks noChangeAspect="1"/>
            </p:cNvGraphicFramePr>
            <p:nvPr>
              <p:extLst>
                <p:ext uri="{D42A27DB-BD31-4B8C-83A1-F6EECF244321}">
                  <p14:modId xmlns:p14="http://schemas.microsoft.com/office/powerpoint/2010/main" val="1302121091"/>
                </p:ext>
              </p:extLst>
            </p:nvPr>
          </p:nvGraphicFramePr>
          <p:xfrm>
            <a:off x="2547940" y="1333502"/>
            <a:ext cx="3748088" cy="904875"/>
          </p:xfrm>
          <a:graphic>
            <a:graphicData uri="http://schemas.openxmlformats.org/presentationml/2006/ole">
              <mc:AlternateContent xmlns:mc="http://schemas.openxmlformats.org/markup-compatibility/2006">
                <mc:Choice xmlns:v="urn:schemas-microsoft-com:vml" Requires="v">
                  <p:oleObj spid="_x0000_s22584" name="Equation" r:id="rId3" imgW="1942920" imgH="469800" progId="Equation.DSMT4">
                    <p:embed/>
                  </p:oleObj>
                </mc:Choice>
                <mc:Fallback>
                  <p:oleObj name="Equation" r:id="rId3" imgW="1942920" imgH="469800" progId="Equation.DSMT4">
                    <p:embed/>
                    <p:pic>
                      <p:nvPicPr>
                        <p:cNvPr id="0" name=""/>
                        <p:cNvPicPr>
                          <a:picLocks noChangeAspect="1" noChangeArrowheads="1"/>
                        </p:cNvPicPr>
                        <p:nvPr/>
                      </p:nvPicPr>
                      <p:blipFill>
                        <a:blip r:embed="rId4">
                          <a:lum bright="-100000"/>
                          <a:extLst>
                            <a:ext uri="{28A0092B-C50C-407E-A947-70E740481C1C}">
                              <a14:useLocalDpi xmlns:a14="http://schemas.microsoft.com/office/drawing/2010/main" val="0"/>
                            </a:ext>
                          </a:extLst>
                        </a:blip>
                        <a:srcRect/>
                        <a:stretch>
                          <a:fillRect/>
                        </a:stretch>
                      </p:blipFill>
                      <p:spPr bwMode="auto">
                        <a:xfrm>
                          <a:off x="2547940" y="1333502"/>
                          <a:ext cx="3748088" cy="9048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22540" name="7 - Ορθογώνιο"/>
            <p:cNvSpPr>
              <a:spLocks noChangeArrowheads="1"/>
            </p:cNvSpPr>
            <p:nvPr/>
          </p:nvSpPr>
          <p:spPr bwMode="auto">
            <a:xfrm>
              <a:off x="6858016" y="1571612"/>
              <a:ext cx="73449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l-GR" altLang="en-US">
                  <a:latin typeface="Calibri" panose="020F0502020204030204" pitchFamily="34" charset="0"/>
                </a:rPr>
                <a:t>(4.34)</a:t>
              </a:r>
            </a:p>
          </p:txBody>
        </p:sp>
      </p:grpSp>
      <p:sp>
        <p:nvSpPr>
          <p:cNvPr id="22535" name="8 - Ορθογώνιο"/>
          <p:cNvSpPr>
            <a:spLocks noChangeArrowheads="1"/>
          </p:cNvSpPr>
          <p:nvPr/>
        </p:nvSpPr>
        <p:spPr bwMode="auto">
          <a:xfrm>
            <a:off x="111966" y="2612827"/>
            <a:ext cx="11980505"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eaLnBrk="1" hangingPunct="1"/>
            <a:r>
              <a:rPr lang="el-GR" altLang="en-US" dirty="0">
                <a:latin typeface="+mn-lt"/>
              </a:rPr>
              <a:t>οι δύο πρώτες παράγωγοι στο δεύτερο μέλος αναφέρονται στη μεταφορά της θερμότητας με αγωγή στις διευθύνσεις </a:t>
            </a:r>
            <a:r>
              <a:rPr lang="el-GR" altLang="en-US" b="1" dirty="0">
                <a:latin typeface="+mn-lt"/>
              </a:rPr>
              <a:t>x</a:t>
            </a:r>
            <a:r>
              <a:rPr lang="el-GR" altLang="en-US" dirty="0">
                <a:latin typeface="+mn-lt"/>
              </a:rPr>
              <a:t> (οριζόντια) και </a:t>
            </a:r>
            <a:r>
              <a:rPr lang="el-GR" altLang="en-US" b="1" dirty="0">
                <a:latin typeface="+mn-lt"/>
              </a:rPr>
              <a:t>z</a:t>
            </a:r>
            <a:r>
              <a:rPr lang="el-GR" altLang="en-US" dirty="0">
                <a:latin typeface="+mn-lt"/>
              </a:rPr>
              <a:t> (κατακόρυφα), αντίστοιχα, ενώ ο τελευταίος όρος αντιστοιχεί στην οριζόντια διάδοση θερμότητας με μεταφορά (</a:t>
            </a:r>
            <a:r>
              <a:rPr lang="el-GR" altLang="en-US" dirty="0" err="1">
                <a:latin typeface="+mn-lt"/>
              </a:rPr>
              <a:t>advective</a:t>
            </a:r>
            <a:r>
              <a:rPr lang="el-GR" altLang="en-US" dirty="0">
                <a:latin typeface="+mn-lt"/>
              </a:rPr>
              <a:t> </a:t>
            </a:r>
            <a:r>
              <a:rPr lang="el-GR" altLang="en-US" dirty="0" err="1">
                <a:latin typeface="+mn-lt"/>
              </a:rPr>
              <a:t>transfer</a:t>
            </a:r>
            <a:r>
              <a:rPr lang="el-GR" altLang="en-US" dirty="0">
                <a:latin typeface="+mn-lt"/>
              </a:rPr>
              <a:t>).</a:t>
            </a:r>
          </a:p>
        </p:txBody>
      </p:sp>
      <p:sp>
        <p:nvSpPr>
          <p:cNvPr id="22536" name="9 - Ορθογώνιο"/>
          <p:cNvSpPr>
            <a:spLocks noChangeArrowheads="1"/>
          </p:cNvSpPr>
          <p:nvPr/>
        </p:nvSpPr>
        <p:spPr bwMode="auto">
          <a:xfrm>
            <a:off x="111966" y="3571876"/>
            <a:ext cx="11980505"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eaLnBrk="1" hangingPunct="1"/>
            <a:r>
              <a:rPr lang="el-GR" altLang="en-US" dirty="0">
                <a:latin typeface="+mn-lt"/>
              </a:rPr>
              <a:t>Αν αναζητήσουμε τη λύση της εξίσωσης μετά από αρκετό χρονικό διάστημα οπότε το σύστημα βρίσκεται σε θερμική ισορροπία ( </a:t>
            </a:r>
            <a:r>
              <a:rPr lang="el-GR" altLang="en-US" b="1" dirty="0">
                <a:latin typeface="+mn-lt"/>
              </a:rPr>
              <a:t>∂</a:t>
            </a:r>
            <a:r>
              <a:rPr lang="el-GR" altLang="en-US" b="1" i="1" dirty="0">
                <a:latin typeface="+mn-lt"/>
              </a:rPr>
              <a:t>T/∂t = 0 , </a:t>
            </a:r>
            <a:r>
              <a:rPr lang="el-GR" altLang="en-US" b="1" i="1" dirty="0" err="1">
                <a:latin typeface="+mn-lt"/>
              </a:rPr>
              <a:t>steady-state</a:t>
            </a:r>
            <a:r>
              <a:rPr lang="el-GR" altLang="en-US" i="1" dirty="0">
                <a:latin typeface="+mn-lt"/>
              </a:rPr>
              <a:t>) και αν θεωρήσουμε ότι το υλικό απομακρύνεται </a:t>
            </a:r>
            <a:r>
              <a:rPr lang="el-GR" altLang="en-US" dirty="0">
                <a:latin typeface="+mn-lt"/>
              </a:rPr>
              <a:t>αρκετά γρήγορα από τη </a:t>
            </a:r>
            <a:r>
              <a:rPr lang="el-GR" altLang="en-US" dirty="0" err="1">
                <a:latin typeface="+mn-lt"/>
              </a:rPr>
              <a:t>μεσωκεάνια</a:t>
            </a:r>
            <a:r>
              <a:rPr lang="el-GR" altLang="en-US" dirty="0">
                <a:latin typeface="+mn-lt"/>
              </a:rPr>
              <a:t> ράχη ώστε η οριζόντια ροή θερμότητας με αγωγή να είναι ασήμαντη σε σχέση με την οριζόντια ροή θερμότητας με μεταφορά</a:t>
            </a:r>
          </a:p>
        </p:txBody>
      </p:sp>
      <p:graphicFrame>
        <p:nvGraphicFramePr>
          <p:cNvPr id="22530" name="Object 4"/>
          <p:cNvGraphicFramePr>
            <a:graphicFrameLocks noChangeAspect="1"/>
          </p:cNvGraphicFramePr>
          <p:nvPr>
            <p:extLst>
              <p:ext uri="{D42A27DB-BD31-4B8C-83A1-F6EECF244321}">
                <p14:modId xmlns:p14="http://schemas.microsoft.com/office/powerpoint/2010/main" val="1065198659"/>
              </p:ext>
            </p:extLst>
          </p:nvPr>
        </p:nvGraphicFramePr>
        <p:xfrm>
          <a:off x="4024312" y="4676970"/>
          <a:ext cx="4381500" cy="428625"/>
        </p:xfrm>
        <a:graphic>
          <a:graphicData uri="http://schemas.openxmlformats.org/presentationml/2006/ole">
            <mc:AlternateContent xmlns:mc="http://schemas.openxmlformats.org/markup-compatibility/2006">
              <mc:Choice xmlns:v="urn:schemas-microsoft-com:vml" Requires="v">
                <p:oleObj spid="_x0000_s22585" name="Equation" r:id="rId5" imgW="2108160" imgH="253800" progId="Equation.DSMT4">
                  <p:embed/>
                </p:oleObj>
              </mc:Choice>
              <mc:Fallback>
                <p:oleObj name="Equation" r:id="rId5" imgW="2108160" imgH="253800" progId="Equation.DSMT4">
                  <p:embed/>
                  <p:pic>
                    <p:nvPicPr>
                      <p:cNvPr id="0" name=""/>
                      <p:cNvPicPr>
                        <a:picLocks noChangeAspect="1" noChangeArrowheads="1"/>
                      </p:cNvPicPr>
                      <p:nvPr/>
                    </p:nvPicPr>
                    <p:blipFill>
                      <a:blip r:embed="rId6">
                        <a:lum bright="-100000"/>
                        <a:extLst>
                          <a:ext uri="{28A0092B-C50C-407E-A947-70E740481C1C}">
                            <a14:useLocalDpi xmlns:a14="http://schemas.microsoft.com/office/drawing/2010/main" val="0"/>
                          </a:ext>
                        </a:extLst>
                      </a:blip>
                      <a:srcRect/>
                      <a:stretch>
                        <a:fillRect/>
                      </a:stretch>
                    </p:blipFill>
                    <p:spPr bwMode="auto">
                      <a:xfrm>
                        <a:off x="4024312" y="4676970"/>
                        <a:ext cx="4381500" cy="4286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22537" name="11 - Ορθογώνιο"/>
          <p:cNvSpPr>
            <a:spLocks noChangeArrowheads="1"/>
          </p:cNvSpPr>
          <p:nvPr/>
        </p:nvSpPr>
        <p:spPr bwMode="auto">
          <a:xfrm>
            <a:off x="2130022" y="5177033"/>
            <a:ext cx="4094967"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eaLnBrk="1" hangingPunct="1"/>
            <a:r>
              <a:rPr lang="el-GR" altLang="en-US">
                <a:latin typeface="+mn-lt"/>
              </a:rPr>
              <a:t>τότε η εξίσωση (4.34) μετατρέπεται στην:</a:t>
            </a:r>
          </a:p>
        </p:txBody>
      </p:sp>
      <p:grpSp>
        <p:nvGrpSpPr>
          <p:cNvPr id="22538" name="14 - Ομάδα"/>
          <p:cNvGrpSpPr>
            <a:grpSpLocks/>
          </p:cNvGrpSpPr>
          <p:nvPr/>
        </p:nvGrpSpPr>
        <p:grpSpPr bwMode="auto">
          <a:xfrm>
            <a:off x="3714751" y="5677095"/>
            <a:ext cx="6021387" cy="500063"/>
            <a:chOff x="2500298" y="6143644"/>
            <a:chExt cx="6020908" cy="500045"/>
          </a:xfrm>
        </p:grpSpPr>
        <p:graphicFrame>
          <p:nvGraphicFramePr>
            <p:cNvPr id="22531" name="Object 5"/>
            <p:cNvGraphicFramePr>
              <a:graphicFrameLocks noChangeAspect="1"/>
            </p:cNvGraphicFramePr>
            <p:nvPr>
              <p:extLst>
                <p:ext uri="{D42A27DB-BD31-4B8C-83A1-F6EECF244321}">
                  <p14:modId xmlns:p14="http://schemas.microsoft.com/office/powerpoint/2010/main" val="3256931964"/>
                </p:ext>
              </p:extLst>
            </p:nvPr>
          </p:nvGraphicFramePr>
          <p:xfrm>
            <a:off x="2500298" y="6143645"/>
            <a:ext cx="4989328" cy="500044"/>
          </p:xfrm>
          <a:graphic>
            <a:graphicData uri="http://schemas.openxmlformats.org/presentationml/2006/ole">
              <mc:AlternateContent xmlns:mc="http://schemas.openxmlformats.org/markup-compatibility/2006">
                <mc:Choice xmlns:v="urn:schemas-microsoft-com:vml" Requires="v">
                  <p:oleObj spid="_x0000_s22586" name="Equation" r:id="rId7" imgW="2057400" imgH="253800" progId="Equation.DSMT4">
                    <p:embed/>
                  </p:oleObj>
                </mc:Choice>
                <mc:Fallback>
                  <p:oleObj name="Equation" r:id="rId7" imgW="2057400" imgH="253800" progId="Equation.DSMT4">
                    <p:embed/>
                    <p:pic>
                      <p:nvPicPr>
                        <p:cNvPr id="0" name=""/>
                        <p:cNvPicPr>
                          <a:picLocks noChangeAspect="1" noChangeArrowheads="1"/>
                        </p:cNvPicPr>
                        <p:nvPr/>
                      </p:nvPicPr>
                      <p:blipFill>
                        <a:blip r:embed="rId8">
                          <a:lum bright="-100000"/>
                          <a:extLst>
                            <a:ext uri="{28A0092B-C50C-407E-A947-70E740481C1C}">
                              <a14:useLocalDpi xmlns:a14="http://schemas.microsoft.com/office/drawing/2010/main" val="0"/>
                            </a:ext>
                          </a:extLst>
                        </a:blip>
                        <a:srcRect/>
                        <a:stretch>
                          <a:fillRect/>
                        </a:stretch>
                      </p:blipFill>
                      <p:spPr bwMode="auto">
                        <a:xfrm>
                          <a:off x="2500298" y="6143645"/>
                          <a:ext cx="4989328" cy="50004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22539" name="13 - Ορθογώνιο"/>
            <p:cNvSpPr>
              <a:spLocks noChangeArrowheads="1"/>
            </p:cNvSpPr>
            <p:nvPr/>
          </p:nvSpPr>
          <p:spPr bwMode="auto">
            <a:xfrm>
              <a:off x="7786710" y="6143644"/>
              <a:ext cx="73449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l-GR" altLang="en-US" dirty="0">
                  <a:latin typeface="Calibri" panose="020F0502020204030204" pitchFamily="34" charset="0"/>
                </a:rPr>
                <a:t>(4.35)</a:t>
              </a:r>
            </a:p>
          </p:txBody>
        </p:sp>
      </p:grpSp>
      <p:sp>
        <p:nvSpPr>
          <p:cNvPr id="14" name="Title 1"/>
          <p:cNvSpPr>
            <a:spLocks noGrp="1"/>
          </p:cNvSpPr>
          <p:nvPr>
            <p:ph type="title"/>
          </p:nvPr>
        </p:nvSpPr>
        <p:spPr/>
        <p:txBody>
          <a:bodyPr>
            <a:normAutofit fontScale="90000"/>
          </a:bodyPr>
          <a:lstStyle/>
          <a:p>
            <a:r>
              <a:rPr lang="el-GR" dirty="0"/>
              <a:t>Το θερμικό μοντέλο </a:t>
            </a:r>
            <a:r>
              <a:rPr lang="el-GR" dirty="0" err="1"/>
              <a:t>ημιχώρου</a:t>
            </a:r>
            <a:r>
              <a:rPr lang="el-GR" dirty="0"/>
              <a:t> της ωκεάνιας </a:t>
            </a:r>
            <a:r>
              <a:rPr lang="el-GR" dirty="0" smtClean="0"/>
              <a:t>λιθόσφαιρας</a:t>
            </a:r>
            <a:endParaRPr lang="en-US" dirty="0"/>
          </a:p>
        </p:txBody>
      </p:sp>
    </p:spTree>
    <p:extLst>
      <p:ext uri="{BB962C8B-B14F-4D97-AF65-F5344CB8AC3E}">
        <p14:creationId xmlns:p14="http://schemas.microsoft.com/office/powerpoint/2010/main" val="3396995121"/>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6" name="3 - Ορθογώνιο"/>
          <p:cNvSpPr>
            <a:spLocks noChangeArrowheads="1"/>
          </p:cNvSpPr>
          <p:nvPr/>
        </p:nvSpPr>
        <p:spPr bwMode="auto">
          <a:xfrm>
            <a:off x="74645" y="1297528"/>
            <a:ext cx="785812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eaLnBrk="1" hangingPunct="1"/>
            <a:r>
              <a:rPr lang="el-GR" altLang="en-US" dirty="0">
                <a:latin typeface="+mn-lt"/>
              </a:rPr>
              <a:t>Η διαφορική εξίσωση (4.35) έχει απλή λύση, η οποία δίνεται από τη σχέση:</a:t>
            </a:r>
          </a:p>
        </p:txBody>
      </p:sp>
      <p:grpSp>
        <p:nvGrpSpPr>
          <p:cNvPr id="23557" name="6 - Ομάδα"/>
          <p:cNvGrpSpPr>
            <a:grpSpLocks/>
          </p:cNvGrpSpPr>
          <p:nvPr/>
        </p:nvGrpSpPr>
        <p:grpSpPr bwMode="auto">
          <a:xfrm>
            <a:off x="2835275" y="1627721"/>
            <a:ext cx="6521450" cy="931862"/>
            <a:chOff x="1643043" y="1142985"/>
            <a:chExt cx="6520973" cy="931800"/>
          </a:xfrm>
        </p:grpSpPr>
        <p:graphicFrame>
          <p:nvGraphicFramePr>
            <p:cNvPr id="23555" name="Object 2"/>
            <p:cNvGraphicFramePr>
              <a:graphicFrameLocks noChangeAspect="1"/>
            </p:cNvGraphicFramePr>
            <p:nvPr>
              <p:extLst>
                <p:ext uri="{D42A27DB-BD31-4B8C-83A1-F6EECF244321}">
                  <p14:modId xmlns:p14="http://schemas.microsoft.com/office/powerpoint/2010/main" val="296079874"/>
                </p:ext>
              </p:extLst>
            </p:nvPr>
          </p:nvGraphicFramePr>
          <p:xfrm>
            <a:off x="1643043" y="1142985"/>
            <a:ext cx="5357850" cy="931800"/>
          </p:xfrm>
          <a:graphic>
            <a:graphicData uri="http://schemas.openxmlformats.org/presentationml/2006/ole">
              <mc:AlternateContent xmlns:mc="http://schemas.openxmlformats.org/markup-compatibility/2006">
                <mc:Choice xmlns:v="urn:schemas-microsoft-com:vml" Requires="v">
                  <p:oleObj spid="_x0000_s23590" name="Equation" r:id="rId3" imgW="2628720" imgH="457200" progId="Equation.DSMT4">
                    <p:embed/>
                  </p:oleObj>
                </mc:Choice>
                <mc:Fallback>
                  <p:oleObj name="Equation" r:id="rId3" imgW="2628720" imgH="457200" progId="Equation.DSMT4">
                    <p:embed/>
                    <p:pic>
                      <p:nvPicPr>
                        <p:cNvPr id="0" name=""/>
                        <p:cNvPicPr>
                          <a:picLocks noChangeAspect="1" noChangeArrowheads="1"/>
                        </p:cNvPicPr>
                        <p:nvPr/>
                      </p:nvPicPr>
                      <p:blipFill>
                        <a:blip r:embed="rId4">
                          <a:lum bright="-100000"/>
                          <a:extLst>
                            <a:ext uri="{28A0092B-C50C-407E-A947-70E740481C1C}">
                              <a14:useLocalDpi xmlns:a14="http://schemas.microsoft.com/office/drawing/2010/main" val="0"/>
                            </a:ext>
                          </a:extLst>
                        </a:blip>
                        <a:srcRect/>
                        <a:stretch>
                          <a:fillRect/>
                        </a:stretch>
                      </p:blipFill>
                      <p:spPr bwMode="auto">
                        <a:xfrm>
                          <a:off x="1643043" y="1142985"/>
                          <a:ext cx="5357850" cy="931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23564" name="5 - Ορθογώνιο"/>
            <p:cNvSpPr>
              <a:spLocks noChangeArrowheads="1"/>
            </p:cNvSpPr>
            <p:nvPr/>
          </p:nvSpPr>
          <p:spPr bwMode="auto">
            <a:xfrm>
              <a:off x="7429520" y="1428736"/>
              <a:ext cx="73449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l-GR" altLang="en-US" dirty="0">
                  <a:latin typeface="Calibri" panose="020F0502020204030204" pitchFamily="34" charset="0"/>
                </a:rPr>
                <a:t>(4.36)</a:t>
              </a:r>
            </a:p>
          </p:txBody>
        </p:sp>
      </p:grpSp>
      <p:sp>
        <p:nvSpPr>
          <p:cNvPr id="8" name="7 - Ορθογώνιο"/>
          <p:cNvSpPr/>
          <p:nvPr/>
        </p:nvSpPr>
        <p:spPr>
          <a:xfrm>
            <a:off x="7559943" y="2559583"/>
            <a:ext cx="2872581" cy="369332"/>
          </a:xfrm>
          <a:prstGeom prst="rect">
            <a:avLst/>
          </a:prstGeom>
        </p:spPr>
        <p:txBody>
          <a:bodyPr wrap="none">
            <a:spAutoFit/>
          </a:bodyPr>
          <a:lstStyle/>
          <a:p>
            <a:pPr algn="just">
              <a:defRPr/>
            </a:pPr>
            <a:r>
              <a:rPr lang="en-US" b="1" dirty="0" err="1"/>
              <a:t>erf</a:t>
            </a:r>
            <a:r>
              <a:rPr lang="en-US" dirty="0"/>
              <a:t> </a:t>
            </a:r>
            <a:r>
              <a:rPr lang="el-GR" dirty="0"/>
              <a:t>η συνάρτηση σφάλματος</a:t>
            </a:r>
          </a:p>
        </p:txBody>
      </p:sp>
      <p:sp>
        <p:nvSpPr>
          <p:cNvPr id="9" name="8 - Ορθογώνιο"/>
          <p:cNvSpPr/>
          <p:nvPr/>
        </p:nvSpPr>
        <p:spPr>
          <a:xfrm>
            <a:off x="7473820" y="2916771"/>
            <a:ext cx="4572000" cy="646112"/>
          </a:xfrm>
          <a:prstGeom prst="rect">
            <a:avLst/>
          </a:prstGeom>
        </p:spPr>
        <p:txBody>
          <a:bodyPr>
            <a:spAutoFit/>
          </a:bodyPr>
          <a:lstStyle/>
          <a:p>
            <a:pPr algn="just">
              <a:defRPr/>
            </a:pPr>
            <a:r>
              <a:rPr lang="el-GR" b="1" dirty="0" err="1"/>
              <a:t>t=x</a:t>
            </a:r>
            <a:r>
              <a:rPr lang="el-GR" b="1" dirty="0"/>
              <a:t>/</a:t>
            </a:r>
            <a:r>
              <a:rPr lang="el-GR" b="1" dirty="0" err="1"/>
              <a:t>u</a:t>
            </a:r>
            <a:r>
              <a:rPr lang="el-GR" b="1" baseline="-25000" dirty="0" err="1"/>
              <a:t>x</a:t>
            </a:r>
            <a:r>
              <a:rPr lang="el-GR" b="1" dirty="0"/>
              <a:t> </a:t>
            </a:r>
            <a:r>
              <a:rPr lang="el-GR" dirty="0"/>
              <a:t>ο χρόνος που έκανε κάθε σημείο </a:t>
            </a:r>
            <a:r>
              <a:rPr lang="el-GR" dirty="0" err="1"/>
              <a:t>πουαπέχει</a:t>
            </a:r>
            <a:r>
              <a:rPr lang="el-GR" dirty="0"/>
              <a:t> απόσταση x να φτάσει εκεί</a:t>
            </a:r>
          </a:p>
        </p:txBody>
      </p:sp>
      <p:sp>
        <p:nvSpPr>
          <p:cNvPr id="10" name="9 - Ορθογώνιο"/>
          <p:cNvSpPr/>
          <p:nvPr/>
        </p:nvSpPr>
        <p:spPr>
          <a:xfrm>
            <a:off x="74645" y="3786189"/>
            <a:ext cx="11971175" cy="646331"/>
          </a:xfrm>
          <a:prstGeom prst="rect">
            <a:avLst/>
          </a:prstGeom>
        </p:spPr>
        <p:txBody>
          <a:bodyPr wrap="square">
            <a:spAutoFit/>
          </a:bodyPr>
          <a:lstStyle/>
          <a:p>
            <a:pPr algn="just">
              <a:defRPr/>
            </a:pPr>
            <a:r>
              <a:rPr lang="el-GR" dirty="0"/>
              <a:t>Αν χρησιμοποιήσουμε το νόμο </a:t>
            </a:r>
            <a:r>
              <a:rPr lang="el-GR" b="1" dirty="0" err="1"/>
              <a:t>Fourier</a:t>
            </a:r>
            <a:r>
              <a:rPr lang="el-GR" dirty="0"/>
              <a:t> για τη ροή θερμότητας, εύκολα βρίσκουμε ότι η ροή θερμότητας, </a:t>
            </a:r>
            <a:r>
              <a:rPr lang="el-GR" b="1" dirty="0"/>
              <a:t>q(t)</a:t>
            </a:r>
            <a:r>
              <a:rPr lang="el-GR" dirty="0"/>
              <a:t>, στη λιθόσφαιρα, σε χρόνο </a:t>
            </a:r>
            <a:r>
              <a:rPr lang="el-GR" b="1" dirty="0"/>
              <a:t>t</a:t>
            </a:r>
            <a:r>
              <a:rPr lang="el-GR" dirty="0"/>
              <a:t> μετά το σχηματισμό της στη </a:t>
            </a:r>
            <a:r>
              <a:rPr lang="el-GR" dirty="0" err="1"/>
              <a:t>μεσωκεάνια</a:t>
            </a:r>
            <a:r>
              <a:rPr lang="el-GR" dirty="0"/>
              <a:t> ράχη, δίνεται από τη σχέση:</a:t>
            </a:r>
          </a:p>
        </p:txBody>
      </p:sp>
      <p:grpSp>
        <p:nvGrpSpPr>
          <p:cNvPr id="23561" name="12 - Ομάδα"/>
          <p:cNvGrpSpPr>
            <a:grpSpLocks/>
          </p:cNvGrpSpPr>
          <p:nvPr/>
        </p:nvGrpSpPr>
        <p:grpSpPr bwMode="auto">
          <a:xfrm>
            <a:off x="4620015" y="4640129"/>
            <a:ext cx="3521075" cy="796925"/>
            <a:chOff x="3571868" y="5000636"/>
            <a:chExt cx="3520578" cy="796437"/>
          </a:xfrm>
        </p:grpSpPr>
        <p:graphicFrame>
          <p:nvGraphicFramePr>
            <p:cNvPr id="23554" name="Object 3"/>
            <p:cNvGraphicFramePr>
              <a:graphicFrameLocks noChangeAspect="1"/>
            </p:cNvGraphicFramePr>
            <p:nvPr>
              <p:extLst>
                <p:ext uri="{D42A27DB-BD31-4B8C-83A1-F6EECF244321}">
                  <p14:modId xmlns:p14="http://schemas.microsoft.com/office/powerpoint/2010/main" val="3074340098"/>
                </p:ext>
              </p:extLst>
            </p:nvPr>
          </p:nvGraphicFramePr>
          <p:xfrm>
            <a:off x="3571868" y="5000636"/>
            <a:ext cx="1785950" cy="796437"/>
          </p:xfrm>
          <a:graphic>
            <a:graphicData uri="http://schemas.openxmlformats.org/presentationml/2006/ole">
              <mc:AlternateContent xmlns:mc="http://schemas.openxmlformats.org/markup-compatibility/2006">
                <mc:Choice xmlns:v="urn:schemas-microsoft-com:vml" Requires="v">
                  <p:oleObj spid="_x0000_s23591" name="Equation" r:id="rId5" imgW="939600" imgH="419040" progId="Equation.DSMT4">
                    <p:embed/>
                  </p:oleObj>
                </mc:Choice>
                <mc:Fallback>
                  <p:oleObj name="Equation" r:id="rId5" imgW="939600" imgH="419040" progId="Equation.DSMT4">
                    <p:embed/>
                    <p:pic>
                      <p:nvPicPr>
                        <p:cNvPr id="0" name=""/>
                        <p:cNvPicPr>
                          <a:picLocks noChangeAspect="1" noChangeArrowheads="1"/>
                        </p:cNvPicPr>
                        <p:nvPr/>
                      </p:nvPicPr>
                      <p:blipFill>
                        <a:blip r:embed="rId6">
                          <a:lum bright="-100000"/>
                          <a:extLst>
                            <a:ext uri="{28A0092B-C50C-407E-A947-70E740481C1C}">
                              <a14:useLocalDpi xmlns:a14="http://schemas.microsoft.com/office/drawing/2010/main" val="0"/>
                            </a:ext>
                          </a:extLst>
                        </a:blip>
                        <a:srcRect/>
                        <a:stretch>
                          <a:fillRect/>
                        </a:stretch>
                      </p:blipFill>
                      <p:spPr bwMode="auto">
                        <a:xfrm>
                          <a:off x="3571868" y="5000636"/>
                          <a:ext cx="1785950" cy="7964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23563" name="11 - Ορθογώνιο"/>
            <p:cNvSpPr>
              <a:spLocks noChangeArrowheads="1"/>
            </p:cNvSpPr>
            <p:nvPr/>
          </p:nvSpPr>
          <p:spPr bwMode="auto">
            <a:xfrm>
              <a:off x="6357950" y="5214950"/>
              <a:ext cx="73449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l-GR" altLang="en-US" dirty="0">
                  <a:latin typeface="Calibri" panose="020F0502020204030204" pitchFamily="34" charset="0"/>
                </a:rPr>
                <a:t>(4.37)</a:t>
              </a:r>
            </a:p>
          </p:txBody>
        </p:sp>
      </p:grpSp>
      <p:sp>
        <p:nvSpPr>
          <p:cNvPr id="23562" name="13 - Ορθογώνιο"/>
          <p:cNvSpPr>
            <a:spLocks noChangeArrowheads="1"/>
          </p:cNvSpPr>
          <p:nvPr/>
        </p:nvSpPr>
        <p:spPr bwMode="auto">
          <a:xfrm>
            <a:off x="696201" y="5605168"/>
            <a:ext cx="1016463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eaLnBrk="1" hangingPunct="1"/>
            <a:r>
              <a:rPr lang="el-GR" altLang="en-US" dirty="0">
                <a:latin typeface="+mn-lt"/>
              </a:rPr>
              <a:t>Δηλαδή η ροή θερμότητας ελαττώνεται αντιστρόφως ανάλογα με την τετραγωνική ρίζα του χρόνου, </a:t>
            </a:r>
            <a:r>
              <a:rPr lang="en-US" altLang="en-US" dirty="0">
                <a:latin typeface="+mn-lt"/>
              </a:rPr>
              <a:t>t.</a:t>
            </a:r>
            <a:endParaRPr lang="el-GR" altLang="en-US" dirty="0">
              <a:latin typeface="+mn-lt"/>
            </a:endParaRPr>
          </a:p>
        </p:txBody>
      </p:sp>
      <p:sp>
        <p:nvSpPr>
          <p:cNvPr id="14" name="Title 1"/>
          <p:cNvSpPr>
            <a:spLocks noGrp="1"/>
          </p:cNvSpPr>
          <p:nvPr>
            <p:ph type="title"/>
          </p:nvPr>
        </p:nvSpPr>
        <p:spPr/>
        <p:txBody>
          <a:bodyPr>
            <a:normAutofit fontScale="90000"/>
          </a:bodyPr>
          <a:lstStyle/>
          <a:p>
            <a:r>
              <a:rPr lang="el-GR" dirty="0"/>
              <a:t>Το θερμικό μοντέλο </a:t>
            </a:r>
            <a:r>
              <a:rPr lang="el-GR" dirty="0" err="1"/>
              <a:t>ημιχώρου</a:t>
            </a:r>
            <a:r>
              <a:rPr lang="el-GR" dirty="0"/>
              <a:t> της ωκεάνιας </a:t>
            </a:r>
            <a:r>
              <a:rPr lang="el-GR" dirty="0" smtClean="0"/>
              <a:t>λιθόσφαιρας</a:t>
            </a:r>
            <a:endParaRPr lang="en-US" dirty="0"/>
          </a:p>
        </p:txBody>
      </p:sp>
    </p:spTree>
    <p:extLst>
      <p:ext uri="{BB962C8B-B14F-4D97-AF65-F5344CB8AC3E}">
        <p14:creationId xmlns:p14="http://schemas.microsoft.com/office/powerpoint/2010/main" val="3417699208"/>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9" name="3 - Ορθογώνιο"/>
          <p:cNvSpPr>
            <a:spLocks noChangeArrowheads="1"/>
          </p:cNvSpPr>
          <p:nvPr/>
        </p:nvSpPr>
        <p:spPr bwMode="auto">
          <a:xfrm>
            <a:off x="242596" y="1570168"/>
            <a:ext cx="11700587"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eaLnBrk="1" hangingPunct="1"/>
            <a:r>
              <a:rPr lang="el-GR" altLang="en-US" dirty="0">
                <a:latin typeface="+mn-lt"/>
              </a:rPr>
              <a:t>Η σχέση (4.36) επιτρέπει τον υπολογισμό της μορφής των ισόθερμων. Αν επιλέξουμε μία σταθερή θερμοκρασία ΤC=T(</a:t>
            </a:r>
            <a:r>
              <a:rPr lang="el-GR" altLang="en-US" dirty="0" err="1">
                <a:latin typeface="+mn-lt"/>
              </a:rPr>
              <a:t>z,x</a:t>
            </a:r>
            <a:r>
              <a:rPr lang="el-GR" altLang="en-US" dirty="0">
                <a:latin typeface="+mn-lt"/>
              </a:rPr>
              <a:t>), και επιλύσουμε την εξίσωση (4.36) ως προς z, εύκολα φαίνεται ότι η μορφή των ισόθερμων δίνεται από τη σχέση:</a:t>
            </a:r>
          </a:p>
        </p:txBody>
      </p:sp>
      <p:grpSp>
        <p:nvGrpSpPr>
          <p:cNvPr id="24580" name="6 - Ομάδα"/>
          <p:cNvGrpSpPr>
            <a:grpSpLocks/>
          </p:cNvGrpSpPr>
          <p:nvPr/>
        </p:nvGrpSpPr>
        <p:grpSpPr bwMode="auto">
          <a:xfrm>
            <a:off x="2735230" y="2860806"/>
            <a:ext cx="7143750" cy="923925"/>
            <a:chOff x="1500166" y="1571612"/>
            <a:chExt cx="7143800" cy="923199"/>
          </a:xfrm>
        </p:grpSpPr>
        <p:graphicFrame>
          <p:nvGraphicFramePr>
            <p:cNvPr id="24578" name="Object 2"/>
            <p:cNvGraphicFramePr>
              <a:graphicFrameLocks noChangeAspect="1"/>
            </p:cNvGraphicFramePr>
            <p:nvPr>
              <p:extLst>
                <p:ext uri="{D42A27DB-BD31-4B8C-83A1-F6EECF244321}">
                  <p14:modId xmlns:p14="http://schemas.microsoft.com/office/powerpoint/2010/main" val="3687048206"/>
                </p:ext>
              </p:extLst>
            </p:nvPr>
          </p:nvGraphicFramePr>
          <p:xfrm>
            <a:off x="1500166" y="1571612"/>
            <a:ext cx="6000792" cy="923199"/>
          </p:xfrm>
          <a:graphic>
            <a:graphicData uri="http://schemas.openxmlformats.org/presentationml/2006/ole">
              <mc:AlternateContent xmlns:mc="http://schemas.openxmlformats.org/markup-compatibility/2006">
                <mc:Choice xmlns:v="urn:schemas-microsoft-com:vml" Requires="v">
                  <p:oleObj spid="_x0000_s24596" name="Equation" r:id="rId3" imgW="3136680" imgH="482400" progId="Equation.DSMT4">
                    <p:embed/>
                  </p:oleObj>
                </mc:Choice>
                <mc:Fallback>
                  <p:oleObj name="Equation" r:id="rId3" imgW="3136680" imgH="482400" progId="Equation.DSMT4">
                    <p:embed/>
                    <p:pic>
                      <p:nvPicPr>
                        <p:cNvPr id="0" name=""/>
                        <p:cNvPicPr>
                          <a:picLocks noChangeAspect="1" noChangeArrowheads="1"/>
                        </p:cNvPicPr>
                        <p:nvPr/>
                      </p:nvPicPr>
                      <p:blipFill>
                        <a:blip r:embed="rId4">
                          <a:lum bright="-100000"/>
                          <a:extLst>
                            <a:ext uri="{28A0092B-C50C-407E-A947-70E740481C1C}">
                              <a14:useLocalDpi xmlns:a14="http://schemas.microsoft.com/office/drawing/2010/main" val="0"/>
                            </a:ext>
                          </a:extLst>
                        </a:blip>
                        <a:srcRect/>
                        <a:stretch>
                          <a:fillRect/>
                        </a:stretch>
                      </p:blipFill>
                      <p:spPr bwMode="auto">
                        <a:xfrm>
                          <a:off x="1500166" y="1571612"/>
                          <a:ext cx="6000792" cy="92319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24582" name="5 - Ορθογώνιο"/>
            <p:cNvSpPr>
              <a:spLocks noChangeArrowheads="1"/>
            </p:cNvSpPr>
            <p:nvPr/>
          </p:nvSpPr>
          <p:spPr bwMode="auto">
            <a:xfrm>
              <a:off x="7909470" y="1857364"/>
              <a:ext cx="73449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l-GR" altLang="en-US">
                  <a:latin typeface="Calibri" panose="020F0502020204030204" pitchFamily="34" charset="0"/>
                </a:rPr>
                <a:t>(4.38)</a:t>
              </a:r>
            </a:p>
          </p:txBody>
        </p:sp>
      </p:grpSp>
      <p:sp>
        <p:nvSpPr>
          <p:cNvPr id="24581" name="7 - Ορθογώνιο"/>
          <p:cNvSpPr>
            <a:spLocks noChangeArrowheads="1"/>
          </p:cNvSpPr>
          <p:nvPr/>
        </p:nvSpPr>
        <p:spPr bwMode="auto">
          <a:xfrm>
            <a:off x="242596" y="4284793"/>
            <a:ext cx="11700587"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eaLnBrk="1" hangingPunct="1"/>
            <a:r>
              <a:rPr lang="el-GR" altLang="en-US" dirty="0">
                <a:latin typeface="+mn-lt"/>
              </a:rPr>
              <a:t>Η σχέση αυτή μας επιτρέπει να σχεδιάσουμε τις ισόθερμες μίας ωκεάνιας λιθόσφαιρας γνωρίζοντας </a:t>
            </a:r>
            <a:r>
              <a:rPr lang="el-GR" altLang="en-US" dirty="0" err="1">
                <a:latin typeface="+mn-lt"/>
              </a:rPr>
              <a:t>τo</a:t>
            </a:r>
            <a:r>
              <a:rPr lang="el-GR" altLang="en-US" dirty="0">
                <a:latin typeface="+mn-lt"/>
              </a:rPr>
              <a:t> συντελεστή θερμικής διάχυσης, </a:t>
            </a:r>
            <a:r>
              <a:rPr lang="el-GR" altLang="en-US" b="1" dirty="0">
                <a:latin typeface="+mn-lt"/>
              </a:rPr>
              <a:t>K</a:t>
            </a:r>
            <a:r>
              <a:rPr lang="el-GR" altLang="en-US" dirty="0">
                <a:latin typeface="+mn-lt"/>
              </a:rPr>
              <a:t>, και τη θερμοκρασία </a:t>
            </a:r>
            <a:r>
              <a:rPr lang="el-GR" altLang="en-US" b="1" dirty="0">
                <a:latin typeface="+mn-lt"/>
              </a:rPr>
              <a:t>Τ</a:t>
            </a:r>
            <a:r>
              <a:rPr lang="en-US" altLang="en-US" b="1" baseline="-25000" dirty="0">
                <a:latin typeface="+mn-lt"/>
              </a:rPr>
              <a:t>a</a:t>
            </a:r>
            <a:r>
              <a:rPr lang="en-US" altLang="en-US" dirty="0">
                <a:latin typeface="+mn-lt"/>
              </a:rPr>
              <a:t>, </a:t>
            </a:r>
            <a:r>
              <a:rPr lang="el-GR" altLang="en-US" dirty="0">
                <a:latin typeface="+mn-lt"/>
              </a:rPr>
              <a:t>στη </a:t>
            </a:r>
            <a:r>
              <a:rPr lang="el-GR" altLang="en-US" dirty="0" err="1">
                <a:latin typeface="+mn-lt"/>
              </a:rPr>
              <a:t>μεσωκεάνια</a:t>
            </a:r>
            <a:r>
              <a:rPr lang="el-GR" altLang="en-US" dirty="0">
                <a:latin typeface="+mn-lt"/>
              </a:rPr>
              <a:t> ράχη. Επιπλέον μας επιτρέπει και έναν διαφορετικό (θερμικό και όχι μηχανικό) ορισμό της λιθόσφαιρας.</a:t>
            </a:r>
          </a:p>
        </p:txBody>
      </p:sp>
      <p:sp>
        <p:nvSpPr>
          <p:cNvPr id="8" name="Title 1"/>
          <p:cNvSpPr>
            <a:spLocks noGrp="1"/>
          </p:cNvSpPr>
          <p:nvPr>
            <p:ph type="title"/>
          </p:nvPr>
        </p:nvSpPr>
        <p:spPr/>
        <p:txBody>
          <a:bodyPr>
            <a:normAutofit fontScale="90000"/>
          </a:bodyPr>
          <a:lstStyle/>
          <a:p>
            <a:r>
              <a:rPr lang="el-GR" dirty="0"/>
              <a:t>Το θερμικό μοντέλο </a:t>
            </a:r>
            <a:r>
              <a:rPr lang="el-GR" dirty="0" err="1"/>
              <a:t>ημιχώρου</a:t>
            </a:r>
            <a:r>
              <a:rPr lang="el-GR" dirty="0"/>
              <a:t> της ωκεάνιας </a:t>
            </a:r>
            <a:r>
              <a:rPr lang="el-GR" dirty="0" smtClean="0"/>
              <a:t>λιθόσφαιρας</a:t>
            </a:r>
            <a:endParaRPr lang="en-US" dirty="0"/>
          </a:p>
        </p:txBody>
      </p:sp>
    </p:spTree>
    <p:extLst>
      <p:ext uri="{BB962C8B-B14F-4D97-AF65-F5344CB8AC3E}">
        <p14:creationId xmlns:p14="http://schemas.microsoft.com/office/powerpoint/2010/main" val="2964416678"/>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 Ορθογώνιο"/>
          <p:cNvSpPr/>
          <p:nvPr/>
        </p:nvSpPr>
        <p:spPr>
          <a:xfrm>
            <a:off x="0" y="1262809"/>
            <a:ext cx="11802988" cy="646331"/>
          </a:xfrm>
          <a:prstGeom prst="rect">
            <a:avLst/>
          </a:prstGeom>
        </p:spPr>
        <p:txBody>
          <a:bodyPr wrap="square">
            <a:spAutoFit/>
          </a:bodyPr>
          <a:lstStyle/>
          <a:p>
            <a:pPr algn="just">
              <a:defRPr/>
            </a:pPr>
            <a:r>
              <a:rPr lang="el-GR" dirty="0"/>
              <a:t>Θεωρώντας τυπικές τιμές για την ωκεάνια λιθόσφαιρα στη σχέση (4.38) (</a:t>
            </a:r>
            <a:r>
              <a:rPr lang="el-GR" b="1" dirty="0"/>
              <a:t>Κ=0.8*10</a:t>
            </a:r>
            <a:r>
              <a:rPr lang="el-GR" b="1" baseline="30000" dirty="0"/>
              <a:t>-6</a:t>
            </a:r>
            <a:r>
              <a:rPr lang="el-GR" b="1" dirty="0"/>
              <a:t>m</a:t>
            </a:r>
            <a:r>
              <a:rPr lang="el-GR" b="1" baseline="30000" dirty="0"/>
              <a:t>2</a:t>
            </a:r>
            <a:r>
              <a:rPr lang="el-GR" b="1" dirty="0"/>
              <a:t>s</a:t>
            </a:r>
            <a:r>
              <a:rPr lang="el-GR" b="1" baseline="30000" dirty="0"/>
              <a:t>-1</a:t>
            </a:r>
            <a:r>
              <a:rPr lang="el-GR" dirty="0"/>
              <a:t> και </a:t>
            </a:r>
            <a:r>
              <a:rPr lang="el-GR" b="1" dirty="0"/>
              <a:t>Τ</a:t>
            </a:r>
            <a:r>
              <a:rPr lang="el-GR" b="1" baseline="-25000" dirty="0"/>
              <a:t>α</a:t>
            </a:r>
            <a:r>
              <a:rPr lang="el-GR" b="1" dirty="0"/>
              <a:t>=1350</a:t>
            </a:r>
            <a:r>
              <a:rPr lang="el-GR" b="1" baseline="30000" dirty="0"/>
              <a:t>o</a:t>
            </a:r>
            <a:r>
              <a:rPr lang="el-GR" b="1" dirty="0"/>
              <a:t>C</a:t>
            </a:r>
            <a:r>
              <a:rPr lang="el-GR" dirty="0"/>
              <a:t>) παίρνουμε τις ισόθερμες που παρουσιάζονται στο παρακάτω σχήμα:</a:t>
            </a:r>
          </a:p>
        </p:txBody>
      </p:sp>
      <p:sp>
        <p:nvSpPr>
          <p:cNvPr id="6" name="5 - Ορθογώνιο"/>
          <p:cNvSpPr/>
          <p:nvPr/>
        </p:nvSpPr>
        <p:spPr>
          <a:xfrm>
            <a:off x="4375844" y="2157281"/>
            <a:ext cx="7548678" cy="1477328"/>
          </a:xfrm>
          <a:prstGeom prst="rect">
            <a:avLst/>
          </a:prstGeom>
        </p:spPr>
        <p:txBody>
          <a:bodyPr wrap="square">
            <a:spAutoFit/>
          </a:bodyPr>
          <a:lstStyle/>
          <a:p>
            <a:pPr algn="just">
              <a:defRPr/>
            </a:pPr>
            <a:r>
              <a:rPr lang="el-GR" dirty="0"/>
              <a:t>Αν υποθέσουμε ότι η θερμοκρασία στη ράχη είναι </a:t>
            </a:r>
            <a:r>
              <a:rPr lang="el-GR" b="1" dirty="0"/>
              <a:t>1350</a:t>
            </a:r>
            <a:r>
              <a:rPr lang="el-GR" b="1" baseline="30000" dirty="0"/>
              <a:t>ο</a:t>
            </a:r>
            <a:r>
              <a:rPr lang="el-GR" b="1" dirty="0"/>
              <a:t>C</a:t>
            </a:r>
            <a:r>
              <a:rPr lang="el-GR" dirty="0"/>
              <a:t> και η θερμοκρασία στη βάση της λιθόσφαιρας πλησιάζει στο σημείο τήξης του </a:t>
            </a:r>
            <a:r>
              <a:rPr lang="el-GR" dirty="0" err="1"/>
              <a:t>πυρολιτικού</a:t>
            </a:r>
            <a:r>
              <a:rPr lang="el-GR" dirty="0"/>
              <a:t> μανδύα στα τυπικά βάθη του ανώτερου μανδύα, δηλαδή είναι π.χ. </a:t>
            </a:r>
            <a:r>
              <a:rPr lang="el-GR" b="1" dirty="0"/>
              <a:t>1100</a:t>
            </a:r>
            <a:r>
              <a:rPr lang="el-GR" b="1" baseline="30000" dirty="0"/>
              <a:t>ο</a:t>
            </a:r>
            <a:r>
              <a:rPr lang="el-GR" b="1" dirty="0"/>
              <a:t>C</a:t>
            </a:r>
            <a:r>
              <a:rPr lang="el-GR" dirty="0"/>
              <a:t>, η σχέση (4.38) μπορεί να θεωρηθεί ότι προσδιορίζει το πάχος L της λιθόσφαιρας, οδηγώντας σε μία σχέση της μορφής:</a:t>
            </a:r>
          </a:p>
        </p:txBody>
      </p:sp>
      <p:grpSp>
        <p:nvGrpSpPr>
          <p:cNvPr id="25605" name="8 - Ομάδα"/>
          <p:cNvGrpSpPr>
            <a:grpSpLocks/>
          </p:cNvGrpSpPr>
          <p:nvPr/>
        </p:nvGrpSpPr>
        <p:grpSpPr bwMode="auto">
          <a:xfrm>
            <a:off x="7068302" y="3882751"/>
            <a:ext cx="2163762" cy="512762"/>
            <a:chOff x="6357950" y="4500570"/>
            <a:chExt cx="2163256" cy="512208"/>
          </a:xfrm>
        </p:grpSpPr>
        <p:graphicFrame>
          <p:nvGraphicFramePr>
            <p:cNvPr id="25602" name="Object 3"/>
            <p:cNvGraphicFramePr>
              <a:graphicFrameLocks noChangeAspect="1"/>
            </p:cNvGraphicFramePr>
            <p:nvPr>
              <p:extLst>
                <p:ext uri="{D42A27DB-BD31-4B8C-83A1-F6EECF244321}">
                  <p14:modId xmlns:p14="http://schemas.microsoft.com/office/powerpoint/2010/main" val="3170238"/>
                </p:ext>
              </p:extLst>
            </p:nvPr>
          </p:nvGraphicFramePr>
          <p:xfrm>
            <a:off x="6357950" y="4500570"/>
            <a:ext cx="1143008" cy="489861"/>
          </p:xfrm>
          <a:graphic>
            <a:graphicData uri="http://schemas.openxmlformats.org/presentationml/2006/ole">
              <mc:AlternateContent xmlns:mc="http://schemas.openxmlformats.org/markup-compatibility/2006">
                <mc:Choice xmlns:v="urn:schemas-microsoft-com:vml" Requires="v">
                  <p:oleObj spid="_x0000_s25622" name="Equation" r:id="rId3" imgW="533160" imgH="228600" progId="Equation.DSMT4">
                    <p:embed/>
                  </p:oleObj>
                </mc:Choice>
                <mc:Fallback>
                  <p:oleObj name="Equation" r:id="rId3" imgW="533160" imgH="228600" progId="Equation.DSMT4">
                    <p:embed/>
                    <p:pic>
                      <p:nvPicPr>
                        <p:cNvPr id="0" name=""/>
                        <p:cNvPicPr>
                          <a:picLocks noChangeAspect="1" noChangeArrowheads="1"/>
                        </p:cNvPicPr>
                        <p:nvPr/>
                      </p:nvPicPr>
                      <p:blipFill>
                        <a:blip r:embed="rId4">
                          <a:lum bright="-100000"/>
                          <a:extLst>
                            <a:ext uri="{28A0092B-C50C-407E-A947-70E740481C1C}">
                              <a14:useLocalDpi xmlns:a14="http://schemas.microsoft.com/office/drawing/2010/main" val="0"/>
                            </a:ext>
                          </a:extLst>
                        </a:blip>
                        <a:srcRect/>
                        <a:stretch>
                          <a:fillRect/>
                        </a:stretch>
                      </p:blipFill>
                      <p:spPr bwMode="auto">
                        <a:xfrm>
                          <a:off x="6357950" y="4500570"/>
                          <a:ext cx="1143008" cy="48986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25611" name="7 - Ορθογώνιο"/>
            <p:cNvSpPr>
              <a:spLocks noChangeArrowheads="1"/>
            </p:cNvSpPr>
            <p:nvPr/>
          </p:nvSpPr>
          <p:spPr bwMode="auto">
            <a:xfrm>
              <a:off x="7786710" y="4643446"/>
              <a:ext cx="73449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l-GR" altLang="en-US" dirty="0">
                  <a:latin typeface="Calibri" panose="020F0502020204030204" pitchFamily="34" charset="0"/>
                </a:rPr>
                <a:t>(4.39)</a:t>
              </a:r>
            </a:p>
          </p:txBody>
        </p:sp>
      </p:grpSp>
      <p:sp>
        <p:nvSpPr>
          <p:cNvPr id="10" name="9 - Ορθογώνιο"/>
          <p:cNvSpPr/>
          <p:nvPr/>
        </p:nvSpPr>
        <p:spPr>
          <a:xfrm>
            <a:off x="5476859" y="4772517"/>
            <a:ext cx="6274704" cy="1200329"/>
          </a:xfrm>
          <a:prstGeom prst="rect">
            <a:avLst/>
          </a:prstGeom>
          <a:solidFill>
            <a:schemeClr val="bg1"/>
          </a:solidFill>
        </p:spPr>
        <p:style>
          <a:lnRef idx="3">
            <a:schemeClr val="lt1"/>
          </a:lnRef>
          <a:fillRef idx="1">
            <a:schemeClr val="accent4"/>
          </a:fillRef>
          <a:effectRef idx="1">
            <a:schemeClr val="accent4"/>
          </a:effectRef>
          <a:fontRef idx="minor">
            <a:schemeClr val="lt1"/>
          </a:fontRef>
        </p:style>
        <p:txBody>
          <a:bodyPr wrap="square">
            <a:spAutoFit/>
          </a:bodyPr>
          <a:lstStyle/>
          <a:p>
            <a:pPr algn="just">
              <a:defRPr/>
            </a:pPr>
            <a:r>
              <a:rPr lang="el-GR" dirty="0">
                <a:solidFill>
                  <a:schemeClr val="tx1"/>
                </a:solidFill>
              </a:rPr>
              <a:t>Δηλαδή το πάχος της λιθόσφαιρας αυξάνει καθώς απομακρυνόμαστε από τη ράχη και είναι ανάλογο της τετραγωνικής ρίζας του χρόνου, t, όπως φαίνεται και στο απλοποιημένο μοντέλο του σχήματος.</a:t>
            </a:r>
          </a:p>
        </p:txBody>
      </p:sp>
      <p:sp>
        <p:nvSpPr>
          <p:cNvPr id="25607" name="10 - Ορθογώνιο"/>
          <p:cNvSpPr>
            <a:spLocks noChangeArrowheads="1"/>
          </p:cNvSpPr>
          <p:nvPr/>
        </p:nvSpPr>
        <p:spPr bwMode="auto">
          <a:xfrm>
            <a:off x="0" y="5441690"/>
            <a:ext cx="5214937" cy="738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eaLnBrk="1" hangingPunct="1"/>
            <a:r>
              <a:rPr lang="el-GR" altLang="en-US" sz="1400" dirty="0">
                <a:latin typeface="+mn-lt"/>
              </a:rPr>
              <a:t>Ισόθερμες και επιφανειακή </a:t>
            </a:r>
            <a:r>
              <a:rPr lang="el-GR" altLang="en-US" sz="1400" dirty="0" err="1">
                <a:latin typeface="+mn-lt"/>
              </a:rPr>
              <a:t>βυθομετρία</a:t>
            </a:r>
            <a:r>
              <a:rPr lang="el-GR" altLang="en-US" sz="1400" dirty="0">
                <a:latin typeface="+mn-lt"/>
              </a:rPr>
              <a:t> του μοντέλου </a:t>
            </a:r>
            <a:r>
              <a:rPr lang="el-GR" altLang="en-US" sz="1400" dirty="0" err="1">
                <a:latin typeface="+mn-lt"/>
              </a:rPr>
              <a:t>ημιχώρου</a:t>
            </a:r>
            <a:r>
              <a:rPr lang="el-GR" altLang="en-US" sz="1400" dirty="0">
                <a:latin typeface="+mn-lt"/>
              </a:rPr>
              <a:t> για την ωκεάνια λιθόσφαιρα. Η ισόθερμη των 1100</a:t>
            </a:r>
            <a:r>
              <a:rPr lang="el-GR" altLang="en-US" sz="1400" baseline="30000" dirty="0">
                <a:latin typeface="+mn-lt"/>
              </a:rPr>
              <a:t>ο</a:t>
            </a:r>
            <a:r>
              <a:rPr lang="el-GR" altLang="en-US" sz="1400" dirty="0">
                <a:latin typeface="+mn-lt"/>
              </a:rPr>
              <a:t>C στο σχήμα αντιπροσωπεύει το θερμικό όριο της λιθόσφαιρας.</a:t>
            </a:r>
          </a:p>
        </p:txBody>
      </p:sp>
      <p:pic>
        <p:nvPicPr>
          <p:cNvPr id="25609"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89353" y="1909140"/>
            <a:ext cx="4086491" cy="35920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Title 1"/>
          <p:cNvSpPr>
            <a:spLocks noGrp="1"/>
          </p:cNvSpPr>
          <p:nvPr>
            <p:ph type="title"/>
          </p:nvPr>
        </p:nvSpPr>
        <p:spPr/>
        <p:txBody>
          <a:bodyPr>
            <a:normAutofit fontScale="90000"/>
          </a:bodyPr>
          <a:lstStyle/>
          <a:p>
            <a:r>
              <a:rPr lang="el-GR" dirty="0"/>
              <a:t>Το θερμικό μοντέλο </a:t>
            </a:r>
            <a:r>
              <a:rPr lang="el-GR" dirty="0" err="1"/>
              <a:t>ημιχώρου</a:t>
            </a:r>
            <a:r>
              <a:rPr lang="el-GR" dirty="0"/>
              <a:t> της ωκεάνιας </a:t>
            </a:r>
            <a:r>
              <a:rPr lang="el-GR" dirty="0" smtClean="0"/>
              <a:t>λιθόσφαιρας</a:t>
            </a:r>
            <a:endParaRPr lang="en-US" dirty="0"/>
          </a:p>
        </p:txBody>
      </p:sp>
      <p:sp>
        <p:nvSpPr>
          <p:cNvPr id="14" name="8 - TextBox"/>
          <p:cNvSpPr txBox="1">
            <a:spLocks noChangeArrowheads="1"/>
          </p:cNvSpPr>
          <p:nvPr/>
        </p:nvSpPr>
        <p:spPr bwMode="auto">
          <a:xfrm>
            <a:off x="2762254" y="5241876"/>
            <a:ext cx="2532608"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l-GR" altLang="en-US" sz="1100" dirty="0">
                <a:latin typeface="+mn-lt"/>
              </a:rPr>
              <a:t>(</a:t>
            </a:r>
            <a:r>
              <a:rPr lang="el-GR" altLang="en-US" sz="1100" dirty="0" smtClean="0">
                <a:latin typeface="+mn-lt"/>
              </a:rPr>
              <a:t>Παπαζάχος &amp; Παπαζάχος, </a:t>
            </a:r>
            <a:r>
              <a:rPr lang="el-GR" altLang="en-US" sz="1100" dirty="0">
                <a:latin typeface="+mn-lt"/>
              </a:rPr>
              <a:t>2008)</a:t>
            </a:r>
          </a:p>
        </p:txBody>
      </p:sp>
    </p:spTree>
    <p:extLst>
      <p:ext uri="{BB962C8B-B14F-4D97-AF65-F5344CB8AC3E}">
        <p14:creationId xmlns:p14="http://schemas.microsoft.com/office/powerpoint/2010/main" val="142062793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ext Box 5"/>
          <p:cNvSpPr txBox="1">
            <a:spLocks noChangeArrowheads="1"/>
          </p:cNvSpPr>
          <p:nvPr/>
        </p:nvSpPr>
        <p:spPr bwMode="auto">
          <a:xfrm>
            <a:off x="1847850" y="142875"/>
            <a:ext cx="85344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l-GR" altLang="en-US" b="1">
                <a:solidFill>
                  <a:schemeClr val="bg1"/>
                </a:solidFill>
                <a:latin typeface="Calibri" panose="020F0502020204030204" pitchFamily="34" charset="0"/>
              </a:rPr>
              <a:t>Η ροή θερμότητας από το εσωτερικό της Γης είναι αυτή που καθορίζει και συνδέεται με το σύνολο των γεωδυναμικών διαδικασιών, όπως:</a:t>
            </a:r>
          </a:p>
        </p:txBody>
      </p:sp>
      <p:sp>
        <p:nvSpPr>
          <p:cNvPr id="6" name="Text Box 7"/>
          <p:cNvSpPr txBox="1">
            <a:spLocks noChangeArrowheads="1"/>
          </p:cNvSpPr>
          <p:nvPr/>
        </p:nvSpPr>
        <p:spPr bwMode="auto">
          <a:xfrm>
            <a:off x="67235" y="1855695"/>
            <a:ext cx="6629400" cy="1616075"/>
          </a:xfrm>
          <a:prstGeom prst="rect">
            <a:avLst/>
          </a:prstGeom>
          <a:noFill/>
          <a:ln w="9525">
            <a:noFill/>
            <a:miter lim="800000"/>
            <a:headEnd/>
            <a:tailEnd/>
          </a:ln>
          <a:effectLst/>
        </p:spPr>
        <p:txBody>
          <a:bodyPr>
            <a:spAutoFit/>
          </a:bodyPr>
          <a:lstStyle/>
          <a:p>
            <a:pPr>
              <a:spcBef>
                <a:spcPct val="50000"/>
              </a:spcBef>
              <a:buFontTx/>
              <a:buChar char="-"/>
              <a:defRPr/>
            </a:pPr>
            <a:r>
              <a:rPr lang="el-GR" b="1" i="1" dirty="0"/>
              <a:t> η </a:t>
            </a:r>
            <a:r>
              <a:rPr lang="el-GR" b="1" i="1" dirty="0" err="1"/>
              <a:t>σεισμογένεση</a:t>
            </a:r>
            <a:endParaRPr lang="el-GR" b="1" i="1" dirty="0"/>
          </a:p>
          <a:p>
            <a:pPr>
              <a:spcBef>
                <a:spcPct val="50000"/>
              </a:spcBef>
              <a:buFontTx/>
              <a:buChar char="-"/>
              <a:defRPr/>
            </a:pPr>
            <a:r>
              <a:rPr lang="el-GR" b="1" i="1" dirty="0"/>
              <a:t> η ηφαιστειότητα</a:t>
            </a:r>
          </a:p>
          <a:p>
            <a:pPr>
              <a:spcBef>
                <a:spcPct val="50000"/>
              </a:spcBef>
              <a:buFontTx/>
              <a:buChar char="-"/>
              <a:defRPr/>
            </a:pPr>
            <a:r>
              <a:rPr lang="el-GR" b="1" i="1" dirty="0"/>
              <a:t>το μαγνητικό πεδίο της Γης</a:t>
            </a:r>
          </a:p>
          <a:p>
            <a:pPr>
              <a:spcBef>
                <a:spcPct val="50000"/>
              </a:spcBef>
              <a:buFontTx/>
              <a:buChar char="-"/>
              <a:defRPr/>
            </a:pPr>
            <a:r>
              <a:rPr lang="el-GR" b="1" i="1" dirty="0"/>
              <a:t> οι τεκτονικές κινήσεις</a:t>
            </a:r>
          </a:p>
        </p:txBody>
      </p:sp>
      <p:pic>
        <p:nvPicPr>
          <p:cNvPr id="36869" name="Picture 10" descr="j0282861"/>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4633057" y="2789959"/>
            <a:ext cx="1676400" cy="1316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870" name="Picture 2" descr="C:\Eisagogi sti geofysiki\Geofusiki_ppt\Sximata_Thermotita\earthquake.jpe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48711" y="1403258"/>
            <a:ext cx="1000125" cy="1152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itle 2"/>
          <p:cNvSpPr>
            <a:spLocks noGrp="1"/>
          </p:cNvSpPr>
          <p:nvPr>
            <p:ph type="title"/>
          </p:nvPr>
        </p:nvSpPr>
        <p:spPr/>
        <p:txBody>
          <a:bodyPr/>
          <a:lstStyle/>
          <a:p>
            <a:r>
              <a:rPr lang="el-GR" dirty="0" smtClean="0"/>
              <a:t>ΘΕΡΜΟΤΗΤΑ ΤΗΣ ΓΗΣ</a:t>
            </a:r>
            <a:endParaRPr lang="en-US" dirty="0"/>
          </a:p>
        </p:txBody>
      </p:sp>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603999" y="3608295"/>
            <a:ext cx="4705499" cy="2764481"/>
          </a:xfrm>
          <a:prstGeom prst="rect">
            <a:avLst/>
          </a:prstGeom>
        </p:spPr>
      </p:pic>
      <p:pic>
        <p:nvPicPr>
          <p:cNvPr id="3" name="Picture 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309457" y="1335405"/>
            <a:ext cx="2604045" cy="1974844"/>
          </a:xfrm>
          <a:prstGeom prst="rect">
            <a:avLst/>
          </a:prstGeom>
        </p:spPr>
      </p:pic>
    </p:spTree>
    <p:extLst>
      <p:ext uri="{BB962C8B-B14F-4D97-AF65-F5344CB8AC3E}">
        <p14:creationId xmlns:p14="http://schemas.microsoft.com/office/powerpoint/2010/main" val="712325683"/>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7" name="3 - Ορθογώνιο"/>
          <p:cNvSpPr>
            <a:spLocks noChangeArrowheads="1"/>
          </p:cNvSpPr>
          <p:nvPr/>
        </p:nvSpPr>
        <p:spPr bwMode="auto">
          <a:xfrm>
            <a:off x="144694" y="1407320"/>
            <a:ext cx="12089363"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eaLnBrk="1" hangingPunct="1"/>
            <a:r>
              <a:rPr lang="el-GR" altLang="en-US" dirty="0">
                <a:latin typeface="+mn-lt"/>
              </a:rPr>
              <a:t>Η πάχυνση της λιθόσφαιρας, σε συνδυασμό με την υπόθεση ότι η λιθόσφαιρα βρίσκεται σε </a:t>
            </a:r>
            <a:r>
              <a:rPr lang="el-GR" altLang="en-US" dirty="0" err="1">
                <a:latin typeface="+mn-lt"/>
              </a:rPr>
              <a:t>βαρυτική</a:t>
            </a:r>
            <a:r>
              <a:rPr lang="el-GR" altLang="en-US" dirty="0">
                <a:latin typeface="+mn-lt"/>
              </a:rPr>
              <a:t> αντιστάθμιση οδηγεί στο συμπέρασμα ότι η λιθόσφαιρα βυθίζεται στο μανδύα λόγω αύξησης της πυκνότητάς της με την πάροδο του χρόνου, με αποτέλεσμα να αυξάνει το βάθος του θαλάσσιου πυθμένα.</a:t>
            </a:r>
          </a:p>
        </p:txBody>
      </p:sp>
      <p:sp>
        <p:nvSpPr>
          <p:cNvPr id="26628" name="4 - Ορθογώνιο"/>
          <p:cNvSpPr>
            <a:spLocks noChangeArrowheads="1"/>
          </p:cNvSpPr>
          <p:nvPr/>
        </p:nvSpPr>
        <p:spPr bwMode="auto">
          <a:xfrm>
            <a:off x="236446" y="2337636"/>
            <a:ext cx="1190586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eaLnBrk="1" hangingPunct="1"/>
            <a:r>
              <a:rPr lang="el-GR" altLang="en-US" dirty="0">
                <a:latin typeface="+mn-lt"/>
              </a:rPr>
              <a:t>Σύμφωνα με το μοντέλο αυτό, το βάθος, </a:t>
            </a:r>
            <a:r>
              <a:rPr lang="el-GR" altLang="en-US" b="1" dirty="0">
                <a:latin typeface="+mn-lt"/>
              </a:rPr>
              <a:t>d</a:t>
            </a:r>
            <a:r>
              <a:rPr lang="el-GR" altLang="en-US" dirty="0">
                <a:latin typeface="+mn-lt"/>
              </a:rPr>
              <a:t>, του θαλάσσιου πυθμένα μετά από χρόνο </a:t>
            </a:r>
            <a:r>
              <a:rPr lang="el-GR" altLang="en-US" b="1" dirty="0">
                <a:latin typeface="+mn-lt"/>
              </a:rPr>
              <a:t>t</a:t>
            </a:r>
            <a:r>
              <a:rPr lang="el-GR" altLang="en-US" dirty="0">
                <a:latin typeface="+mn-lt"/>
              </a:rPr>
              <a:t> δίνεται από τη σχέση:</a:t>
            </a:r>
          </a:p>
        </p:txBody>
      </p:sp>
      <p:grpSp>
        <p:nvGrpSpPr>
          <p:cNvPr id="26629" name="7 - Ομάδα"/>
          <p:cNvGrpSpPr>
            <a:grpSpLocks/>
          </p:cNvGrpSpPr>
          <p:nvPr/>
        </p:nvGrpSpPr>
        <p:grpSpPr bwMode="auto">
          <a:xfrm>
            <a:off x="4381500" y="2786064"/>
            <a:ext cx="4521200" cy="1000125"/>
            <a:chOff x="3071802" y="2786058"/>
            <a:chExt cx="4520710" cy="1000132"/>
          </a:xfrm>
        </p:grpSpPr>
        <p:graphicFrame>
          <p:nvGraphicFramePr>
            <p:cNvPr id="26626" name="Object 2"/>
            <p:cNvGraphicFramePr>
              <a:graphicFrameLocks noChangeAspect="1"/>
            </p:cNvGraphicFramePr>
            <p:nvPr>
              <p:extLst>
                <p:ext uri="{D42A27DB-BD31-4B8C-83A1-F6EECF244321}">
                  <p14:modId xmlns:p14="http://schemas.microsoft.com/office/powerpoint/2010/main" val="1447720596"/>
                </p:ext>
              </p:extLst>
            </p:nvPr>
          </p:nvGraphicFramePr>
          <p:xfrm>
            <a:off x="3071802" y="2786058"/>
            <a:ext cx="3000396" cy="1000132"/>
          </p:xfrm>
          <a:graphic>
            <a:graphicData uri="http://schemas.openxmlformats.org/presentationml/2006/ole">
              <mc:AlternateContent xmlns:mc="http://schemas.openxmlformats.org/markup-compatibility/2006">
                <mc:Choice xmlns:v="urn:schemas-microsoft-com:vml" Requires="v">
                  <p:oleObj spid="_x0000_s26644" name="Equation" r:id="rId3" imgW="1409400" imgH="469800" progId="Equation.DSMT4">
                    <p:embed/>
                  </p:oleObj>
                </mc:Choice>
                <mc:Fallback>
                  <p:oleObj name="Equation" r:id="rId3" imgW="1409400" imgH="469800" progId="Equation.DSMT4">
                    <p:embed/>
                    <p:pic>
                      <p:nvPicPr>
                        <p:cNvPr id="0" name=""/>
                        <p:cNvPicPr>
                          <a:picLocks noChangeAspect="1" noChangeArrowheads="1"/>
                        </p:cNvPicPr>
                        <p:nvPr/>
                      </p:nvPicPr>
                      <p:blipFill>
                        <a:blip r:embed="rId4">
                          <a:lum bright="-100000"/>
                          <a:extLst>
                            <a:ext uri="{28A0092B-C50C-407E-A947-70E740481C1C}">
                              <a14:useLocalDpi xmlns:a14="http://schemas.microsoft.com/office/drawing/2010/main" val="0"/>
                            </a:ext>
                          </a:extLst>
                        </a:blip>
                        <a:srcRect/>
                        <a:stretch>
                          <a:fillRect/>
                        </a:stretch>
                      </p:blipFill>
                      <p:spPr bwMode="auto">
                        <a:xfrm>
                          <a:off x="3071802" y="2786058"/>
                          <a:ext cx="3000396" cy="100013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26635" name="6 - Ορθογώνιο"/>
            <p:cNvSpPr>
              <a:spLocks noChangeArrowheads="1"/>
            </p:cNvSpPr>
            <p:nvPr/>
          </p:nvSpPr>
          <p:spPr bwMode="auto">
            <a:xfrm>
              <a:off x="6858016" y="3143248"/>
              <a:ext cx="73449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l-GR" altLang="en-US" dirty="0">
                  <a:latin typeface="Calibri" panose="020F0502020204030204" pitchFamily="34" charset="0"/>
                </a:rPr>
                <a:t>(4.40)</a:t>
              </a:r>
            </a:p>
          </p:txBody>
        </p:sp>
      </p:grpSp>
      <p:grpSp>
        <p:nvGrpSpPr>
          <p:cNvPr id="26630" name="11 - Ομάδα"/>
          <p:cNvGrpSpPr>
            <a:grpSpLocks/>
          </p:cNvGrpSpPr>
          <p:nvPr/>
        </p:nvGrpSpPr>
        <p:grpSpPr bwMode="auto">
          <a:xfrm>
            <a:off x="6640825" y="3838972"/>
            <a:ext cx="5501481" cy="1428750"/>
            <a:chOff x="500034" y="4143380"/>
            <a:chExt cx="5501520" cy="1428760"/>
          </a:xfrm>
        </p:grpSpPr>
        <p:sp>
          <p:nvSpPr>
            <p:cNvPr id="26632" name="8 - Ορθογώνιο"/>
            <p:cNvSpPr>
              <a:spLocks noChangeArrowheads="1"/>
            </p:cNvSpPr>
            <p:nvPr/>
          </p:nvSpPr>
          <p:spPr bwMode="auto">
            <a:xfrm>
              <a:off x="500034" y="4143380"/>
              <a:ext cx="550152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eaLnBrk="1" hangingPunct="1"/>
              <a:r>
                <a:rPr lang="el-GR" altLang="en-US" b="1" dirty="0" err="1">
                  <a:latin typeface="+mn-lt"/>
                </a:rPr>
                <a:t>d</a:t>
              </a:r>
              <a:r>
                <a:rPr lang="el-GR" altLang="en-US" b="1" baseline="-25000" dirty="0" err="1">
                  <a:latin typeface="+mn-lt"/>
                </a:rPr>
                <a:t>r</a:t>
              </a:r>
              <a:r>
                <a:rPr lang="el-GR" altLang="en-US" dirty="0">
                  <a:latin typeface="+mn-lt"/>
                </a:rPr>
                <a:t> και </a:t>
              </a:r>
              <a:r>
                <a:rPr lang="el-GR" altLang="en-US" b="1" dirty="0" err="1">
                  <a:latin typeface="+mn-lt"/>
                </a:rPr>
                <a:t>ρ</a:t>
              </a:r>
              <a:r>
                <a:rPr lang="el-GR" altLang="en-US" b="1" baseline="-25000" dirty="0" err="1">
                  <a:latin typeface="+mn-lt"/>
                </a:rPr>
                <a:t>α</a:t>
              </a:r>
              <a:r>
                <a:rPr lang="el-GR" altLang="en-US" dirty="0">
                  <a:latin typeface="+mn-lt"/>
                </a:rPr>
                <a:t> είναι το βάθος του νερού και η πυκνότητα της λιθόσφαιρας στον άξονα της </a:t>
              </a:r>
              <a:r>
                <a:rPr lang="el-GR" altLang="en-US" dirty="0" err="1">
                  <a:latin typeface="+mn-lt"/>
                </a:rPr>
                <a:t>μεσοωκεάνιας</a:t>
              </a:r>
              <a:r>
                <a:rPr lang="el-GR" altLang="en-US" dirty="0">
                  <a:latin typeface="+mn-lt"/>
                </a:rPr>
                <a:t> ράχης</a:t>
              </a:r>
            </a:p>
          </p:txBody>
        </p:sp>
        <p:sp>
          <p:nvSpPr>
            <p:cNvPr id="10" name="9 - Ορθογώνιο"/>
            <p:cNvSpPr/>
            <p:nvPr/>
          </p:nvSpPr>
          <p:spPr>
            <a:xfrm>
              <a:off x="608492" y="4786323"/>
              <a:ext cx="3197821" cy="369335"/>
            </a:xfrm>
            <a:prstGeom prst="rect">
              <a:avLst/>
            </a:prstGeom>
          </p:spPr>
          <p:txBody>
            <a:bodyPr wrap="none">
              <a:spAutoFit/>
            </a:bodyPr>
            <a:lstStyle/>
            <a:p>
              <a:pPr algn="just">
                <a:defRPr/>
              </a:pPr>
              <a:r>
                <a:rPr lang="el-GR" b="1" dirty="0" err="1"/>
                <a:t>ρ</a:t>
              </a:r>
              <a:r>
                <a:rPr lang="el-GR" b="1" baseline="-25000" dirty="0" err="1"/>
                <a:t>w</a:t>
              </a:r>
              <a:r>
                <a:rPr lang="el-GR" dirty="0"/>
                <a:t> είναι η πυκνότητα του νερού</a:t>
              </a:r>
            </a:p>
          </p:txBody>
        </p:sp>
        <p:sp>
          <p:nvSpPr>
            <p:cNvPr id="11" name="10 - Ορθογώνιο"/>
            <p:cNvSpPr/>
            <p:nvPr/>
          </p:nvSpPr>
          <p:spPr>
            <a:xfrm>
              <a:off x="500034" y="5202250"/>
              <a:ext cx="4572032" cy="369890"/>
            </a:xfrm>
            <a:prstGeom prst="rect">
              <a:avLst/>
            </a:prstGeom>
          </p:spPr>
          <p:txBody>
            <a:bodyPr>
              <a:spAutoFit/>
            </a:bodyPr>
            <a:lstStyle/>
            <a:p>
              <a:pPr algn="just">
                <a:defRPr/>
              </a:pPr>
              <a:r>
                <a:rPr lang="el-GR" b="1" dirty="0"/>
                <a:t>α </a:t>
              </a:r>
              <a:r>
                <a:rPr lang="el-GR" dirty="0"/>
                <a:t>είναι ο συντελεστής θερμικής διαστολής</a:t>
              </a:r>
            </a:p>
          </p:txBody>
        </p:sp>
      </p:grpSp>
      <p:sp>
        <p:nvSpPr>
          <p:cNvPr id="13" name="12 - Ορθογώνιο"/>
          <p:cNvSpPr/>
          <p:nvPr/>
        </p:nvSpPr>
        <p:spPr>
          <a:xfrm>
            <a:off x="144694" y="5357202"/>
            <a:ext cx="11829757" cy="646113"/>
          </a:xfrm>
          <a:prstGeom prst="rect">
            <a:avLst/>
          </a:prstGeom>
          <a:solidFill>
            <a:schemeClr val="bg1"/>
          </a:solidFill>
        </p:spPr>
        <p:style>
          <a:lnRef idx="3">
            <a:schemeClr val="lt1"/>
          </a:lnRef>
          <a:fillRef idx="1">
            <a:schemeClr val="accent3"/>
          </a:fillRef>
          <a:effectRef idx="1">
            <a:schemeClr val="accent3"/>
          </a:effectRef>
          <a:fontRef idx="minor">
            <a:schemeClr val="lt1"/>
          </a:fontRef>
        </p:style>
        <p:txBody>
          <a:bodyPr wrap="square">
            <a:spAutoFit/>
          </a:bodyPr>
          <a:lstStyle/>
          <a:p>
            <a:pPr algn="just">
              <a:defRPr/>
            </a:pPr>
            <a:r>
              <a:rPr lang="el-GR" dirty="0">
                <a:solidFill>
                  <a:schemeClr val="tx1"/>
                </a:solidFill>
              </a:rPr>
              <a:t>Επομένως, και το βάθος του ωκεάνιου πυθμένα (δηλαδή το βάθος της πάνω επιφάνειας της ωκεάνιας λιθόσφαιρας) αυξάνεται ανάλογα με την τετραγωνική ρίζα του χρόνου.</a:t>
            </a:r>
          </a:p>
        </p:txBody>
      </p:sp>
      <p:sp>
        <p:nvSpPr>
          <p:cNvPr id="14" name="Title 1"/>
          <p:cNvSpPr>
            <a:spLocks noGrp="1"/>
          </p:cNvSpPr>
          <p:nvPr>
            <p:ph type="title"/>
          </p:nvPr>
        </p:nvSpPr>
        <p:spPr/>
        <p:txBody>
          <a:bodyPr>
            <a:normAutofit fontScale="90000"/>
          </a:bodyPr>
          <a:lstStyle/>
          <a:p>
            <a:r>
              <a:rPr lang="el-GR" dirty="0"/>
              <a:t>Το θερμικό μοντέλο </a:t>
            </a:r>
            <a:r>
              <a:rPr lang="el-GR" dirty="0" err="1"/>
              <a:t>ημιχώρου</a:t>
            </a:r>
            <a:r>
              <a:rPr lang="el-GR" dirty="0"/>
              <a:t> της ωκεάνιας </a:t>
            </a:r>
            <a:r>
              <a:rPr lang="el-GR" dirty="0" smtClean="0"/>
              <a:t>λιθόσφαιρας</a:t>
            </a:r>
            <a:endParaRPr lang="en-US" dirty="0"/>
          </a:p>
        </p:txBody>
      </p:sp>
    </p:spTree>
    <p:extLst>
      <p:ext uri="{BB962C8B-B14F-4D97-AF65-F5344CB8AC3E}">
        <p14:creationId xmlns:p14="http://schemas.microsoft.com/office/powerpoint/2010/main" val="3736482886"/>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289250" y="1362416"/>
            <a:ext cx="11812554" cy="708025"/>
          </a:xfrm>
          <a:prstGeom prst="rect">
            <a:avLst/>
          </a:prstGeom>
          <a:solidFill>
            <a:schemeClr val="bg1"/>
          </a:solidFill>
        </p:spPr>
        <p:style>
          <a:lnRef idx="1">
            <a:schemeClr val="accent6"/>
          </a:lnRef>
          <a:fillRef idx="3">
            <a:schemeClr val="accent6"/>
          </a:fillRef>
          <a:effectRef idx="2">
            <a:schemeClr val="accent6"/>
          </a:effectRef>
          <a:fontRef idx="minor">
            <a:schemeClr val="lt1"/>
          </a:fontRef>
        </p:style>
        <p:txBody>
          <a:bodyPr wrap="square">
            <a:spAutoFit/>
          </a:bodyPr>
          <a:lstStyle/>
          <a:p>
            <a:pPr algn="just">
              <a:defRPr/>
            </a:pPr>
            <a:r>
              <a:rPr lang="el-GR" sz="2000" b="1" u="sng" dirty="0">
                <a:solidFill>
                  <a:schemeClr val="tx1"/>
                </a:solidFill>
              </a:rPr>
              <a:t>Ορισμός</a:t>
            </a:r>
            <a:r>
              <a:rPr lang="el-GR" sz="2000" u="sng" dirty="0">
                <a:solidFill>
                  <a:schemeClr val="tx1"/>
                </a:solidFill>
              </a:rPr>
              <a:t>:</a:t>
            </a:r>
          </a:p>
          <a:p>
            <a:pPr algn="just">
              <a:defRPr/>
            </a:pPr>
            <a:r>
              <a:rPr lang="el-GR" sz="2000" dirty="0">
                <a:solidFill>
                  <a:schemeClr val="tx1"/>
                </a:solidFill>
              </a:rPr>
              <a:t>Γεώθερμη ονομάζεται η σχέση (συνάρτηση) της </a:t>
            </a:r>
            <a:r>
              <a:rPr lang="el-GR" sz="2000" b="1" dirty="0">
                <a:solidFill>
                  <a:schemeClr val="tx1"/>
                </a:solidFill>
              </a:rPr>
              <a:t>θερμοκρασίας Τ</a:t>
            </a:r>
            <a:r>
              <a:rPr lang="el-GR" sz="2000" dirty="0">
                <a:solidFill>
                  <a:schemeClr val="tx1"/>
                </a:solidFill>
              </a:rPr>
              <a:t>, με το </a:t>
            </a:r>
            <a:r>
              <a:rPr lang="el-GR" sz="2000" b="1" dirty="0">
                <a:solidFill>
                  <a:schemeClr val="tx1"/>
                </a:solidFill>
              </a:rPr>
              <a:t>βάθος </a:t>
            </a:r>
            <a:r>
              <a:rPr lang="en-US" sz="2000" b="1" dirty="0">
                <a:solidFill>
                  <a:schemeClr val="tx1"/>
                </a:solidFill>
              </a:rPr>
              <a:t>z</a:t>
            </a:r>
            <a:endParaRPr lang="el-GR" sz="2000" b="1" dirty="0">
              <a:solidFill>
                <a:schemeClr val="tx1"/>
              </a:solidFill>
            </a:endParaRPr>
          </a:p>
        </p:txBody>
      </p:sp>
      <p:sp>
        <p:nvSpPr>
          <p:cNvPr id="6" name="Rectangle 5"/>
          <p:cNvSpPr/>
          <p:nvPr/>
        </p:nvSpPr>
        <p:spPr>
          <a:xfrm>
            <a:off x="2024062" y="2142478"/>
            <a:ext cx="8143875" cy="4094163"/>
          </a:xfrm>
          <a:prstGeom prst="rect">
            <a:avLst/>
          </a:prstGeom>
          <a:solidFill>
            <a:schemeClr val="bg1"/>
          </a:solidFill>
        </p:spPr>
        <p:style>
          <a:lnRef idx="1">
            <a:schemeClr val="accent4"/>
          </a:lnRef>
          <a:fillRef idx="2">
            <a:schemeClr val="accent4"/>
          </a:fillRef>
          <a:effectRef idx="1">
            <a:schemeClr val="accent4"/>
          </a:effectRef>
          <a:fontRef idx="minor">
            <a:schemeClr val="dk1"/>
          </a:fontRef>
        </p:style>
        <p:txBody>
          <a:bodyPr>
            <a:spAutoFit/>
          </a:bodyPr>
          <a:lstStyle/>
          <a:p>
            <a:pPr>
              <a:defRPr/>
            </a:pPr>
            <a:r>
              <a:rPr lang="el-GR" sz="2000" dirty="0">
                <a:solidFill>
                  <a:schemeClr val="tx1"/>
                </a:solidFill>
              </a:rPr>
              <a:t>εξαρτάται από: </a:t>
            </a:r>
          </a:p>
          <a:p>
            <a:pPr>
              <a:defRPr/>
            </a:pPr>
            <a:endParaRPr lang="el-GR" sz="2000" dirty="0">
              <a:solidFill>
                <a:schemeClr val="tx1"/>
              </a:solidFill>
            </a:endParaRPr>
          </a:p>
          <a:p>
            <a:pPr>
              <a:defRPr/>
            </a:pPr>
            <a:r>
              <a:rPr lang="el-GR" sz="2000" b="1" dirty="0">
                <a:solidFill>
                  <a:schemeClr val="tx1"/>
                </a:solidFill>
              </a:rPr>
              <a:t>εσωτερικούς παράγοντες της δομής </a:t>
            </a:r>
            <a:r>
              <a:rPr lang="el-GR" sz="2000" dirty="0">
                <a:solidFill>
                  <a:schemeClr val="tx1"/>
                </a:solidFill>
              </a:rPr>
              <a:t>:  </a:t>
            </a:r>
          </a:p>
          <a:p>
            <a:pPr>
              <a:buFontTx/>
              <a:buChar char="-"/>
              <a:defRPr/>
            </a:pPr>
            <a:r>
              <a:rPr lang="el-GR" sz="2000" dirty="0">
                <a:solidFill>
                  <a:schemeClr val="tx1"/>
                </a:solidFill>
              </a:rPr>
              <a:t> αγωγιμότητα, </a:t>
            </a:r>
          </a:p>
          <a:p>
            <a:pPr>
              <a:buFontTx/>
              <a:buChar char="-"/>
              <a:defRPr/>
            </a:pPr>
            <a:r>
              <a:rPr lang="el-GR" sz="2000" dirty="0">
                <a:solidFill>
                  <a:schemeClr val="tx1"/>
                </a:solidFill>
              </a:rPr>
              <a:t> ειδική θερμότητα, </a:t>
            </a:r>
          </a:p>
          <a:p>
            <a:pPr>
              <a:buFontTx/>
              <a:buChar char="-"/>
              <a:defRPr/>
            </a:pPr>
            <a:r>
              <a:rPr lang="el-GR" sz="2000" dirty="0">
                <a:solidFill>
                  <a:schemeClr val="tx1"/>
                </a:solidFill>
              </a:rPr>
              <a:t> πυκνότητα, </a:t>
            </a:r>
          </a:p>
          <a:p>
            <a:pPr>
              <a:buFontTx/>
              <a:buChar char="-"/>
              <a:defRPr/>
            </a:pPr>
            <a:r>
              <a:rPr lang="el-GR" sz="2000" dirty="0">
                <a:solidFill>
                  <a:schemeClr val="tx1"/>
                </a:solidFill>
              </a:rPr>
              <a:t> πηγές γένεσης θερμότητας από ραδιενέργεια</a:t>
            </a:r>
          </a:p>
          <a:p>
            <a:pPr>
              <a:defRPr/>
            </a:pPr>
            <a:endParaRPr lang="el-GR" sz="2000" dirty="0">
              <a:solidFill>
                <a:schemeClr val="tx1"/>
              </a:solidFill>
            </a:endParaRPr>
          </a:p>
          <a:p>
            <a:pPr>
              <a:defRPr/>
            </a:pPr>
            <a:r>
              <a:rPr lang="el-GR" sz="2000" b="1" dirty="0">
                <a:solidFill>
                  <a:schemeClr val="tx1"/>
                </a:solidFill>
              </a:rPr>
              <a:t>εξωτερικούς παράγοντες :  </a:t>
            </a:r>
          </a:p>
          <a:p>
            <a:pPr>
              <a:buFontTx/>
              <a:buChar char="-"/>
              <a:defRPr/>
            </a:pPr>
            <a:r>
              <a:rPr lang="el-GR" sz="2000" dirty="0">
                <a:solidFill>
                  <a:schemeClr val="tx1"/>
                </a:solidFill>
              </a:rPr>
              <a:t> ροή θερμότητας που εισέρχεται στη δομή, </a:t>
            </a:r>
          </a:p>
          <a:p>
            <a:pPr>
              <a:buFontTx/>
              <a:buChar char="-"/>
              <a:defRPr/>
            </a:pPr>
            <a:r>
              <a:rPr lang="el-GR" sz="2000" dirty="0">
                <a:solidFill>
                  <a:schemeClr val="tx1"/>
                </a:solidFill>
              </a:rPr>
              <a:t> θερμοκρασία στην επιφάνεια της δομής, </a:t>
            </a:r>
          </a:p>
          <a:p>
            <a:pPr>
              <a:buFontTx/>
              <a:buChar char="-"/>
              <a:defRPr/>
            </a:pPr>
            <a:r>
              <a:rPr lang="el-GR" sz="2000" dirty="0">
                <a:solidFill>
                  <a:schemeClr val="tx1"/>
                </a:solidFill>
              </a:rPr>
              <a:t> ρυθμός με τον οποίο απομακρύνεται ή προστίθεται υλικό στην επιφάνεια    </a:t>
            </a:r>
          </a:p>
          <a:p>
            <a:pPr>
              <a:defRPr/>
            </a:pPr>
            <a:r>
              <a:rPr lang="el-GR" sz="2000" dirty="0">
                <a:solidFill>
                  <a:schemeClr val="tx1"/>
                </a:solidFill>
              </a:rPr>
              <a:t> της δομής π.χ. με αποσάθρωση ή απόθεση, αντίστοιχα)</a:t>
            </a:r>
          </a:p>
        </p:txBody>
      </p:sp>
      <p:sp>
        <p:nvSpPr>
          <p:cNvPr id="2" name="Title 1"/>
          <p:cNvSpPr>
            <a:spLocks noGrp="1"/>
          </p:cNvSpPr>
          <p:nvPr>
            <p:ph type="title"/>
          </p:nvPr>
        </p:nvSpPr>
        <p:spPr/>
        <p:txBody>
          <a:bodyPr/>
          <a:lstStyle/>
          <a:p>
            <a:r>
              <a:rPr lang="el-GR" dirty="0"/>
              <a:t>Γεώθερμες</a:t>
            </a:r>
            <a:endParaRPr lang="en-US" dirty="0"/>
          </a:p>
        </p:txBody>
      </p:sp>
    </p:spTree>
    <p:extLst>
      <p:ext uri="{BB962C8B-B14F-4D97-AF65-F5344CB8AC3E}">
        <p14:creationId xmlns:p14="http://schemas.microsoft.com/office/powerpoint/2010/main" val="262246254"/>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3" name="Rectangle 4"/>
          <p:cNvSpPr>
            <a:spLocks noChangeArrowheads="1"/>
          </p:cNvSpPr>
          <p:nvPr/>
        </p:nvSpPr>
        <p:spPr bwMode="auto">
          <a:xfrm>
            <a:off x="202165" y="1251590"/>
            <a:ext cx="11989835" cy="16312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l-GR" altLang="en-US" sz="1600" dirty="0">
                <a:latin typeface="+mn-lt"/>
              </a:rPr>
              <a:t>Αν θεωρήσουμε ότι έχουμε μία κατακόρυφη στήλη στη Γη όπου δεν αφαιρείται ούτε προστίθεται υλικό λόγω μεταφοράς (</a:t>
            </a:r>
            <a:r>
              <a:rPr lang="en-US" altLang="en-US" sz="1600" b="1" dirty="0">
                <a:latin typeface="+mn-lt"/>
              </a:rPr>
              <a:t>u</a:t>
            </a:r>
            <a:r>
              <a:rPr lang="en-US" altLang="en-US" sz="1600" dirty="0">
                <a:latin typeface="+mn-lt"/>
              </a:rPr>
              <a:t>=</a:t>
            </a:r>
            <a:r>
              <a:rPr lang="en-US" altLang="en-US" sz="1600" b="1" dirty="0">
                <a:latin typeface="+mn-lt"/>
              </a:rPr>
              <a:t>0</a:t>
            </a:r>
            <a:r>
              <a:rPr lang="el-GR" altLang="en-US" sz="1600" i="1" dirty="0">
                <a:latin typeface="+mn-lt"/>
              </a:rPr>
              <a:t>), η ροή θερμότητας με αγωγή γίνεται </a:t>
            </a:r>
            <a:r>
              <a:rPr lang="el-GR" altLang="en-US" sz="1600" dirty="0">
                <a:latin typeface="+mn-lt"/>
              </a:rPr>
              <a:t>πρακτικά </a:t>
            </a:r>
            <a:r>
              <a:rPr lang="el-GR" altLang="en-US" sz="1600" u="sng" dirty="0">
                <a:latin typeface="+mn-lt"/>
              </a:rPr>
              <a:t>μόνο κατακόρυφα</a:t>
            </a:r>
            <a:r>
              <a:rPr lang="el-GR" altLang="en-US" sz="1600" dirty="0">
                <a:latin typeface="+mn-lt"/>
              </a:rPr>
              <a:t>  και είναι σταθερή. </a:t>
            </a:r>
            <a:endParaRPr lang="en-US" altLang="en-US" sz="1600" dirty="0">
              <a:latin typeface="+mn-lt"/>
            </a:endParaRPr>
          </a:p>
          <a:p>
            <a:pPr eaLnBrk="1" hangingPunct="1"/>
            <a:r>
              <a:rPr lang="el-GR" altLang="en-US" sz="1600" dirty="0">
                <a:latin typeface="+mn-lt"/>
              </a:rPr>
              <a:t>Μετά από</a:t>
            </a:r>
            <a:r>
              <a:rPr lang="en-US" altLang="en-US" sz="1600" dirty="0">
                <a:latin typeface="+mn-lt"/>
              </a:rPr>
              <a:t> </a:t>
            </a:r>
            <a:r>
              <a:rPr lang="el-GR" altLang="en-US" sz="1600" dirty="0">
                <a:latin typeface="+mn-lt"/>
              </a:rPr>
              <a:t>κάποιο χρονικό διάστημα η στήλη βρίσκεται σε κατάσταση θερμικής ισορροπίας,</a:t>
            </a:r>
            <a:r>
              <a:rPr lang="en-US" altLang="en-US" sz="1600" dirty="0">
                <a:latin typeface="+mn-lt"/>
              </a:rPr>
              <a:t> </a:t>
            </a:r>
            <a:r>
              <a:rPr lang="el-GR" altLang="en-US" sz="1600" dirty="0">
                <a:latin typeface="+mn-lt"/>
              </a:rPr>
              <a:t>δηλαδή η θερμοκρασία σε κάθε βάθος είναι σταθερή με το χρόνο (∂</a:t>
            </a:r>
            <a:r>
              <a:rPr lang="el-GR" altLang="en-US" sz="1600" i="1" dirty="0">
                <a:latin typeface="+mn-lt"/>
              </a:rPr>
              <a:t>T</a:t>
            </a:r>
            <a:r>
              <a:rPr lang="en-US" altLang="en-US" sz="1600" i="1" dirty="0">
                <a:latin typeface="+mn-lt"/>
              </a:rPr>
              <a:t>/</a:t>
            </a:r>
            <a:r>
              <a:rPr lang="el-GR" altLang="en-US" sz="1600" i="1" dirty="0">
                <a:latin typeface="+mn-lt"/>
              </a:rPr>
              <a:t> ∂t= 0 ). </a:t>
            </a:r>
            <a:endParaRPr lang="en-US" altLang="en-US" sz="1600" i="1" dirty="0">
              <a:latin typeface="+mn-lt"/>
            </a:endParaRPr>
          </a:p>
          <a:p>
            <a:pPr eaLnBrk="1" hangingPunct="1"/>
            <a:endParaRPr lang="en-US" altLang="en-US" i="1" dirty="0">
              <a:latin typeface="+mn-lt"/>
            </a:endParaRPr>
          </a:p>
          <a:p>
            <a:pPr eaLnBrk="1" hangingPunct="1"/>
            <a:r>
              <a:rPr lang="el-GR" altLang="en-US" sz="1600" i="1" dirty="0">
                <a:latin typeface="+mn-lt"/>
              </a:rPr>
              <a:t>Η</a:t>
            </a:r>
            <a:r>
              <a:rPr lang="en-US" altLang="en-US" sz="1600" i="1" dirty="0">
                <a:latin typeface="+mn-lt"/>
              </a:rPr>
              <a:t> </a:t>
            </a:r>
            <a:r>
              <a:rPr lang="el-GR" altLang="en-US" sz="1600" dirty="0">
                <a:latin typeface="+mn-lt"/>
              </a:rPr>
              <a:t>μεταβολή της θερμοκρασίας με το βάθος ονομάζεται </a:t>
            </a:r>
            <a:r>
              <a:rPr lang="el-GR" altLang="en-US" sz="1600" b="1" dirty="0">
                <a:latin typeface="+mn-lt"/>
              </a:rPr>
              <a:t>γεώθερμη ισορροπίας </a:t>
            </a:r>
            <a:r>
              <a:rPr lang="en-US" altLang="en-US" sz="1600" b="1" dirty="0">
                <a:latin typeface="+mn-lt"/>
              </a:rPr>
              <a:t>:</a:t>
            </a:r>
          </a:p>
        </p:txBody>
      </p:sp>
      <p:sp>
        <p:nvSpPr>
          <p:cNvPr id="6" name="Rectangle 5"/>
          <p:cNvSpPr/>
          <p:nvPr/>
        </p:nvSpPr>
        <p:spPr>
          <a:xfrm>
            <a:off x="202165" y="3600392"/>
            <a:ext cx="11989835" cy="1077218"/>
          </a:xfrm>
          <a:prstGeom prst="rect">
            <a:avLst/>
          </a:prstGeom>
        </p:spPr>
        <p:txBody>
          <a:bodyPr wrap="square">
            <a:spAutoFit/>
          </a:bodyPr>
          <a:lstStyle/>
          <a:p>
            <a:pPr>
              <a:defRPr/>
            </a:pPr>
            <a:r>
              <a:rPr lang="el-GR" sz="1600" dirty="0"/>
              <a:t>Αυτή </a:t>
            </a:r>
            <a:r>
              <a:rPr lang="el-GR" sz="1600" b="1" dirty="0"/>
              <a:t>είναι διαφορική εξίσωση δεύτερης τάξης </a:t>
            </a:r>
            <a:r>
              <a:rPr lang="el-GR" sz="1600" dirty="0"/>
              <a:t>και μπορεί να λυθεί αν δοθούν δύο </a:t>
            </a:r>
            <a:r>
              <a:rPr lang="el-GR" sz="1600" dirty="0" err="1"/>
              <a:t>ορικές</a:t>
            </a:r>
            <a:r>
              <a:rPr lang="el-GR" sz="1600" dirty="0"/>
              <a:t> συνθήκες.   π.χ. ότι: </a:t>
            </a:r>
          </a:p>
          <a:p>
            <a:pPr marL="342900" indent="-342900">
              <a:buFontTx/>
              <a:buAutoNum type="arabicParenR"/>
              <a:defRPr/>
            </a:pPr>
            <a:r>
              <a:rPr lang="el-GR" sz="1600" dirty="0"/>
              <a:t>στην επιφάνεια της Γης η θερμοκρασία είναι ίση με μηδέν, δηλαδή για z=0, T=0</a:t>
            </a:r>
          </a:p>
          <a:p>
            <a:pPr>
              <a:defRPr/>
            </a:pPr>
            <a:r>
              <a:rPr lang="el-GR" sz="1600" dirty="0"/>
              <a:t>2) η ροή θερμότητας στην επιφάνεια είναι ίση με  –</a:t>
            </a:r>
            <a:r>
              <a:rPr lang="el-GR" sz="1600" dirty="0" err="1"/>
              <a:t>qο</a:t>
            </a:r>
            <a:r>
              <a:rPr lang="el-GR" sz="1600" dirty="0"/>
              <a:t>  (το αρνητικό πρόσημο σημαίνει ότι ροή θερμότητας πραγματοποιείται προς τα επάνω, αντίθετα προς την </a:t>
            </a:r>
            <a:r>
              <a:rPr lang="el-GR" sz="1600" dirty="0" smtClean="0"/>
              <a:t>αύξηση </a:t>
            </a:r>
            <a:r>
              <a:rPr lang="el-GR" sz="1600" dirty="0"/>
              <a:t>του βάθους), δηλαδή για z=0, </a:t>
            </a:r>
          </a:p>
        </p:txBody>
      </p:sp>
      <p:graphicFrame>
        <p:nvGraphicFramePr>
          <p:cNvPr id="27650" name="Object 6"/>
          <p:cNvGraphicFramePr>
            <a:graphicFrameLocks noChangeAspect="1"/>
          </p:cNvGraphicFramePr>
          <p:nvPr>
            <p:extLst>
              <p:ext uri="{D42A27DB-BD31-4B8C-83A1-F6EECF244321}">
                <p14:modId xmlns:p14="http://schemas.microsoft.com/office/powerpoint/2010/main" val="2717706562"/>
              </p:ext>
            </p:extLst>
          </p:nvPr>
        </p:nvGraphicFramePr>
        <p:xfrm>
          <a:off x="5088257" y="4364079"/>
          <a:ext cx="1785937" cy="668337"/>
        </p:xfrm>
        <a:graphic>
          <a:graphicData uri="http://schemas.openxmlformats.org/presentationml/2006/ole">
            <mc:AlternateContent xmlns:mc="http://schemas.openxmlformats.org/markup-compatibility/2006">
              <mc:Choice xmlns:v="urn:schemas-microsoft-com:vml" Requires="v">
                <p:oleObj spid="_x0000_s27704" name="Equation" r:id="rId3" imgW="1218960" imgH="444240" progId="Equation.DSMT4">
                  <p:embed/>
                </p:oleObj>
              </mc:Choice>
              <mc:Fallback>
                <p:oleObj name="Equation" r:id="rId3" imgW="1218960" imgH="444240" progId="Equation.DSMT4">
                  <p:embed/>
                  <p:pic>
                    <p:nvPicPr>
                      <p:cNvPr id="0" name=""/>
                      <p:cNvPicPr>
                        <a:picLocks noChangeAspect="1" noChangeArrowheads="1"/>
                      </p:cNvPicPr>
                      <p:nvPr/>
                    </p:nvPicPr>
                    <p:blipFill>
                      <a:blip r:embed="rId4">
                        <a:lum bright="-100000"/>
                        <a:extLst>
                          <a:ext uri="{28A0092B-C50C-407E-A947-70E740481C1C}">
                            <a14:useLocalDpi xmlns:a14="http://schemas.microsoft.com/office/drawing/2010/main" val="0"/>
                          </a:ext>
                        </a:extLst>
                      </a:blip>
                      <a:srcRect/>
                      <a:stretch>
                        <a:fillRect/>
                      </a:stretch>
                    </p:blipFill>
                    <p:spPr bwMode="auto">
                      <a:xfrm>
                        <a:off x="5088257" y="4364079"/>
                        <a:ext cx="1785937" cy="6683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8" name="Rectangle 7"/>
          <p:cNvSpPr/>
          <p:nvPr/>
        </p:nvSpPr>
        <p:spPr>
          <a:xfrm>
            <a:off x="5708424" y="5506817"/>
            <a:ext cx="6150783" cy="646331"/>
          </a:xfrm>
          <a:prstGeom prst="rect">
            <a:avLst/>
          </a:prstGeom>
          <a:solidFill>
            <a:schemeClr val="bg1"/>
          </a:solidFill>
        </p:spPr>
        <p:style>
          <a:lnRef idx="0">
            <a:schemeClr val="accent2"/>
          </a:lnRef>
          <a:fillRef idx="3">
            <a:schemeClr val="accent2"/>
          </a:fillRef>
          <a:effectRef idx="3">
            <a:schemeClr val="accent2"/>
          </a:effectRef>
          <a:fontRef idx="minor">
            <a:schemeClr val="lt1"/>
          </a:fontRef>
        </p:style>
        <p:txBody>
          <a:bodyPr wrap="square">
            <a:spAutoFit/>
          </a:bodyPr>
          <a:lstStyle/>
          <a:p>
            <a:pPr>
              <a:buFont typeface="Wingdings" pitchFamily="2" charset="2"/>
              <a:buChar char="ü"/>
              <a:defRPr/>
            </a:pPr>
            <a:r>
              <a:rPr lang="el-GR" dirty="0">
                <a:solidFill>
                  <a:schemeClr val="tx1"/>
                </a:solidFill>
              </a:rPr>
              <a:t> Δηλαδή, η γεώθερμη ισορροπίας στην περίπτωση αυτή είναι η ακόλουθη </a:t>
            </a:r>
            <a:r>
              <a:rPr lang="el-GR" dirty="0" smtClean="0">
                <a:solidFill>
                  <a:schemeClr val="tx1"/>
                </a:solidFill>
              </a:rPr>
              <a:t>σχέση</a:t>
            </a:r>
            <a:r>
              <a:rPr lang="en-US" dirty="0" smtClean="0">
                <a:solidFill>
                  <a:schemeClr val="tx1"/>
                </a:solidFill>
              </a:rPr>
              <a:t> </a:t>
            </a:r>
            <a:r>
              <a:rPr lang="el-GR" b="1" dirty="0" smtClean="0">
                <a:solidFill>
                  <a:schemeClr val="tx1"/>
                </a:solidFill>
              </a:rPr>
              <a:t>δευτέρου </a:t>
            </a:r>
            <a:r>
              <a:rPr lang="el-GR" b="1" dirty="0">
                <a:solidFill>
                  <a:schemeClr val="tx1"/>
                </a:solidFill>
              </a:rPr>
              <a:t>βαθμού</a:t>
            </a:r>
          </a:p>
        </p:txBody>
      </p:sp>
      <p:sp>
        <p:nvSpPr>
          <p:cNvPr id="27658" name="Rectangle 8"/>
          <p:cNvSpPr>
            <a:spLocks noChangeArrowheads="1"/>
          </p:cNvSpPr>
          <p:nvPr/>
        </p:nvSpPr>
        <p:spPr bwMode="auto">
          <a:xfrm>
            <a:off x="1982267" y="4948985"/>
            <a:ext cx="842962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l-GR" altLang="en-US" dirty="0">
                <a:latin typeface="+mn-lt"/>
              </a:rPr>
              <a:t>Από όπου με δυο διαδοχικές ολοκληρώσεις παίρνουμε  τελικά την  ειδική λύση:</a:t>
            </a:r>
          </a:p>
        </p:txBody>
      </p:sp>
      <p:graphicFrame>
        <p:nvGraphicFramePr>
          <p:cNvPr id="27651" name="Object 7"/>
          <p:cNvGraphicFramePr>
            <a:graphicFrameLocks noChangeAspect="1"/>
          </p:cNvGraphicFramePr>
          <p:nvPr>
            <p:extLst>
              <p:ext uri="{D42A27DB-BD31-4B8C-83A1-F6EECF244321}">
                <p14:modId xmlns:p14="http://schemas.microsoft.com/office/powerpoint/2010/main" val="4057011108"/>
              </p:ext>
            </p:extLst>
          </p:nvPr>
        </p:nvGraphicFramePr>
        <p:xfrm>
          <a:off x="2751791" y="5506817"/>
          <a:ext cx="2084877" cy="797374"/>
        </p:xfrm>
        <a:graphic>
          <a:graphicData uri="http://schemas.openxmlformats.org/presentationml/2006/ole">
            <mc:AlternateContent xmlns:mc="http://schemas.openxmlformats.org/markup-compatibility/2006">
              <mc:Choice xmlns:v="urn:schemas-microsoft-com:vml" Requires="v">
                <p:oleObj spid="_x0000_s27705" name="Equation" r:id="rId5" imgW="1028520" imgH="393480" progId="Equation.DSMT4">
                  <p:embed/>
                </p:oleObj>
              </mc:Choice>
              <mc:Fallback>
                <p:oleObj name="Equation" r:id="rId5" imgW="1028520" imgH="393480" progId="Equation.DSMT4">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751791" y="5506817"/>
                        <a:ext cx="2084877" cy="797374"/>
                      </a:xfrm>
                      <a:prstGeom prst="rect">
                        <a:avLst/>
                      </a:prstGeom>
                      <a:noFill/>
                      <a:ln>
                        <a:noFill/>
                      </a:ln>
                      <a:effectLst/>
                      <a:extLst/>
                    </p:spPr>
                  </p:pic>
                </p:oleObj>
              </mc:Fallback>
            </mc:AlternateContent>
          </a:graphicData>
        </a:graphic>
      </p:graphicFrame>
      <p:grpSp>
        <p:nvGrpSpPr>
          <p:cNvPr id="27659" name="9 - Ομάδα"/>
          <p:cNvGrpSpPr>
            <a:grpSpLocks/>
          </p:cNvGrpSpPr>
          <p:nvPr/>
        </p:nvGrpSpPr>
        <p:grpSpPr bwMode="auto">
          <a:xfrm>
            <a:off x="5268007" y="2896405"/>
            <a:ext cx="2406227" cy="773761"/>
            <a:chOff x="3714750" y="2071688"/>
            <a:chExt cx="3245241" cy="785812"/>
          </a:xfrm>
        </p:grpSpPr>
        <p:graphicFrame>
          <p:nvGraphicFramePr>
            <p:cNvPr id="27652" name="Object 5"/>
            <p:cNvGraphicFramePr>
              <a:graphicFrameLocks noChangeAspect="1"/>
            </p:cNvGraphicFramePr>
            <p:nvPr>
              <p:extLst>
                <p:ext uri="{D42A27DB-BD31-4B8C-83A1-F6EECF244321}">
                  <p14:modId xmlns:p14="http://schemas.microsoft.com/office/powerpoint/2010/main" val="2280401892"/>
                </p:ext>
              </p:extLst>
            </p:nvPr>
          </p:nvGraphicFramePr>
          <p:xfrm>
            <a:off x="3714750" y="2071688"/>
            <a:ext cx="1643063" cy="785812"/>
          </p:xfrm>
          <a:graphic>
            <a:graphicData uri="http://schemas.openxmlformats.org/presentationml/2006/ole">
              <mc:AlternateContent xmlns:mc="http://schemas.openxmlformats.org/markup-compatibility/2006">
                <mc:Choice xmlns:v="urn:schemas-microsoft-com:vml" Requires="v">
                  <p:oleObj spid="_x0000_s27706" name="Equation" r:id="rId7" imgW="685800" imgH="419040" progId="Equation.DSMT4">
                    <p:embed/>
                  </p:oleObj>
                </mc:Choice>
                <mc:Fallback>
                  <p:oleObj name="Equation" r:id="rId7" imgW="685800" imgH="419040" progId="Equation.DSMT4">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714750" y="2071688"/>
                          <a:ext cx="1643063" cy="785812"/>
                        </a:xfrm>
                        <a:prstGeom prst="rect">
                          <a:avLst/>
                        </a:prstGeom>
                        <a:noFill/>
                        <a:ln>
                          <a:noFill/>
                        </a:ln>
                        <a:effectLst/>
                        <a:extLst/>
                      </p:spPr>
                    </p:pic>
                  </p:oleObj>
                </mc:Fallback>
              </mc:AlternateContent>
            </a:graphicData>
          </a:graphic>
        </p:graphicFrame>
        <p:sp>
          <p:nvSpPr>
            <p:cNvPr id="27660" name="6 - Ορθογώνιο"/>
            <p:cNvSpPr>
              <a:spLocks noChangeArrowheads="1"/>
            </p:cNvSpPr>
            <p:nvPr/>
          </p:nvSpPr>
          <p:spPr bwMode="auto">
            <a:xfrm>
              <a:off x="6286512" y="2285992"/>
              <a:ext cx="673479"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l-GR" altLang="en-US" sz="1600" dirty="0">
                  <a:latin typeface="Calibri" panose="020F0502020204030204" pitchFamily="34" charset="0"/>
                </a:rPr>
                <a:t>(4.4</a:t>
              </a:r>
              <a:r>
                <a:rPr lang="en-US" altLang="en-US" sz="1600" dirty="0">
                  <a:latin typeface="Calibri" panose="020F0502020204030204" pitchFamily="34" charset="0"/>
                </a:rPr>
                <a:t>1</a:t>
              </a:r>
              <a:r>
                <a:rPr lang="el-GR" altLang="en-US" sz="1600" dirty="0">
                  <a:latin typeface="Calibri" panose="020F0502020204030204" pitchFamily="34" charset="0"/>
                </a:rPr>
                <a:t>)</a:t>
              </a:r>
            </a:p>
          </p:txBody>
        </p:sp>
      </p:grpSp>
      <p:sp>
        <p:nvSpPr>
          <p:cNvPr id="12" name="Title 1"/>
          <p:cNvSpPr>
            <a:spLocks noGrp="1"/>
          </p:cNvSpPr>
          <p:nvPr>
            <p:ph type="title"/>
          </p:nvPr>
        </p:nvSpPr>
        <p:spPr/>
        <p:txBody>
          <a:bodyPr/>
          <a:lstStyle/>
          <a:p>
            <a:r>
              <a:rPr lang="el-GR" dirty="0"/>
              <a:t>Γεώθερμες</a:t>
            </a:r>
            <a:endParaRPr lang="en-US" dirty="0"/>
          </a:p>
        </p:txBody>
      </p:sp>
    </p:spTree>
    <p:extLst>
      <p:ext uri="{BB962C8B-B14F-4D97-AF65-F5344CB8AC3E}">
        <p14:creationId xmlns:p14="http://schemas.microsoft.com/office/powerpoint/2010/main" val="3434505222"/>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452592" y="1412874"/>
            <a:ext cx="8715375" cy="1754188"/>
          </a:xfrm>
          <a:prstGeom prst="rect">
            <a:avLst/>
          </a:prstGeom>
        </p:spPr>
        <p:txBody>
          <a:bodyPr>
            <a:spAutoFit/>
          </a:bodyPr>
          <a:lstStyle/>
          <a:p>
            <a:pPr>
              <a:defRPr/>
            </a:pPr>
            <a:r>
              <a:rPr lang="el-GR" dirty="0"/>
              <a:t>Αντίστοιχα, όταν οι αρχικές συνθήκες ορίζουν: </a:t>
            </a:r>
          </a:p>
          <a:p>
            <a:pPr>
              <a:defRPr/>
            </a:pPr>
            <a:endParaRPr lang="el-GR" dirty="0"/>
          </a:p>
          <a:p>
            <a:pPr marL="342900" indent="-342900">
              <a:buFontTx/>
              <a:buAutoNum type="arabicParenR"/>
              <a:defRPr/>
            </a:pPr>
            <a:r>
              <a:rPr lang="el-GR" dirty="0"/>
              <a:t>ότι στην επιφάνεια της Γης η θερμοκρασία είναι ίση με μηδέν (z=0, T=0) </a:t>
            </a:r>
          </a:p>
          <a:p>
            <a:pPr marL="342900" indent="-342900">
              <a:defRPr/>
            </a:pPr>
            <a:r>
              <a:rPr lang="el-GR" dirty="0"/>
              <a:t>  </a:t>
            </a:r>
          </a:p>
          <a:p>
            <a:pPr marL="342900" indent="-342900">
              <a:defRPr/>
            </a:pPr>
            <a:r>
              <a:rPr lang="el-GR" dirty="0"/>
              <a:t>2)  ότι σε δοσμένο βάθος, d, η ροή θερμότητας είναι γνωστή, -</a:t>
            </a:r>
            <a:r>
              <a:rPr lang="el-GR" dirty="0" err="1"/>
              <a:t>q</a:t>
            </a:r>
            <a:r>
              <a:rPr lang="el-GR" baseline="-25000" dirty="0" err="1"/>
              <a:t>d</a:t>
            </a:r>
            <a:r>
              <a:rPr lang="el-GR" baseline="-25000" dirty="0"/>
              <a:t> </a:t>
            </a:r>
            <a:r>
              <a:rPr lang="el-GR" dirty="0"/>
              <a:t>, (z=d, q=-</a:t>
            </a:r>
            <a:r>
              <a:rPr lang="el-GR" dirty="0" err="1"/>
              <a:t>q</a:t>
            </a:r>
            <a:r>
              <a:rPr lang="el-GR" baseline="-25000" dirty="0" err="1"/>
              <a:t>d</a:t>
            </a:r>
            <a:r>
              <a:rPr lang="el-GR" dirty="0"/>
              <a:t>) </a:t>
            </a:r>
          </a:p>
          <a:p>
            <a:pPr marL="342900" indent="-342900">
              <a:defRPr/>
            </a:pPr>
            <a:r>
              <a:rPr lang="el-GR" dirty="0"/>
              <a:t>η γεώθερμη ισορροπίας είναι η ακόλουθη εξίσωση δευτέρου βαθμού:</a:t>
            </a:r>
          </a:p>
        </p:txBody>
      </p:sp>
      <p:sp>
        <p:nvSpPr>
          <p:cNvPr id="4" name="Rectangle 3"/>
          <p:cNvSpPr/>
          <p:nvPr/>
        </p:nvSpPr>
        <p:spPr>
          <a:xfrm>
            <a:off x="1147665" y="4964185"/>
            <a:ext cx="10170368" cy="1015663"/>
          </a:xfrm>
          <a:prstGeom prst="rect">
            <a:avLst/>
          </a:prstGeom>
          <a:solidFill>
            <a:schemeClr val="bg1"/>
          </a:solidFill>
        </p:spPr>
        <p:style>
          <a:lnRef idx="0">
            <a:schemeClr val="accent2"/>
          </a:lnRef>
          <a:fillRef idx="3">
            <a:schemeClr val="accent2"/>
          </a:fillRef>
          <a:effectRef idx="3">
            <a:schemeClr val="accent2"/>
          </a:effectRef>
          <a:fontRef idx="minor">
            <a:schemeClr val="lt1"/>
          </a:fontRef>
        </p:style>
        <p:txBody>
          <a:bodyPr wrap="square">
            <a:spAutoFit/>
          </a:bodyPr>
          <a:lstStyle/>
          <a:p>
            <a:pPr algn="just">
              <a:defRPr/>
            </a:pPr>
            <a:r>
              <a:rPr lang="el-GR" sz="2000" dirty="0">
                <a:solidFill>
                  <a:schemeClr val="tx1"/>
                </a:solidFill>
              </a:rPr>
              <a:t>Η παραπάνω σχέση Βρίσκει εφαρμογή στην περίπτωση που έχουμε  </a:t>
            </a:r>
            <a:r>
              <a:rPr lang="el-GR" sz="2000" b="1" dirty="0">
                <a:solidFill>
                  <a:schemeClr val="tx1"/>
                </a:solidFill>
              </a:rPr>
              <a:t>ηπειρωτικό φλοιό πάχους d</a:t>
            </a:r>
            <a:r>
              <a:rPr lang="el-GR" sz="2000" dirty="0">
                <a:solidFill>
                  <a:schemeClr val="tx1"/>
                </a:solidFill>
              </a:rPr>
              <a:t>, όπου παράγεται από </a:t>
            </a:r>
            <a:r>
              <a:rPr lang="el-GR" sz="2000" b="1" dirty="0">
                <a:solidFill>
                  <a:schemeClr val="tx1"/>
                </a:solidFill>
              </a:rPr>
              <a:t>ραδιενέργεια θερμότητα Α </a:t>
            </a:r>
            <a:r>
              <a:rPr lang="el-GR" sz="2000" dirty="0">
                <a:solidFill>
                  <a:schemeClr val="tx1"/>
                </a:solidFill>
              </a:rPr>
              <a:t>και στη βάση του οποίου η </a:t>
            </a:r>
            <a:r>
              <a:rPr lang="el-GR" sz="2000" b="1" dirty="0">
                <a:solidFill>
                  <a:schemeClr val="tx1"/>
                </a:solidFill>
              </a:rPr>
              <a:t>ροή θερμότητας από τον μανδύα είναι </a:t>
            </a:r>
            <a:r>
              <a:rPr lang="el-GR" sz="2000" b="1" dirty="0" err="1">
                <a:solidFill>
                  <a:schemeClr val="tx1"/>
                </a:solidFill>
              </a:rPr>
              <a:t>q</a:t>
            </a:r>
            <a:r>
              <a:rPr lang="el-GR" sz="2000" b="1" baseline="-25000" dirty="0" err="1">
                <a:solidFill>
                  <a:schemeClr val="tx1"/>
                </a:solidFill>
              </a:rPr>
              <a:t>d</a:t>
            </a:r>
            <a:endParaRPr lang="el-GR" sz="2000" b="1" baseline="-25000" dirty="0">
              <a:solidFill>
                <a:schemeClr val="tx1"/>
              </a:solidFill>
            </a:endParaRPr>
          </a:p>
        </p:txBody>
      </p:sp>
      <p:grpSp>
        <p:nvGrpSpPr>
          <p:cNvPr id="28679" name="5 - Ομάδα"/>
          <p:cNvGrpSpPr>
            <a:grpSpLocks/>
          </p:cNvGrpSpPr>
          <p:nvPr/>
        </p:nvGrpSpPr>
        <p:grpSpPr bwMode="auto">
          <a:xfrm>
            <a:off x="4335139" y="3330737"/>
            <a:ext cx="4735512" cy="1077912"/>
            <a:chOff x="2643188" y="2500313"/>
            <a:chExt cx="4735010" cy="1077912"/>
          </a:xfrm>
        </p:grpSpPr>
        <p:graphicFrame>
          <p:nvGraphicFramePr>
            <p:cNvPr id="28674" name="Object 2"/>
            <p:cNvGraphicFramePr>
              <a:graphicFrameLocks noChangeAspect="1"/>
            </p:cNvGraphicFramePr>
            <p:nvPr>
              <p:extLst>
                <p:ext uri="{D42A27DB-BD31-4B8C-83A1-F6EECF244321}">
                  <p14:modId xmlns:p14="http://schemas.microsoft.com/office/powerpoint/2010/main" val="4018298965"/>
                </p:ext>
              </p:extLst>
            </p:nvPr>
          </p:nvGraphicFramePr>
          <p:xfrm>
            <a:off x="2643188" y="2500313"/>
            <a:ext cx="3228975" cy="1077912"/>
          </p:xfrm>
          <a:graphic>
            <a:graphicData uri="http://schemas.openxmlformats.org/presentationml/2006/ole">
              <mc:AlternateContent xmlns:mc="http://schemas.openxmlformats.org/markup-compatibility/2006">
                <mc:Choice xmlns:v="urn:schemas-microsoft-com:vml" Requires="v">
                  <p:oleObj spid="_x0000_s28692" name="Equation" r:id="rId3" imgW="1358640" imgH="393480" progId="Equation.DSMT4">
                    <p:embed/>
                  </p:oleObj>
                </mc:Choice>
                <mc:Fallback>
                  <p:oleObj name="Equation" r:id="rId3" imgW="1358640" imgH="393480" progId="Equation.DSMT4">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43188" y="2500313"/>
                          <a:ext cx="3228975" cy="1077912"/>
                        </a:xfrm>
                        <a:prstGeom prst="rect">
                          <a:avLst/>
                        </a:prstGeom>
                        <a:solidFill>
                          <a:schemeClr val="bg1"/>
                        </a:solidFill>
                        <a:ln>
                          <a:noFill/>
                        </a:ln>
                        <a:effectLst/>
                        <a:extLst/>
                      </p:spPr>
                    </p:pic>
                  </p:oleObj>
                </mc:Fallback>
              </mc:AlternateContent>
            </a:graphicData>
          </a:graphic>
        </p:graphicFrame>
        <p:sp>
          <p:nvSpPr>
            <p:cNvPr id="28680" name="6 - Ορθογώνιο"/>
            <p:cNvSpPr>
              <a:spLocks noChangeArrowheads="1"/>
            </p:cNvSpPr>
            <p:nvPr/>
          </p:nvSpPr>
          <p:spPr bwMode="auto">
            <a:xfrm>
              <a:off x="6643702" y="2928934"/>
              <a:ext cx="73449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l-GR" altLang="en-US" dirty="0">
                  <a:latin typeface="Calibri" panose="020F0502020204030204" pitchFamily="34" charset="0"/>
                </a:rPr>
                <a:t>(4.4</a:t>
              </a:r>
              <a:r>
                <a:rPr lang="en-US" altLang="en-US" dirty="0">
                  <a:latin typeface="Calibri" panose="020F0502020204030204" pitchFamily="34" charset="0"/>
                </a:rPr>
                <a:t>5</a:t>
              </a:r>
              <a:r>
                <a:rPr lang="el-GR" altLang="en-US" dirty="0">
                  <a:latin typeface="Calibri" panose="020F0502020204030204" pitchFamily="34" charset="0"/>
                </a:rPr>
                <a:t>)</a:t>
              </a:r>
            </a:p>
          </p:txBody>
        </p:sp>
      </p:grpSp>
      <p:sp>
        <p:nvSpPr>
          <p:cNvPr id="8" name="Title 1"/>
          <p:cNvSpPr>
            <a:spLocks noGrp="1"/>
          </p:cNvSpPr>
          <p:nvPr>
            <p:ph type="title"/>
          </p:nvPr>
        </p:nvSpPr>
        <p:spPr/>
        <p:txBody>
          <a:bodyPr/>
          <a:lstStyle/>
          <a:p>
            <a:r>
              <a:rPr lang="el-GR" dirty="0"/>
              <a:t>Γεώθερμες</a:t>
            </a:r>
            <a:endParaRPr lang="en-US" dirty="0"/>
          </a:p>
        </p:txBody>
      </p:sp>
    </p:spTree>
    <p:extLst>
      <p:ext uri="{BB962C8B-B14F-4D97-AF65-F5344CB8AC3E}">
        <p14:creationId xmlns:p14="http://schemas.microsoft.com/office/powerpoint/2010/main" val="2164125207"/>
      </p:ext>
    </p:extLst>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9698" name="Object 2"/>
          <p:cNvGraphicFramePr>
            <a:graphicFrameLocks noChangeAspect="1"/>
          </p:cNvGraphicFramePr>
          <p:nvPr>
            <p:extLst>
              <p:ext uri="{D42A27DB-BD31-4B8C-83A1-F6EECF244321}">
                <p14:modId xmlns:p14="http://schemas.microsoft.com/office/powerpoint/2010/main" val="3763028121"/>
              </p:ext>
            </p:extLst>
          </p:nvPr>
        </p:nvGraphicFramePr>
        <p:xfrm>
          <a:off x="5458312" y="1405445"/>
          <a:ext cx="1732938" cy="663090"/>
        </p:xfrm>
        <a:graphic>
          <a:graphicData uri="http://schemas.openxmlformats.org/presentationml/2006/ole">
            <mc:AlternateContent xmlns:mc="http://schemas.openxmlformats.org/markup-compatibility/2006">
              <mc:Choice xmlns:v="urn:schemas-microsoft-com:vml" Requires="v">
                <p:oleObj spid="_x0000_s29736" name="Equation" r:id="rId3" imgW="1028520" imgH="393480" progId="Equation.DSMT4">
                  <p:embed/>
                </p:oleObj>
              </mc:Choice>
              <mc:Fallback>
                <p:oleObj name="Equation" r:id="rId3" imgW="1028520" imgH="393480" progId="Equation.DSMT4">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58312" y="1405445"/>
                        <a:ext cx="1732938" cy="663090"/>
                      </a:xfrm>
                      <a:prstGeom prst="rect">
                        <a:avLst/>
                      </a:prstGeom>
                      <a:noFill/>
                      <a:ln>
                        <a:noFill/>
                      </a:ln>
                      <a:effectLst/>
                      <a:extLst/>
                    </p:spPr>
                  </p:pic>
                </p:oleObj>
              </mc:Fallback>
            </mc:AlternateContent>
          </a:graphicData>
        </a:graphic>
      </p:graphicFrame>
      <p:graphicFrame>
        <p:nvGraphicFramePr>
          <p:cNvPr id="29699" name="Object 3"/>
          <p:cNvGraphicFramePr>
            <a:graphicFrameLocks noChangeAspect="1"/>
          </p:cNvGraphicFramePr>
          <p:nvPr>
            <p:extLst>
              <p:ext uri="{D42A27DB-BD31-4B8C-83A1-F6EECF244321}">
                <p14:modId xmlns:p14="http://schemas.microsoft.com/office/powerpoint/2010/main" val="1262363274"/>
              </p:ext>
            </p:extLst>
          </p:nvPr>
        </p:nvGraphicFramePr>
        <p:xfrm>
          <a:off x="8690493" y="1394336"/>
          <a:ext cx="2643188" cy="882650"/>
        </p:xfrm>
        <a:graphic>
          <a:graphicData uri="http://schemas.openxmlformats.org/presentationml/2006/ole">
            <mc:AlternateContent xmlns:mc="http://schemas.openxmlformats.org/markup-compatibility/2006">
              <mc:Choice xmlns:v="urn:schemas-microsoft-com:vml" Requires="v">
                <p:oleObj spid="_x0000_s29737" name="Equation" r:id="rId5" imgW="1358640" imgH="393480" progId="Equation.DSMT4">
                  <p:embed/>
                </p:oleObj>
              </mc:Choice>
              <mc:Fallback>
                <p:oleObj name="Equation" r:id="rId5" imgW="1358640" imgH="393480" progId="Equation.DSMT4">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690493" y="1394336"/>
                        <a:ext cx="2643188" cy="882650"/>
                      </a:xfrm>
                      <a:prstGeom prst="rect">
                        <a:avLst/>
                      </a:prstGeom>
                      <a:noFill/>
                      <a:ln>
                        <a:noFill/>
                      </a:ln>
                      <a:effectLst/>
                      <a:extLst/>
                    </p:spPr>
                  </p:pic>
                </p:oleObj>
              </mc:Fallback>
            </mc:AlternateContent>
          </a:graphicData>
        </a:graphic>
      </p:graphicFrame>
      <p:sp>
        <p:nvSpPr>
          <p:cNvPr id="5" name="Rectangle 4"/>
          <p:cNvSpPr/>
          <p:nvPr/>
        </p:nvSpPr>
        <p:spPr>
          <a:xfrm>
            <a:off x="84460" y="1853249"/>
            <a:ext cx="11971175" cy="2062103"/>
          </a:xfrm>
          <a:prstGeom prst="rect">
            <a:avLst/>
          </a:prstGeom>
        </p:spPr>
        <p:txBody>
          <a:bodyPr wrap="square">
            <a:spAutoFit/>
          </a:bodyPr>
          <a:lstStyle/>
          <a:p>
            <a:pPr>
              <a:defRPr/>
            </a:pPr>
            <a:r>
              <a:rPr lang="el-GR" sz="1600" dirty="0"/>
              <a:t>Από τη σύγκριση των δυο σχέσεων προκύπτει ότι:</a:t>
            </a:r>
          </a:p>
          <a:p>
            <a:pPr>
              <a:defRPr/>
            </a:pPr>
            <a:endParaRPr lang="el-GR" sz="1600" dirty="0"/>
          </a:p>
          <a:p>
            <a:pPr marL="342900" indent="-342900">
              <a:buFontTx/>
              <a:buAutoNum type="arabicPeriod"/>
              <a:defRPr/>
            </a:pPr>
            <a:r>
              <a:rPr lang="el-GR" sz="1600" dirty="0"/>
              <a:t>μία στήλη πάχους d (π.χ. ηπειρωτικός φλοιός), όπου παράγεται θερμότητα Α από </a:t>
            </a:r>
            <a:r>
              <a:rPr lang="el-GR" sz="1600" dirty="0" err="1"/>
              <a:t>ραδιοακτινοβολία</a:t>
            </a:r>
            <a:r>
              <a:rPr lang="el-GR" sz="1600" dirty="0"/>
              <a:t>, συμβάλλει κατά Ad στην αύξηση της ροής θερμότητας στην επιφάνεια της Γης. </a:t>
            </a:r>
          </a:p>
          <a:p>
            <a:pPr marL="342900" indent="-342900">
              <a:buFontTx/>
              <a:buAutoNum type="arabicPeriod"/>
              <a:defRPr/>
            </a:pPr>
            <a:r>
              <a:rPr lang="el-GR" sz="1600" dirty="0"/>
              <a:t>η ροή θερμότητας </a:t>
            </a:r>
            <a:r>
              <a:rPr lang="el-GR" sz="1600" dirty="0" err="1"/>
              <a:t>q</a:t>
            </a:r>
            <a:r>
              <a:rPr lang="el-GR" sz="1600" baseline="-25000" dirty="0" err="1"/>
              <a:t>d</a:t>
            </a:r>
            <a:r>
              <a:rPr lang="el-GR" sz="1600" dirty="0"/>
              <a:t> σε βάθος d (π.χ. η ροή θερμότητας από τον μανδύα προς τον φλοιό) συμβάλλει σε μεταβολή της θερμοκρασίας κατά </a:t>
            </a:r>
            <a:r>
              <a:rPr lang="el-GR" sz="1600" dirty="0" err="1"/>
              <a:t>zq</a:t>
            </a:r>
            <a:r>
              <a:rPr lang="el-GR" sz="1600" baseline="-25000" dirty="0" err="1"/>
              <a:t>d</a:t>
            </a:r>
            <a:r>
              <a:rPr lang="el-GR" sz="1600" dirty="0"/>
              <a:t>/k σε βάθος z.</a:t>
            </a:r>
          </a:p>
          <a:p>
            <a:pPr marL="342900" indent="-342900">
              <a:buFontTx/>
              <a:buAutoNum type="arabicPeriod"/>
              <a:defRPr/>
            </a:pPr>
            <a:r>
              <a:rPr lang="el-GR" sz="1600" dirty="0"/>
              <a:t>και στις δύο περιπτώσεις οι γεώθερμες είναι καμπύλες δευτέρου βαθμού που διέρχονται από την αρχή των αξόνων (z=0, T=0, πρώτη </a:t>
            </a:r>
            <a:r>
              <a:rPr lang="el-GR" sz="1600" dirty="0" err="1"/>
              <a:t>ορική</a:t>
            </a:r>
            <a:r>
              <a:rPr lang="el-GR" sz="1600" dirty="0"/>
              <a:t> συνθήκη).</a:t>
            </a:r>
          </a:p>
        </p:txBody>
      </p:sp>
      <p:sp>
        <p:nvSpPr>
          <p:cNvPr id="6" name="Rectangle 5"/>
          <p:cNvSpPr/>
          <p:nvPr/>
        </p:nvSpPr>
        <p:spPr>
          <a:xfrm>
            <a:off x="0" y="3794997"/>
            <a:ext cx="8487228" cy="2308324"/>
          </a:xfrm>
          <a:prstGeom prst="rect">
            <a:avLst/>
          </a:prstGeom>
        </p:spPr>
        <p:txBody>
          <a:bodyPr wrap="square">
            <a:spAutoFit/>
          </a:bodyPr>
          <a:lstStyle/>
          <a:p>
            <a:pPr algn="just">
              <a:defRPr/>
            </a:pPr>
            <a:r>
              <a:rPr lang="el-GR" sz="1600" dirty="0"/>
              <a:t>Γεώθερμες καμπύλες για παλαιά ωκεάνια λιθόσφαιρα (συνεχής καμπύλη) και παλαιά ηπειρωτική λιθόσφαιρα (διακεκομμένη καμπύλη). </a:t>
            </a:r>
          </a:p>
          <a:p>
            <a:pPr algn="just">
              <a:defRPr/>
            </a:pPr>
            <a:endParaRPr lang="el-GR" sz="1600" dirty="0"/>
          </a:p>
          <a:p>
            <a:pPr algn="just">
              <a:defRPr/>
            </a:pPr>
            <a:r>
              <a:rPr lang="el-GR" sz="1600" dirty="0"/>
              <a:t>Παρατηρούμε ότι και οι δύο γεώθερμες καμπύλες διέρχονται από την αρχή των αξόνων (για z=0, T=0).</a:t>
            </a:r>
          </a:p>
          <a:p>
            <a:pPr algn="just">
              <a:defRPr/>
            </a:pPr>
            <a:r>
              <a:rPr lang="el-GR" sz="1600" dirty="0"/>
              <a:t> </a:t>
            </a:r>
          </a:p>
          <a:p>
            <a:pPr algn="just">
              <a:defRPr/>
            </a:pPr>
            <a:r>
              <a:rPr lang="el-GR" sz="1600" dirty="0"/>
              <a:t>η θερμοκρασία της ηπειρωτικής πλάκας ελαττώνεται με μεγαλύτερο ρυθμό με το βάθος σε σχέση με τη θερμοκρασία της ωκεάνιας πλάκας. </a:t>
            </a:r>
          </a:p>
          <a:p>
            <a:pPr algn="just">
              <a:defRPr/>
            </a:pPr>
            <a:r>
              <a:rPr lang="el-GR" sz="1600" b="1" u="sng" dirty="0"/>
              <a:t>Που οφείλεται αυτό;</a:t>
            </a:r>
          </a:p>
        </p:txBody>
      </p:sp>
      <p:grpSp>
        <p:nvGrpSpPr>
          <p:cNvPr id="29702" name="Group 7"/>
          <p:cNvGrpSpPr>
            <a:grpSpLocks/>
          </p:cNvGrpSpPr>
          <p:nvPr/>
        </p:nvGrpSpPr>
        <p:grpSpPr bwMode="auto">
          <a:xfrm>
            <a:off x="8487228" y="3583373"/>
            <a:ext cx="3568407" cy="2760658"/>
            <a:chOff x="179427" y="3571876"/>
            <a:chExt cx="3678193" cy="3130462"/>
          </a:xfrm>
        </p:grpSpPr>
        <p:pic>
          <p:nvPicPr>
            <p:cNvPr id="29703" name="Picture 3"/>
            <p:cNvPicPr>
              <a:picLocks noChangeAspect="1" noChangeArrowheads="1"/>
            </p:cNvPicPr>
            <p:nvPr/>
          </p:nvPicPr>
          <p:blipFill>
            <a:blip r:embed="rId7">
              <a:grayscl/>
              <a:extLst>
                <a:ext uri="{28A0092B-C50C-407E-A947-70E740481C1C}">
                  <a14:useLocalDpi xmlns:a14="http://schemas.microsoft.com/office/drawing/2010/main" val="0"/>
                </a:ext>
              </a:extLst>
            </a:blip>
            <a:srcRect l="6738" t="6494" r="9042"/>
            <a:stretch>
              <a:fillRect/>
            </a:stretch>
          </p:blipFill>
          <p:spPr bwMode="auto">
            <a:xfrm>
              <a:off x="285720" y="3571876"/>
              <a:ext cx="3571900" cy="3086094"/>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pic>
        <p:sp>
          <p:nvSpPr>
            <p:cNvPr id="29704" name="Rectangle 6"/>
            <p:cNvSpPr>
              <a:spLocks noChangeArrowheads="1"/>
            </p:cNvSpPr>
            <p:nvPr/>
          </p:nvSpPr>
          <p:spPr bwMode="auto">
            <a:xfrm>
              <a:off x="179427" y="6423134"/>
              <a:ext cx="1532032" cy="2792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1000" dirty="0"/>
                <a:t>(Stein and </a:t>
              </a:r>
              <a:r>
                <a:rPr lang="en-US" altLang="en-US" sz="1000" dirty="0" smtClean="0"/>
                <a:t>Stein</a:t>
              </a:r>
              <a:r>
                <a:rPr lang="el-GR" altLang="en-US" sz="1000" dirty="0" smtClean="0"/>
                <a:t>,</a:t>
              </a:r>
              <a:r>
                <a:rPr lang="en-US" altLang="en-US" sz="1000" dirty="0" smtClean="0"/>
                <a:t> </a:t>
              </a:r>
              <a:r>
                <a:rPr lang="en-US" altLang="en-US" sz="1000" dirty="0"/>
                <a:t>1992)</a:t>
              </a:r>
              <a:endParaRPr lang="el-GR" altLang="en-US" sz="1000" dirty="0"/>
            </a:p>
          </p:txBody>
        </p:sp>
      </p:grpSp>
      <p:sp>
        <p:nvSpPr>
          <p:cNvPr id="10" name="Title 1"/>
          <p:cNvSpPr>
            <a:spLocks noGrp="1"/>
          </p:cNvSpPr>
          <p:nvPr>
            <p:ph type="title"/>
          </p:nvPr>
        </p:nvSpPr>
        <p:spPr/>
        <p:txBody>
          <a:bodyPr/>
          <a:lstStyle/>
          <a:p>
            <a:r>
              <a:rPr lang="el-GR" dirty="0"/>
              <a:t>Γεώθερμες</a:t>
            </a:r>
            <a:endParaRPr lang="en-US" dirty="0"/>
          </a:p>
        </p:txBody>
      </p:sp>
    </p:spTree>
    <p:extLst>
      <p:ext uri="{BB962C8B-B14F-4D97-AF65-F5344CB8AC3E}">
        <p14:creationId xmlns:p14="http://schemas.microsoft.com/office/powerpoint/2010/main" val="3931466090"/>
      </p:ext>
    </p:extLst>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4" name="Rectangle 2"/>
          <p:cNvSpPr>
            <a:spLocks noChangeArrowheads="1"/>
          </p:cNvSpPr>
          <p:nvPr/>
        </p:nvSpPr>
        <p:spPr bwMode="auto">
          <a:xfrm>
            <a:off x="279919" y="1662600"/>
            <a:ext cx="1174724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eaLnBrk="1" hangingPunct="1"/>
            <a:r>
              <a:rPr lang="el-GR" altLang="en-US" dirty="0">
                <a:latin typeface="+mn-lt"/>
              </a:rPr>
              <a:t>Αν η εξίσωση της θερμικής αγωγιμότητας αναπτυχθεί σε </a:t>
            </a:r>
            <a:r>
              <a:rPr lang="el-GR" altLang="en-US" b="1" dirty="0">
                <a:latin typeface="+mn-lt"/>
              </a:rPr>
              <a:t>σφαιρικές</a:t>
            </a:r>
            <a:r>
              <a:rPr lang="en-US" altLang="en-US" b="1" dirty="0">
                <a:latin typeface="+mn-lt"/>
              </a:rPr>
              <a:t> </a:t>
            </a:r>
            <a:r>
              <a:rPr lang="el-GR" altLang="en-US" b="1" dirty="0">
                <a:latin typeface="+mn-lt"/>
              </a:rPr>
              <a:t>συντεταγμένες, θεωρώντας ότι υπάρχει σφαιρική συμμετρία </a:t>
            </a:r>
            <a:r>
              <a:rPr lang="el-GR" altLang="en-US" dirty="0">
                <a:latin typeface="+mn-lt"/>
              </a:rPr>
              <a:t>(ανεξαρτησία από το γεωγραφικό μήκος και πλάτος) τότε παίρνει τη μορφή:</a:t>
            </a:r>
          </a:p>
        </p:txBody>
      </p:sp>
      <p:sp>
        <p:nvSpPr>
          <p:cNvPr id="30725" name="Rectangle 4"/>
          <p:cNvSpPr>
            <a:spLocks noChangeArrowheads="1"/>
          </p:cNvSpPr>
          <p:nvPr/>
        </p:nvSpPr>
        <p:spPr bwMode="auto">
          <a:xfrm>
            <a:off x="7852710" y="4020370"/>
            <a:ext cx="2907078"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l-GR" altLang="en-US" sz="1400" dirty="0">
                <a:latin typeface="+mn-lt"/>
              </a:rPr>
              <a:t>r : η απόσταση από το κέντρο της Γης</a:t>
            </a:r>
          </a:p>
        </p:txBody>
      </p:sp>
      <p:sp>
        <p:nvSpPr>
          <p:cNvPr id="30726" name="Rectangle 5"/>
          <p:cNvSpPr>
            <a:spLocks noChangeArrowheads="1"/>
          </p:cNvSpPr>
          <p:nvPr/>
        </p:nvSpPr>
        <p:spPr bwMode="auto">
          <a:xfrm>
            <a:off x="609600" y="4688050"/>
            <a:ext cx="11355355" cy="11695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l-GR" altLang="en-US" sz="1600" dirty="0">
                <a:latin typeface="+mn-lt"/>
              </a:rPr>
              <a:t>Η λύση της εξίσωσης αυτής μπορεί, </a:t>
            </a:r>
            <a:r>
              <a:rPr lang="el-GR" altLang="en-US" sz="1600" u="sng" dirty="0">
                <a:latin typeface="+mn-lt"/>
              </a:rPr>
              <a:t>υπό ορισμένες προϋποθέσεις</a:t>
            </a:r>
            <a:r>
              <a:rPr lang="el-GR" altLang="en-US" sz="1600" dirty="0">
                <a:latin typeface="+mn-lt"/>
              </a:rPr>
              <a:t>, να δώσει χρήσιμες πληροφορίες για:</a:t>
            </a:r>
          </a:p>
          <a:p>
            <a:pPr eaLnBrk="1" hangingPunct="1"/>
            <a:endParaRPr lang="el-GR" altLang="en-US" dirty="0">
              <a:latin typeface="+mn-lt"/>
            </a:endParaRPr>
          </a:p>
          <a:p>
            <a:pPr eaLnBrk="1" hangingPunct="1"/>
            <a:r>
              <a:rPr lang="el-GR" altLang="en-US" dirty="0">
                <a:latin typeface="+mn-lt"/>
              </a:rPr>
              <a:t> - την αρχική κατανομή της θερμοκρασίας μέσα στη Γη, </a:t>
            </a:r>
          </a:p>
          <a:p>
            <a:pPr eaLnBrk="1" hangingPunct="1"/>
            <a:r>
              <a:rPr lang="el-GR" altLang="en-US" dirty="0">
                <a:latin typeface="+mn-lt"/>
              </a:rPr>
              <a:t>-  για τη μεταβολή της θερμοκρασίας με το χρόνο σε διάφορα βάθη.</a:t>
            </a:r>
          </a:p>
        </p:txBody>
      </p:sp>
      <p:grpSp>
        <p:nvGrpSpPr>
          <p:cNvPr id="30727" name="7 - Ομάδα"/>
          <p:cNvGrpSpPr>
            <a:grpSpLocks/>
          </p:cNvGrpSpPr>
          <p:nvPr/>
        </p:nvGrpSpPr>
        <p:grpSpPr bwMode="auto">
          <a:xfrm>
            <a:off x="3927799" y="2899461"/>
            <a:ext cx="5378450" cy="928687"/>
            <a:chOff x="2571750" y="2071688"/>
            <a:chExt cx="5377952" cy="928687"/>
          </a:xfrm>
        </p:grpSpPr>
        <p:graphicFrame>
          <p:nvGraphicFramePr>
            <p:cNvPr id="30722" name="Object 2"/>
            <p:cNvGraphicFramePr>
              <a:graphicFrameLocks noChangeAspect="1"/>
            </p:cNvGraphicFramePr>
            <p:nvPr>
              <p:extLst>
                <p:ext uri="{D42A27DB-BD31-4B8C-83A1-F6EECF244321}">
                  <p14:modId xmlns:p14="http://schemas.microsoft.com/office/powerpoint/2010/main" val="3941853976"/>
                </p:ext>
              </p:extLst>
            </p:nvPr>
          </p:nvGraphicFramePr>
          <p:xfrm>
            <a:off x="2571750" y="2071688"/>
            <a:ext cx="3998913" cy="928687"/>
          </p:xfrm>
          <a:graphic>
            <a:graphicData uri="http://schemas.openxmlformats.org/presentationml/2006/ole">
              <mc:AlternateContent xmlns:mc="http://schemas.openxmlformats.org/markup-compatibility/2006">
                <mc:Choice xmlns:v="urn:schemas-microsoft-com:vml" Requires="v">
                  <p:oleObj spid="_x0000_s30740" name="Equation" r:id="rId3" imgW="1968480" imgH="457200" progId="Equation.DSMT4">
                    <p:embed/>
                  </p:oleObj>
                </mc:Choice>
                <mc:Fallback>
                  <p:oleObj name="Equation" r:id="rId3" imgW="1968480" imgH="457200" progId="Equation.DSMT4">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71750" y="2071688"/>
                          <a:ext cx="3998913" cy="928687"/>
                        </a:xfrm>
                        <a:prstGeom prst="rect">
                          <a:avLst/>
                        </a:prstGeom>
                        <a:noFill/>
                        <a:ln>
                          <a:noFill/>
                        </a:ln>
                        <a:effectLst/>
                        <a:extLst/>
                      </p:spPr>
                    </p:pic>
                  </p:oleObj>
                </mc:Fallback>
              </mc:AlternateContent>
            </a:graphicData>
          </a:graphic>
        </p:graphicFrame>
        <p:sp>
          <p:nvSpPr>
            <p:cNvPr id="30728" name="6 - Ορθογώνιο"/>
            <p:cNvSpPr>
              <a:spLocks noChangeArrowheads="1"/>
            </p:cNvSpPr>
            <p:nvPr/>
          </p:nvSpPr>
          <p:spPr bwMode="auto">
            <a:xfrm>
              <a:off x="7215206" y="2428868"/>
              <a:ext cx="73449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l-GR" altLang="en-US" dirty="0">
                  <a:latin typeface="Calibri" panose="020F0502020204030204" pitchFamily="34" charset="0"/>
                </a:rPr>
                <a:t>(4.4</a:t>
              </a:r>
              <a:r>
                <a:rPr lang="en-US" altLang="en-US" dirty="0">
                  <a:latin typeface="Calibri" panose="020F0502020204030204" pitchFamily="34" charset="0"/>
                </a:rPr>
                <a:t>6</a:t>
              </a:r>
              <a:r>
                <a:rPr lang="el-GR" altLang="en-US" dirty="0">
                  <a:latin typeface="Calibri" panose="020F0502020204030204" pitchFamily="34" charset="0"/>
                </a:rPr>
                <a:t>)</a:t>
              </a:r>
            </a:p>
          </p:txBody>
        </p:sp>
      </p:grpSp>
      <p:sp>
        <p:nvSpPr>
          <p:cNvPr id="3" name="Title 2"/>
          <p:cNvSpPr>
            <a:spLocks noGrp="1"/>
          </p:cNvSpPr>
          <p:nvPr>
            <p:ph type="title"/>
          </p:nvPr>
        </p:nvSpPr>
        <p:spPr/>
        <p:txBody>
          <a:bodyPr>
            <a:normAutofit/>
          </a:bodyPr>
          <a:lstStyle/>
          <a:p>
            <a:r>
              <a:rPr lang="el-GR" dirty="0"/>
              <a:t>H θερμική ιστορία της </a:t>
            </a:r>
            <a:r>
              <a:rPr lang="el-GR" dirty="0" smtClean="0"/>
              <a:t>Γης</a:t>
            </a:r>
            <a:endParaRPr lang="en-US" dirty="0"/>
          </a:p>
        </p:txBody>
      </p:sp>
    </p:spTree>
    <p:extLst>
      <p:ext uri="{BB962C8B-B14F-4D97-AF65-F5344CB8AC3E}">
        <p14:creationId xmlns:p14="http://schemas.microsoft.com/office/powerpoint/2010/main" val="2432066201"/>
      </p:ext>
    </p:extLst>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8" name="Rectangle 1"/>
          <p:cNvSpPr>
            <a:spLocks noChangeArrowheads="1"/>
          </p:cNvSpPr>
          <p:nvPr/>
        </p:nvSpPr>
        <p:spPr bwMode="auto">
          <a:xfrm>
            <a:off x="102637" y="1426101"/>
            <a:ext cx="11980506"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l-GR" altLang="en-US" dirty="0">
                <a:latin typeface="+mn-lt"/>
              </a:rPr>
              <a:t>Η πιο απλή προσέγγιση είναι να υποθέσουμε </a:t>
            </a:r>
            <a:r>
              <a:rPr lang="el-GR" altLang="en-US" b="1" dirty="0">
                <a:latin typeface="+mn-lt"/>
              </a:rPr>
              <a:t>ότι η Γη είναι ομογενής σε ότι</a:t>
            </a:r>
          </a:p>
          <a:p>
            <a:pPr eaLnBrk="1" hangingPunct="1"/>
            <a:r>
              <a:rPr lang="el-GR" altLang="en-US" b="1" dirty="0">
                <a:latin typeface="+mn-lt"/>
              </a:rPr>
              <a:t>αφορά τόσο τη θερμική αγωγιμότητα, k,  όσο και τη παραγωγή θερμότητας λόγω ραδιενέργειας (A=</a:t>
            </a:r>
            <a:r>
              <a:rPr lang="el-GR" altLang="en-US" b="1" i="1" dirty="0">
                <a:latin typeface="+mn-lt"/>
              </a:rPr>
              <a:t>σταθερή). </a:t>
            </a:r>
          </a:p>
          <a:p>
            <a:pPr eaLnBrk="1" hangingPunct="1"/>
            <a:r>
              <a:rPr lang="el-GR" altLang="en-US" i="1" dirty="0">
                <a:latin typeface="+mn-lt"/>
              </a:rPr>
              <a:t>Αν η μεταβολή της θερμοκρασίας με το βάθος </a:t>
            </a:r>
            <a:r>
              <a:rPr lang="el-GR" altLang="en-US" dirty="0">
                <a:latin typeface="+mn-lt"/>
              </a:rPr>
              <a:t>σταθεροποιηθεί μετά από κάποιο χρονικό διάστημα (</a:t>
            </a:r>
            <a:r>
              <a:rPr lang="el-GR" altLang="en-US" dirty="0" err="1">
                <a:latin typeface="+mn-lt"/>
              </a:rPr>
              <a:t>steady-state</a:t>
            </a:r>
            <a:r>
              <a:rPr lang="el-GR" altLang="en-US" dirty="0">
                <a:latin typeface="+mn-lt"/>
              </a:rPr>
              <a:t>, ∂</a:t>
            </a:r>
            <a:r>
              <a:rPr lang="el-GR" altLang="en-US" i="1" dirty="0">
                <a:latin typeface="+mn-lt"/>
              </a:rPr>
              <a:t>T ∂t= 0 ) και η </a:t>
            </a:r>
            <a:r>
              <a:rPr lang="el-GR" altLang="en-US" dirty="0">
                <a:latin typeface="+mn-lt"/>
              </a:rPr>
              <a:t>θερμοκρασία στην επιφάνεια της Γης είναι T=0, τότε η εξίσωση έχει την ακόλουθη λύση:</a:t>
            </a:r>
          </a:p>
        </p:txBody>
      </p:sp>
      <p:sp>
        <p:nvSpPr>
          <p:cNvPr id="31749" name="Rectangle 3"/>
          <p:cNvSpPr>
            <a:spLocks noChangeArrowheads="1"/>
          </p:cNvSpPr>
          <p:nvPr/>
        </p:nvSpPr>
        <p:spPr bwMode="auto">
          <a:xfrm>
            <a:off x="7204885" y="3045830"/>
            <a:ext cx="3357563"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l-GR" altLang="en-US" sz="1400" b="1">
                <a:latin typeface="+mn-lt"/>
              </a:rPr>
              <a:t>R:</a:t>
            </a:r>
            <a:r>
              <a:rPr lang="el-GR" altLang="en-US" sz="1400">
                <a:latin typeface="+mn-lt"/>
              </a:rPr>
              <a:t> η ακτίνα της Γης </a:t>
            </a:r>
          </a:p>
          <a:p>
            <a:pPr eaLnBrk="1" hangingPunct="1"/>
            <a:r>
              <a:rPr lang="en-US" altLang="en-US" sz="1400" b="1">
                <a:latin typeface="+mn-lt"/>
              </a:rPr>
              <a:t>r </a:t>
            </a:r>
            <a:r>
              <a:rPr lang="el-GR" altLang="en-US" sz="1400" b="1">
                <a:latin typeface="+mn-lt"/>
              </a:rPr>
              <a:t>:</a:t>
            </a:r>
            <a:r>
              <a:rPr lang="el-GR" altLang="en-US" sz="1400">
                <a:latin typeface="+mn-lt"/>
              </a:rPr>
              <a:t> η απόσταση από το κέντρο της Γης</a:t>
            </a:r>
          </a:p>
        </p:txBody>
      </p:sp>
      <p:sp>
        <p:nvSpPr>
          <p:cNvPr id="31750" name="Rectangle 4"/>
          <p:cNvSpPr>
            <a:spLocks noChangeArrowheads="1"/>
          </p:cNvSpPr>
          <p:nvPr/>
        </p:nvSpPr>
        <p:spPr bwMode="auto">
          <a:xfrm>
            <a:off x="2204260" y="4056389"/>
            <a:ext cx="45720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l-GR" altLang="en-US" dirty="0">
                <a:latin typeface="+mn-lt"/>
              </a:rPr>
              <a:t>Στην</a:t>
            </a:r>
            <a:r>
              <a:rPr lang="en-US" altLang="en-US" dirty="0">
                <a:latin typeface="+mn-lt"/>
              </a:rPr>
              <a:t> </a:t>
            </a:r>
            <a:r>
              <a:rPr lang="el-GR" altLang="en-US" dirty="0">
                <a:latin typeface="+mn-lt"/>
              </a:rPr>
              <a:t>περίπτωση αυτή η ροή είναι ίση με:</a:t>
            </a:r>
          </a:p>
        </p:txBody>
      </p:sp>
      <p:sp>
        <p:nvSpPr>
          <p:cNvPr id="31751" name="Rectangle 6"/>
          <p:cNvSpPr>
            <a:spLocks noChangeArrowheads="1"/>
          </p:cNvSpPr>
          <p:nvPr/>
        </p:nvSpPr>
        <p:spPr bwMode="auto">
          <a:xfrm>
            <a:off x="0" y="4627564"/>
            <a:ext cx="11980506" cy="1477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l-GR" altLang="en-US" dirty="0">
                <a:latin typeface="+mn-lt"/>
              </a:rPr>
              <a:t>Από τις γνωστές τιμές (R=6371km,</a:t>
            </a:r>
            <a:r>
              <a:rPr lang="en-US" altLang="en-US" dirty="0">
                <a:latin typeface="+mn-lt"/>
              </a:rPr>
              <a:t> </a:t>
            </a:r>
            <a:r>
              <a:rPr lang="el-GR" altLang="en-US" dirty="0">
                <a:latin typeface="+mn-lt"/>
              </a:rPr>
              <a:t>qR~80mW/m2, k~4W/(</a:t>
            </a:r>
            <a:r>
              <a:rPr lang="el-GR" altLang="en-US" dirty="0" err="1">
                <a:latin typeface="+mn-lt"/>
              </a:rPr>
              <a:t>m•K</a:t>
            </a:r>
            <a:r>
              <a:rPr lang="el-GR" altLang="en-US" dirty="0">
                <a:latin typeface="+mn-lt"/>
              </a:rPr>
              <a:t>)), βρίσκουμε ότι στο κέντρο της Γης</a:t>
            </a:r>
            <a:r>
              <a:rPr lang="en-US" altLang="en-US" dirty="0">
                <a:latin typeface="+mn-lt"/>
              </a:rPr>
              <a:t>, </a:t>
            </a:r>
          </a:p>
          <a:p>
            <a:pPr eaLnBrk="1" hangingPunct="1"/>
            <a:r>
              <a:rPr lang="en-US" altLang="en-US" dirty="0">
                <a:latin typeface="+mn-lt"/>
              </a:rPr>
              <a:t>    </a:t>
            </a:r>
            <a:r>
              <a:rPr lang="el-GR" altLang="en-US" dirty="0">
                <a:latin typeface="+mn-lt"/>
              </a:rPr>
              <a:t>Τ(0)=ΑR</a:t>
            </a:r>
            <a:r>
              <a:rPr lang="el-GR" altLang="en-US" baseline="30000" dirty="0">
                <a:latin typeface="+mn-lt"/>
              </a:rPr>
              <a:t>2</a:t>
            </a:r>
            <a:r>
              <a:rPr lang="el-GR" altLang="en-US" dirty="0">
                <a:latin typeface="+mn-lt"/>
              </a:rPr>
              <a:t>/6k=</a:t>
            </a:r>
            <a:r>
              <a:rPr lang="el-GR" altLang="en-US" dirty="0" err="1">
                <a:latin typeface="+mn-lt"/>
              </a:rPr>
              <a:t>q</a:t>
            </a:r>
            <a:r>
              <a:rPr lang="el-GR" altLang="en-US" baseline="-25000" dirty="0" err="1">
                <a:latin typeface="+mn-lt"/>
              </a:rPr>
              <a:t>R</a:t>
            </a:r>
            <a:r>
              <a:rPr lang="el-GR" altLang="en-US" dirty="0" err="1">
                <a:latin typeface="+mn-lt"/>
              </a:rPr>
              <a:t>R</a:t>
            </a:r>
            <a:r>
              <a:rPr lang="el-GR" altLang="en-US" dirty="0">
                <a:latin typeface="+mn-lt"/>
              </a:rPr>
              <a:t>/2k</a:t>
            </a:r>
            <a:r>
              <a:rPr lang="en-US" altLang="en-US" dirty="0">
                <a:latin typeface="+mn-lt"/>
              </a:rPr>
              <a:t>  </a:t>
            </a:r>
            <a:r>
              <a:rPr lang="el-GR" altLang="en-US" dirty="0">
                <a:latin typeface="+mn-lt"/>
              </a:rPr>
              <a:t>~</a:t>
            </a:r>
            <a:r>
              <a:rPr lang="en-US" altLang="en-US" dirty="0">
                <a:latin typeface="+mn-lt"/>
              </a:rPr>
              <a:t> </a:t>
            </a:r>
            <a:r>
              <a:rPr lang="el-GR" altLang="en-US" b="1" dirty="0">
                <a:latin typeface="+mn-lt"/>
              </a:rPr>
              <a:t>64000</a:t>
            </a:r>
            <a:r>
              <a:rPr lang="en-US" altLang="en-US" dirty="0">
                <a:latin typeface="+mn-lt"/>
              </a:rPr>
              <a:t> </a:t>
            </a:r>
            <a:r>
              <a:rPr lang="el-GR" altLang="en-US" baseline="30000" dirty="0" err="1">
                <a:latin typeface="+mn-lt"/>
              </a:rPr>
              <a:t>o</a:t>
            </a:r>
            <a:r>
              <a:rPr lang="el-GR" altLang="en-US" dirty="0" err="1">
                <a:latin typeface="+mn-lt"/>
              </a:rPr>
              <a:t>C</a:t>
            </a:r>
            <a:r>
              <a:rPr lang="el-GR" altLang="en-US" dirty="0">
                <a:latin typeface="+mn-lt"/>
              </a:rPr>
              <a:t>. </a:t>
            </a:r>
            <a:endParaRPr lang="en-US" altLang="en-US" dirty="0">
              <a:latin typeface="+mn-lt"/>
            </a:endParaRPr>
          </a:p>
          <a:p>
            <a:pPr eaLnBrk="1" hangingPunct="1"/>
            <a:endParaRPr lang="en-US" altLang="en-US" dirty="0">
              <a:latin typeface="+mn-lt"/>
            </a:endParaRPr>
          </a:p>
          <a:p>
            <a:pPr eaLnBrk="1" hangingPunct="1"/>
            <a:r>
              <a:rPr lang="el-GR" altLang="en-US" dirty="0">
                <a:latin typeface="+mn-lt"/>
              </a:rPr>
              <a:t>H τιμή αυτή είναι φυσικά εξωπραγματική</a:t>
            </a:r>
            <a:r>
              <a:rPr lang="en-US" altLang="en-US" dirty="0">
                <a:latin typeface="+mn-lt"/>
              </a:rPr>
              <a:t>  ! </a:t>
            </a:r>
            <a:r>
              <a:rPr lang="el-GR" altLang="en-US" dirty="0">
                <a:latin typeface="+mn-lt"/>
              </a:rPr>
              <a:t> </a:t>
            </a:r>
            <a:endParaRPr lang="en-US" altLang="en-US" dirty="0">
              <a:latin typeface="+mn-lt"/>
            </a:endParaRPr>
          </a:p>
          <a:p>
            <a:pPr eaLnBrk="1" hangingPunct="1"/>
            <a:r>
              <a:rPr lang="en-US" altLang="en-US" i="1" dirty="0">
                <a:latin typeface="+mn-lt"/>
              </a:rPr>
              <a:t>(</a:t>
            </a:r>
            <a:r>
              <a:rPr lang="el-GR" altLang="en-US" i="1" dirty="0">
                <a:latin typeface="+mn-lt"/>
              </a:rPr>
              <a:t>ακόμα και ο Ήλιος έχει επιφανειακή θερμοκρασία μερικών χιλιάδων βαθμών</a:t>
            </a:r>
            <a:r>
              <a:rPr lang="en-US" altLang="en-US" i="1" dirty="0">
                <a:latin typeface="+mn-lt"/>
              </a:rPr>
              <a:t>)</a:t>
            </a:r>
            <a:endParaRPr lang="el-GR" altLang="en-US" i="1" dirty="0">
              <a:latin typeface="+mn-lt"/>
            </a:endParaRPr>
          </a:p>
        </p:txBody>
      </p:sp>
      <p:grpSp>
        <p:nvGrpSpPr>
          <p:cNvPr id="31752" name="8 - Ομάδα"/>
          <p:cNvGrpSpPr>
            <a:grpSpLocks/>
          </p:cNvGrpSpPr>
          <p:nvPr/>
        </p:nvGrpSpPr>
        <p:grpSpPr bwMode="auto">
          <a:xfrm>
            <a:off x="2704323" y="2855330"/>
            <a:ext cx="4071937" cy="885825"/>
            <a:chOff x="1071538" y="2143125"/>
            <a:chExt cx="4071962" cy="885825"/>
          </a:xfrm>
        </p:grpSpPr>
        <p:graphicFrame>
          <p:nvGraphicFramePr>
            <p:cNvPr id="31747" name="Object 2"/>
            <p:cNvGraphicFramePr>
              <a:graphicFrameLocks noChangeAspect="1"/>
            </p:cNvGraphicFramePr>
            <p:nvPr>
              <p:extLst>
                <p:ext uri="{D42A27DB-BD31-4B8C-83A1-F6EECF244321}">
                  <p14:modId xmlns:p14="http://schemas.microsoft.com/office/powerpoint/2010/main" val="4110105913"/>
                </p:ext>
              </p:extLst>
            </p:nvPr>
          </p:nvGraphicFramePr>
          <p:xfrm>
            <a:off x="2428875" y="2143125"/>
            <a:ext cx="2714625" cy="885825"/>
          </p:xfrm>
          <a:graphic>
            <a:graphicData uri="http://schemas.openxmlformats.org/presentationml/2006/ole">
              <mc:AlternateContent xmlns:mc="http://schemas.openxmlformats.org/markup-compatibility/2006">
                <mc:Choice xmlns:v="urn:schemas-microsoft-com:vml" Requires="v">
                  <p:oleObj spid="_x0000_s31782" name="Equation" r:id="rId3" imgW="1206360" imgH="393480" progId="Equation.DSMT4">
                    <p:embed/>
                  </p:oleObj>
                </mc:Choice>
                <mc:Fallback>
                  <p:oleObj name="Equation" r:id="rId3" imgW="1206360" imgH="393480" progId="Equation.DSMT4">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28875" y="2143125"/>
                          <a:ext cx="2714625" cy="885825"/>
                        </a:xfrm>
                        <a:prstGeom prst="rect">
                          <a:avLst/>
                        </a:prstGeom>
                        <a:noFill/>
                        <a:ln>
                          <a:noFill/>
                        </a:ln>
                        <a:effectLst/>
                        <a:extLst/>
                      </p:spPr>
                    </p:pic>
                  </p:oleObj>
                </mc:Fallback>
              </mc:AlternateContent>
            </a:graphicData>
          </a:graphic>
        </p:graphicFrame>
        <p:sp>
          <p:nvSpPr>
            <p:cNvPr id="31755" name="6 - Ορθογώνιο"/>
            <p:cNvSpPr>
              <a:spLocks noChangeArrowheads="1"/>
            </p:cNvSpPr>
            <p:nvPr/>
          </p:nvSpPr>
          <p:spPr bwMode="auto">
            <a:xfrm>
              <a:off x="1071538" y="2357430"/>
              <a:ext cx="73449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l-GR" altLang="en-US">
                  <a:latin typeface="+mn-lt"/>
                </a:rPr>
                <a:t>(4.4</a:t>
              </a:r>
              <a:r>
                <a:rPr lang="en-US" altLang="en-US">
                  <a:latin typeface="+mn-lt"/>
                </a:rPr>
                <a:t>7</a:t>
              </a:r>
              <a:r>
                <a:rPr lang="el-GR" altLang="en-US">
                  <a:latin typeface="+mn-lt"/>
                </a:rPr>
                <a:t>)</a:t>
              </a:r>
            </a:p>
          </p:txBody>
        </p:sp>
      </p:grpSp>
      <p:grpSp>
        <p:nvGrpSpPr>
          <p:cNvPr id="31753" name="10 - Ομάδα"/>
          <p:cNvGrpSpPr>
            <a:grpSpLocks/>
          </p:cNvGrpSpPr>
          <p:nvPr/>
        </p:nvGrpSpPr>
        <p:grpSpPr bwMode="auto">
          <a:xfrm>
            <a:off x="6844523" y="3842076"/>
            <a:ext cx="3381375" cy="773113"/>
            <a:chOff x="5283200" y="3429000"/>
            <a:chExt cx="3380882" cy="773113"/>
          </a:xfrm>
        </p:grpSpPr>
        <p:graphicFrame>
          <p:nvGraphicFramePr>
            <p:cNvPr id="31746" name="Object 3"/>
            <p:cNvGraphicFramePr>
              <a:graphicFrameLocks noChangeAspect="1"/>
            </p:cNvGraphicFramePr>
            <p:nvPr>
              <p:extLst>
                <p:ext uri="{D42A27DB-BD31-4B8C-83A1-F6EECF244321}">
                  <p14:modId xmlns:p14="http://schemas.microsoft.com/office/powerpoint/2010/main" val="1657257904"/>
                </p:ext>
              </p:extLst>
            </p:nvPr>
          </p:nvGraphicFramePr>
          <p:xfrm>
            <a:off x="5283200" y="3429000"/>
            <a:ext cx="2289175" cy="773113"/>
          </p:xfrm>
          <a:graphic>
            <a:graphicData uri="http://schemas.openxmlformats.org/presentationml/2006/ole">
              <mc:AlternateContent xmlns:mc="http://schemas.openxmlformats.org/markup-compatibility/2006">
                <mc:Choice xmlns:v="urn:schemas-microsoft-com:vml" Requires="v">
                  <p:oleObj spid="_x0000_s31783" name="Equation" r:id="rId5" imgW="1562040" imgH="393480" progId="Equation.DSMT4">
                    <p:embed/>
                  </p:oleObj>
                </mc:Choice>
                <mc:Fallback>
                  <p:oleObj name="Equation" r:id="rId5" imgW="1562040" imgH="393480" progId="Equation.DSMT4">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283200" y="3429000"/>
                          <a:ext cx="2289175" cy="773113"/>
                        </a:xfrm>
                        <a:prstGeom prst="rect">
                          <a:avLst/>
                        </a:prstGeom>
                        <a:noFill/>
                        <a:ln>
                          <a:noFill/>
                        </a:ln>
                        <a:effectLst/>
                        <a:extLst/>
                      </p:spPr>
                    </p:pic>
                  </p:oleObj>
                </mc:Fallback>
              </mc:AlternateContent>
            </a:graphicData>
          </a:graphic>
        </p:graphicFrame>
        <p:sp>
          <p:nvSpPr>
            <p:cNvPr id="31754" name="6 - Ορθογώνιο"/>
            <p:cNvSpPr>
              <a:spLocks noChangeArrowheads="1"/>
            </p:cNvSpPr>
            <p:nvPr/>
          </p:nvSpPr>
          <p:spPr bwMode="auto">
            <a:xfrm>
              <a:off x="7929586" y="3643314"/>
              <a:ext cx="73449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l-GR" altLang="en-US" dirty="0">
                  <a:latin typeface="Calibri" panose="020F0502020204030204" pitchFamily="34" charset="0"/>
                </a:rPr>
                <a:t>(4.4</a:t>
              </a:r>
              <a:r>
                <a:rPr lang="en-US" altLang="en-US" dirty="0">
                  <a:latin typeface="Calibri" panose="020F0502020204030204" pitchFamily="34" charset="0"/>
                </a:rPr>
                <a:t>8</a:t>
              </a:r>
              <a:r>
                <a:rPr lang="el-GR" altLang="en-US" dirty="0">
                  <a:latin typeface="Calibri" panose="020F0502020204030204" pitchFamily="34" charset="0"/>
                </a:rPr>
                <a:t>)</a:t>
              </a:r>
            </a:p>
          </p:txBody>
        </p:sp>
      </p:grpSp>
      <p:sp>
        <p:nvSpPr>
          <p:cNvPr id="2" name="Title 1"/>
          <p:cNvSpPr>
            <a:spLocks noGrp="1"/>
          </p:cNvSpPr>
          <p:nvPr>
            <p:ph type="title"/>
          </p:nvPr>
        </p:nvSpPr>
        <p:spPr/>
        <p:txBody>
          <a:bodyPr>
            <a:normAutofit/>
          </a:bodyPr>
          <a:lstStyle/>
          <a:p>
            <a:r>
              <a:rPr lang="el-GR" dirty="0" smtClean="0"/>
              <a:t>H θερμική ιστορία της Γης</a:t>
            </a:r>
            <a:endParaRPr lang="en-US" dirty="0"/>
          </a:p>
        </p:txBody>
      </p:sp>
    </p:spTree>
    <p:extLst>
      <p:ext uri="{BB962C8B-B14F-4D97-AF65-F5344CB8AC3E}">
        <p14:creationId xmlns:p14="http://schemas.microsoft.com/office/powerpoint/2010/main" val="3610384802"/>
      </p:ext>
    </p:extLst>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86613" y="1364895"/>
            <a:ext cx="11803224" cy="4678204"/>
          </a:xfrm>
          <a:prstGeom prst="rect">
            <a:avLst/>
          </a:prstGeom>
        </p:spPr>
        <p:txBody>
          <a:bodyPr wrap="square">
            <a:spAutoFit/>
          </a:bodyPr>
          <a:lstStyle/>
          <a:p>
            <a:pPr>
              <a:buFont typeface="Wingdings" pitchFamily="2" charset="2"/>
              <a:buChar char="ü"/>
              <a:defRPr/>
            </a:pPr>
            <a:r>
              <a:rPr lang="el-GR" sz="2000" dirty="0"/>
              <a:t> Ο κύριος λόγος αποτυχίας της προηγούμενης εξίσωσης </a:t>
            </a:r>
            <a:r>
              <a:rPr lang="en-US" sz="2000" dirty="0"/>
              <a:t> </a:t>
            </a:r>
            <a:r>
              <a:rPr lang="el-GR" sz="2000" dirty="0"/>
              <a:t>είναι ότι υποθέτει </a:t>
            </a:r>
            <a:r>
              <a:rPr lang="el-GR" sz="2000" b="1" u="sng" dirty="0"/>
              <a:t>διάδοση της θερμότητας μόνο με αγωγή και όχι με ρεύματα μεταφοράς. </a:t>
            </a:r>
          </a:p>
          <a:p>
            <a:pPr>
              <a:buFont typeface="Wingdings" pitchFamily="2" charset="2"/>
              <a:buChar char="ü"/>
              <a:defRPr/>
            </a:pPr>
            <a:endParaRPr lang="el-GR" sz="2000" dirty="0"/>
          </a:p>
          <a:p>
            <a:pPr>
              <a:buFont typeface="Wingdings" pitchFamily="2" charset="2"/>
              <a:buChar char="ü"/>
              <a:defRPr/>
            </a:pPr>
            <a:endParaRPr lang="el-GR" sz="2000" dirty="0"/>
          </a:p>
          <a:p>
            <a:pPr>
              <a:buFont typeface="Wingdings" pitchFamily="2" charset="2"/>
              <a:buChar char="ü"/>
              <a:defRPr/>
            </a:pPr>
            <a:r>
              <a:rPr lang="el-GR" sz="2000" dirty="0"/>
              <a:t> Τα ρεύματα αυτά διευκολύνουν τη μεταφορά μεγάλων ποσών θερμότητας από τα βαθύτερα στα επιφανειακά στρώματα της Γης, άρα η θερμοκρασία της Γης μπορεί να είναι πολύ μικρότερη στο κέντρο της, επιτυγχάνοντας την ίδια επιφανειακή ροή θερμότητας. </a:t>
            </a:r>
          </a:p>
          <a:p>
            <a:pPr>
              <a:buFont typeface="Wingdings" pitchFamily="2" charset="2"/>
              <a:buChar char="ü"/>
              <a:defRPr/>
            </a:pPr>
            <a:endParaRPr lang="el-GR" sz="2000" dirty="0"/>
          </a:p>
          <a:p>
            <a:pPr>
              <a:buFont typeface="Wingdings" pitchFamily="2" charset="2"/>
              <a:buChar char="ü"/>
              <a:defRPr/>
            </a:pPr>
            <a:r>
              <a:rPr lang="el-GR" sz="2000" dirty="0"/>
              <a:t> Η αγνόηση των ρευμάτων μεταφοράς σε συνδυασμό με την τιμή της επιφανειακής ροής θερμότητας ήταν οι αιτίες που οδήγησαν </a:t>
            </a:r>
            <a:r>
              <a:rPr lang="el-GR" sz="2000" b="1" dirty="0"/>
              <a:t>τον λόρδο </a:t>
            </a:r>
            <a:r>
              <a:rPr lang="el-GR" sz="2000" b="1" dirty="0" err="1"/>
              <a:t>Kelvin</a:t>
            </a:r>
            <a:r>
              <a:rPr lang="el-GR" sz="2000" b="1" dirty="0"/>
              <a:t> στον προσδιορισμό  εξαιρετικά μικρής ηλικίας για τη Γη</a:t>
            </a:r>
            <a:r>
              <a:rPr lang="el-GR" sz="2000" dirty="0"/>
              <a:t> </a:t>
            </a:r>
          </a:p>
          <a:p>
            <a:pPr>
              <a:defRPr/>
            </a:pPr>
            <a:r>
              <a:rPr lang="el-GR" dirty="0"/>
              <a:t>(βλέπε Εισαγωγή Κεφ. 4 και 5). </a:t>
            </a:r>
          </a:p>
          <a:p>
            <a:pPr>
              <a:defRPr/>
            </a:pPr>
            <a:endParaRPr lang="el-GR" sz="2000" dirty="0"/>
          </a:p>
          <a:p>
            <a:pPr>
              <a:buFont typeface="Wingdings" pitchFamily="2" charset="2"/>
              <a:buChar char="ü"/>
              <a:defRPr/>
            </a:pPr>
            <a:endParaRPr lang="el-GR" sz="2000" dirty="0"/>
          </a:p>
          <a:p>
            <a:pPr>
              <a:buFont typeface="Wingdings" pitchFamily="2" charset="2"/>
              <a:buChar char="ü"/>
              <a:defRPr/>
            </a:pPr>
            <a:r>
              <a:rPr lang="el-GR" sz="2000" dirty="0"/>
              <a:t> Φυσικά, στην πραγματικότητα, τα μοντέλα πρέπει να λαμβάνουν </a:t>
            </a:r>
            <a:r>
              <a:rPr lang="el-GR" sz="2000" dirty="0" err="1"/>
              <a:t>υπ</a:t>
            </a:r>
            <a:r>
              <a:rPr lang="el-GR" sz="2000" dirty="0"/>
              <a:t>΄ όψη και πιο πολύπλοκους παράγοντες, όπως π.χ. τη μεταβολή της ενέργειας μέσω ραδιενεργών διασπάσεων με το χρόνο.</a:t>
            </a:r>
          </a:p>
        </p:txBody>
      </p:sp>
      <p:sp>
        <p:nvSpPr>
          <p:cNvPr id="4" name="Title 1"/>
          <p:cNvSpPr>
            <a:spLocks noGrp="1"/>
          </p:cNvSpPr>
          <p:nvPr>
            <p:ph type="title"/>
          </p:nvPr>
        </p:nvSpPr>
        <p:spPr/>
        <p:txBody>
          <a:bodyPr>
            <a:normAutofit/>
          </a:bodyPr>
          <a:lstStyle/>
          <a:p>
            <a:r>
              <a:rPr lang="el-GR" smtClean="0"/>
              <a:t>H θερμική ιστορία της Γης</a:t>
            </a:r>
            <a:endParaRPr lang="en-US" dirty="0"/>
          </a:p>
        </p:txBody>
      </p:sp>
    </p:spTree>
    <p:extLst>
      <p:ext uri="{BB962C8B-B14F-4D97-AF65-F5344CB8AC3E}">
        <p14:creationId xmlns:p14="http://schemas.microsoft.com/office/powerpoint/2010/main" val="8706977"/>
      </p:ext>
    </p:extLst>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5"/>
          <p:cNvSpPr>
            <a:spLocks noChangeArrowheads="1"/>
          </p:cNvSpPr>
          <p:nvPr/>
        </p:nvSpPr>
        <p:spPr bwMode="auto">
          <a:xfrm>
            <a:off x="0" y="1293173"/>
            <a:ext cx="10240962"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l-GR" altLang="en-US" sz="1600" dirty="0">
                <a:latin typeface="+mn-lt"/>
              </a:rPr>
              <a:t>Στην πραγματικότητα, η θερμοκρασία μεταβάλλεται μέσα στη Γη με το γεωλογικό χρόνο, έστω και αργά ( ∂</a:t>
            </a:r>
            <a:r>
              <a:rPr lang="el-GR" altLang="en-US" sz="1600" i="1" dirty="0">
                <a:latin typeface="+mn-lt"/>
              </a:rPr>
              <a:t>T ∂t≠ 0 ).</a:t>
            </a:r>
            <a:endParaRPr lang="el-GR" altLang="en-US" sz="1600" dirty="0">
              <a:latin typeface="+mn-lt"/>
            </a:endParaRPr>
          </a:p>
        </p:txBody>
      </p:sp>
      <p:sp>
        <p:nvSpPr>
          <p:cNvPr id="7" name="Rectangle 6"/>
          <p:cNvSpPr/>
          <p:nvPr/>
        </p:nvSpPr>
        <p:spPr>
          <a:xfrm>
            <a:off x="3400239" y="1782246"/>
            <a:ext cx="8643998" cy="923330"/>
          </a:xfrm>
          <a:prstGeom prst="rect">
            <a:avLst/>
          </a:prstGeom>
          <a:solidFill>
            <a:schemeClr val="bg1"/>
          </a:solidFill>
        </p:spPr>
        <p:style>
          <a:lnRef idx="0">
            <a:schemeClr val="accent2"/>
          </a:lnRef>
          <a:fillRef idx="3">
            <a:schemeClr val="accent2"/>
          </a:fillRef>
          <a:effectRef idx="3">
            <a:schemeClr val="accent2"/>
          </a:effectRef>
          <a:fontRef idx="minor">
            <a:schemeClr val="lt1"/>
          </a:fontRef>
        </p:style>
        <p:txBody>
          <a:bodyPr>
            <a:spAutoFit/>
          </a:bodyPr>
          <a:lstStyle/>
          <a:p>
            <a:pPr>
              <a:defRPr/>
            </a:pPr>
            <a:r>
              <a:rPr lang="el-GR" dirty="0">
                <a:solidFill>
                  <a:schemeClr val="tx1"/>
                </a:solidFill>
              </a:rPr>
              <a:t>Σήμερα πιστεύεται ότι η </a:t>
            </a:r>
            <a:r>
              <a:rPr lang="el-GR" b="1" dirty="0" err="1">
                <a:solidFill>
                  <a:schemeClr val="tx1"/>
                </a:solidFill>
              </a:rPr>
              <a:t>βαρυτική</a:t>
            </a:r>
            <a:r>
              <a:rPr lang="el-GR" b="1" dirty="0">
                <a:solidFill>
                  <a:schemeClr val="tx1"/>
                </a:solidFill>
              </a:rPr>
              <a:t> ενέργεια που απελευθερώθηκε </a:t>
            </a:r>
            <a:r>
              <a:rPr lang="el-GR" dirty="0">
                <a:solidFill>
                  <a:schemeClr val="tx1"/>
                </a:solidFill>
              </a:rPr>
              <a:t>κατά το </a:t>
            </a:r>
            <a:r>
              <a:rPr lang="el-GR" b="1" dirty="0">
                <a:solidFill>
                  <a:schemeClr val="tx1"/>
                </a:solidFill>
              </a:rPr>
              <a:t>διαχωρισμό του μεταλλικού πυρήνα από τον πυριτικό μανδύα  </a:t>
            </a:r>
            <a:r>
              <a:rPr lang="el-GR" dirty="0">
                <a:solidFill>
                  <a:schemeClr val="tx1"/>
                </a:solidFill>
              </a:rPr>
              <a:t>ήταν τέτοια ώστε ολόκληρος </a:t>
            </a:r>
            <a:r>
              <a:rPr lang="el-GR" b="1" dirty="0">
                <a:solidFill>
                  <a:schemeClr val="tx1"/>
                </a:solidFill>
              </a:rPr>
              <a:t>ο μανδύας έφτασε τη θερμοκρασία τήξης του </a:t>
            </a:r>
            <a:r>
              <a:rPr lang="el-GR" dirty="0">
                <a:solidFill>
                  <a:schemeClr val="tx1"/>
                </a:solidFill>
              </a:rPr>
              <a:t>ή έστω θερμοκρασία πολύ κοντά σε αυτήν</a:t>
            </a:r>
          </a:p>
        </p:txBody>
      </p:sp>
      <p:sp>
        <p:nvSpPr>
          <p:cNvPr id="82950" name="Rectangle 7"/>
          <p:cNvSpPr>
            <a:spLocks noChangeArrowheads="1"/>
          </p:cNvSpPr>
          <p:nvPr/>
        </p:nvSpPr>
        <p:spPr bwMode="auto">
          <a:xfrm>
            <a:off x="3403963" y="2822181"/>
            <a:ext cx="8636551" cy="21236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l-GR" altLang="en-US" sz="1600" dirty="0">
                <a:latin typeface="+mn-lt"/>
              </a:rPr>
              <a:t>Στο σχήμα παρουσιάζεται ένα </a:t>
            </a:r>
            <a:r>
              <a:rPr lang="el-GR" altLang="en-US" sz="1600" u="sng" dirty="0">
                <a:latin typeface="+mn-lt"/>
              </a:rPr>
              <a:t>σενάριο υπολογισμού της εξέλιξης της θερμικής ιστορίας στην περιοχή του ορίου μανδύα-πυρήνα</a:t>
            </a:r>
            <a:r>
              <a:rPr lang="el-GR" altLang="en-US" sz="1600" dirty="0">
                <a:latin typeface="+mn-lt"/>
              </a:rPr>
              <a:t>, </a:t>
            </a:r>
          </a:p>
          <a:p>
            <a:pPr eaLnBrk="1" hangingPunct="1"/>
            <a:endParaRPr lang="el-GR" altLang="en-US" sz="1600" dirty="0">
              <a:latin typeface="+mn-lt"/>
            </a:endParaRPr>
          </a:p>
          <a:p>
            <a:pPr eaLnBrk="1" hangingPunct="1"/>
            <a:r>
              <a:rPr lang="el-GR" altLang="en-US" sz="1400" dirty="0">
                <a:latin typeface="+mn-lt"/>
              </a:rPr>
              <a:t>T</a:t>
            </a:r>
            <a:r>
              <a:rPr lang="el-GR" altLang="en-US" sz="1400" baseline="-25000" dirty="0">
                <a:latin typeface="+mn-lt"/>
              </a:rPr>
              <a:t>M</a:t>
            </a:r>
            <a:r>
              <a:rPr lang="el-GR" altLang="en-US" sz="1400" dirty="0">
                <a:latin typeface="+mn-lt"/>
              </a:rPr>
              <a:t> : η αρχική θερμοκρασία τήξης του μανδύα (~3850 Κ),</a:t>
            </a:r>
          </a:p>
          <a:p>
            <a:pPr eaLnBrk="1" hangingPunct="1"/>
            <a:r>
              <a:rPr lang="el-GR" altLang="en-US" sz="1400" dirty="0">
                <a:latin typeface="+mn-lt"/>
              </a:rPr>
              <a:t> Τ</a:t>
            </a:r>
            <a:r>
              <a:rPr lang="el-GR" altLang="en-US" sz="1400" baseline="-25000" dirty="0">
                <a:latin typeface="+mn-lt"/>
              </a:rPr>
              <a:t>C</a:t>
            </a:r>
            <a:r>
              <a:rPr lang="el-GR" altLang="en-US" sz="1400" dirty="0">
                <a:latin typeface="+mn-lt"/>
              </a:rPr>
              <a:t> : η θερμοκρασία του πυρήνα κοντά στο όριο μανδύα-πυρήνα</a:t>
            </a:r>
          </a:p>
          <a:p>
            <a:pPr eaLnBrk="1" hangingPunct="1"/>
            <a:r>
              <a:rPr lang="el-GR" altLang="en-US" sz="1400" dirty="0">
                <a:latin typeface="+mn-lt"/>
              </a:rPr>
              <a:t>Τ</a:t>
            </a:r>
            <a:r>
              <a:rPr lang="el-GR" altLang="en-US" sz="1400" baseline="-25000" dirty="0">
                <a:latin typeface="+mn-lt"/>
              </a:rPr>
              <a:t>S</a:t>
            </a:r>
            <a:r>
              <a:rPr lang="el-GR" altLang="en-US" sz="1400" dirty="0">
                <a:latin typeface="+mn-lt"/>
              </a:rPr>
              <a:t>  : η αντίστοιχη θερμοκρασία του μανδύα στο ίδιο όριο αν θεωρήσουμε ότι η μεταβολή της θερμοκρασίας μέσα στο μανδύα είναι μόνο </a:t>
            </a:r>
            <a:r>
              <a:rPr lang="el-GR" altLang="en-US" sz="1400" dirty="0" err="1">
                <a:latin typeface="+mn-lt"/>
              </a:rPr>
              <a:t>αδιαβατική</a:t>
            </a:r>
            <a:r>
              <a:rPr lang="el-GR" altLang="en-US" sz="1400" dirty="0">
                <a:latin typeface="+mn-lt"/>
              </a:rPr>
              <a:t> . </a:t>
            </a:r>
          </a:p>
          <a:p>
            <a:pPr eaLnBrk="1" hangingPunct="1"/>
            <a:endParaRPr lang="el-GR" altLang="en-US" sz="1400" dirty="0">
              <a:latin typeface="+mn-lt"/>
            </a:endParaRPr>
          </a:p>
          <a:p>
            <a:pPr eaLnBrk="1" hangingPunct="1"/>
            <a:r>
              <a:rPr lang="el-GR" altLang="en-US" sz="1400" dirty="0">
                <a:latin typeface="+mn-lt"/>
              </a:rPr>
              <a:t>- Η μεταβολή της Τ</a:t>
            </a:r>
            <a:r>
              <a:rPr lang="el-GR" altLang="en-US" sz="1400" baseline="-25000" dirty="0">
                <a:latin typeface="+mn-lt"/>
              </a:rPr>
              <a:t>S</a:t>
            </a:r>
            <a:r>
              <a:rPr lang="el-GR" altLang="en-US" sz="1400" dirty="0">
                <a:latin typeface="+mn-lt"/>
              </a:rPr>
              <a:t> παρουσιάζεται για δύο ακραίες </a:t>
            </a:r>
            <a:r>
              <a:rPr lang="el-GR" altLang="en-US" sz="1400" dirty="0" err="1">
                <a:latin typeface="+mn-lt"/>
              </a:rPr>
              <a:t>ρεολογίες</a:t>
            </a:r>
            <a:r>
              <a:rPr lang="el-GR" altLang="en-US" sz="1400" dirty="0">
                <a:latin typeface="+mn-lt"/>
              </a:rPr>
              <a:t> του μανδύα. </a:t>
            </a:r>
          </a:p>
        </p:txBody>
      </p:sp>
      <p:sp>
        <p:nvSpPr>
          <p:cNvPr id="9" name="Rectangle 8"/>
          <p:cNvSpPr/>
          <p:nvPr/>
        </p:nvSpPr>
        <p:spPr>
          <a:xfrm>
            <a:off x="765110" y="5028758"/>
            <a:ext cx="11275404" cy="1323439"/>
          </a:xfrm>
          <a:prstGeom prst="rect">
            <a:avLst/>
          </a:prstGeom>
          <a:solidFill>
            <a:schemeClr val="bg1"/>
          </a:solidFill>
        </p:spPr>
        <p:style>
          <a:lnRef idx="0">
            <a:schemeClr val="accent5"/>
          </a:lnRef>
          <a:fillRef idx="3">
            <a:schemeClr val="accent5"/>
          </a:fillRef>
          <a:effectRef idx="3">
            <a:schemeClr val="accent5"/>
          </a:effectRef>
          <a:fontRef idx="minor">
            <a:schemeClr val="lt1"/>
          </a:fontRef>
        </p:style>
        <p:txBody>
          <a:bodyPr wrap="square">
            <a:spAutoFit/>
          </a:bodyPr>
          <a:lstStyle/>
          <a:p>
            <a:pPr>
              <a:defRPr/>
            </a:pPr>
            <a:r>
              <a:rPr lang="el-GR" sz="1600" dirty="0">
                <a:solidFill>
                  <a:schemeClr val="tx1"/>
                </a:solidFill>
              </a:rPr>
              <a:t>Τόσο η T</a:t>
            </a:r>
            <a:r>
              <a:rPr lang="el-GR" sz="1600" baseline="-25000" dirty="0">
                <a:solidFill>
                  <a:schemeClr val="tx1"/>
                </a:solidFill>
              </a:rPr>
              <a:t>C</a:t>
            </a:r>
            <a:r>
              <a:rPr lang="el-GR" sz="1600" dirty="0">
                <a:solidFill>
                  <a:schemeClr val="tx1"/>
                </a:solidFill>
              </a:rPr>
              <a:t> όσο και η Τ</a:t>
            </a:r>
            <a:r>
              <a:rPr lang="el-GR" sz="1600" baseline="-25000" dirty="0">
                <a:solidFill>
                  <a:schemeClr val="tx1"/>
                </a:solidFill>
              </a:rPr>
              <a:t>S</a:t>
            </a:r>
            <a:r>
              <a:rPr lang="el-GR" sz="1600" dirty="0">
                <a:solidFill>
                  <a:schemeClr val="tx1"/>
                </a:solidFill>
              </a:rPr>
              <a:t> δείχνουν </a:t>
            </a:r>
            <a:r>
              <a:rPr lang="el-GR" sz="1600" b="1" u="sng" dirty="0">
                <a:solidFill>
                  <a:schemeClr val="tx1"/>
                </a:solidFill>
              </a:rPr>
              <a:t>πολύ αργή μεταβολή με το χρόνο</a:t>
            </a:r>
            <a:r>
              <a:rPr lang="el-GR" sz="1600" dirty="0">
                <a:solidFill>
                  <a:schemeClr val="tx1"/>
                </a:solidFill>
              </a:rPr>
              <a:t>, δείχνοντας ότι ο παρόντας ρυθμός ψύξης του μανδύα σε αυτό το βάθος είναι περίπου ίσος </a:t>
            </a:r>
            <a:r>
              <a:rPr lang="el-GR" sz="1600" b="1" u="sng" dirty="0">
                <a:solidFill>
                  <a:schemeClr val="tx1"/>
                </a:solidFill>
              </a:rPr>
              <a:t>με 70</a:t>
            </a:r>
            <a:r>
              <a:rPr lang="el-GR" sz="1600" b="1" u="sng" baseline="30000" dirty="0">
                <a:solidFill>
                  <a:schemeClr val="tx1"/>
                </a:solidFill>
              </a:rPr>
              <a:t>ο</a:t>
            </a:r>
            <a:r>
              <a:rPr lang="el-GR" sz="1600" b="1" u="sng" dirty="0">
                <a:solidFill>
                  <a:schemeClr val="tx1"/>
                </a:solidFill>
              </a:rPr>
              <a:t>C/(δισ. χρόνια)</a:t>
            </a:r>
            <a:r>
              <a:rPr lang="el-GR" sz="1600" dirty="0">
                <a:solidFill>
                  <a:schemeClr val="tx1"/>
                </a:solidFill>
              </a:rPr>
              <a:t>. </a:t>
            </a:r>
          </a:p>
          <a:p>
            <a:pPr>
              <a:defRPr/>
            </a:pPr>
            <a:endParaRPr lang="el-GR" sz="1600" dirty="0">
              <a:solidFill>
                <a:schemeClr val="tx1"/>
              </a:solidFill>
            </a:endParaRPr>
          </a:p>
          <a:p>
            <a:pPr>
              <a:defRPr/>
            </a:pPr>
            <a:r>
              <a:rPr lang="el-GR" sz="1600" dirty="0">
                <a:solidFill>
                  <a:schemeClr val="tx1"/>
                </a:solidFill>
              </a:rPr>
              <a:t> Η τιμή αυτή δείχνει ότι, αν και τα ρεύματα μεταφοράς συντελούν στην ταχύτερη ψύξη του μανδύα</a:t>
            </a:r>
            <a:r>
              <a:rPr lang="el-GR" sz="1600" b="1" u="sng" dirty="0">
                <a:solidFill>
                  <a:schemeClr val="tx1"/>
                </a:solidFill>
              </a:rPr>
              <a:t>, η παραγωγή θερμότητας από τις ραδιενεργές διασπάσεις είναι αρκετά σημαντική ώστε να διατηρεί το μανδύα σε υψηλή θερμοκρασία.</a:t>
            </a:r>
          </a:p>
        </p:txBody>
      </p:sp>
      <p:grpSp>
        <p:nvGrpSpPr>
          <p:cNvPr id="82954" name="9 - Ομάδα"/>
          <p:cNvGrpSpPr>
            <a:grpSpLocks/>
          </p:cNvGrpSpPr>
          <p:nvPr/>
        </p:nvGrpSpPr>
        <p:grpSpPr bwMode="auto">
          <a:xfrm>
            <a:off x="212727" y="2094151"/>
            <a:ext cx="3051110" cy="2739106"/>
            <a:chOff x="35496" y="1772816"/>
            <a:chExt cx="3893567" cy="3186534"/>
          </a:xfrm>
        </p:grpSpPr>
        <p:pic>
          <p:nvPicPr>
            <p:cNvPr id="8295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4313" y="2000250"/>
              <a:ext cx="3714750" cy="2959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2956" name="7 - TextBox"/>
            <p:cNvSpPr txBox="1">
              <a:spLocks noChangeArrowheads="1"/>
            </p:cNvSpPr>
            <p:nvPr/>
          </p:nvSpPr>
          <p:spPr bwMode="auto">
            <a:xfrm>
              <a:off x="35496" y="1772816"/>
              <a:ext cx="3888432" cy="5012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l-GR" altLang="en-US" sz="1100" dirty="0">
                  <a:latin typeface="+mn-lt"/>
                </a:rPr>
                <a:t>(Παπαζάχος </a:t>
              </a:r>
              <a:r>
                <a:rPr lang="el-GR" altLang="en-US" sz="1100" dirty="0" smtClean="0">
                  <a:latin typeface="+mn-lt"/>
                </a:rPr>
                <a:t>&amp; Παπαζάχος 2008</a:t>
              </a:r>
              <a:r>
                <a:rPr lang="el-GR" altLang="en-US" sz="1100" dirty="0">
                  <a:latin typeface="+mn-lt"/>
                </a:rPr>
                <a:t>, τροποποιημένο από </a:t>
              </a:r>
              <a:r>
                <a:rPr lang="en-US" altLang="en-US" sz="1100" dirty="0">
                  <a:latin typeface="+mn-lt"/>
                </a:rPr>
                <a:t>Stacey, 1992)</a:t>
              </a:r>
              <a:endParaRPr lang="el-GR" altLang="en-US" sz="1100" dirty="0">
                <a:latin typeface="+mn-lt"/>
              </a:endParaRPr>
            </a:p>
          </p:txBody>
        </p:sp>
      </p:grpSp>
      <p:sp>
        <p:nvSpPr>
          <p:cNvPr id="10" name="Title 1"/>
          <p:cNvSpPr>
            <a:spLocks noGrp="1"/>
          </p:cNvSpPr>
          <p:nvPr>
            <p:ph type="title"/>
          </p:nvPr>
        </p:nvSpPr>
        <p:spPr/>
        <p:txBody>
          <a:bodyPr>
            <a:normAutofit/>
          </a:bodyPr>
          <a:lstStyle/>
          <a:p>
            <a:r>
              <a:rPr lang="el-GR" dirty="0" smtClean="0"/>
              <a:t>H θερμική ιστορία της Γης</a:t>
            </a:r>
            <a:endParaRPr lang="en-US" dirty="0"/>
          </a:p>
        </p:txBody>
      </p:sp>
    </p:spTree>
    <p:extLst>
      <p:ext uri="{BB962C8B-B14F-4D97-AF65-F5344CB8AC3E}">
        <p14:creationId xmlns:p14="http://schemas.microsoft.com/office/powerpoint/2010/main" val="3368968907"/>
      </p:ext>
    </p:extLst>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08968" y="1615946"/>
            <a:ext cx="8048624" cy="1200150"/>
          </a:xfrm>
          <a:prstGeom prst="rect">
            <a:avLst/>
          </a:prstGeom>
          <a:solidFill>
            <a:schemeClr val="bg1"/>
          </a:solidFill>
        </p:spPr>
        <p:style>
          <a:lnRef idx="3">
            <a:schemeClr val="lt1"/>
          </a:lnRef>
          <a:fillRef idx="1">
            <a:schemeClr val="accent1"/>
          </a:fillRef>
          <a:effectRef idx="1">
            <a:schemeClr val="accent1"/>
          </a:effectRef>
          <a:fontRef idx="minor">
            <a:schemeClr val="lt1"/>
          </a:fontRef>
        </p:style>
        <p:txBody>
          <a:bodyPr wrap="square">
            <a:spAutoFit/>
          </a:bodyPr>
          <a:lstStyle/>
          <a:p>
            <a:pPr algn="just">
              <a:defRPr/>
            </a:pPr>
            <a:r>
              <a:rPr lang="el-GR" dirty="0">
                <a:solidFill>
                  <a:schemeClr val="tx1"/>
                </a:solidFill>
              </a:rPr>
              <a:t>Ο </a:t>
            </a:r>
            <a:r>
              <a:rPr lang="el-GR" b="1" u="sng" dirty="0">
                <a:solidFill>
                  <a:schemeClr val="tx1"/>
                </a:solidFill>
              </a:rPr>
              <a:t>κυρίαρχος ρόλος των ρευμάτων μεταφοράς </a:t>
            </a:r>
            <a:r>
              <a:rPr lang="el-GR" dirty="0">
                <a:solidFill>
                  <a:schemeClr val="tx1"/>
                </a:solidFill>
              </a:rPr>
              <a:t>στη διάδοση θερμότητας σε σχέση με τη διάδοση με αγωγή </a:t>
            </a:r>
            <a:r>
              <a:rPr lang="el-GR" b="1" dirty="0">
                <a:solidFill>
                  <a:schemeClr val="tx1"/>
                </a:solidFill>
              </a:rPr>
              <a:t>είναι εξαιρετικά σημαντικός </a:t>
            </a:r>
            <a:r>
              <a:rPr lang="el-GR" dirty="0">
                <a:solidFill>
                  <a:schemeClr val="tx1"/>
                </a:solidFill>
              </a:rPr>
              <a:t>για σειρά από γεωδυναμικά φαινόμενα αλλά και για πολλές </a:t>
            </a:r>
            <a:r>
              <a:rPr lang="el-GR" b="1" u="sng" dirty="0">
                <a:solidFill>
                  <a:schemeClr val="tx1"/>
                </a:solidFill>
              </a:rPr>
              <a:t>γεωφυσικές τεχνικές που έχουν ως στόχο τη μελέτη του εσωτερικού της Γης</a:t>
            </a:r>
            <a:r>
              <a:rPr lang="el-GR" dirty="0">
                <a:solidFill>
                  <a:schemeClr val="tx1"/>
                </a:solidFill>
              </a:rPr>
              <a:t>.</a:t>
            </a:r>
          </a:p>
        </p:txBody>
      </p:sp>
      <p:pic>
        <p:nvPicPr>
          <p:cNvPr id="83971" name="Picture 2"/>
          <p:cNvPicPr>
            <a:picLocks noChangeAspect="1" noChangeArrowheads="1"/>
          </p:cNvPicPr>
          <p:nvPr/>
        </p:nvPicPr>
        <p:blipFill>
          <a:blip r:embed="rId2">
            <a:extLst>
              <a:ext uri="{28A0092B-C50C-407E-A947-70E740481C1C}">
                <a14:useLocalDpi xmlns:a14="http://schemas.microsoft.com/office/drawing/2010/main" val="0"/>
              </a:ext>
            </a:extLst>
          </a:blip>
          <a:srcRect l="2005" t="2393" r="3743"/>
          <a:stretch>
            <a:fillRect/>
          </a:stretch>
        </p:blipFill>
        <p:spPr bwMode="auto">
          <a:xfrm>
            <a:off x="8424280" y="1500188"/>
            <a:ext cx="3357562" cy="2914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3972" name="Rectangle 3"/>
          <p:cNvSpPr>
            <a:spLocks noChangeArrowheads="1"/>
          </p:cNvSpPr>
          <p:nvPr/>
        </p:nvSpPr>
        <p:spPr bwMode="auto">
          <a:xfrm>
            <a:off x="121299" y="3428822"/>
            <a:ext cx="8302981"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eaLnBrk="1" hangingPunct="1"/>
            <a:r>
              <a:rPr lang="el-GR" altLang="en-US" dirty="0">
                <a:latin typeface="+mn-lt"/>
              </a:rPr>
              <a:t>Χαρακτηριστικό παράδειγμα είναι η παραμόρφωση των γεώθερμων κατά την κατάδυση μίας ωκεάνιας λιθόσφαιρας (σχήμα 3.18) αφού </a:t>
            </a:r>
            <a:r>
              <a:rPr lang="el-GR" altLang="en-US" u="sng" dirty="0">
                <a:latin typeface="+mn-lt"/>
              </a:rPr>
              <a:t>η αγωγή δεν προλαβαίνει να εξισορροπήσει τη θερμοκρασιακή μεταβολή λόγω της μεταφοράς της ψυχρής ωκεάνιας λιθόσφαιρας σε μεγάλα βάθη </a:t>
            </a:r>
            <a:r>
              <a:rPr lang="el-GR" altLang="en-US" dirty="0">
                <a:latin typeface="+mn-lt"/>
              </a:rPr>
              <a:t>(υψηλότερες θερμοκρασίες). </a:t>
            </a:r>
          </a:p>
        </p:txBody>
      </p:sp>
      <p:sp>
        <p:nvSpPr>
          <p:cNvPr id="83973" name="Rectangle 4"/>
          <p:cNvSpPr>
            <a:spLocks noChangeArrowheads="1"/>
          </p:cNvSpPr>
          <p:nvPr/>
        </p:nvSpPr>
        <p:spPr bwMode="auto">
          <a:xfrm>
            <a:off x="121299" y="4823926"/>
            <a:ext cx="11980506"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l-GR" altLang="en-US" dirty="0" smtClean="0">
                <a:latin typeface="+mn-lt"/>
              </a:rPr>
              <a:t>Το αποτέλεσμα είναι </a:t>
            </a:r>
            <a:r>
              <a:rPr lang="el-GR" altLang="en-US" u="sng" dirty="0" smtClean="0">
                <a:latin typeface="+mn-lt"/>
              </a:rPr>
              <a:t>η δημιουργία έντονων διαφορών στις ταχύτητες των σεισμικών κυμάτων</a:t>
            </a:r>
            <a:r>
              <a:rPr lang="el-GR" altLang="en-US" dirty="0" smtClean="0">
                <a:latin typeface="+mn-lt"/>
              </a:rPr>
              <a:t>, επιτρέποντας την απεικόνιση των </a:t>
            </a:r>
            <a:r>
              <a:rPr lang="el-GR" altLang="en-US" dirty="0" err="1" smtClean="0">
                <a:latin typeface="+mn-lt"/>
              </a:rPr>
              <a:t>λιθοσφαιρικών</a:t>
            </a:r>
            <a:r>
              <a:rPr lang="el-GR" altLang="en-US" dirty="0" smtClean="0">
                <a:latin typeface="+mn-lt"/>
              </a:rPr>
              <a:t> καταδύσεων ως περιοχών υψηλών ταχυτήτων αλλά και ελέγχου γεωλογικών μοντέλων.</a:t>
            </a:r>
          </a:p>
          <a:p>
            <a:pPr eaLnBrk="1" hangingPunct="1"/>
            <a:endParaRPr lang="el-GR" altLang="en-US" b="1" u="sng" dirty="0" smtClean="0">
              <a:latin typeface="+mn-lt"/>
            </a:endParaRPr>
          </a:p>
          <a:p>
            <a:pPr eaLnBrk="1" hangingPunct="1"/>
            <a:r>
              <a:rPr lang="el-GR" altLang="en-US" b="1" u="sng" dirty="0" smtClean="0">
                <a:latin typeface="+mn-lt"/>
              </a:rPr>
              <a:t>Ο μανδύας με τον τρόπο αυτό «παγώνει» και αποτυπώνει θερμικά τη γεωλογική ιστορία της λιθόσφαιρας.</a:t>
            </a:r>
            <a:endParaRPr lang="el-GR" altLang="en-US" b="1" u="sng" dirty="0">
              <a:latin typeface="+mn-lt"/>
            </a:endParaRPr>
          </a:p>
        </p:txBody>
      </p:sp>
      <p:sp>
        <p:nvSpPr>
          <p:cNvPr id="8" name="Title 1"/>
          <p:cNvSpPr>
            <a:spLocks noGrp="1"/>
          </p:cNvSpPr>
          <p:nvPr>
            <p:ph type="title"/>
          </p:nvPr>
        </p:nvSpPr>
        <p:spPr/>
        <p:txBody>
          <a:bodyPr>
            <a:normAutofit/>
          </a:bodyPr>
          <a:lstStyle/>
          <a:p>
            <a:r>
              <a:rPr lang="el-GR" dirty="0" smtClean="0"/>
              <a:t>H θερμική ιστορία της Γης</a:t>
            </a:r>
            <a:endParaRPr lang="en-US" dirty="0"/>
          </a:p>
        </p:txBody>
      </p:sp>
      <p:sp>
        <p:nvSpPr>
          <p:cNvPr id="9" name="8 - TextBox"/>
          <p:cNvSpPr txBox="1">
            <a:spLocks noChangeArrowheads="1"/>
          </p:cNvSpPr>
          <p:nvPr/>
        </p:nvSpPr>
        <p:spPr bwMode="auto">
          <a:xfrm>
            <a:off x="9824148" y="4464929"/>
            <a:ext cx="2532608"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l-GR" altLang="en-US" sz="1100" dirty="0">
                <a:latin typeface="+mn-lt"/>
              </a:rPr>
              <a:t>(</a:t>
            </a:r>
            <a:r>
              <a:rPr lang="el-GR" altLang="en-US" sz="1100" dirty="0" smtClean="0">
                <a:latin typeface="+mn-lt"/>
              </a:rPr>
              <a:t>Παπαζάχος &amp; Παπαζάχος, </a:t>
            </a:r>
            <a:r>
              <a:rPr lang="el-GR" altLang="en-US" sz="1100" dirty="0">
                <a:latin typeface="+mn-lt"/>
              </a:rPr>
              <a:t>2008)</a:t>
            </a:r>
          </a:p>
        </p:txBody>
      </p:sp>
    </p:spTree>
    <p:extLst>
      <p:ext uri="{BB962C8B-B14F-4D97-AF65-F5344CB8AC3E}">
        <p14:creationId xmlns:p14="http://schemas.microsoft.com/office/powerpoint/2010/main" val="426362641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90" name="Picture 7" descr="πυρ"/>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731624" y="1473883"/>
            <a:ext cx="2514600" cy="2124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7891" name="Text Box 8"/>
          <p:cNvSpPr txBox="1">
            <a:spLocks noChangeArrowheads="1"/>
          </p:cNvSpPr>
          <p:nvPr/>
        </p:nvSpPr>
        <p:spPr bwMode="auto">
          <a:xfrm>
            <a:off x="6553200" y="457200"/>
            <a:ext cx="18288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l-GR" altLang="en-US" sz="2000" b="1">
                <a:solidFill>
                  <a:schemeClr val="bg1"/>
                </a:solidFill>
                <a:latin typeface="Calibri" panose="020F0502020204030204" pitchFamily="34" charset="0"/>
              </a:rPr>
              <a:t>Πυθαγόρας:</a:t>
            </a:r>
          </a:p>
        </p:txBody>
      </p:sp>
      <p:pic>
        <p:nvPicPr>
          <p:cNvPr id="37892" name="Picture 9" descr="Pythagora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0271" y="1454245"/>
            <a:ext cx="3262569" cy="46437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 Box 11"/>
          <p:cNvSpPr txBox="1">
            <a:spLocks noChangeArrowheads="1"/>
          </p:cNvSpPr>
          <p:nvPr/>
        </p:nvSpPr>
        <p:spPr bwMode="auto">
          <a:xfrm>
            <a:off x="6741459" y="1600200"/>
            <a:ext cx="2133600" cy="366713"/>
          </a:xfrm>
          <a:prstGeom prst="rect">
            <a:avLst/>
          </a:prstGeom>
          <a:noFill/>
          <a:ln w="9525">
            <a:noFill/>
            <a:miter lim="800000"/>
            <a:headEnd/>
            <a:tailEnd/>
          </a:ln>
          <a:effectLst/>
        </p:spPr>
        <p:txBody>
          <a:bodyPr>
            <a:spAutoFit/>
          </a:bodyPr>
          <a:lstStyle/>
          <a:p>
            <a:pPr>
              <a:spcBef>
                <a:spcPct val="50000"/>
              </a:spcBef>
              <a:defRPr/>
            </a:pPr>
            <a:r>
              <a:rPr lang="el-GR" b="1" dirty="0"/>
              <a:t>«</a:t>
            </a:r>
            <a:r>
              <a:rPr lang="el-GR" b="1" dirty="0" err="1"/>
              <a:t>Κεντρικόν</a:t>
            </a:r>
            <a:r>
              <a:rPr lang="el-GR" b="1" dirty="0"/>
              <a:t> πυρ»</a:t>
            </a:r>
          </a:p>
        </p:txBody>
      </p:sp>
      <p:pic>
        <p:nvPicPr>
          <p:cNvPr id="37894" name="Picture 10" descr="1219457937_1419dfd41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153121" y="3776104"/>
            <a:ext cx="2438400" cy="243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itle 2"/>
          <p:cNvSpPr>
            <a:spLocks noGrp="1"/>
          </p:cNvSpPr>
          <p:nvPr>
            <p:ph type="title"/>
          </p:nvPr>
        </p:nvSpPr>
        <p:spPr/>
        <p:txBody>
          <a:bodyPr/>
          <a:lstStyle/>
          <a:p>
            <a:r>
              <a:rPr lang="el-GR" dirty="0" smtClean="0"/>
              <a:t>ΘΕΡΜΟΤΗΤΑ ΤΗΣ ΓΗΣ</a:t>
            </a:r>
            <a:endParaRPr lang="en-US" dirty="0"/>
          </a:p>
        </p:txBody>
      </p:sp>
    </p:spTree>
    <p:extLst>
      <p:ext uri="{BB962C8B-B14F-4D97-AF65-F5344CB8AC3E}">
        <p14:creationId xmlns:p14="http://schemas.microsoft.com/office/powerpoint/2010/main" val="820030435"/>
      </p:ext>
    </p:extLst>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576743" y="1341800"/>
            <a:ext cx="9340234" cy="1200329"/>
          </a:xfrm>
          <a:prstGeom prst="rect">
            <a:avLst/>
          </a:prstGeom>
          <a:solidFill>
            <a:schemeClr val="bg1"/>
          </a:solidFill>
        </p:spPr>
        <p:style>
          <a:lnRef idx="0">
            <a:schemeClr val="accent2"/>
          </a:lnRef>
          <a:fillRef idx="3">
            <a:schemeClr val="accent2"/>
          </a:fillRef>
          <a:effectRef idx="3">
            <a:schemeClr val="accent2"/>
          </a:effectRef>
          <a:fontRef idx="minor">
            <a:schemeClr val="lt1"/>
          </a:fontRef>
        </p:style>
        <p:txBody>
          <a:bodyPr wrap="square">
            <a:spAutoFit/>
          </a:bodyPr>
          <a:lstStyle/>
          <a:p>
            <a:pPr algn="just">
              <a:defRPr/>
            </a:pPr>
            <a:r>
              <a:rPr lang="el-GR" dirty="0" smtClean="0">
                <a:solidFill>
                  <a:schemeClr val="tx1"/>
                </a:solidFill>
              </a:rPr>
              <a:t>Ανάλογο </a:t>
            </a:r>
            <a:r>
              <a:rPr lang="el-GR" dirty="0">
                <a:solidFill>
                  <a:schemeClr val="tx1"/>
                </a:solidFill>
              </a:rPr>
              <a:t>ρόλο μπορεί να παίξει και </a:t>
            </a:r>
            <a:r>
              <a:rPr lang="el-GR" b="1" u="sng" dirty="0">
                <a:solidFill>
                  <a:schemeClr val="tx1"/>
                </a:solidFill>
              </a:rPr>
              <a:t>ο ηπειρωτικός φλοιός για τις ατμοσφαιρικές θερμοκρασιακές μεταβολές</a:t>
            </a:r>
            <a:r>
              <a:rPr lang="el-GR" dirty="0">
                <a:solidFill>
                  <a:schemeClr val="tx1"/>
                </a:solidFill>
              </a:rPr>
              <a:t>. </a:t>
            </a:r>
            <a:r>
              <a:rPr lang="en-US" dirty="0">
                <a:solidFill>
                  <a:schemeClr val="tx1"/>
                </a:solidFill>
              </a:rPr>
              <a:t> </a:t>
            </a:r>
            <a:r>
              <a:rPr lang="el-GR" dirty="0">
                <a:solidFill>
                  <a:schemeClr val="tx1"/>
                </a:solidFill>
              </a:rPr>
              <a:t> Η εξαιρετικά αργή μεταβολή της θερμοκρασίας με αγωγή μέσα στο </a:t>
            </a:r>
            <a:r>
              <a:rPr lang="el-GR" b="1" u="sng" dirty="0">
                <a:solidFill>
                  <a:schemeClr val="tx1"/>
                </a:solidFill>
              </a:rPr>
              <a:t>φλοιό</a:t>
            </a:r>
            <a:r>
              <a:rPr lang="el-GR" dirty="0">
                <a:solidFill>
                  <a:schemeClr val="tx1"/>
                </a:solidFill>
              </a:rPr>
              <a:t>, επιτρέπει την </a:t>
            </a:r>
            <a:r>
              <a:rPr lang="el-GR" b="1" u="sng" dirty="0">
                <a:solidFill>
                  <a:schemeClr val="tx1"/>
                </a:solidFill>
              </a:rPr>
              <a:t>αποτύπωση επιφανειακών θερμοκρασιακών αλλαγών πριν από χιλιάδες χρόνια μέσα σε αυτόν</a:t>
            </a:r>
            <a:r>
              <a:rPr lang="el-GR" dirty="0">
                <a:solidFill>
                  <a:schemeClr val="tx1"/>
                </a:solidFill>
              </a:rPr>
              <a:t>. </a:t>
            </a:r>
          </a:p>
        </p:txBody>
      </p:sp>
      <p:grpSp>
        <p:nvGrpSpPr>
          <p:cNvPr id="84997" name="Group 9"/>
          <p:cNvGrpSpPr>
            <a:grpSpLocks/>
          </p:cNvGrpSpPr>
          <p:nvPr/>
        </p:nvGrpSpPr>
        <p:grpSpPr bwMode="auto">
          <a:xfrm>
            <a:off x="8809216" y="3656806"/>
            <a:ext cx="3323867" cy="2643188"/>
            <a:chOff x="4819286" y="1142984"/>
            <a:chExt cx="4154396" cy="3000397"/>
          </a:xfrm>
        </p:grpSpPr>
        <p:pic>
          <p:nvPicPr>
            <p:cNvPr id="85009" name="Picture 2"/>
            <p:cNvPicPr>
              <a:picLocks noChangeAspect="1" noChangeArrowheads="1"/>
            </p:cNvPicPr>
            <p:nvPr/>
          </p:nvPicPr>
          <p:blipFill>
            <a:blip r:embed="rId2">
              <a:extLst>
                <a:ext uri="{28A0092B-C50C-407E-A947-70E740481C1C}">
                  <a14:useLocalDpi xmlns:a14="http://schemas.microsoft.com/office/drawing/2010/main" val="0"/>
                </a:ext>
              </a:extLst>
            </a:blip>
            <a:srcRect l="1639" t="6874" r="39345" b="3763"/>
            <a:stretch>
              <a:fillRect/>
            </a:stretch>
          </p:blipFill>
          <p:spPr bwMode="auto">
            <a:xfrm>
              <a:off x="4819286" y="1142984"/>
              <a:ext cx="4154396" cy="30003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5010" name="Rectangle 6"/>
            <p:cNvSpPr>
              <a:spLocks noChangeArrowheads="1"/>
            </p:cNvSpPr>
            <p:nvPr/>
          </p:nvSpPr>
          <p:spPr bwMode="auto">
            <a:xfrm>
              <a:off x="7873552" y="1285860"/>
              <a:ext cx="913290" cy="3493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l-GR" altLang="en-US" sz="1400" dirty="0" smtClean="0">
                  <a:latin typeface="+mn-lt"/>
                </a:rPr>
                <a:t>4.1</a:t>
              </a:r>
              <a:r>
                <a:rPr lang="en-US" altLang="en-US" sz="1400" dirty="0" smtClean="0">
                  <a:latin typeface="+mn-lt"/>
                </a:rPr>
                <a:t>8</a:t>
              </a:r>
              <a:r>
                <a:rPr lang="el-GR" altLang="en-US" sz="1400" dirty="0" smtClean="0">
                  <a:latin typeface="+mn-lt"/>
                </a:rPr>
                <a:t>α </a:t>
              </a:r>
              <a:endParaRPr lang="el-GR" altLang="en-US" sz="1400" dirty="0">
                <a:latin typeface="+mn-lt"/>
              </a:endParaRPr>
            </a:p>
          </p:txBody>
        </p:sp>
      </p:grpSp>
      <p:grpSp>
        <p:nvGrpSpPr>
          <p:cNvPr id="84998" name="Group 8"/>
          <p:cNvGrpSpPr>
            <a:grpSpLocks/>
          </p:cNvGrpSpPr>
          <p:nvPr/>
        </p:nvGrpSpPr>
        <p:grpSpPr bwMode="auto">
          <a:xfrm>
            <a:off x="76430" y="2063119"/>
            <a:ext cx="2500313" cy="2643188"/>
            <a:chOff x="71406" y="3571876"/>
            <a:chExt cx="2571768" cy="3214710"/>
          </a:xfrm>
        </p:grpSpPr>
        <p:pic>
          <p:nvPicPr>
            <p:cNvPr id="85007" name="Picture 2"/>
            <p:cNvPicPr>
              <a:picLocks noChangeAspect="1" noChangeArrowheads="1"/>
            </p:cNvPicPr>
            <p:nvPr/>
          </p:nvPicPr>
          <p:blipFill>
            <a:blip r:embed="rId2">
              <a:extLst>
                <a:ext uri="{28A0092B-C50C-407E-A947-70E740481C1C}">
                  <a14:useLocalDpi xmlns:a14="http://schemas.microsoft.com/office/drawing/2010/main" val="0"/>
                </a:ext>
              </a:extLst>
            </a:blip>
            <a:srcRect l="63716" t="2979" r="1859" b="4221"/>
            <a:stretch>
              <a:fillRect/>
            </a:stretch>
          </p:blipFill>
          <p:spPr bwMode="auto">
            <a:xfrm>
              <a:off x="142844" y="3571876"/>
              <a:ext cx="2500330" cy="32147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5008" name="Rectangle 7"/>
            <p:cNvSpPr>
              <a:spLocks noChangeArrowheads="1"/>
            </p:cNvSpPr>
            <p:nvPr/>
          </p:nvSpPr>
          <p:spPr bwMode="auto">
            <a:xfrm>
              <a:off x="71406" y="3571876"/>
              <a:ext cx="798135" cy="318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l-GR" altLang="en-US" sz="1100" dirty="0" smtClean="0">
                  <a:latin typeface="+mn-lt"/>
                </a:rPr>
                <a:t>4.1</a:t>
              </a:r>
              <a:r>
                <a:rPr lang="en-US" altLang="en-US" sz="1100" dirty="0" smtClean="0">
                  <a:latin typeface="+mn-lt"/>
                </a:rPr>
                <a:t>8</a:t>
              </a:r>
              <a:r>
                <a:rPr lang="el-GR" altLang="en-US" sz="1100" dirty="0" smtClean="0">
                  <a:latin typeface="+mn-lt"/>
                </a:rPr>
                <a:t>β </a:t>
              </a:r>
              <a:endParaRPr lang="el-GR" altLang="en-US" sz="1100" dirty="0">
                <a:latin typeface="+mn-lt"/>
              </a:endParaRPr>
            </a:p>
          </p:txBody>
        </p:sp>
      </p:grpSp>
      <p:sp>
        <p:nvSpPr>
          <p:cNvPr id="13" name="Rectangle 12"/>
          <p:cNvSpPr/>
          <p:nvPr/>
        </p:nvSpPr>
        <p:spPr>
          <a:xfrm>
            <a:off x="1595439" y="5701026"/>
            <a:ext cx="7084671" cy="584775"/>
          </a:xfrm>
          <a:prstGeom prst="rect">
            <a:avLst/>
          </a:prstGeom>
          <a:solidFill>
            <a:schemeClr val="bg1"/>
          </a:solidFill>
        </p:spPr>
        <p:style>
          <a:lnRef idx="2">
            <a:schemeClr val="dk1"/>
          </a:lnRef>
          <a:fillRef idx="1">
            <a:schemeClr val="lt1"/>
          </a:fillRef>
          <a:effectRef idx="0">
            <a:schemeClr val="dk1"/>
          </a:effectRef>
          <a:fontRef idx="minor">
            <a:schemeClr val="dk1"/>
          </a:fontRef>
        </p:style>
        <p:txBody>
          <a:bodyPr wrap="square">
            <a:spAutoFit/>
          </a:bodyPr>
          <a:lstStyle/>
          <a:p>
            <a:pPr>
              <a:defRPr/>
            </a:pPr>
            <a:r>
              <a:rPr lang="el-GR" sz="1600">
                <a:solidFill>
                  <a:schemeClr val="tx1"/>
                </a:solidFill>
              </a:rPr>
              <a:t>Νεώτερα αποτελέσματα (γκρίζα ζώνη στο ένθετο σχήμα 4.16α) δείχνουν μία  </a:t>
            </a:r>
            <a:r>
              <a:rPr lang="el-GR" sz="1600" b="1" u="sng">
                <a:solidFill>
                  <a:schemeClr val="tx1"/>
                </a:solidFill>
              </a:rPr>
              <a:t>συστηματική αύξηση κατά ~0.7</a:t>
            </a:r>
            <a:r>
              <a:rPr lang="el-GR" sz="1600" b="1" u="sng" baseline="30000">
                <a:solidFill>
                  <a:schemeClr val="tx1"/>
                </a:solidFill>
              </a:rPr>
              <a:t>ο</a:t>
            </a:r>
            <a:r>
              <a:rPr lang="el-GR" sz="1600" b="1" u="sng">
                <a:solidFill>
                  <a:schemeClr val="tx1"/>
                </a:solidFill>
              </a:rPr>
              <a:t>C τα τελευταία 200 έτη</a:t>
            </a:r>
          </a:p>
        </p:txBody>
      </p:sp>
      <p:grpSp>
        <p:nvGrpSpPr>
          <p:cNvPr id="85000" name="Group 14"/>
          <p:cNvGrpSpPr>
            <a:grpSpLocks/>
          </p:cNvGrpSpPr>
          <p:nvPr/>
        </p:nvGrpSpPr>
        <p:grpSpPr bwMode="auto">
          <a:xfrm>
            <a:off x="3153747" y="4255840"/>
            <a:ext cx="5526363" cy="1323439"/>
            <a:chOff x="1007531" y="4059480"/>
            <a:chExt cx="3778784" cy="1323280"/>
          </a:xfrm>
          <a:solidFill>
            <a:schemeClr val="bg1"/>
          </a:solidFill>
        </p:grpSpPr>
        <p:sp>
          <p:nvSpPr>
            <p:cNvPr id="11" name="Rectangle 10"/>
            <p:cNvSpPr/>
            <p:nvPr/>
          </p:nvSpPr>
          <p:spPr>
            <a:xfrm>
              <a:off x="1007531" y="4059480"/>
              <a:ext cx="3778784" cy="1323280"/>
            </a:xfrm>
            <a:prstGeom prst="rect">
              <a:avLst/>
            </a:prstGeom>
            <a:grpFill/>
          </p:spPr>
          <p:style>
            <a:lnRef idx="1">
              <a:schemeClr val="dk1"/>
            </a:lnRef>
            <a:fillRef idx="2">
              <a:schemeClr val="dk1"/>
            </a:fillRef>
            <a:effectRef idx="1">
              <a:schemeClr val="dk1"/>
            </a:effectRef>
            <a:fontRef idx="minor">
              <a:schemeClr val="dk1"/>
            </a:fontRef>
          </p:style>
          <p:txBody>
            <a:bodyPr wrap="square">
              <a:spAutoFit/>
            </a:bodyPr>
            <a:lstStyle/>
            <a:p>
              <a:pPr algn="just">
                <a:defRPr/>
              </a:pPr>
              <a:r>
                <a:rPr lang="el-GR" sz="1600" dirty="0">
                  <a:solidFill>
                    <a:schemeClr val="tx1"/>
                  </a:solidFill>
                </a:rPr>
                <a:t>Δύο σενάρια μεταβολής της θερμοκρασίας κατά τα τελευταία 20.000 χρόνια με βάση το σχ. 4.16β</a:t>
              </a:r>
              <a:r>
                <a:rPr lang="el-GR" sz="1600" dirty="0" smtClean="0">
                  <a:solidFill>
                    <a:schemeClr val="tx1"/>
                  </a:solidFill>
                </a:rPr>
                <a:t>).</a:t>
              </a:r>
              <a:r>
                <a:rPr lang="en-US" sz="1600" dirty="0" smtClean="0">
                  <a:solidFill>
                    <a:schemeClr val="tx1"/>
                  </a:solidFill>
                </a:rPr>
                <a:t> </a:t>
              </a:r>
              <a:r>
                <a:rPr lang="el-GR" sz="1600" dirty="0" smtClean="0">
                  <a:solidFill>
                    <a:schemeClr val="tx1"/>
                  </a:solidFill>
                </a:rPr>
                <a:t>Αν </a:t>
              </a:r>
              <a:r>
                <a:rPr lang="el-GR" sz="1600" dirty="0">
                  <a:solidFill>
                    <a:schemeClr val="tx1"/>
                  </a:solidFill>
                </a:rPr>
                <a:t>και τα δύο μοντέλα αντιστοιχούν στην ίδια τιμή επιφανειακής ροής θερμότητας, το 1</a:t>
              </a:r>
              <a:r>
                <a:rPr lang="el-GR" sz="1600" baseline="30000" dirty="0">
                  <a:solidFill>
                    <a:schemeClr val="tx1"/>
                  </a:solidFill>
                </a:rPr>
                <a:t>ο</a:t>
              </a:r>
              <a:r>
                <a:rPr lang="el-GR" sz="1600" dirty="0">
                  <a:solidFill>
                    <a:schemeClr val="tx1"/>
                  </a:solidFill>
                </a:rPr>
                <a:t> περιγράφει </a:t>
              </a:r>
              <a:r>
                <a:rPr lang="el-GR" sz="1600" dirty="0" smtClean="0">
                  <a:solidFill>
                    <a:schemeClr val="tx1"/>
                  </a:solidFill>
                </a:rPr>
                <a:t>ικανοποιητικά </a:t>
              </a:r>
              <a:r>
                <a:rPr lang="el-GR" sz="1600" dirty="0">
                  <a:solidFill>
                    <a:schemeClr val="tx1"/>
                  </a:solidFill>
                </a:rPr>
                <a:t>την παρατηρούμενη μεταβολή της ροής θερμότητας μέσα στον ανώτερο ηπειρωτικό φλοιό.</a:t>
              </a:r>
            </a:p>
          </p:txBody>
        </p:sp>
        <p:sp>
          <p:nvSpPr>
            <p:cNvPr id="14" name="Right Arrow 13"/>
            <p:cNvSpPr/>
            <p:nvPr/>
          </p:nvSpPr>
          <p:spPr>
            <a:xfrm>
              <a:off x="4508981" y="5027470"/>
              <a:ext cx="214315" cy="214286"/>
            </a:xfrm>
            <a:prstGeom prst="rightArrow">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a:defRPr/>
              </a:pPr>
              <a:endParaRPr lang="el-GR">
                <a:solidFill>
                  <a:schemeClr val="tx1"/>
                </a:solidFill>
              </a:endParaRPr>
            </a:p>
          </p:txBody>
        </p:sp>
      </p:grpSp>
      <p:grpSp>
        <p:nvGrpSpPr>
          <p:cNvPr id="85001" name="Group 16"/>
          <p:cNvGrpSpPr>
            <a:grpSpLocks/>
          </p:cNvGrpSpPr>
          <p:nvPr/>
        </p:nvGrpSpPr>
        <p:grpSpPr bwMode="auto">
          <a:xfrm>
            <a:off x="2603276" y="2583654"/>
            <a:ext cx="6271828" cy="1570038"/>
            <a:chOff x="2282458" y="1339043"/>
            <a:chExt cx="6271259" cy="1569660"/>
          </a:xfrm>
          <a:solidFill>
            <a:schemeClr val="bg1"/>
          </a:solidFill>
        </p:grpSpPr>
        <p:sp>
          <p:nvSpPr>
            <p:cNvPr id="6" name="Rectangle 5"/>
            <p:cNvSpPr/>
            <p:nvPr/>
          </p:nvSpPr>
          <p:spPr>
            <a:xfrm>
              <a:off x="2482081" y="1339043"/>
              <a:ext cx="6071636" cy="1569660"/>
            </a:xfrm>
            <a:prstGeom prst="rect">
              <a:avLst/>
            </a:prstGeom>
            <a:grpFill/>
          </p:spPr>
          <p:style>
            <a:lnRef idx="1">
              <a:schemeClr val="accent1"/>
            </a:lnRef>
            <a:fillRef idx="2">
              <a:schemeClr val="accent1"/>
            </a:fillRef>
            <a:effectRef idx="1">
              <a:schemeClr val="accent1"/>
            </a:effectRef>
            <a:fontRef idx="minor">
              <a:schemeClr val="dk1"/>
            </a:fontRef>
          </p:style>
          <p:txBody>
            <a:bodyPr>
              <a:spAutoFit/>
            </a:bodyPr>
            <a:lstStyle/>
            <a:p>
              <a:pPr>
                <a:defRPr/>
              </a:pPr>
              <a:r>
                <a:rPr lang="el-GR" sz="1600" dirty="0">
                  <a:solidFill>
                    <a:schemeClr val="tx1"/>
                  </a:solidFill>
                </a:rPr>
                <a:t>Παγκόσμια δεδομένα κατανομής της θερμοκρασίας με το βάθος (άσπρες μπάρες) και </a:t>
              </a:r>
              <a:r>
                <a:rPr lang="el-GR" sz="1600" dirty="0" err="1">
                  <a:solidFill>
                    <a:schemeClr val="tx1"/>
                  </a:solidFill>
                </a:rPr>
                <a:t>ηαναμενόμενη</a:t>
              </a:r>
              <a:r>
                <a:rPr lang="el-GR" sz="1600" dirty="0">
                  <a:solidFill>
                    <a:schemeClr val="tx1"/>
                  </a:solidFill>
                </a:rPr>
                <a:t> μεταβολή της θερμοκρασίας στα πρώτα 2</a:t>
              </a:r>
              <a:r>
                <a:rPr lang="en-US" sz="1600" dirty="0">
                  <a:solidFill>
                    <a:schemeClr val="tx1"/>
                  </a:solidFill>
                </a:rPr>
                <a:t>k</a:t>
              </a:r>
              <a:r>
                <a:rPr lang="el-GR" sz="1600" dirty="0">
                  <a:solidFill>
                    <a:schemeClr val="tx1"/>
                  </a:solidFill>
                </a:rPr>
                <a:t>m αν υποτεθεί ότι η μέση επιφανειακή θερμοκρασία ήταν σταθερή και ίση με τη σημερινή (συνεχής γραμμή) ενώ με μαύρους κύκλους παρουσιάζεται η μεταβολή της θερμοκρασίας μέσα στη Γη αν στην επιφάνεια ακολουθήθηκε το σενάριο (1) στο σχήμα (</a:t>
              </a:r>
              <a:r>
                <a:rPr lang="el-GR" sz="1600" dirty="0" smtClean="0">
                  <a:solidFill>
                    <a:schemeClr val="tx1"/>
                  </a:solidFill>
                </a:rPr>
                <a:t>4.1</a:t>
              </a:r>
              <a:r>
                <a:rPr lang="en-US" sz="1600" dirty="0" smtClean="0">
                  <a:solidFill>
                    <a:schemeClr val="tx1"/>
                  </a:solidFill>
                </a:rPr>
                <a:t>8</a:t>
              </a:r>
              <a:r>
                <a:rPr lang="el-GR" sz="1600" dirty="0" smtClean="0">
                  <a:solidFill>
                    <a:schemeClr val="tx1"/>
                  </a:solidFill>
                </a:rPr>
                <a:t>α</a:t>
              </a:r>
              <a:r>
                <a:rPr lang="el-GR" sz="1600" dirty="0">
                  <a:solidFill>
                    <a:schemeClr val="tx1"/>
                  </a:solidFill>
                </a:rPr>
                <a:t>). </a:t>
              </a:r>
            </a:p>
          </p:txBody>
        </p:sp>
        <p:sp>
          <p:nvSpPr>
            <p:cNvPr id="16" name="Left Arrow 15"/>
            <p:cNvSpPr/>
            <p:nvPr/>
          </p:nvSpPr>
          <p:spPr>
            <a:xfrm>
              <a:off x="2282458" y="1419246"/>
              <a:ext cx="214293" cy="214260"/>
            </a:xfrm>
            <a:prstGeom prst="leftArrow">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l-GR">
                <a:solidFill>
                  <a:schemeClr val="tx1"/>
                </a:solidFill>
              </a:endParaRPr>
            </a:p>
          </p:txBody>
        </p:sp>
      </p:grpSp>
      <p:sp>
        <p:nvSpPr>
          <p:cNvPr id="85002" name="16 - TextBox"/>
          <p:cNvSpPr txBox="1">
            <a:spLocks noChangeArrowheads="1"/>
          </p:cNvSpPr>
          <p:nvPr/>
        </p:nvSpPr>
        <p:spPr bwMode="auto">
          <a:xfrm>
            <a:off x="37352" y="4809695"/>
            <a:ext cx="2016125"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l-GR" altLang="en-US" sz="1000" dirty="0">
                <a:latin typeface="+mn-lt"/>
              </a:rPr>
              <a:t>(Παπαζάχος </a:t>
            </a:r>
            <a:r>
              <a:rPr lang="el-GR" altLang="en-US" sz="1000" dirty="0" smtClean="0">
                <a:latin typeface="+mn-lt"/>
              </a:rPr>
              <a:t>&amp; Παπαζάχος 2008</a:t>
            </a:r>
            <a:r>
              <a:rPr lang="en-US" altLang="en-US" sz="1000" dirty="0">
                <a:latin typeface="+mn-lt"/>
              </a:rPr>
              <a:t>, </a:t>
            </a:r>
            <a:r>
              <a:rPr lang="el-GR" altLang="en-US" sz="1000" dirty="0">
                <a:latin typeface="+mn-lt"/>
              </a:rPr>
              <a:t>τροποποιημένο από </a:t>
            </a:r>
            <a:r>
              <a:rPr lang="en-US" altLang="en-US" sz="1000" dirty="0">
                <a:latin typeface="+mn-lt"/>
              </a:rPr>
              <a:t>Huang et al., 1997 </a:t>
            </a:r>
            <a:r>
              <a:rPr lang="el-GR" altLang="en-US" sz="1000" dirty="0">
                <a:latin typeface="+mn-lt"/>
              </a:rPr>
              <a:t>και </a:t>
            </a:r>
            <a:r>
              <a:rPr lang="en-US" altLang="en-US" sz="1000" dirty="0">
                <a:latin typeface="+mn-lt"/>
              </a:rPr>
              <a:t>Polack and </a:t>
            </a:r>
            <a:r>
              <a:rPr lang="en-US" altLang="en-US" sz="1000" dirty="0" err="1">
                <a:latin typeface="+mn-lt"/>
              </a:rPr>
              <a:t>Smerdon</a:t>
            </a:r>
            <a:r>
              <a:rPr lang="en-US" altLang="en-US" sz="1000" dirty="0">
                <a:latin typeface="+mn-lt"/>
              </a:rPr>
              <a:t>, 2004</a:t>
            </a:r>
            <a:r>
              <a:rPr lang="el-GR" altLang="en-US" sz="1000" dirty="0">
                <a:latin typeface="+mn-lt"/>
              </a:rPr>
              <a:t>)</a:t>
            </a:r>
          </a:p>
        </p:txBody>
      </p:sp>
      <p:sp>
        <p:nvSpPr>
          <p:cNvPr id="18" name="Title 1"/>
          <p:cNvSpPr>
            <a:spLocks noGrp="1"/>
          </p:cNvSpPr>
          <p:nvPr>
            <p:ph type="title"/>
          </p:nvPr>
        </p:nvSpPr>
        <p:spPr/>
        <p:txBody>
          <a:bodyPr>
            <a:normAutofit/>
          </a:bodyPr>
          <a:lstStyle/>
          <a:p>
            <a:r>
              <a:rPr lang="el-GR" dirty="0" smtClean="0"/>
              <a:t>H θερμική ιστορία της Γης</a:t>
            </a:r>
            <a:endParaRPr lang="en-US" dirty="0"/>
          </a:p>
        </p:txBody>
      </p:sp>
      <p:sp>
        <p:nvSpPr>
          <p:cNvPr id="19" name="16 - TextBox"/>
          <p:cNvSpPr txBox="1">
            <a:spLocks noChangeArrowheads="1"/>
          </p:cNvSpPr>
          <p:nvPr/>
        </p:nvSpPr>
        <p:spPr bwMode="auto">
          <a:xfrm>
            <a:off x="9201453" y="2878188"/>
            <a:ext cx="2539391" cy="6001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l-GR" altLang="en-US" sz="1100" dirty="0">
                <a:latin typeface="+mn-lt"/>
              </a:rPr>
              <a:t>(</a:t>
            </a:r>
            <a:r>
              <a:rPr lang="el-GR" altLang="en-US" sz="1100" dirty="0" err="1" smtClean="0">
                <a:latin typeface="+mn-lt"/>
              </a:rPr>
              <a:t>Παπαζάχος</a:t>
            </a:r>
            <a:r>
              <a:rPr lang="el-GR" altLang="en-US" sz="1100" dirty="0" smtClean="0">
                <a:latin typeface="+mn-lt"/>
              </a:rPr>
              <a:t> &amp; </a:t>
            </a:r>
            <a:r>
              <a:rPr lang="el-GR" altLang="en-US" sz="1100" dirty="0" err="1" smtClean="0">
                <a:latin typeface="+mn-lt"/>
              </a:rPr>
              <a:t>Παπαζάχος</a:t>
            </a:r>
            <a:r>
              <a:rPr lang="el-GR" altLang="en-US" sz="1100" dirty="0" smtClean="0">
                <a:latin typeface="+mn-lt"/>
              </a:rPr>
              <a:t>, </a:t>
            </a:r>
            <a:r>
              <a:rPr lang="el-GR" altLang="en-US" sz="1100" dirty="0">
                <a:latin typeface="+mn-lt"/>
              </a:rPr>
              <a:t>2008</a:t>
            </a:r>
            <a:r>
              <a:rPr lang="en-US" altLang="en-US" sz="1100" dirty="0">
                <a:latin typeface="+mn-lt"/>
              </a:rPr>
              <a:t>, </a:t>
            </a:r>
            <a:r>
              <a:rPr lang="el-GR" altLang="en-US" sz="1100" dirty="0">
                <a:latin typeface="+mn-lt"/>
              </a:rPr>
              <a:t>τροποποιημένο από </a:t>
            </a:r>
            <a:r>
              <a:rPr lang="en-US" altLang="en-US" sz="1100" dirty="0">
                <a:latin typeface="+mn-lt"/>
              </a:rPr>
              <a:t>Huang et al., 1997 </a:t>
            </a:r>
            <a:r>
              <a:rPr lang="el-GR" altLang="en-US" sz="1100" dirty="0">
                <a:latin typeface="+mn-lt"/>
              </a:rPr>
              <a:t>και </a:t>
            </a:r>
            <a:r>
              <a:rPr lang="en-US" altLang="en-US" sz="1100" dirty="0">
                <a:latin typeface="+mn-lt"/>
              </a:rPr>
              <a:t>Polack and </a:t>
            </a:r>
            <a:r>
              <a:rPr lang="en-US" altLang="en-US" sz="1100" dirty="0" err="1">
                <a:latin typeface="+mn-lt"/>
              </a:rPr>
              <a:t>Smerdon</a:t>
            </a:r>
            <a:r>
              <a:rPr lang="en-US" altLang="en-US" sz="1100" dirty="0">
                <a:latin typeface="+mn-lt"/>
              </a:rPr>
              <a:t>, 2004</a:t>
            </a:r>
            <a:r>
              <a:rPr lang="el-GR" altLang="en-US" sz="1100" dirty="0">
                <a:latin typeface="+mn-lt"/>
              </a:rPr>
              <a:t>)</a:t>
            </a:r>
          </a:p>
        </p:txBody>
      </p:sp>
    </p:spTree>
    <p:extLst>
      <p:ext uri="{BB962C8B-B14F-4D97-AF65-F5344CB8AC3E}">
        <p14:creationId xmlns:p14="http://schemas.microsoft.com/office/powerpoint/2010/main" val="2194392455"/>
      </p:ext>
    </p:extLst>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21299" y="1929104"/>
            <a:ext cx="11579290" cy="646331"/>
          </a:xfrm>
          <a:prstGeom prst="rect">
            <a:avLst/>
          </a:prstGeom>
          <a:solidFill>
            <a:schemeClr val="bg1"/>
          </a:solidFill>
          <a:ln>
            <a:solidFill>
              <a:schemeClr val="tx1"/>
            </a:solidFill>
          </a:ln>
        </p:spPr>
        <p:style>
          <a:lnRef idx="1">
            <a:schemeClr val="accent2"/>
          </a:lnRef>
          <a:fillRef idx="3">
            <a:schemeClr val="accent2"/>
          </a:fillRef>
          <a:effectRef idx="2">
            <a:schemeClr val="accent2"/>
          </a:effectRef>
          <a:fontRef idx="minor">
            <a:schemeClr val="lt1"/>
          </a:fontRef>
        </p:style>
        <p:txBody>
          <a:bodyPr wrap="square">
            <a:spAutoFit/>
          </a:bodyPr>
          <a:lstStyle/>
          <a:p>
            <a:pPr>
              <a:buFont typeface="Wingdings" pitchFamily="2" charset="2"/>
              <a:buChar char="ü"/>
              <a:defRPr/>
            </a:pPr>
            <a:r>
              <a:rPr lang="el-GR" dirty="0">
                <a:solidFill>
                  <a:schemeClr val="tx1"/>
                </a:solidFill>
              </a:rPr>
              <a:t> στο μανδύα και τον πυρήνα πραγματοποιείται </a:t>
            </a:r>
            <a:r>
              <a:rPr lang="el-GR" b="1" dirty="0">
                <a:solidFill>
                  <a:schemeClr val="tx1"/>
                </a:solidFill>
              </a:rPr>
              <a:t>μεταφορά τεράστιων ποσοτήτων υλικού (ρεύματα μεταφοράς) που μεταφέρουν συγχρόνως </a:t>
            </a:r>
            <a:r>
              <a:rPr lang="el-GR" dirty="0">
                <a:solidFill>
                  <a:schemeClr val="tx1"/>
                </a:solidFill>
              </a:rPr>
              <a:t>ποσότητες θερμότητας πολύ μεγαλύτερες από αυτές που διαδίδονται μόνο με αγωγή</a:t>
            </a:r>
          </a:p>
        </p:txBody>
      </p:sp>
      <p:sp>
        <p:nvSpPr>
          <p:cNvPr id="5" name="Rectangle 4"/>
          <p:cNvSpPr/>
          <p:nvPr/>
        </p:nvSpPr>
        <p:spPr>
          <a:xfrm>
            <a:off x="121299" y="3838672"/>
            <a:ext cx="11775232" cy="1477962"/>
          </a:xfrm>
          <a:prstGeom prst="rect">
            <a:avLst/>
          </a:prstGeom>
          <a:solidFill>
            <a:schemeClr val="bg1"/>
          </a:solidFill>
          <a:ln>
            <a:solidFill>
              <a:schemeClr val="tx1"/>
            </a:solidFill>
          </a:ln>
        </p:spPr>
        <p:style>
          <a:lnRef idx="2">
            <a:schemeClr val="accent3">
              <a:shade val="50000"/>
            </a:schemeClr>
          </a:lnRef>
          <a:fillRef idx="1">
            <a:schemeClr val="accent3"/>
          </a:fillRef>
          <a:effectRef idx="0">
            <a:schemeClr val="accent3"/>
          </a:effectRef>
          <a:fontRef idx="minor">
            <a:schemeClr val="lt1"/>
          </a:fontRef>
        </p:style>
        <p:txBody>
          <a:bodyPr wrap="square">
            <a:spAutoFit/>
          </a:bodyPr>
          <a:lstStyle/>
          <a:p>
            <a:pPr algn="just">
              <a:defRPr/>
            </a:pPr>
            <a:r>
              <a:rPr lang="el-GR" dirty="0">
                <a:solidFill>
                  <a:schemeClr val="tx1"/>
                </a:solidFill>
              </a:rPr>
              <a:t>Συνέπεια των ρευμάτων αυτών είναι ότι </a:t>
            </a:r>
            <a:r>
              <a:rPr lang="el-GR" b="1" dirty="0">
                <a:solidFill>
                  <a:schemeClr val="tx1"/>
                </a:solidFill>
              </a:rPr>
              <a:t>ο ρυθμός μεταβολής της θερμοκρασίας</a:t>
            </a:r>
          </a:p>
          <a:p>
            <a:pPr algn="just">
              <a:defRPr/>
            </a:pPr>
            <a:r>
              <a:rPr lang="el-GR" b="1" dirty="0">
                <a:solidFill>
                  <a:schemeClr val="tx1"/>
                </a:solidFill>
              </a:rPr>
              <a:t>(θερμοβαθμίδα) είναι πολύ μικρότερος</a:t>
            </a:r>
            <a:r>
              <a:rPr lang="el-GR" dirty="0">
                <a:solidFill>
                  <a:schemeClr val="tx1"/>
                </a:solidFill>
              </a:rPr>
              <a:t>. Έτσι, επειδή στο εσωτερικό ρευστών</a:t>
            </a:r>
          </a:p>
          <a:p>
            <a:pPr algn="just">
              <a:defRPr/>
            </a:pPr>
            <a:r>
              <a:rPr lang="el-GR" dirty="0">
                <a:solidFill>
                  <a:schemeClr val="tx1"/>
                </a:solidFill>
              </a:rPr>
              <a:t>ρευμάτων η μέση θερμοβαθμίδα είναι </a:t>
            </a:r>
            <a:r>
              <a:rPr lang="el-GR" dirty="0" err="1">
                <a:solidFill>
                  <a:schemeClr val="tx1"/>
                </a:solidFill>
              </a:rPr>
              <a:t>αδιαβατική</a:t>
            </a:r>
            <a:r>
              <a:rPr lang="el-GR" dirty="0">
                <a:solidFill>
                  <a:schemeClr val="tx1"/>
                </a:solidFill>
              </a:rPr>
              <a:t>, </a:t>
            </a:r>
            <a:r>
              <a:rPr lang="el-GR" b="1" u="sng" dirty="0">
                <a:solidFill>
                  <a:schemeClr val="tx1"/>
                </a:solidFill>
              </a:rPr>
              <a:t>η θερμοβαθμίδα στο μανδύα</a:t>
            </a:r>
          </a:p>
          <a:p>
            <a:pPr algn="just">
              <a:defRPr/>
            </a:pPr>
            <a:r>
              <a:rPr lang="el-GR" b="1" u="sng" dirty="0">
                <a:solidFill>
                  <a:schemeClr val="tx1"/>
                </a:solidFill>
              </a:rPr>
              <a:t>θεωρείται σε πολλά απλοποιημένα μοντέλα κατά προσέγγιση </a:t>
            </a:r>
            <a:r>
              <a:rPr lang="el-GR" b="1" u="sng" dirty="0" err="1">
                <a:solidFill>
                  <a:schemeClr val="tx1"/>
                </a:solidFill>
              </a:rPr>
              <a:t>αδιαβατική</a:t>
            </a:r>
            <a:r>
              <a:rPr lang="el-GR" dirty="0">
                <a:solidFill>
                  <a:schemeClr val="tx1"/>
                </a:solidFill>
              </a:rPr>
              <a:t>, δηλαδή δεν αποβάλλεται ούτε προσλαμβάνεται θερμότητα</a:t>
            </a:r>
          </a:p>
        </p:txBody>
      </p:sp>
      <p:sp>
        <p:nvSpPr>
          <p:cNvPr id="6" name="Title 1"/>
          <p:cNvSpPr>
            <a:spLocks noGrp="1"/>
          </p:cNvSpPr>
          <p:nvPr>
            <p:ph type="title"/>
          </p:nvPr>
        </p:nvSpPr>
        <p:spPr/>
        <p:txBody>
          <a:bodyPr>
            <a:normAutofit fontScale="90000"/>
          </a:bodyPr>
          <a:lstStyle/>
          <a:p>
            <a:r>
              <a:rPr lang="el-GR" dirty="0"/>
              <a:t>Διάδοση Θερμότητας με Μεταφορά στο Εσωτερικό της Γης</a:t>
            </a:r>
          </a:p>
        </p:txBody>
      </p:sp>
    </p:spTree>
    <p:extLst>
      <p:ext uri="{BB962C8B-B14F-4D97-AF65-F5344CB8AC3E}">
        <p14:creationId xmlns:p14="http://schemas.microsoft.com/office/powerpoint/2010/main" val="3728237808"/>
      </p:ext>
    </p:extLst>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5" name="Rectangle 1"/>
          <p:cNvSpPr>
            <a:spLocks noChangeArrowheads="1"/>
          </p:cNvSpPr>
          <p:nvPr/>
        </p:nvSpPr>
        <p:spPr bwMode="auto">
          <a:xfrm>
            <a:off x="1693964" y="1619370"/>
            <a:ext cx="3071813"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l-GR" altLang="en-US" sz="1600" dirty="0">
                <a:latin typeface="+mn-lt"/>
              </a:rPr>
              <a:t>θεώρημα της θερμοδυναμικής </a:t>
            </a:r>
          </a:p>
          <a:p>
            <a:pPr eaLnBrk="1" hangingPunct="1"/>
            <a:r>
              <a:rPr lang="el-GR" altLang="en-US" sz="1600" dirty="0">
                <a:latin typeface="+mn-lt"/>
              </a:rPr>
              <a:t>(</a:t>
            </a:r>
            <a:r>
              <a:rPr lang="el-GR" altLang="en-US" sz="1600" dirty="0" err="1">
                <a:latin typeface="+mn-lt"/>
              </a:rPr>
              <a:t>reciprocal</a:t>
            </a:r>
            <a:r>
              <a:rPr lang="el-GR" altLang="en-US" sz="1600" dirty="0">
                <a:latin typeface="+mn-lt"/>
              </a:rPr>
              <a:t> </a:t>
            </a:r>
            <a:r>
              <a:rPr lang="el-GR" altLang="en-US" sz="1600" dirty="0" err="1">
                <a:latin typeface="+mn-lt"/>
              </a:rPr>
              <a:t>theorem</a:t>
            </a:r>
            <a:r>
              <a:rPr lang="el-GR" altLang="en-US" sz="1600" dirty="0">
                <a:latin typeface="+mn-lt"/>
              </a:rPr>
              <a:t>):</a:t>
            </a:r>
          </a:p>
        </p:txBody>
      </p:sp>
      <p:graphicFrame>
        <p:nvGraphicFramePr>
          <p:cNvPr id="32770" name="Object 2"/>
          <p:cNvGraphicFramePr>
            <a:graphicFrameLocks noChangeAspect="1"/>
          </p:cNvGraphicFramePr>
          <p:nvPr>
            <p:extLst>
              <p:ext uri="{D42A27DB-BD31-4B8C-83A1-F6EECF244321}">
                <p14:modId xmlns:p14="http://schemas.microsoft.com/office/powerpoint/2010/main" val="4210656165"/>
              </p:ext>
            </p:extLst>
          </p:nvPr>
        </p:nvGraphicFramePr>
        <p:xfrm>
          <a:off x="4980088" y="1405057"/>
          <a:ext cx="3316288" cy="928688"/>
        </p:xfrm>
        <a:graphic>
          <a:graphicData uri="http://schemas.openxmlformats.org/presentationml/2006/ole">
            <mc:AlternateContent xmlns:mc="http://schemas.openxmlformats.org/markup-compatibility/2006">
              <mc:Choice xmlns:v="urn:schemas-microsoft-com:vml" Requires="v">
                <p:oleObj spid="_x0000_s32860" name="Equation" r:id="rId3" imgW="1587240" imgH="444240" progId="Equation.DSMT4">
                  <p:embed/>
                </p:oleObj>
              </mc:Choice>
              <mc:Fallback>
                <p:oleObj name="Equation" r:id="rId3" imgW="1587240" imgH="444240" progId="Equation.DSMT4">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80088" y="1405057"/>
                        <a:ext cx="3316288" cy="928688"/>
                      </a:xfrm>
                      <a:prstGeom prst="rect">
                        <a:avLst/>
                      </a:prstGeom>
                      <a:noFill/>
                      <a:ln>
                        <a:noFill/>
                      </a:ln>
                      <a:effectLst/>
                      <a:extLst/>
                    </p:spPr>
                  </p:pic>
                </p:oleObj>
              </mc:Fallback>
            </mc:AlternateContent>
          </a:graphicData>
        </a:graphic>
      </p:graphicFrame>
      <p:sp>
        <p:nvSpPr>
          <p:cNvPr id="32776" name="Rectangle 3"/>
          <p:cNvSpPr>
            <a:spLocks noChangeArrowheads="1"/>
          </p:cNvSpPr>
          <p:nvPr/>
        </p:nvSpPr>
        <p:spPr bwMode="auto">
          <a:xfrm>
            <a:off x="8409088" y="1476496"/>
            <a:ext cx="2071688" cy="738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l-GR" altLang="en-US" sz="1400">
                <a:latin typeface="+mn-lt"/>
              </a:rPr>
              <a:t>Τ : θερμοκρασία (σε Κ), </a:t>
            </a:r>
          </a:p>
          <a:p>
            <a:pPr eaLnBrk="1" hangingPunct="1"/>
            <a:r>
              <a:rPr lang="el-GR" altLang="en-US" sz="1400">
                <a:latin typeface="+mn-lt"/>
              </a:rPr>
              <a:t>P : πίεση</a:t>
            </a:r>
          </a:p>
          <a:p>
            <a:pPr eaLnBrk="1" hangingPunct="1"/>
            <a:r>
              <a:rPr lang="el-GR" altLang="en-US" sz="1400">
                <a:latin typeface="+mn-lt"/>
              </a:rPr>
              <a:t>S : εντροπία</a:t>
            </a:r>
          </a:p>
        </p:txBody>
      </p:sp>
      <p:sp>
        <p:nvSpPr>
          <p:cNvPr id="32777" name="Rectangle 4"/>
          <p:cNvSpPr>
            <a:spLocks noChangeArrowheads="1"/>
          </p:cNvSpPr>
          <p:nvPr/>
        </p:nvSpPr>
        <p:spPr bwMode="auto">
          <a:xfrm>
            <a:off x="1506639" y="2785568"/>
            <a:ext cx="2862387"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l-GR" altLang="en-US" sz="1600" dirty="0">
                <a:latin typeface="+mn-lt"/>
              </a:rPr>
              <a:t>θερμοδυναμική σχέση </a:t>
            </a:r>
            <a:r>
              <a:rPr lang="en-US" altLang="en-US" sz="1600" dirty="0">
                <a:latin typeface="+mn-lt"/>
              </a:rPr>
              <a:t>Maxwell</a:t>
            </a:r>
            <a:r>
              <a:rPr lang="el-GR" altLang="en-US" sz="1600" dirty="0">
                <a:latin typeface="+mn-lt"/>
              </a:rPr>
              <a:t>:</a:t>
            </a:r>
          </a:p>
        </p:txBody>
      </p:sp>
      <p:sp>
        <p:nvSpPr>
          <p:cNvPr id="32778" name="Rectangle 6"/>
          <p:cNvSpPr>
            <a:spLocks noChangeArrowheads="1"/>
          </p:cNvSpPr>
          <p:nvPr/>
        </p:nvSpPr>
        <p:spPr bwMode="auto">
          <a:xfrm>
            <a:off x="684525" y="3730555"/>
            <a:ext cx="407605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l-GR" altLang="en-US" u="sng" dirty="0">
                <a:latin typeface="+mn-lt"/>
              </a:rPr>
              <a:t>Από τις δύο αυτές σχέσεις προκύπτει ότι:</a:t>
            </a:r>
          </a:p>
        </p:txBody>
      </p:sp>
      <p:sp>
        <p:nvSpPr>
          <p:cNvPr id="32779" name="Rectangle 8"/>
          <p:cNvSpPr>
            <a:spLocks noChangeArrowheads="1"/>
          </p:cNvSpPr>
          <p:nvPr/>
        </p:nvSpPr>
        <p:spPr bwMode="auto">
          <a:xfrm>
            <a:off x="0" y="4325869"/>
            <a:ext cx="11989835"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l-GR" altLang="en-US" sz="1600" dirty="0">
                <a:latin typeface="+mn-lt"/>
              </a:rPr>
              <a:t>Από τη σχέση αυτή και τους ορισμούς του συντελεστή θερμικής διαστολής, α, και της ειδικής θερμότητας, C</a:t>
            </a:r>
            <a:r>
              <a:rPr lang="el-GR" altLang="en-US" sz="1600" baseline="-25000" dirty="0">
                <a:latin typeface="+mn-lt"/>
              </a:rPr>
              <a:t>P</a:t>
            </a:r>
            <a:r>
              <a:rPr lang="el-GR" altLang="en-US" sz="1600" dirty="0">
                <a:latin typeface="+mn-lt"/>
              </a:rPr>
              <a:t>, (σχέσεις 4.2 και 4.5) προκύπτει η σχέση :</a:t>
            </a:r>
          </a:p>
        </p:txBody>
      </p:sp>
      <p:sp>
        <p:nvSpPr>
          <p:cNvPr id="32780" name="Rectangle 11"/>
          <p:cNvSpPr>
            <a:spLocks noChangeArrowheads="1"/>
          </p:cNvSpPr>
          <p:nvPr/>
        </p:nvSpPr>
        <p:spPr bwMode="auto">
          <a:xfrm>
            <a:off x="1506639" y="5657035"/>
            <a:ext cx="5999925"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l-GR" altLang="en-US" sz="1600" dirty="0">
                <a:latin typeface="+mn-lt"/>
              </a:rPr>
              <a:t>Καθώς για τον μανδύα δεχόμαστε ότι  υπάρχει, προσεγγιστικά, υδροστατική ισορροπία η παραπάνω γίνεται:</a:t>
            </a:r>
          </a:p>
        </p:txBody>
      </p:sp>
      <p:grpSp>
        <p:nvGrpSpPr>
          <p:cNvPr id="32781" name="13 - Ομάδα"/>
          <p:cNvGrpSpPr>
            <a:grpSpLocks/>
          </p:cNvGrpSpPr>
          <p:nvPr/>
        </p:nvGrpSpPr>
        <p:grpSpPr bwMode="auto">
          <a:xfrm>
            <a:off x="4980088" y="2499818"/>
            <a:ext cx="3878262" cy="928687"/>
            <a:chOff x="3500438" y="1214438"/>
            <a:chExt cx="3877760" cy="928687"/>
          </a:xfrm>
        </p:grpSpPr>
        <p:graphicFrame>
          <p:nvGraphicFramePr>
            <p:cNvPr id="32774" name="Object 3"/>
            <p:cNvGraphicFramePr>
              <a:graphicFrameLocks noChangeAspect="1"/>
            </p:cNvGraphicFramePr>
            <p:nvPr>
              <p:extLst>
                <p:ext uri="{D42A27DB-BD31-4B8C-83A1-F6EECF244321}">
                  <p14:modId xmlns:p14="http://schemas.microsoft.com/office/powerpoint/2010/main" val="83046320"/>
                </p:ext>
              </p:extLst>
            </p:nvPr>
          </p:nvGraphicFramePr>
          <p:xfrm>
            <a:off x="3500438" y="1214438"/>
            <a:ext cx="2414587" cy="928687"/>
          </p:xfrm>
          <a:graphic>
            <a:graphicData uri="http://schemas.openxmlformats.org/presentationml/2006/ole">
              <mc:AlternateContent xmlns:mc="http://schemas.openxmlformats.org/markup-compatibility/2006">
                <mc:Choice xmlns:v="urn:schemas-microsoft-com:vml" Requires="v">
                  <p:oleObj spid="_x0000_s32861" name="Equation" r:id="rId5" imgW="1155600" imgH="444240" progId="Equation.DSMT4">
                    <p:embed/>
                  </p:oleObj>
                </mc:Choice>
                <mc:Fallback>
                  <p:oleObj name="Equation" r:id="rId5" imgW="1155600" imgH="444240" progId="Equation.DSMT4">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500438" y="1214438"/>
                          <a:ext cx="2414587" cy="928687"/>
                        </a:xfrm>
                        <a:prstGeom prst="rect">
                          <a:avLst/>
                        </a:prstGeom>
                        <a:noFill/>
                        <a:ln>
                          <a:noFill/>
                        </a:ln>
                        <a:effectLst/>
                        <a:extLst/>
                      </p:spPr>
                    </p:pic>
                  </p:oleObj>
                </mc:Fallback>
              </mc:AlternateContent>
            </a:graphicData>
          </a:graphic>
        </p:graphicFrame>
        <p:sp>
          <p:nvSpPr>
            <p:cNvPr id="32788" name="6 - Ορθογώνιο"/>
            <p:cNvSpPr>
              <a:spLocks noChangeArrowheads="1"/>
            </p:cNvSpPr>
            <p:nvPr/>
          </p:nvSpPr>
          <p:spPr bwMode="auto">
            <a:xfrm>
              <a:off x="6643702" y="1571612"/>
              <a:ext cx="73449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l-GR" altLang="en-US">
                  <a:latin typeface="Calibri" panose="020F0502020204030204" pitchFamily="34" charset="0"/>
                </a:rPr>
                <a:t>(4.</a:t>
              </a:r>
              <a:r>
                <a:rPr lang="en-US" altLang="en-US">
                  <a:latin typeface="Calibri" panose="020F0502020204030204" pitchFamily="34" charset="0"/>
                </a:rPr>
                <a:t>5</a:t>
              </a:r>
              <a:r>
                <a:rPr lang="el-GR" altLang="en-US">
                  <a:latin typeface="Calibri" panose="020F0502020204030204" pitchFamily="34" charset="0"/>
                </a:rPr>
                <a:t>0)</a:t>
              </a:r>
            </a:p>
          </p:txBody>
        </p:sp>
      </p:grpSp>
      <p:grpSp>
        <p:nvGrpSpPr>
          <p:cNvPr id="32782" name="15 - Ομάδα"/>
          <p:cNvGrpSpPr>
            <a:grpSpLocks/>
          </p:cNvGrpSpPr>
          <p:nvPr/>
        </p:nvGrpSpPr>
        <p:grpSpPr bwMode="auto">
          <a:xfrm>
            <a:off x="5243825" y="3516244"/>
            <a:ext cx="4248150" cy="928687"/>
            <a:chOff x="4702175" y="2357438"/>
            <a:chExt cx="4247659" cy="928687"/>
          </a:xfrm>
        </p:grpSpPr>
        <p:graphicFrame>
          <p:nvGraphicFramePr>
            <p:cNvPr id="32773" name="Object 4"/>
            <p:cNvGraphicFramePr>
              <a:graphicFrameLocks noChangeAspect="1"/>
            </p:cNvGraphicFramePr>
            <p:nvPr>
              <p:extLst>
                <p:ext uri="{D42A27DB-BD31-4B8C-83A1-F6EECF244321}">
                  <p14:modId xmlns:p14="http://schemas.microsoft.com/office/powerpoint/2010/main" val="2401312017"/>
                </p:ext>
              </p:extLst>
            </p:nvPr>
          </p:nvGraphicFramePr>
          <p:xfrm>
            <a:off x="4702175" y="2357438"/>
            <a:ext cx="3370263" cy="928687"/>
          </p:xfrm>
          <a:graphic>
            <a:graphicData uri="http://schemas.openxmlformats.org/presentationml/2006/ole">
              <mc:AlternateContent xmlns:mc="http://schemas.openxmlformats.org/markup-compatibility/2006">
                <mc:Choice xmlns:v="urn:schemas-microsoft-com:vml" Requires="v">
                  <p:oleObj spid="_x0000_s32862" name="Equation" r:id="rId7" imgW="1612800" imgH="444240" progId="Equation.DSMT4">
                    <p:embed/>
                  </p:oleObj>
                </mc:Choice>
                <mc:Fallback>
                  <p:oleObj name="Equation" r:id="rId7" imgW="1612800" imgH="444240" progId="Equation.DSMT4">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702175" y="2357438"/>
                          <a:ext cx="3370263" cy="928687"/>
                        </a:xfrm>
                        <a:prstGeom prst="rect">
                          <a:avLst/>
                        </a:prstGeom>
                        <a:noFill/>
                        <a:ln>
                          <a:noFill/>
                        </a:ln>
                        <a:effectLst/>
                        <a:extLst/>
                      </p:spPr>
                    </p:pic>
                  </p:oleObj>
                </mc:Fallback>
              </mc:AlternateContent>
            </a:graphicData>
          </a:graphic>
        </p:graphicFrame>
        <p:sp>
          <p:nvSpPr>
            <p:cNvPr id="32787" name="6 - Ορθογώνιο"/>
            <p:cNvSpPr>
              <a:spLocks noChangeArrowheads="1"/>
            </p:cNvSpPr>
            <p:nvPr/>
          </p:nvSpPr>
          <p:spPr bwMode="auto">
            <a:xfrm>
              <a:off x="8215338" y="2643182"/>
              <a:ext cx="73449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l-GR" altLang="en-US" dirty="0">
                  <a:latin typeface="Calibri" panose="020F0502020204030204" pitchFamily="34" charset="0"/>
                </a:rPr>
                <a:t>(4.</a:t>
              </a:r>
              <a:r>
                <a:rPr lang="en-US" altLang="en-US" dirty="0">
                  <a:latin typeface="Calibri" panose="020F0502020204030204" pitchFamily="34" charset="0"/>
                </a:rPr>
                <a:t>51</a:t>
              </a:r>
              <a:r>
                <a:rPr lang="el-GR" altLang="en-US" dirty="0">
                  <a:latin typeface="Calibri" panose="020F0502020204030204" pitchFamily="34" charset="0"/>
                </a:rPr>
                <a:t>)</a:t>
              </a:r>
            </a:p>
          </p:txBody>
        </p:sp>
      </p:grpSp>
      <p:grpSp>
        <p:nvGrpSpPr>
          <p:cNvPr id="32783" name="17 - Ομάδα"/>
          <p:cNvGrpSpPr>
            <a:grpSpLocks/>
          </p:cNvGrpSpPr>
          <p:nvPr/>
        </p:nvGrpSpPr>
        <p:grpSpPr bwMode="auto">
          <a:xfrm>
            <a:off x="5173234" y="4777077"/>
            <a:ext cx="2735263" cy="809625"/>
            <a:chOff x="3714750" y="4286250"/>
            <a:chExt cx="2734754" cy="809625"/>
          </a:xfrm>
        </p:grpSpPr>
        <p:graphicFrame>
          <p:nvGraphicFramePr>
            <p:cNvPr id="32772" name="Object 5"/>
            <p:cNvGraphicFramePr>
              <a:graphicFrameLocks noChangeAspect="1"/>
            </p:cNvGraphicFramePr>
            <p:nvPr>
              <p:extLst>
                <p:ext uri="{D42A27DB-BD31-4B8C-83A1-F6EECF244321}">
                  <p14:modId xmlns:p14="http://schemas.microsoft.com/office/powerpoint/2010/main" val="2863623755"/>
                </p:ext>
              </p:extLst>
            </p:nvPr>
          </p:nvGraphicFramePr>
          <p:xfrm>
            <a:off x="3714750" y="4286250"/>
            <a:ext cx="1643063" cy="809625"/>
          </p:xfrm>
          <a:graphic>
            <a:graphicData uri="http://schemas.openxmlformats.org/presentationml/2006/ole">
              <mc:AlternateContent xmlns:mc="http://schemas.openxmlformats.org/markup-compatibility/2006">
                <mc:Choice xmlns:v="urn:schemas-microsoft-com:vml" Requires="v">
                  <p:oleObj spid="_x0000_s32863" name="Equation" r:id="rId9" imgW="927000" imgH="457200" progId="Equation.DSMT4">
                    <p:embed/>
                  </p:oleObj>
                </mc:Choice>
                <mc:Fallback>
                  <p:oleObj name="Equation" r:id="rId9" imgW="927000" imgH="457200" progId="Equation.DSMT4">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714750" y="4286250"/>
                          <a:ext cx="1643063" cy="809625"/>
                        </a:xfrm>
                        <a:prstGeom prst="rect">
                          <a:avLst/>
                        </a:prstGeom>
                        <a:noFill/>
                        <a:ln>
                          <a:noFill/>
                        </a:ln>
                        <a:effectLst/>
                        <a:extLst/>
                      </p:spPr>
                    </p:pic>
                  </p:oleObj>
                </mc:Fallback>
              </mc:AlternateContent>
            </a:graphicData>
          </a:graphic>
        </p:graphicFrame>
        <p:sp>
          <p:nvSpPr>
            <p:cNvPr id="32786" name="6 - Ορθογώνιο"/>
            <p:cNvSpPr>
              <a:spLocks noChangeArrowheads="1"/>
            </p:cNvSpPr>
            <p:nvPr/>
          </p:nvSpPr>
          <p:spPr bwMode="auto">
            <a:xfrm>
              <a:off x="5715008" y="4500570"/>
              <a:ext cx="73449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l-GR" altLang="en-US" dirty="0">
                  <a:latin typeface="Calibri" panose="020F0502020204030204" pitchFamily="34" charset="0"/>
                </a:rPr>
                <a:t>(4.</a:t>
              </a:r>
              <a:r>
                <a:rPr lang="en-US" altLang="en-US" dirty="0">
                  <a:latin typeface="Calibri" panose="020F0502020204030204" pitchFamily="34" charset="0"/>
                </a:rPr>
                <a:t>52</a:t>
              </a:r>
              <a:r>
                <a:rPr lang="el-GR" altLang="en-US" dirty="0">
                  <a:latin typeface="Calibri" panose="020F0502020204030204" pitchFamily="34" charset="0"/>
                </a:rPr>
                <a:t>)</a:t>
              </a:r>
            </a:p>
          </p:txBody>
        </p:sp>
      </p:grpSp>
      <p:grpSp>
        <p:nvGrpSpPr>
          <p:cNvPr id="32784" name="19 - Ομάδα"/>
          <p:cNvGrpSpPr>
            <a:grpSpLocks/>
          </p:cNvGrpSpPr>
          <p:nvPr/>
        </p:nvGrpSpPr>
        <p:grpSpPr bwMode="auto">
          <a:xfrm>
            <a:off x="7475071" y="5494378"/>
            <a:ext cx="4592638" cy="863600"/>
            <a:chOff x="2428875" y="5786438"/>
            <a:chExt cx="4592133" cy="863600"/>
          </a:xfrm>
        </p:grpSpPr>
        <p:graphicFrame>
          <p:nvGraphicFramePr>
            <p:cNvPr id="32771" name="Object 6"/>
            <p:cNvGraphicFramePr>
              <a:graphicFrameLocks noChangeAspect="1"/>
            </p:cNvGraphicFramePr>
            <p:nvPr>
              <p:extLst>
                <p:ext uri="{D42A27DB-BD31-4B8C-83A1-F6EECF244321}">
                  <p14:modId xmlns:p14="http://schemas.microsoft.com/office/powerpoint/2010/main" val="2443741743"/>
                </p:ext>
              </p:extLst>
            </p:nvPr>
          </p:nvGraphicFramePr>
          <p:xfrm>
            <a:off x="2428875" y="5786438"/>
            <a:ext cx="3167063" cy="863600"/>
          </p:xfrm>
          <a:graphic>
            <a:graphicData uri="http://schemas.openxmlformats.org/presentationml/2006/ole">
              <mc:AlternateContent xmlns:mc="http://schemas.openxmlformats.org/markup-compatibility/2006">
                <mc:Choice xmlns:v="urn:schemas-microsoft-com:vml" Requires="v">
                  <p:oleObj spid="_x0000_s32864" name="Equation" r:id="rId11" imgW="1676160" imgH="457200" progId="Equation.DSMT4">
                    <p:embed/>
                  </p:oleObj>
                </mc:Choice>
                <mc:Fallback>
                  <p:oleObj name="Equation" r:id="rId11" imgW="1676160" imgH="457200" progId="Equation.DSMT4">
                    <p:embed/>
                    <p:pic>
                      <p:nvPicPr>
                        <p:cNvPr id="0" name=""/>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2428875" y="5786438"/>
                          <a:ext cx="3167063" cy="863600"/>
                        </a:xfrm>
                        <a:prstGeom prst="rect">
                          <a:avLst/>
                        </a:prstGeom>
                        <a:noFill/>
                        <a:ln>
                          <a:noFill/>
                        </a:ln>
                        <a:effectLst/>
                        <a:extLst/>
                      </p:spPr>
                    </p:pic>
                  </p:oleObj>
                </mc:Fallback>
              </mc:AlternateContent>
            </a:graphicData>
          </a:graphic>
        </p:graphicFrame>
        <p:sp>
          <p:nvSpPr>
            <p:cNvPr id="32785" name="6 - Ορθογώνιο"/>
            <p:cNvSpPr>
              <a:spLocks noChangeArrowheads="1"/>
            </p:cNvSpPr>
            <p:nvPr/>
          </p:nvSpPr>
          <p:spPr bwMode="auto">
            <a:xfrm>
              <a:off x="6286512" y="6072206"/>
              <a:ext cx="73449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l-GR" altLang="en-US" dirty="0">
                  <a:latin typeface="Calibri" panose="020F0502020204030204" pitchFamily="34" charset="0"/>
                </a:rPr>
                <a:t>(4.</a:t>
              </a:r>
              <a:r>
                <a:rPr lang="en-US" altLang="en-US" dirty="0">
                  <a:latin typeface="Calibri" panose="020F0502020204030204" pitchFamily="34" charset="0"/>
                </a:rPr>
                <a:t>53</a:t>
              </a:r>
              <a:r>
                <a:rPr lang="el-GR" altLang="en-US" dirty="0">
                  <a:latin typeface="Calibri" panose="020F0502020204030204" pitchFamily="34" charset="0"/>
                </a:rPr>
                <a:t>)</a:t>
              </a:r>
            </a:p>
          </p:txBody>
        </p:sp>
      </p:grpSp>
      <p:sp>
        <p:nvSpPr>
          <p:cNvPr id="22" name="Title 1"/>
          <p:cNvSpPr>
            <a:spLocks noGrp="1"/>
          </p:cNvSpPr>
          <p:nvPr>
            <p:ph type="title"/>
          </p:nvPr>
        </p:nvSpPr>
        <p:spPr/>
        <p:txBody>
          <a:bodyPr>
            <a:normAutofit fontScale="90000"/>
          </a:bodyPr>
          <a:lstStyle/>
          <a:p>
            <a:r>
              <a:rPr lang="el-GR" dirty="0"/>
              <a:t>Διάδοση Θερμότητας με Μεταφορά στο Εσωτερικό της Γης</a:t>
            </a:r>
          </a:p>
        </p:txBody>
      </p:sp>
    </p:spTree>
    <p:extLst>
      <p:ext uri="{BB962C8B-B14F-4D97-AF65-F5344CB8AC3E}">
        <p14:creationId xmlns:p14="http://schemas.microsoft.com/office/powerpoint/2010/main" val="3110594620"/>
      </p:ext>
    </p:extLst>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70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41869" y="1992669"/>
            <a:ext cx="3610652" cy="43782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2 - Ορθογώνιο"/>
          <p:cNvSpPr/>
          <p:nvPr/>
        </p:nvSpPr>
        <p:spPr>
          <a:xfrm>
            <a:off x="7278380" y="5504333"/>
            <a:ext cx="4418141" cy="646331"/>
          </a:xfrm>
          <a:prstGeom prst="rect">
            <a:avLst/>
          </a:prstGeom>
          <a:solidFill>
            <a:schemeClr val="bg1"/>
          </a:solidFill>
        </p:spPr>
        <p:style>
          <a:lnRef idx="3">
            <a:schemeClr val="lt1"/>
          </a:lnRef>
          <a:fillRef idx="1">
            <a:schemeClr val="accent3"/>
          </a:fillRef>
          <a:effectRef idx="1">
            <a:schemeClr val="accent3"/>
          </a:effectRef>
          <a:fontRef idx="minor">
            <a:schemeClr val="lt1"/>
          </a:fontRef>
        </p:style>
        <p:txBody>
          <a:bodyPr wrap="square">
            <a:spAutoFit/>
          </a:bodyPr>
          <a:lstStyle/>
          <a:p>
            <a:pPr algn="ctr">
              <a:defRPr/>
            </a:pPr>
            <a:r>
              <a:rPr lang="el-GR" dirty="0" err="1">
                <a:solidFill>
                  <a:schemeClr val="tx1"/>
                </a:solidFill>
              </a:rPr>
              <a:t>Αδιαβατική</a:t>
            </a:r>
            <a:r>
              <a:rPr lang="el-GR" dirty="0">
                <a:solidFill>
                  <a:schemeClr val="tx1"/>
                </a:solidFill>
              </a:rPr>
              <a:t> ισόθερμη και καμπύλη τήξης</a:t>
            </a:r>
          </a:p>
          <a:p>
            <a:pPr algn="ctr">
              <a:defRPr/>
            </a:pPr>
            <a:r>
              <a:rPr lang="el-GR" dirty="0">
                <a:solidFill>
                  <a:schemeClr val="tx1"/>
                </a:solidFill>
              </a:rPr>
              <a:t> </a:t>
            </a:r>
            <a:r>
              <a:rPr lang="el-GR" sz="1000" dirty="0">
                <a:solidFill>
                  <a:schemeClr val="tx1"/>
                </a:solidFill>
              </a:rPr>
              <a:t>(Παπαζάχος </a:t>
            </a:r>
            <a:r>
              <a:rPr lang="el-GR" sz="1000" dirty="0" smtClean="0">
                <a:solidFill>
                  <a:schemeClr val="tx1"/>
                </a:solidFill>
              </a:rPr>
              <a:t>&amp; Παπαζάχος 2008</a:t>
            </a:r>
            <a:r>
              <a:rPr lang="el-GR" sz="1000" dirty="0">
                <a:solidFill>
                  <a:schemeClr val="tx1"/>
                </a:solidFill>
              </a:rPr>
              <a:t>, τροποποιημένο από </a:t>
            </a:r>
            <a:r>
              <a:rPr lang="el-GR" sz="1000" dirty="0" err="1">
                <a:solidFill>
                  <a:schemeClr val="tx1"/>
                </a:solidFill>
              </a:rPr>
              <a:t>Fοwler</a:t>
            </a:r>
            <a:r>
              <a:rPr lang="el-GR" sz="1000" dirty="0">
                <a:solidFill>
                  <a:schemeClr val="tx1"/>
                </a:solidFill>
              </a:rPr>
              <a:t>,</a:t>
            </a:r>
            <a:r>
              <a:rPr lang="en-US" sz="1000" dirty="0">
                <a:solidFill>
                  <a:schemeClr val="tx1"/>
                </a:solidFill>
              </a:rPr>
              <a:t> </a:t>
            </a:r>
            <a:r>
              <a:rPr lang="el-GR" sz="1000" dirty="0">
                <a:solidFill>
                  <a:schemeClr val="tx1"/>
                </a:solidFill>
              </a:rPr>
              <a:t>2005).</a:t>
            </a:r>
          </a:p>
        </p:txBody>
      </p:sp>
      <p:sp>
        <p:nvSpPr>
          <p:cNvPr id="4" name="3 - Ορθογώνιο"/>
          <p:cNvSpPr/>
          <p:nvPr/>
        </p:nvSpPr>
        <p:spPr>
          <a:xfrm>
            <a:off x="111967" y="1346557"/>
            <a:ext cx="11989837" cy="646112"/>
          </a:xfrm>
          <a:prstGeom prst="rect">
            <a:avLst/>
          </a:prstGeom>
          <a:solidFill>
            <a:schemeClr val="bg1"/>
          </a:solidFill>
        </p:spPr>
        <p:style>
          <a:lnRef idx="3">
            <a:schemeClr val="lt1"/>
          </a:lnRef>
          <a:fillRef idx="1">
            <a:schemeClr val="accent3"/>
          </a:fillRef>
          <a:effectRef idx="1">
            <a:schemeClr val="accent3"/>
          </a:effectRef>
          <a:fontRef idx="minor">
            <a:schemeClr val="lt1"/>
          </a:fontRef>
        </p:style>
        <p:txBody>
          <a:bodyPr wrap="square">
            <a:spAutoFit/>
          </a:bodyPr>
          <a:lstStyle/>
          <a:p>
            <a:pPr algn="ctr">
              <a:defRPr/>
            </a:pPr>
            <a:r>
              <a:rPr lang="el-GR" dirty="0">
                <a:solidFill>
                  <a:schemeClr val="tx1"/>
                </a:solidFill>
              </a:rPr>
              <a:t>Η</a:t>
            </a:r>
            <a:r>
              <a:rPr lang="en-US" dirty="0">
                <a:solidFill>
                  <a:schemeClr val="tx1"/>
                </a:solidFill>
              </a:rPr>
              <a:t> </a:t>
            </a:r>
            <a:r>
              <a:rPr lang="el-GR" dirty="0">
                <a:solidFill>
                  <a:schemeClr val="tx1"/>
                </a:solidFill>
              </a:rPr>
              <a:t>καμπύλη τήξης, που χωρίζει το μανδύα σε περιοχή στερεού υλικού και σε περιοχή</a:t>
            </a:r>
          </a:p>
          <a:p>
            <a:pPr algn="ctr">
              <a:defRPr/>
            </a:pPr>
            <a:r>
              <a:rPr lang="el-GR" dirty="0">
                <a:solidFill>
                  <a:schemeClr val="tx1"/>
                </a:solidFill>
              </a:rPr>
              <a:t>υγρού υλικού, είναι διαφορετική από την </a:t>
            </a:r>
            <a:r>
              <a:rPr lang="el-GR" dirty="0" err="1">
                <a:solidFill>
                  <a:schemeClr val="tx1"/>
                </a:solidFill>
              </a:rPr>
              <a:t>αδιαβατική</a:t>
            </a:r>
            <a:r>
              <a:rPr lang="el-GR" dirty="0">
                <a:solidFill>
                  <a:schemeClr val="tx1"/>
                </a:solidFill>
              </a:rPr>
              <a:t> ισόθερμη</a:t>
            </a:r>
            <a:r>
              <a:rPr lang="en-US" dirty="0">
                <a:solidFill>
                  <a:schemeClr val="tx1"/>
                </a:solidFill>
              </a:rPr>
              <a:t>.</a:t>
            </a:r>
            <a:endParaRPr lang="el-GR" dirty="0">
              <a:solidFill>
                <a:schemeClr val="tx1"/>
              </a:solidFill>
            </a:endParaRPr>
          </a:p>
        </p:txBody>
      </p:sp>
      <p:sp>
        <p:nvSpPr>
          <p:cNvPr id="6" name="Title 1"/>
          <p:cNvSpPr>
            <a:spLocks noGrp="1"/>
          </p:cNvSpPr>
          <p:nvPr>
            <p:ph type="title"/>
          </p:nvPr>
        </p:nvSpPr>
        <p:spPr/>
        <p:txBody>
          <a:bodyPr>
            <a:normAutofit fontScale="90000"/>
          </a:bodyPr>
          <a:lstStyle/>
          <a:p>
            <a:r>
              <a:rPr lang="el-GR" dirty="0"/>
              <a:t>Διάδοση Θερμότητας με Μεταφορά στο Εσωτερικό της Γης</a:t>
            </a:r>
          </a:p>
        </p:txBody>
      </p:sp>
    </p:spTree>
    <p:extLst>
      <p:ext uri="{BB962C8B-B14F-4D97-AF65-F5344CB8AC3E}">
        <p14:creationId xmlns:p14="http://schemas.microsoft.com/office/powerpoint/2010/main" val="1157656146"/>
      </p:ext>
    </p:extLst>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dirty="0"/>
              <a:t>Σημείωμα </a:t>
            </a:r>
            <a:r>
              <a:rPr lang="el-GR" dirty="0" smtClean="0"/>
              <a:t>Αναφοράς</a:t>
            </a:r>
            <a:endParaRPr lang="el-GR" dirty="0"/>
          </a:p>
        </p:txBody>
      </p:sp>
      <p:sp>
        <p:nvSpPr>
          <p:cNvPr id="3" name="Content Placeholder 2"/>
          <p:cNvSpPr>
            <a:spLocks noGrp="1"/>
          </p:cNvSpPr>
          <p:nvPr>
            <p:ph idx="1"/>
          </p:nvPr>
        </p:nvSpPr>
        <p:spPr/>
        <p:txBody>
          <a:bodyPr>
            <a:normAutofit/>
          </a:bodyPr>
          <a:lstStyle/>
          <a:p>
            <a:pPr marL="0" indent="0">
              <a:buNone/>
            </a:pPr>
            <a:r>
              <a:rPr lang="el-GR" sz="2000" dirty="0" err="1"/>
              <a:t>Copyright</a:t>
            </a:r>
            <a:r>
              <a:rPr lang="el-GR" sz="2000" dirty="0"/>
              <a:t> Αριστοτέλειο Πανεπιστήμιο </a:t>
            </a:r>
            <a:r>
              <a:rPr lang="el-GR" sz="2000" dirty="0" err="1"/>
              <a:t>Θεσσαλονικης</a:t>
            </a:r>
            <a:r>
              <a:rPr lang="en-US" sz="2000" dirty="0"/>
              <a:t>, </a:t>
            </a:r>
            <a:r>
              <a:rPr lang="el-GR" sz="2000" dirty="0"/>
              <a:t>Παπαζάχος Κωνσταντίνος. </a:t>
            </a:r>
            <a:r>
              <a:rPr lang="el-GR" sz="2000" dirty="0" smtClean="0"/>
              <a:t>Κοντοπούλου Δέσποινα. </a:t>
            </a:r>
            <a:r>
              <a:rPr lang="el-GR" sz="2000" dirty="0"/>
              <a:t>«Θερμότητα του εσωτερικού της Γης». Έκδοση: 1.0. Θεσσαλονίκη 2014. Διαθέσιμο από τη δικτυακή διεύθυνση: </a:t>
            </a:r>
            <a:r>
              <a:rPr lang="en-US" sz="2000" dirty="0">
                <a:hlinkClick r:id="rId4"/>
              </a:rPr>
              <a:t>http://</a:t>
            </a:r>
            <a:r>
              <a:rPr lang="en-US" sz="2000" dirty="0" smtClean="0">
                <a:hlinkClick r:id="rId4"/>
              </a:rPr>
              <a:t>eclass.auth.gr/courses/OCRS</a:t>
            </a:r>
            <a:r>
              <a:rPr lang="el-GR" sz="2000" smtClean="0">
                <a:hlinkClick r:id="rId4"/>
              </a:rPr>
              <a:t>519</a:t>
            </a:r>
            <a:r>
              <a:rPr lang="en-US" sz="2000" smtClean="0">
                <a:hlinkClick r:id="rId4"/>
              </a:rPr>
              <a:t>/</a:t>
            </a:r>
            <a:r>
              <a:rPr lang="el-GR" sz="2000" dirty="0" smtClean="0"/>
              <a:t>.</a:t>
            </a:r>
            <a:endParaRPr lang="el-GR" sz="2000" dirty="0"/>
          </a:p>
        </p:txBody>
      </p:sp>
    </p:spTree>
    <p:custDataLst>
      <p:tags r:id="rId1"/>
    </p:custDataLst>
    <p:extLst>
      <p:ext uri="{BB962C8B-B14F-4D97-AF65-F5344CB8AC3E}">
        <p14:creationId xmlns:p14="http://schemas.microsoft.com/office/powerpoint/2010/main" val="986377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mirrors.creativecommons.org/presskit/buttons/88x31/png/by-sa.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71672" y="3284985"/>
            <a:ext cx="1689703" cy="591187"/>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p:cNvSpPr>
            <a:spLocks noGrp="1"/>
          </p:cNvSpPr>
          <p:nvPr>
            <p:ph idx="1"/>
          </p:nvPr>
        </p:nvSpPr>
        <p:spPr/>
        <p:txBody>
          <a:bodyPr>
            <a:normAutofit/>
          </a:bodyPr>
          <a:lstStyle/>
          <a:p>
            <a:pPr marL="0" indent="0">
              <a:buNone/>
            </a:pPr>
            <a:r>
              <a:rPr lang="el-GR" sz="2000" dirty="0"/>
              <a:t>Το παρόν υλικό διατίθεται με τους όρους της άδειας χρήσης Creative </a:t>
            </a:r>
            <a:r>
              <a:rPr lang="el-GR" sz="2000" dirty="0" err="1"/>
              <a:t>Commons</a:t>
            </a:r>
            <a:r>
              <a:rPr lang="el-GR" sz="2000" dirty="0"/>
              <a:t> Αναφορά - Παρόμοια Διανομή [1] ή μεταγενέστερη, Διεθνής Έκδοση. Εξαιρούνται τα αυτοτελή έργα τρίτων π.χ. φωτογραφίες, διαγράμματα </a:t>
            </a:r>
            <a:r>
              <a:rPr lang="el-GR" sz="2000" dirty="0" err="1"/>
              <a:t>κ.λ.π</a:t>
            </a:r>
            <a:r>
              <a:rPr lang="el-GR" sz="2000" dirty="0"/>
              <a:t>., τα οποία εμπεριέχονται σε αυτό και τα οποία αναφέρονται μαζί με τους όρους χρήσης τους στο «Σημείωμα Χρήσης Έργων Τρίτων».  </a:t>
            </a:r>
          </a:p>
          <a:p>
            <a:pPr marL="0" indent="0">
              <a:buNone/>
            </a:pPr>
            <a:endParaRPr lang="el-GR" sz="2000" dirty="0"/>
          </a:p>
          <a:p>
            <a:pPr marL="0" indent="0">
              <a:spcBef>
                <a:spcPts val="1800"/>
              </a:spcBef>
              <a:buNone/>
            </a:pPr>
            <a:endParaRPr lang="el-GR" sz="1700" dirty="0">
              <a:latin typeface="Calibri" panose="020F0502020204030204" pitchFamily="34" charset="0"/>
            </a:endParaRPr>
          </a:p>
          <a:p>
            <a:pPr marL="0" indent="0">
              <a:spcBef>
                <a:spcPts val="1800"/>
              </a:spcBef>
              <a:buNone/>
            </a:pPr>
            <a:r>
              <a:rPr lang="el-GR" sz="2000" dirty="0">
                <a:latin typeface="Calibri" panose="020F0502020204030204" pitchFamily="34" charset="0"/>
              </a:rPr>
              <a:t>Ο δικαιούχος μπορεί να παρέχει στον </a:t>
            </a:r>
            <a:r>
              <a:rPr lang="el-GR" sz="2000" dirty="0" err="1">
                <a:latin typeface="Calibri" panose="020F0502020204030204" pitchFamily="34" charset="0"/>
              </a:rPr>
              <a:t>αδειοδόχο</a:t>
            </a:r>
            <a:r>
              <a:rPr lang="el-GR" sz="2000" dirty="0">
                <a:latin typeface="Calibri" panose="020F0502020204030204" pitchFamily="34" charset="0"/>
              </a:rPr>
              <a:t> ξεχωριστή άδεια να χρησιμοποιεί το έργο για εμπορική χρήση, εφόσον αυτό του ζητηθεί.</a:t>
            </a:r>
            <a:r>
              <a:rPr lang="el-GR" sz="2000" dirty="0"/>
              <a:t>     </a:t>
            </a:r>
            <a:r>
              <a:rPr lang="el-GR" sz="2800" dirty="0"/>
              <a:t>          </a:t>
            </a:r>
          </a:p>
          <a:p>
            <a:pPr marL="0" indent="0">
              <a:buNone/>
            </a:pPr>
            <a:endParaRPr lang="el-GR" sz="1400" dirty="0">
              <a:latin typeface="Calibri" panose="020F0502020204030204" pitchFamily="34" charset="0"/>
            </a:endParaRPr>
          </a:p>
          <a:p>
            <a:pPr marL="0" indent="0">
              <a:buNone/>
            </a:pPr>
            <a:endParaRPr lang="el-GR" sz="1400" dirty="0">
              <a:latin typeface="Calibri" panose="020F0502020204030204" pitchFamily="34" charset="0"/>
            </a:endParaRPr>
          </a:p>
          <a:p>
            <a:pPr marL="0" indent="0">
              <a:buNone/>
            </a:pPr>
            <a:r>
              <a:rPr lang="el-GR" sz="1400" dirty="0">
                <a:latin typeface="Calibri" panose="020F0502020204030204" pitchFamily="34" charset="0"/>
              </a:rPr>
              <a:t>[1] </a:t>
            </a:r>
            <a:r>
              <a:rPr lang="el-GR" sz="1400" dirty="0">
                <a:latin typeface="Calibri" panose="020F0502020204030204" pitchFamily="34" charset="0"/>
                <a:hlinkClick r:id="rId5"/>
              </a:rPr>
              <a:t>http://creativecommons.org/licenses/by-</a:t>
            </a:r>
            <a:r>
              <a:rPr lang="en-US" sz="1400" dirty="0" err="1">
                <a:latin typeface="Calibri" panose="020F0502020204030204" pitchFamily="34" charset="0"/>
                <a:hlinkClick r:id="rId5"/>
              </a:rPr>
              <a:t>sa</a:t>
            </a:r>
            <a:r>
              <a:rPr lang="el-GR" sz="1400" dirty="0">
                <a:latin typeface="Calibri" panose="020F0502020204030204" pitchFamily="34" charset="0"/>
                <a:hlinkClick r:id="rId5"/>
              </a:rPr>
              <a:t>/4.0/</a:t>
            </a:r>
            <a:r>
              <a:rPr lang="el-GR" sz="1400" dirty="0">
                <a:latin typeface="Calibri" panose="020F0502020204030204" pitchFamily="34" charset="0"/>
                <a:hlinkClick r:id="rId6"/>
              </a:rPr>
              <a:t> </a:t>
            </a:r>
            <a:endParaRPr lang="el-GR" sz="1400" dirty="0">
              <a:latin typeface="Calibri" panose="020F0502020204030204" pitchFamily="34" charset="0"/>
            </a:endParaRPr>
          </a:p>
        </p:txBody>
      </p:sp>
      <p:sp>
        <p:nvSpPr>
          <p:cNvPr id="2" name="Title 1"/>
          <p:cNvSpPr>
            <a:spLocks noGrp="1"/>
          </p:cNvSpPr>
          <p:nvPr>
            <p:ph type="title"/>
          </p:nvPr>
        </p:nvSpPr>
        <p:spPr/>
        <p:txBody>
          <a:bodyPr>
            <a:normAutofit/>
          </a:bodyPr>
          <a:lstStyle/>
          <a:p>
            <a:r>
              <a:rPr lang="el-GR" dirty="0"/>
              <a:t>Σημείωμα </a:t>
            </a:r>
            <a:r>
              <a:rPr lang="el-GR" dirty="0" smtClean="0"/>
              <a:t>Αδειοδότησης</a:t>
            </a:r>
            <a:endParaRPr lang="el-GR" dirty="0"/>
          </a:p>
        </p:txBody>
      </p:sp>
    </p:spTree>
    <p:custDataLst>
      <p:tags r:id="rId1"/>
    </p:custDataLst>
    <p:extLst>
      <p:ext uri="{BB962C8B-B14F-4D97-AF65-F5344CB8AC3E}">
        <p14:creationId xmlns:p14="http://schemas.microsoft.com/office/powerpoint/2010/main" val="175595791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Τίτλος 6"/>
          <p:cNvSpPr>
            <a:spLocks noGrp="1"/>
          </p:cNvSpPr>
          <p:nvPr>
            <p:ph type="ctrTitle"/>
          </p:nvPr>
        </p:nvSpPr>
        <p:spPr bwMode="auto">
          <a:noFill/>
          <a:ln>
            <a:miter lim="800000"/>
            <a:headEnd/>
            <a:tailEnd/>
          </a:ln>
        </p:spPr>
        <p:txBody>
          <a:bodyPr vert="horz" wrap="square" lIns="91440" tIns="45720" rIns="91440" bIns="45720" numCol="1" anchor="t" anchorCtr="0" compatLnSpc="1">
            <a:prstTxWarp prst="textNoShape">
              <a:avLst/>
            </a:prstTxWarp>
          </a:bodyPr>
          <a:lstStyle/>
          <a:p>
            <a:r>
              <a:rPr lang="el-GR" dirty="0" smtClean="0"/>
              <a:t>Τέλος Ενότητας</a:t>
            </a:r>
          </a:p>
        </p:txBody>
      </p:sp>
      <p:sp>
        <p:nvSpPr>
          <p:cNvPr id="44035" name="Subtitle 2"/>
          <p:cNvSpPr>
            <a:spLocks noGrp="1"/>
          </p:cNvSpPr>
          <p:nvPr>
            <p:ph type="subTitle" idx="1"/>
          </p:nvPr>
        </p:nvSpPr>
        <p:spPr/>
        <p:txBody>
          <a:bodyPr anchor="b" anchorCtr="0"/>
          <a:lstStyle/>
          <a:p>
            <a:pPr algn="r"/>
            <a:r>
              <a:rPr lang="el-GR" dirty="0" smtClean="0"/>
              <a:t>Επεξεργασία: </a:t>
            </a:r>
            <a:r>
              <a:rPr lang="el-GR" dirty="0" err="1" smtClean="0"/>
              <a:t>Βεντούζη</a:t>
            </a:r>
            <a:r>
              <a:rPr lang="el-GR" dirty="0" smtClean="0"/>
              <a:t> Χρυσάνθη</a:t>
            </a:r>
          </a:p>
          <a:p>
            <a:pPr algn="r"/>
            <a:r>
              <a:rPr lang="el-GR" sz="2400" dirty="0"/>
              <a:t>Θεσσαλονίκη, </a:t>
            </a:r>
            <a:r>
              <a:rPr lang="el-GR" sz="2400" dirty="0" smtClean="0"/>
              <a:t>Δεκέμβριος 2015</a:t>
            </a:r>
            <a:endParaRPr lang="el-GR" sz="2400" dirty="0"/>
          </a:p>
        </p:txBody>
      </p:sp>
      <p:pic>
        <p:nvPicPr>
          <p:cNvPr id="11" name="Picture 17" descr="http://www.lib.umich.edu/files/services/copyright/cc-by-sa.png"/>
          <p:cNvPicPr>
            <a:picLocks noChangeAspect="1" noChangeArrowheads="1"/>
          </p:cNvPicPr>
          <p:nvPr/>
        </p:nvPicPr>
        <p:blipFill>
          <a:blip r:embed="rId4" cstate="print"/>
          <a:srcRect/>
          <a:stretch>
            <a:fillRect/>
          </a:stretch>
        </p:blipFill>
        <p:spPr bwMode="auto">
          <a:xfrm>
            <a:off x="8832304" y="5922963"/>
            <a:ext cx="1584176" cy="554266"/>
          </a:xfrm>
          <a:prstGeom prst="rect">
            <a:avLst/>
          </a:prstGeom>
          <a:noFill/>
        </p:spPr>
      </p:pic>
      <p:pic>
        <p:nvPicPr>
          <p:cNvPr id="12" name="Picture 2" descr="Λογότυπο επιχειρησιακού προγράμματος εκπαίδευσης και δια βίου μάθησης&#10;"/>
          <p:cNvPicPr>
            <a:picLocks noChangeAspect="1" noChangeArrowheads="1"/>
          </p:cNvPicPr>
          <p:nvPr/>
        </p:nvPicPr>
        <p:blipFill>
          <a:blip r:embed="rId5" cstate="print"/>
          <a:srcRect/>
          <a:stretch>
            <a:fillRect/>
          </a:stretch>
        </p:blipFill>
        <p:spPr bwMode="auto">
          <a:xfrm>
            <a:off x="3638550" y="5624513"/>
            <a:ext cx="4914900" cy="1238250"/>
          </a:xfrm>
          <a:prstGeom prst="rect">
            <a:avLst/>
          </a:prstGeom>
          <a:noFill/>
          <a:ln w="9525">
            <a:noFill/>
            <a:miter lim="800000"/>
            <a:headEnd/>
            <a:tailEnd/>
          </a:ln>
        </p:spPr>
      </p:pic>
    </p:spTree>
    <p:custDataLst>
      <p:tags r:id="rId1"/>
    </p:custDataLst>
    <p:extLst>
      <p:ext uri="{BB962C8B-B14F-4D97-AF65-F5344CB8AC3E}">
        <p14:creationId xmlns:p14="http://schemas.microsoft.com/office/powerpoint/2010/main" val="84115769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dirty="0"/>
              <a:t>Διατήρηση </a:t>
            </a:r>
            <a:r>
              <a:rPr lang="el-GR" dirty="0" smtClean="0"/>
              <a:t>Σημειωμάτων</a:t>
            </a:r>
            <a:endParaRPr lang="el-GR" dirty="0"/>
          </a:p>
        </p:txBody>
      </p:sp>
      <p:sp>
        <p:nvSpPr>
          <p:cNvPr id="3" name="Content Placeholder 2"/>
          <p:cNvSpPr>
            <a:spLocks noGrp="1"/>
          </p:cNvSpPr>
          <p:nvPr>
            <p:ph idx="1"/>
          </p:nvPr>
        </p:nvSpPr>
        <p:spPr/>
        <p:txBody>
          <a:bodyPr>
            <a:normAutofit/>
          </a:bodyPr>
          <a:lstStyle/>
          <a:p>
            <a:pPr marL="0" indent="0">
              <a:buNone/>
            </a:pPr>
            <a:r>
              <a:rPr lang="el-GR" sz="2400" dirty="0"/>
              <a:t>Οποιαδήποτε αναπαραγωγή ή διασκευή του υλικού θα πρέπει να συμπεριλαμβάνει:</a:t>
            </a:r>
          </a:p>
          <a:p>
            <a:pPr lvl="1">
              <a:buFont typeface="Wingdings" panose="05000000000000000000" pitchFamily="2" charset="2"/>
              <a:buChar char="§"/>
            </a:pPr>
            <a:r>
              <a:rPr lang="el-GR" sz="2000" dirty="0" err="1"/>
              <a:t>τ</a:t>
            </a:r>
            <a:r>
              <a:rPr lang="en-US" sz="2000" dirty="0"/>
              <a:t>ο </a:t>
            </a:r>
            <a:r>
              <a:rPr lang="en-US" sz="2000" dirty="0" err="1"/>
              <a:t>Σημείωμ</a:t>
            </a:r>
            <a:r>
              <a:rPr lang="en-US" sz="2000" dirty="0"/>
              <a:t>α Αναφοράς</a:t>
            </a:r>
            <a:endParaRPr lang="el-GR" sz="2000" dirty="0"/>
          </a:p>
          <a:p>
            <a:pPr lvl="1">
              <a:buFont typeface="Wingdings" panose="05000000000000000000" pitchFamily="2" charset="2"/>
              <a:buChar char="§"/>
            </a:pPr>
            <a:r>
              <a:rPr lang="el-GR" sz="2000" dirty="0" err="1"/>
              <a:t>τ</a:t>
            </a:r>
            <a:r>
              <a:rPr lang="en-US" sz="2000" dirty="0"/>
              <a:t>ο </a:t>
            </a:r>
            <a:r>
              <a:rPr lang="en-US" sz="2000" dirty="0" err="1"/>
              <a:t>Σημείωμ</a:t>
            </a:r>
            <a:r>
              <a:rPr lang="en-US" sz="2000" dirty="0"/>
              <a:t>α Αδειοδότησης</a:t>
            </a:r>
            <a:endParaRPr lang="el-GR" sz="2000" dirty="0"/>
          </a:p>
          <a:p>
            <a:pPr lvl="1">
              <a:buFont typeface="Wingdings" panose="05000000000000000000" pitchFamily="2" charset="2"/>
              <a:buChar char="§"/>
            </a:pPr>
            <a:r>
              <a:rPr lang="el-GR" sz="2000" dirty="0" err="1"/>
              <a:t>τ</a:t>
            </a:r>
            <a:r>
              <a:rPr lang="en-US" sz="2000" dirty="0"/>
              <a:t>η </a:t>
            </a:r>
            <a:r>
              <a:rPr lang="en-US" sz="2000" dirty="0" err="1"/>
              <a:t>δήλωση</a:t>
            </a:r>
            <a:r>
              <a:rPr lang="en-US" sz="2000" dirty="0"/>
              <a:t> </a:t>
            </a:r>
            <a:r>
              <a:rPr lang="el-GR" sz="2000" dirty="0" err="1"/>
              <a:t>Δ</a:t>
            </a:r>
            <a:r>
              <a:rPr lang="en-US" sz="2000" dirty="0"/>
              <a:t>ια</a:t>
            </a:r>
            <a:r>
              <a:rPr lang="en-US" sz="2000" dirty="0" err="1"/>
              <a:t>τήρησης</a:t>
            </a:r>
            <a:r>
              <a:rPr lang="en-US" sz="2000" dirty="0"/>
              <a:t> Σημειωμάτων</a:t>
            </a:r>
            <a:endParaRPr lang="el-GR" sz="2000" dirty="0"/>
          </a:p>
          <a:p>
            <a:pPr lvl="1">
              <a:buFont typeface="Wingdings" panose="05000000000000000000" pitchFamily="2" charset="2"/>
              <a:buChar char="§"/>
            </a:pPr>
            <a:r>
              <a:rPr lang="el-GR" sz="2000" dirty="0"/>
              <a:t>το Σημείωμα Χρήσης Έργων Τρίτων (εφόσον υπάρχει)</a:t>
            </a:r>
          </a:p>
          <a:p>
            <a:pPr marL="0" indent="0">
              <a:buNone/>
            </a:pPr>
            <a:r>
              <a:rPr lang="el-GR" sz="2400" dirty="0"/>
              <a:t>μαζί με τους συνοδευόμενους </a:t>
            </a:r>
            <a:r>
              <a:rPr lang="el-GR" sz="2400" dirty="0" err="1"/>
              <a:t>υπερσυνδέσμους</a:t>
            </a:r>
            <a:r>
              <a:rPr lang="el-GR" sz="2400" dirty="0"/>
              <a:t>.</a:t>
            </a:r>
          </a:p>
          <a:p>
            <a:endParaRPr lang="el-GR" sz="2000" dirty="0"/>
          </a:p>
        </p:txBody>
      </p:sp>
    </p:spTree>
    <p:custDataLst>
      <p:tags r:id="rId1"/>
    </p:custDataLst>
    <p:extLst>
      <p:ext uri="{BB962C8B-B14F-4D97-AF65-F5344CB8AC3E}">
        <p14:creationId xmlns:p14="http://schemas.microsoft.com/office/powerpoint/2010/main" val="51334474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GENSWF_ADVANCE_TIME" val="4.602"/>
  <p:tag name="ISPRING_CUSTOM_TIMING_USED" val="1"/>
  <p:tag name="ISPRING_SLIDE_ID" val="{295B122A-8B08-4289-BC04-C955A53CCAB0}"/>
</p:tagLst>
</file>

<file path=ppt/tags/tag10.xml><?xml version="1.0" encoding="utf-8"?>
<p:tagLst xmlns:a="http://schemas.openxmlformats.org/drawingml/2006/main" xmlns:r="http://schemas.openxmlformats.org/officeDocument/2006/relationships" xmlns:p="http://schemas.openxmlformats.org/presentationml/2006/main">
  <p:tag name="GENSWF_ADVANCE_TIME" val="5"/>
  <p:tag name="ISPRING_CUSTOM_TIMING_USED" val="1"/>
  <p:tag name="ISPRING_SLIDE_ID" val="{952B194D-E596-47ED-9CBC-4BF2A0D18C99}"/>
</p:tagLst>
</file>

<file path=ppt/tags/tag2.xml><?xml version="1.0" encoding="utf-8"?>
<p:tagLst xmlns:a="http://schemas.openxmlformats.org/drawingml/2006/main" xmlns:r="http://schemas.openxmlformats.org/officeDocument/2006/relationships" xmlns:p="http://schemas.openxmlformats.org/presentationml/2006/main">
  <p:tag name="GENSWF_ADVANCE_TIME" val="2.598"/>
  <p:tag name="ISPRING_CUSTOM_TIMING_USED" val="1"/>
  <p:tag name="ISPRING_SLIDE_ID" val="{48EBD0AD-1436-4484-8D22-16D88AF2370B}"/>
</p:tagLst>
</file>

<file path=ppt/tags/tag3.xml><?xml version="1.0" encoding="utf-8"?>
<p:tagLst xmlns:a="http://schemas.openxmlformats.org/drawingml/2006/main" xmlns:r="http://schemas.openxmlformats.org/officeDocument/2006/relationships" xmlns:p="http://schemas.openxmlformats.org/presentationml/2006/main">
  <p:tag name="GENSWF_ADVANCE_TIME" val="2.4"/>
  <p:tag name="ISPRING_CUSTOM_TIMING_USED" val="1"/>
  <p:tag name="ISPRING_SLIDE_ID" val="{557B831B-0CCB-4EE3-A482-DE5D7756FE5C}"/>
</p:tagLst>
</file>

<file path=ppt/tags/tag4.xml><?xml version="1.0" encoding="utf-8"?>
<p:tagLst xmlns:a="http://schemas.openxmlformats.org/drawingml/2006/main" xmlns:r="http://schemas.openxmlformats.org/officeDocument/2006/relationships" xmlns:p="http://schemas.openxmlformats.org/presentationml/2006/main">
  <p:tag name="GENSWF_ADVANCE_TIME" val="2527.613"/>
  <p:tag name="ISPRING_CUSTOM_TIMING_USED" val="1"/>
  <p:tag name="ISPRING_SLIDE_ID" val="{458B06B2-D456-4B40-BC78-F2BECBD21BCB}"/>
</p:tagLst>
</file>

<file path=ppt/tags/tag5.xml><?xml version="1.0" encoding="utf-8"?>
<p:tagLst xmlns:a="http://schemas.openxmlformats.org/drawingml/2006/main" xmlns:r="http://schemas.openxmlformats.org/officeDocument/2006/relationships" xmlns:p="http://schemas.openxmlformats.org/presentationml/2006/main">
  <p:tag name="TIMING" val="|0.8|2.9|1.1|1.9|1|0.7|0.6|0.7"/>
</p:tagLst>
</file>

<file path=ppt/tags/tag6.xml><?xml version="1.0" encoding="utf-8"?>
<p:tagLst xmlns:a="http://schemas.openxmlformats.org/drawingml/2006/main" xmlns:r="http://schemas.openxmlformats.org/officeDocument/2006/relationships" xmlns:p="http://schemas.openxmlformats.org/presentationml/2006/main">
  <p:tag name="PICTUREPATH" val="..\ART\19_36.JPG"/>
</p:tagLst>
</file>

<file path=ppt/tags/tag7.xml><?xml version="1.0" encoding="utf-8"?>
<p:tagLst xmlns:a="http://schemas.openxmlformats.org/drawingml/2006/main" xmlns:r="http://schemas.openxmlformats.org/officeDocument/2006/relationships" xmlns:p="http://schemas.openxmlformats.org/presentationml/2006/main">
  <p:tag name="GENSWF_ADVANCE_TIME" val="5"/>
  <p:tag name="ISPRING_CUSTOM_TIMING_USED" val="1"/>
  <p:tag name="ISPRING_SLIDE_ID" val="{F1F6B265-4FD5-42A8-8C33-F91BF278EC77}"/>
</p:tagLst>
</file>

<file path=ppt/tags/tag8.xml><?xml version="1.0" encoding="utf-8"?>
<p:tagLst xmlns:a="http://schemas.openxmlformats.org/drawingml/2006/main" xmlns:r="http://schemas.openxmlformats.org/officeDocument/2006/relationships" xmlns:p="http://schemas.openxmlformats.org/presentationml/2006/main">
  <p:tag name="GENSWF_ADVANCE_TIME" val="5"/>
  <p:tag name="ISPRING_CUSTOM_TIMING_USED" val="1"/>
  <p:tag name="ISPRING_SLIDE_ID" val="{897ABBFB-9E22-4675-AF51-7FC3410AC352}"/>
</p:tagLst>
</file>

<file path=ppt/tags/tag9.xml><?xml version="1.0" encoding="utf-8"?>
<p:tagLst xmlns:a="http://schemas.openxmlformats.org/drawingml/2006/main" xmlns:r="http://schemas.openxmlformats.org/officeDocument/2006/relationships" xmlns:p="http://schemas.openxmlformats.org/presentationml/2006/main">
  <p:tag name="GENSWF_ADVANCE_TIME" val="5"/>
  <p:tag name="ISPRING_CUSTOM_TIMING_USED" val="1"/>
  <p:tag name="ISPRING_SLIDE_ID" val="{E906E85F-4D39-450A-9ED2-D8B3AAB5D2BC}"/>
</p:tagLst>
</file>

<file path=ppt/theme/theme1.xml><?xml version="1.0" encoding="utf-8"?>
<a:theme xmlns:a="http://schemas.openxmlformats.org/drawingml/2006/main" name="Opencourses AUTh Templ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bodyPr vert="horz" lIns="91440" tIns="45720" rIns="91440" bIns="45720" rtlCol="0" anchor="ctr">
        <a:normAutofit/>
      </a:bodyPr>
      <a:lstStyle>
        <a:defPPr>
          <a:defRPr dirty="0" smtClean="0"/>
        </a:defPPr>
      </a:lst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Opencourses AUTh Template_0</Template>
  <TotalTime>5906</TotalTime>
  <Words>9020</Words>
  <Application>Microsoft Office PowerPoint</Application>
  <PresentationFormat>Widescreen</PresentationFormat>
  <Paragraphs>704</Paragraphs>
  <Slides>97</Slides>
  <Notes>8</Notes>
  <HiddenSlides>0</HiddenSlides>
  <MMClips>0</MMClips>
  <ScaleCrop>false</ScaleCrop>
  <HeadingPairs>
    <vt:vector size="8" baseType="variant">
      <vt:variant>
        <vt:lpstr>Fonts Used</vt:lpstr>
      </vt:variant>
      <vt:variant>
        <vt:i4>7</vt:i4>
      </vt:variant>
      <vt:variant>
        <vt:lpstr>Theme</vt:lpstr>
      </vt:variant>
      <vt:variant>
        <vt:i4>1</vt:i4>
      </vt:variant>
      <vt:variant>
        <vt:lpstr>Embedded OLE Servers</vt:lpstr>
      </vt:variant>
      <vt:variant>
        <vt:i4>1</vt:i4>
      </vt:variant>
      <vt:variant>
        <vt:lpstr>Slide Titles</vt:lpstr>
      </vt:variant>
      <vt:variant>
        <vt:i4>97</vt:i4>
      </vt:variant>
    </vt:vector>
  </HeadingPairs>
  <TitlesOfParts>
    <vt:vector size="106" baseType="lpstr">
      <vt:lpstr>Arial Unicode MS</vt:lpstr>
      <vt:lpstr>Arial</vt:lpstr>
      <vt:lpstr>Bradley Hand ITC</vt:lpstr>
      <vt:lpstr>Calibri</vt:lpstr>
      <vt:lpstr>Century Gothic</vt:lpstr>
      <vt:lpstr>Courier New</vt:lpstr>
      <vt:lpstr>Wingdings</vt:lpstr>
      <vt:lpstr>Opencourses AUTh Template</vt:lpstr>
      <vt:lpstr>Equation</vt:lpstr>
      <vt:lpstr>ΕΙΣΑΓΩΓΗ ΣΤΗ ΓΕΩΦΥΣΙΚΗ</vt:lpstr>
      <vt:lpstr>Άδειες Χρήσης</vt:lpstr>
      <vt:lpstr>Χρηματοδότηση</vt:lpstr>
      <vt:lpstr>Ενημέρωση</vt:lpstr>
      <vt:lpstr>ΜΕΤΑΒΟΛΗ ΘΕΡΜΟΚΡΑΣΙΑΣ ΜΕ ΤΟ ΒΑΘΟΣ</vt:lpstr>
      <vt:lpstr>ΡΟΗ ΘΕΡΜΟΤΗΤΑΣ</vt:lpstr>
      <vt:lpstr>ΘΕΡΜΟΤΗΤΑ ΤΗΣ ΓΗΣ</vt:lpstr>
      <vt:lpstr>ΘΕΡΜΟΤΗΤΑ ΤΗΣ ΓΗΣ</vt:lpstr>
      <vt:lpstr>ΘΕΡΜΟΤΗΤΑ ΤΗΣ ΓΗΣ</vt:lpstr>
      <vt:lpstr>ΘΕΡΜΟΤΗΤΑ ΤΗΣ ΓΗΣ</vt:lpstr>
      <vt:lpstr>ΘΕΡΜΟΤΗΤΑ ΤΗΣ ΓΗΣ</vt:lpstr>
      <vt:lpstr>ΘΕΡΜΟΤΗΤΑ ΤΗΣ ΓΗΣ</vt:lpstr>
      <vt:lpstr>Η ΘΕΡΜΟΚΡΑΣΙΑ ΤΗΣ ΓΗΣ</vt:lpstr>
      <vt:lpstr>Η ΘΕΡΜΟΒΑΘΜΙΔΑ ΣΤΟ ΕΣΩΤΕΡΙΚΟ ΤΗΣ ΓΗΣ</vt:lpstr>
      <vt:lpstr>ΘΕΡΜΙΚΗ ΑΓΩΓΙΜΟΤΗΤΑ</vt:lpstr>
      <vt:lpstr>ΘΕΡΜΙΚΗ ΑΓΩΓΙΜΟΤΗΤΑ</vt:lpstr>
      <vt:lpstr>Η Ροή Θερμότητας από το Εσωτερικό της Γης</vt:lpstr>
      <vt:lpstr>Η Ροή Θερμότητας από το Εσωτερικό της Γης</vt:lpstr>
      <vt:lpstr>Η Ροή Θερμότητας από το Εσωτερικό της Γης</vt:lpstr>
      <vt:lpstr>Η θερμική αγωγιμότητα στο εσωτερικό της Γης</vt:lpstr>
      <vt:lpstr>Η θερμική αγωγιμότητα στο εσωτερικό της Γης</vt:lpstr>
      <vt:lpstr>Η θερμική αγωγιμότητα στο εσωτερικό της Γης</vt:lpstr>
      <vt:lpstr>Η ΘΕΡΜΟΒΑΘΜΙΔΑ ΣΤΟ ΕΣΩΤΕΡΙΚΟ ΤΗΣ ΓΗΣ</vt:lpstr>
      <vt:lpstr>Η ΘΕΡΜΟΒΑΘΜΙΔΑ ΣΤΟ ΕΣΩΤΕΡΙΚΟ ΤΗΣ ΓΗΣ</vt:lpstr>
      <vt:lpstr>Η ΘΕΡΜΟΒΑΘΜΙΔΑ ΣΤΟ ΕΣΩΤΕΡΙΚΟ ΤΗΣ ΓΗΣ</vt:lpstr>
      <vt:lpstr>Η ΘΕΡΜΟΒΑΘΜΙΔΑ ΣΤΟ ΕΣΩΤΕΡΙΚΟ ΤΗΣ ΓΗΣ</vt:lpstr>
      <vt:lpstr>PowerPoint Presentation</vt:lpstr>
      <vt:lpstr>PowerPoint Presentation</vt:lpstr>
      <vt:lpstr>PowerPoint Presentation</vt:lpstr>
      <vt:lpstr>PowerPoint Presentation</vt:lpstr>
      <vt:lpstr>Η ροή θερμότητας στους ωκεανούς</vt:lpstr>
      <vt:lpstr>Η ροή θερμότητας στους ωκεανούς</vt:lpstr>
      <vt:lpstr>Η ροή θερμότητας στους ωκεανούς</vt:lpstr>
      <vt:lpstr>Η ροή θερμότητας στους ωκεανούς</vt:lpstr>
      <vt:lpstr>Η ροή θερμότητας στους ωκεανούς</vt:lpstr>
      <vt:lpstr>Η ροή θερμότητας στους ωκεανούς</vt:lpstr>
      <vt:lpstr>Η ροή θερμότητας στους ωκεανούς</vt:lpstr>
      <vt:lpstr>Μεταβολή του βάθους του θαλάσσιου πυθμένα  σε συνάρτηση με την ηλικία του</vt:lpstr>
      <vt:lpstr>Ηλικία του ωκεάνιου φλοιού</vt:lpstr>
      <vt:lpstr>Βάθος του θαλάσσιου πυθμένα</vt:lpstr>
      <vt:lpstr>Η ροή θερμότητας στις ηπείρους</vt:lpstr>
      <vt:lpstr>Η ροή θερμότητας στις ηπείρους</vt:lpstr>
      <vt:lpstr>Η ροή θερμότητας στις ηπείρους</vt:lpstr>
      <vt:lpstr>PowerPoint Presentation</vt:lpstr>
      <vt:lpstr>Χωρική κατανομή της ολικής ροής θερμότητας</vt:lpstr>
      <vt:lpstr>Πηγές Θερμότητας στο Εσωτερικό της Γης</vt:lpstr>
      <vt:lpstr>Παραγωγή θερμότητας από τη ραδιενέργεια</vt:lpstr>
      <vt:lpstr>Παραγωγή θερμότητας από τη ραδιενέργεια</vt:lpstr>
      <vt:lpstr>Παραγωγή θερμότητας από τη ραδιενέργεια</vt:lpstr>
      <vt:lpstr>Παραγωγή θερμότητας από τη ραδιενέργεια</vt:lpstr>
      <vt:lpstr>Παραγωγή θερμότητας από τη ραδιενέργεια</vt:lpstr>
      <vt:lpstr>Παραγωγή θερμότητας κατά το σχηματισμό της Γης</vt:lpstr>
      <vt:lpstr>Παραγωγή θερμότητας κατά το σχηματισμό της Γης</vt:lpstr>
      <vt:lpstr>Παραγωγή θερμότητας από την ενέργεια περιστροφής της Γης</vt:lpstr>
      <vt:lpstr>Παραγωγή θερμότητας κατά το σχηματισμό του πυρήνα της Γης</vt:lpstr>
      <vt:lpstr>PowerPoint Presentation</vt:lpstr>
      <vt:lpstr>Η Θερμοκρασία στο Εσωτερικό της Γης</vt:lpstr>
      <vt:lpstr>Προσδιορισμός της θερμοκρασίας στο μανδύα της Γης</vt:lpstr>
      <vt:lpstr>Προσδιορισμός της θερμοκρασίας στο μανδύα της Γης</vt:lpstr>
      <vt:lpstr>Προσδιορισμός της θερμοκρασίας στο μανδύα της Γης</vt:lpstr>
      <vt:lpstr>Προσδιορισμός της θερμοκρασίας στον πυρήνα της Γης</vt:lpstr>
      <vt:lpstr>Το σημείο τήξης στο μανδύα και στον πυρήνα</vt:lpstr>
      <vt:lpstr>Το σημείο τήξης στο μανδύα και στον πυρήνα</vt:lpstr>
      <vt:lpstr>Πρόσφατα αποτελέσματα για τη θερμοκρασία του εσωτερικού της Γης</vt:lpstr>
      <vt:lpstr>Πρόσφατα αποτελέσματα για τη θερμοκρασία του εσωτερικού της Γης</vt:lpstr>
      <vt:lpstr>Πρόσφατα αποτελέσματα για τη θερμοκρασία του εσωτερικού της Γης</vt:lpstr>
      <vt:lpstr>Η Εξίσωση της Θερμικής Αγωγιμότητας και οι Εφαρμογές της</vt:lpstr>
      <vt:lpstr>Η Εξίσωση της Θερμικής Αγωγιμότητας και οι Εφαρμογές της</vt:lpstr>
      <vt:lpstr>Η Εξίσωση της Θερμικής Αγωγιμότητας και οι Εφαρμογές της</vt:lpstr>
      <vt:lpstr>Η Εξίσωση της Θερμικής Αγωγιμότητας και οι Εφαρμογές της</vt:lpstr>
      <vt:lpstr>Η Εξίσωση της Θερμικής Αγωγιμότητας και οι Εφαρμογές της</vt:lpstr>
      <vt:lpstr>Η Εξίσωση της Θερμικής Αγωγιμότητας και οι Εφαρμογές της</vt:lpstr>
      <vt:lpstr>Η Εξίσωση της Θερμικής Αγωγιμότητας και οι Εφαρμογές της</vt:lpstr>
      <vt:lpstr>Η Εξίσωση της Θερμικής Αγωγιμότητας και οι Εφαρμογές της</vt:lpstr>
      <vt:lpstr>Το θερμικό μοντέλο ημιχώρου της ωκεάνιας λιθόσφαιρας</vt:lpstr>
      <vt:lpstr>Το θερμικό μοντέλο ημιχώρου της ωκεάνιας λιθόσφαιρας</vt:lpstr>
      <vt:lpstr>Το θερμικό μοντέλο ημιχώρου της ωκεάνιας λιθόσφαιρας</vt:lpstr>
      <vt:lpstr>Το θερμικό μοντέλο ημιχώρου της ωκεάνιας λιθόσφαιρας</vt:lpstr>
      <vt:lpstr>Το θερμικό μοντέλο ημιχώρου της ωκεάνιας λιθόσφαιρας</vt:lpstr>
      <vt:lpstr>Το θερμικό μοντέλο ημιχώρου της ωκεάνιας λιθόσφαιρας</vt:lpstr>
      <vt:lpstr>Γεώθερμες</vt:lpstr>
      <vt:lpstr>Γεώθερμες</vt:lpstr>
      <vt:lpstr>Γεώθερμες</vt:lpstr>
      <vt:lpstr>Γεώθερμες</vt:lpstr>
      <vt:lpstr>H θερμική ιστορία της Γης</vt:lpstr>
      <vt:lpstr>H θερμική ιστορία της Γης</vt:lpstr>
      <vt:lpstr>H θερμική ιστορία της Γης</vt:lpstr>
      <vt:lpstr>H θερμική ιστορία της Γης</vt:lpstr>
      <vt:lpstr>H θερμική ιστορία της Γης</vt:lpstr>
      <vt:lpstr>H θερμική ιστορία της Γης</vt:lpstr>
      <vt:lpstr>Διάδοση Θερμότητας με Μεταφορά στο Εσωτερικό της Γης</vt:lpstr>
      <vt:lpstr>Διάδοση Θερμότητας με Μεταφορά στο Εσωτερικό της Γης</vt:lpstr>
      <vt:lpstr>Διάδοση Θερμότητας με Μεταφορά στο Εσωτερικό της Γης</vt:lpstr>
      <vt:lpstr>Σημείωμα Αναφοράς</vt:lpstr>
      <vt:lpstr>Σημείωμα Αδειοδότησης</vt:lpstr>
      <vt:lpstr>Τέλος Ενότητας</vt:lpstr>
      <vt:lpstr>Διατήρηση Σημειωμάτων</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ΕΙΣΑΓΩΓΗ ΣΤΗ ΓΕΩΦΥΣΙΚΗ</dc:title>
  <dc:creator>CHRISA VENTOUZI</dc:creator>
  <cp:lastModifiedBy>CHRISA VENTOUZI</cp:lastModifiedBy>
  <cp:revision>41</cp:revision>
  <dcterms:created xsi:type="dcterms:W3CDTF">2015-12-10T12:30:08Z</dcterms:created>
  <dcterms:modified xsi:type="dcterms:W3CDTF">2016-02-17T15:39:33Z</dcterms:modified>
</cp:coreProperties>
</file>