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1"/>
  </p:sldMasterIdLst>
  <p:sldIdLst>
    <p:sldId id="256" r:id="rId2"/>
    <p:sldId id="257" r:id="rId3"/>
    <p:sldId id="260" r:id="rId4"/>
    <p:sldId id="261" r:id="rId5"/>
    <p:sldId id="307" r:id="rId6"/>
    <p:sldId id="309" r:id="rId7"/>
    <p:sldId id="311" r:id="rId8"/>
    <p:sldId id="313" r:id="rId9"/>
    <p:sldId id="312" r:id="rId10"/>
    <p:sldId id="441" r:id="rId11"/>
    <p:sldId id="298" r:id="rId12"/>
    <p:sldId id="299" r:id="rId13"/>
    <p:sldId id="447" r:id="rId14"/>
    <p:sldId id="445"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7" r:id="rId35"/>
    <p:sldId id="468" r:id="rId36"/>
    <p:sldId id="469" r:id="rId37"/>
    <p:sldId id="470" r:id="rId38"/>
    <p:sldId id="471" r:id="rId39"/>
    <p:sldId id="491" r:id="rId40"/>
    <p:sldId id="472" r:id="rId41"/>
    <p:sldId id="473" r:id="rId42"/>
    <p:sldId id="474" r:id="rId43"/>
    <p:sldId id="475" r:id="rId44"/>
    <p:sldId id="476" r:id="rId45"/>
    <p:sldId id="477" r:id="rId46"/>
    <p:sldId id="480" r:id="rId47"/>
    <p:sldId id="481" r:id="rId48"/>
    <p:sldId id="478" r:id="rId49"/>
    <p:sldId id="482" r:id="rId50"/>
    <p:sldId id="483" r:id="rId51"/>
    <p:sldId id="484" r:id="rId52"/>
    <p:sldId id="485" r:id="rId53"/>
    <p:sldId id="486" r:id="rId54"/>
    <p:sldId id="487" r:id="rId55"/>
    <p:sldId id="492" r:id="rId56"/>
    <p:sldId id="488" r:id="rId57"/>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989E"/>
    <a:srgbClr val="0072BC"/>
    <a:srgbClr val="FF5757"/>
    <a:srgbClr val="A7DB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78B16F-DCC1-4D2B-8417-6A9915624E9C}" v="10" dt="2022-05-27T11:30:16.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105" d="100"/>
          <a:sy n="105" d="100"/>
        </p:scale>
        <p:origin x="128"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thea Kokozidou" userId="c46bd333-4fd2-483b-a241-6389253884e4" providerId="ADAL" clId="{FF78B16F-DCC1-4D2B-8417-6A9915624E9C}"/>
    <pc:docChg chg="undo custSel addSld delSld modSld sldOrd">
      <pc:chgData name="Dorothea Kokozidou" userId="c46bd333-4fd2-483b-a241-6389253884e4" providerId="ADAL" clId="{FF78B16F-DCC1-4D2B-8417-6A9915624E9C}" dt="2022-05-27T12:34:00.168" v="730" actId="20577"/>
      <pc:docMkLst>
        <pc:docMk/>
      </pc:docMkLst>
      <pc:sldChg chg="modSp mod">
        <pc:chgData name="Dorothea Kokozidou" userId="c46bd333-4fd2-483b-a241-6389253884e4" providerId="ADAL" clId="{FF78B16F-DCC1-4D2B-8417-6A9915624E9C}" dt="2022-05-27T08:31:25.359" v="85" actId="27636"/>
        <pc:sldMkLst>
          <pc:docMk/>
          <pc:sldMk cId="153674386" sldId="257"/>
        </pc:sldMkLst>
        <pc:spChg chg="mod">
          <ac:chgData name="Dorothea Kokozidou" userId="c46bd333-4fd2-483b-a241-6389253884e4" providerId="ADAL" clId="{FF78B16F-DCC1-4D2B-8417-6A9915624E9C}" dt="2022-05-27T08:31:25.359" v="85" actId="27636"/>
          <ac:spMkLst>
            <pc:docMk/>
            <pc:sldMk cId="153674386" sldId="257"/>
            <ac:spMk id="2" creationId="{00000000-0000-0000-0000-000000000000}"/>
          </ac:spMkLst>
        </pc:spChg>
      </pc:sldChg>
      <pc:sldChg chg="modSp mod">
        <pc:chgData name="Dorothea Kokozidou" userId="c46bd333-4fd2-483b-a241-6389253884e4" providerId="ADAL" clId="{FF78B16F-DCC1-4D2B-8417-6A9915624E9C}" dt="2022-05-27T10:19:19.644" v="638" actId="14100"/>
        <pc:sldMkLst>
          <pc:docMk/>
          <pc:sldMk cId="2063565946" sldId="260"/>
        </pc:sldMkLst>
        <pc:picChg chg="mod">
          <ac:chgData name="Dorothea Kokozidou" userId="c46bd333-4fd2-483b-a241-6389253884e4" providerId="ADAL" clId="{FF78B16F-DCC1-4D2B-8417-6A9915624E9C}" dt="2022-05-27T10:19:19.644" v="638" actId="14100"/>
          <ac:picMkLst>
            <pc:docMk/>
            <pc:sldMk cId="2063565946" sldId="260"/>
            <ac:picMk id="6" creationId="{00000000-0000-0000-0000-000000000000}"/>
          </ac:picMkLst>
        </pc:picChg>
      </pc:sldChg>
      <pc:sldChg chg="modSp mod">
        <pc:chgData name="Dorothea Kokozidou" userId="c46bd333-4fd2-483b-a241-6389253884e4" providerId="ADAL" clId="{FF78B16F-DCC1-4D2B-8417-6A9915624E9C}" dt="2022-05-27T12:14:32.277" v="666" actId="20577"/>
        <pc:sldMkLst>
          <pc:docMk/>
          <pc:sldMk cId="1062610530" sldId="261"/>
        </pc:sldMkLst>
        <pc:spChg chg="mod">
          <ac:chgData name="Dorothea Kokozidou" userId="c46bd333-4fd2-483b-a241-6389253884e4" providerId="ADAL" clId="{FF78B16F-DCC1-4D2B-8417-6A9915624E9C}" dt="2022-05-27T12:14:32.277" v="666" actId="20577"/>
          <ac:spMkLst>
            <pc:docMk/>
            <pc:sldMk cId="1062610530" sldId="261"/>
            <ac:spMk id="3" creationId="{00000000-0000-0000-0000-000000000000}"/>
          </ac:spMkLst>
        </pc:spChg>
      </pc:sldChg>
      <pc:sldChg chg="modSp mod">
        <pc:chgData name="Dorothea Kokozidou" userId="c46bd333-4fd2-483b-a241-6389253884e4" providerId="ADAL" clId="{FF78B16F-DCC1-4D2B-8417-6A9915624E9C}" dt="2022-05-27T12:16:12.591" v="681" actId="14100"/>
        <pc:sldMkLst>
          <pc:docMk/>
          <pc:sldMk cId="2273173859" sldId="298"/>
        </pc:sldMkLst>
        <pc:spChg chg="mod">
          <ac:chgData name="Dorothea Kokozidou" userId="c46bd333-4fd2-483b-a241-6389253884e4" providerId="ADAL" clId="{FF78B16F-DCC1-4D2B-8417-6A9915624E9C}" dt="2022-05-27T12:16:12.591" v="681" actId="14100"/>
          <ac:spMkLst>
            <pc:docMk/>
            <pc:sldMk cId="2273173859" sldId="298"/>
            <ac:spMk id="4" creationId="{9182C262-6956-8C5B-9567-7295E68E5CC4}"/>
          </ac:spMkLst>
        </pc:spChg>
      </pc:sldChg>
      <pc:sldChg chg="modSp mod">
        <pc:chgData name="Dorothea Kokozidou" userId="c46bd333-4fd2-483b-a241-6389253884e4" providerId="ADAL" clId="{FF78B16F-DCC1-4D2B-8417-6A9915624E9C}" dt="2022-05-27T12:18:10.905" v="686" actId="27636"/>
        <pc:sldMkLst>
          <pc:docMk/>
          <pc:sldMk cId="892348165" sldId="299"/>
        </pc:sldMkLst>
        <pc:spChg chg="mod">
          <ac:chgData name="Dorothea Kokozidou" userId="c46bd333-4fd2-483b-a241-6389253884e4" providerId="ADAL" clId="{FF78B16F-DCC1-4D2B-8417-6A9915624E9C}" dt="2022-05-27T12:18:10.905" v="686" actId="27636"/>
          <ac:spMkLst>
            <pc:docMk/>
            <pc:sldMk cId="892348165" sldId="299"/>
            <ac:spMk id="4" creationId="{CAE5A438-04F7-9BEF-A1BC-8D99CEA933B9}"/>
          </ac:spMkLst>
        </pc:spChg>
      </pc:sldChg>
      <pc:sldChg chg="modSp mod">
        <pc:chgData name="Dorothea Kokozidou" userId="c46bd333-4fd2-483b-a241-6389253884e4" providerId="ADAL" clId="{FF78B16F-DCC1-4D2B-8417-6A9915624E9C}" dt="2022-05-27T12:14:47.434" v="670" actId="27636"/>
        <pc:sldMkLst>
          <pc:docMk/>
          <pc:sldMk cId="643795318" sldId="307"/>
        </pc:sldMkLst>
        <pc:spChg chg="mod">
          <ac:chgData name="Dorothea Kokozidou" userId="c46bd333-4fd2-483b-a241-6389253884e4" providerId="ADAL" clId="{FF78B16F-DCC1-4D2B-8417-6A9915624E9C}" dt="2022-05-27T12:14:47.434" v="670" actId="27636"/>
          <ac:spMkLst>
            <pc:docMk/>
            <pc:sldMk cId="643795318" sldId="307"/>
            <ac:spMk id="3" creationId="{00000000-0000-0000-0000-000000000000}"/>
          </ac:spMkLst>
        </pc:spChg>
      </pc:sldChg>
      <pc:sldChg chg="modSp mod">
        <pc:chgData name="Dorothea Kokozidou" userId="c46bd333-4fd2-483b-a241-6389253884e4" providerId="ADAL" clId="{FF78B16F-DCC1-4D2B-8417-6A9915624E9C}" dt="2022-05-27T12:15:26.287" v="678" actId="27636"/>
        <pc:sldMkLst>
          <pc:docMk/>
          <pc:sldMk cId="3567514095" sldId="311"/>
        </pc:sldMkLst>
        <pc:spChg chg="mod">
          <ac:chgData name="Dorothea Kokozidou" userId="c46bd333-4fd2-483b-a241-6389253884e4" providerId="ADAL" clId="{FF78B16F-DCC1-4D2B-8417-6A9915624E9C}" dt="2022-05-27T12:15:26.287" v="678" actId="27636"/>
          <ac:spMkLst>
            <pc:docMk/>
            <pc:sldMk cId="3567514095" sldId="311"/>
            <ac:spMk id="3" creationId="{00000000-0000-0000-0000-000000000000}"/>
          </ac:spMkLst>
        </pc:spChg>
      </pc:sldChg>
      <pc:sldChg chg="modSp mod">
        <pc:chgData name="Dorothea Kokozidou" userId="c46bd333-4fd2-483b-a241-6389253884e4" providerId="ADAL" clId="{FF78B16F-DCC1-4D2B-8417-6A9915624E9C}" dt="2022-05-27T12:15:42.589" v="679" actId="255"/>
        <pc:sldMkLst>
          <pc:docMk/>
          <pc:sldMk cId="1409041862" sldId="313"/>
        </pc:sldMkLst>
        <pc:spChg chg="mod">
          <ac:chgData name="Dorothea Kokozidou" userId="c46bd333-4fd2-483b-a241-6389253884e4" providerId="ADAL" clId="{FF78B16F-DCC1-4D2B-8417-6A9915624E9C}" dt="2022-05-27T12:15:42.589" v="679" actId="255"/>
          <ac:spMkLst>
            <pc:docMk/>
            <pc:sldMk cId="1409041862" sldId="313"/>
            <ac:spMk id="3" creationId="{00000000-0000-0000-0000-000000000000}"/>
          </ac:spMkLst>
        </pc:spChg>
      </pc:sldChg>
      <pc:sldChg chg="modSp mod">
        <pc:chgData name="Dorothea Kokozidou" userId="c46bd333-4fd2-483b-a241-6389253884e4" providerId="ADAL" clId="{FF78B16F-DCC1-4D2B-8417-6A9915624E9C}" dt="2022-05-27T09:52:39.444" v="508" actId="20577"/>
        <pc:sldMkLst>
          <pc:docMk/>
          <pc:sldMk cId="103786506" sldId="445"/>
        </pc:sldMkLst>
        <pc:spChg chg="mod">
          <ac:chgData name="Dorothea Kokozidou" userId="c46bd333-4fd2-483b-a241-6389253884e4" providerId="ADAL" clId="{FF78B16F-DCC1-4D2B-8417-6A9915624E9C}" dt="2022-05-27T09:52:39.444" v="508" actId="20577"/>
          <ac:spMkLst>
            <pc:docMk/>
            <pc:sldMk cId="103786506" sldId="445"/>
            <ac:spMk id="5" creationId="{86D9CE92-57EB-F484-9EEF-B2A9B23FDB95}"/>
          </ac:spMkLst>
        </pc:spChg>
      </pc:sldChg>
      <pc:sldChg chg="modSp mod">
        <pc:chgData name="Dorothea Kokozidou" userId="c46bd333-4fd2-483b-a241-6389253884e4" providerId="ADAL" clId="{FF78B16F-DCC1-4D2B-8417-6A9915624E9C}" dt="2022-05-27T10:20:19.472" v="642" actId="20577"/>
        <pc:sldMkLst>
          <pc:docMk/>
          <pc:sldMk cId="2477898371" sldId="447"/>
        </pc:sldMkLst>
        <pc:spChg chg="mod">
          <ac:chgData name="Dorothea Kokozidou" userId="c46bd333-4fd2-483b-a241-6389253884e4" providerId="ADAL" clId="{FF78B16F-DCC1-4D2B-8417-6A9915624E9C}" dt="2022-05-27T10:20:19.472" v="642" actId="20577"/>
          <ac:spMkLst>
            <pc:docMk/>
            <pc:sldMk cId="2477898371" sldId="447"/>
            <ac:spMk id="10" creationId="{C8D19AE8-6A2F-09DD-8D72-6992992C515F}"/>
          </ac:spMkLst>
        </pc:spChg>
      </pc:sldChg>
      <pc:sldChg chg="modSp">
        <pc:chgData name="Dorothea Kokozidou" userId="c46bd333-4fd2-483b-a241-6389253884e4" providerId="ADAL" clId="{FF78B16F-DCC1-4D2B-8417-6A9915624E9C}" dt="2022-05-27T10:21:52.346" v="643" actId="14100"/>
        <pc:sldMkLst>
          <pc:docMk/>
          <pc:sldMk cId="672156381" sldId="451"/>
        </pc:sldMkLst>
        <pc:picChg chg="mod">
          <ac:chgData name="Dorothea Kokozidou" userId="c46bd333-4fd2-483b-a241-6389253884e4" providerId="ADAL" clId="{FF78B16F-DCC1-4D2B-8417-6A9915624E9C}" dt="2022-05-27T10:21:52.346" v="643" actId="14100"/>
          <ac:picMkLst>
            <pc:docMk/>
            <pc:sldMk cId="672156381" sldId="451"/>
            <ac:picMk id="5131" creationId="{3292C661-6E64-DC70-451A-61C4C4A08A86}"/>
          </ac:picMkLst>
        </pc:picChg>
      </pc:sldChg>
      <pc:sldChg chg="addSp modSp mod">
        <pc:chgData name="Dorothea Kokozidou" userId="c46bd333-4fd2-483b-a241-6389253884e4" providerId="ADAL" clId="{FF78B16F-DCC1-4D2B-8417-6A9915624E9C}" dt="2022-05-27T08:48:59.512" v="171" actId="14100"/>
        <pc:sldMkLst>
          <pc:docMk/>
          <pc:sldMk cId="3306320827" sldId="453"/>
        </pc:sldMkLst>
        <pc:spChg chg="mod">
          <ac:chgData name="Dorothea Kokozidou" userId="c46bd333-4fd2-483b-a241-6389253884e4" providerId="ADAL" clId="{FF78B16F-DCC1-4D2B-8417-6A9915624E9C}" dt="2022-05-27T08:46:57.972" v="161" actId="27636"/>
          <ac:spMkLst>
            <pc:docMk/>
            <pc:sldMk cId="3306320827" sldId="453"/>
            <ac:spMk id="3" creationId="{E528814E-0B0B-4D61-4506-CA2A00B635CF}"/>
          </ac:spMkLst>
        </pc:spChg>
        <pc:picChg chg="add mod">
          <ac:chgData name="Dorothea Kokozidou" userId="c46bd333-4fd2-483b-a241-6389253884e4" providerId="ADAL" clId="{FF78B16F-DCC1-4D2B-8417-6A9915624E9C}" dt="2022-05-27T08:48:59.512" v="171" actId="14100"/>
          <ac:picMkLst>
            <pc:docMk/>
            <pc:sldMk cId="3306320827" sldId="453"/>
            <ac:picMk id="11" creationId="{E58E3721-ADF2-014F-156A-7C88C4D27D9A}"/>
          </ac:picMkLst>
        </pc:picChg>
      </pc:sldChg>
      <pc:sldChg chg="modSp mod">
        <pc:chgData name="Dorothea Kokozidou" userId="c46bd333-4fd2-483b-a241-6389253884e4" providerId="ADAL" clId="{FF78B16F-DCC1-4D2B-8417-6A9915624E9C}" dt="2022-05-27T12:19:41.380" v="691" actId="27636"/>
        <pc:sldMkLst>
          <pc:docMk/>
          <pc:sldMk cId="1698833697" sldId="455"/>
        </pc:sldMkLst>
        <pc:spChg chg="mod">
          <ac:chgData name="Dorothea Kokozidou" userId="c46bd333-4fd2-483b-a241-6389253884e4" providerId="ADAL" clId="{FF78B16F-DCC1-4D2B-8417-6A9915624E9C}" dt="2022-05-27T12:19:41.380" v="691" actId="27636"/>
          <ac:spMkLst>
            <pc:docMk/>
            <pc:sldMk cId="1698833697" sldId="455"/>
            <ac:spMk id="9220" creationId="{952277C2-21B9-423A-8EFF-580C2CC1119B}"/>
          </ac:spMkLst>
        </pc:spChg>
      </pc:sldChg>
      <pc:sldChg chg="addSp modSp mod">
        <pc:chgData name="Dorothea Kokozidou" userId="c46bd333-4fd2-483b-a241-6389253884e4" providerId="ADAL" clId="{FF78B16F-DCC1-4D2B-8417-6A9915624E9C}" dt="2022-05-27T08:42:48.366" v="129" actId="14100"/>
        <pc:sldMkLst>
          <pc:docMk/>
          <pc:sldMk cId="1341128916" sldId="456"/>
        </pc:sldMkLst>
        <pc:spChg chg="mod">
          <ac:chgData name="Dorothea Kokozidou" userId="c46bd333-4fd2-483b-a241-6389253884e4" providerId="ADAL" clId="{FF78B16F-DCC1-4D2B-8417-6A9915624E9C}" dt="2022-05-27T08:41:25.063" v="122" actId="27636"/>
          <ac:spMkLst>
            <pc:docMk/>
            <pc:sldMk cId="1341128916" sldId="456"/>
            <ac:spMk id="3" creationId="{00000000-0000-0000-0000-000000000000}"/>
          </ac:spMkLst>
        </pc:spChg>
        <pc:picChg chg="add mod">
          <ac:chgData name="Dorothea Kokozidou" userId="c46bd333-4fd2-483b-a241-6389253884e4" providerId="ADAL" clId="{FF78B16F-DCC1-4D2B-8417-6A9915624E9C}" dt="2022-05-27T08:42:48.366" v="129" actId="14100"/>
          <ac:picMkLst>
            <pc:docMk/>
            <pc:sldMk cId="1341128916" sldId="456"/>
            <ac:picMk id="11" creationId="{026BCAB3-52AB-33F9-D63A-7F37466695A7}"/>
          </ac:picMkLst>
        </pc:picChg>
      </pc:sldChg>
      <pc:sldChg chg="addSp modSp mod">
        <pc:chgData name="Dorothea Kokozidou" userId="c46bd333-4fd2-483b-a241-6389253884e4" providerId="ADAL" clId="{FF78B16F-DCC1-4D2B-8417-6A9915624E9C}" dt="2022-05-27T09:53:10.191" v="509" actId="120"/>
        <pc:sldMkLst>
          <pc:docMk/>
          <pc:sldMk cId="1740272078" sldId="457"/>
        </pc:sldMkLst>
        <pc:spChg chg="mod">
          <ac:chgData name="Dorothea Kokozidou" userId="c46bd333-4fd2-483b-a241-6389253884e4" providerId="ADAL" clId="{FF78B16F-DCC1-4D2B-8417-6A9915624E9C}" dt="2022-05-27T09:53:10.191" v="509" actId="120"/>
          <ac:spMkLst>
            <pc:docMk/>
            <pc:sldMk cId="1740272078" sldId="457"/>
            <ac:spMk id="28676" creationId="{4D8F5733-7BF9-4C97-9CBE-1D457881DA3A}"/>
          </ac:spMkLst>
        </pc:spChg>
        <pc:picChg chg="add mod">
          <ac:chgData name="Dorothea Kokozidou" userId="c46bd333-4fd2-483b-a241-6389253884e4" providerId="ADAL" clId="{FF78B16F-DCC1-4D2B-8417-6A9915624E9C}" dt="2022-05-27T08:40:53.742" v="111" actId="14100"/>
          <ac:picMkLst>
            <pc:docMk/>
            <pc:sldMk cId="1740272078" sldId="457"/>
            <ac:picMk id="3" creationId="{8EFDFFA2-408F-0BB4-B574-70911C887832}"/>
          </ac:picMkLst>
        </pc:picChg>
      </pc:sldChg>
      <pc:sldChg chg="addSp modSp mod">
        <pc:chgData name="Dorothea Kokozidou" userId="c46bd333-4fd2-483b-a241-6389253884e4" providerId="ADAL" clId="{FF78B16F-DCC1-4D2B-8417-6A9915624E9C}" dt="2022-05-27T08:44:53.672" v="142" actId="14100"/>
        <pc:sldMkLst>
          <pc:docMk/>
          <pc:sldMk cId="118680880" sldId="461"/>
        </pc:sldMkLst>
        <pc:spChg chg="mod">
          <ac:chgData name="Dorothea Kokozidou" userId="c46bd333-4fd2-483b-a241-6389253884e4" providerId="ADAL" clId="{FF78B16F-DCC1-4D2B-8417-6A9915624E9C}" dt="2022-05-27T08:44:44.225" v="140" actId="2711"/>
          <ac:spMkLst>
            <pc:docMk/>
            <pc:sldMk cId="118680880" sldId="461"/>
            <ac:spMk id="3" creationId="{00000000-0000-0000-0000-000000000000}"/>
          </ac:spMkLst>
        </pc:spChg>
        <pc:picChg chg="add mod">
          <ac:chgData name="Dorothea Kokozidou" userId="c46bd333-4fd2-483b-a241-6389253884e4" providerId="ADAL" clId="{FF78B16F-DCC1-4D2B-8417-6A9915624E9C}" dt="2022-05-27T08:44:53.672" v="142" actId="14100"/>
          <ac:picMkLst>
            <pc:docMk/>
            <pc:sldMk cId="118680880" sldId="461"/>
            <ac:picMk id="4" creationId="{8CB4BDFB-488B-834B-5BFF-4C7BFC40A875}"/>
          </ac:picMkLst>
        </pc:picChg>
      </pc:sldChg>
      <pc:sldChg chg="addSp modSp mod">
        <pc:chgData name="Dorothea Kokozidou" userId="c46bd333-4fd2-483b-a241-6389253884e4" providerId="ADAL" clId="{FF78B16F-DCC1-4D2B-8417-6A9915624E9C}" dt="2022-05-27T12:20:20.517" v="695" actId="27636"/>
        <pc:sldMkLst>
          <pc:docMk/>
          <pc:sldMk cId="603209640" sldId="462"/>
        </pc:sldMkLst>
        <pc:spChg chg="mod">
          <ac:chgData name="Dorothea Kokozidou" userId="c46bd333-4fd2-483b-a241-6389253884e4" providerId="ADAL" clId="{FF78B16F-DCC1-4D2B-8417-6A9915624E9C}" dt="2022-05-27T12:20:20.517" v="695" actId="27636"/>
          <ac:spMkLst>
            <pc:docMk/>
            <pc:sldMk cId="603209640" sldId="462"/>
            <ac:spMk id="3" creationId="{00000000-0000-0000-0000-000000000000}"/>
          </ac:spMkLst>
        </pc:spChg>
        <pc:picChg chg="add mod">
          <ac:chgData name="Dorothea Kokozidou" userId="c46bd333-4fd2-483b-a241-6389253884e4" providerId="ADAL" clId="{FF78B16F-DCC1-4D2B-8417-6A9915624E9C}" dt="2022-05-27T08:46:17.767" v="153" actId="14100"/>
          <ac:picMkLst>
            <pc:docMk/>
            <pc:sldMk cId="603209640" sldId="462"/>
            <ac:picMk id="4" creationId="{B5E9FFDF-F524-FB86-8295-0FB384A1FB4F}"/>
          </ac:picMkLst>
        </pc:picChg>
      </pc:sldChg>
      <pc:sldChg chg="addSp modSp mod">
        <pc:chgData name="Dorothea Kokozidou" userId="c46bd333-4fd2-483b-a241-6389253884e4" providerId="ADAL" clId="{FF78B16F-DCC1-4D2B-8417-6A9915624E9C}" dt="2022-05-27T08:51:44.407" v="184" actId="14100"/>
        <pc:sldMkLst>
          <pc:docMk/>
          <pc:sldMk cId="2362044468" sldId="463"/>
        </pc:sldMkLst>
        <pc:spChg chg="mod">
          <ac:chgData name="Dorothea Kokozidou" userId="c46bd333-4fd2-483b-a241-6389253884e4" providerId="ADAL" clId="{FF78B16F-DCC1-4D2B-8417-6A9915624E9C}" dt="2022-05-27T08:50:41.371" v="177" actId="14100"/>
          <ac:spMkLst>
            <pc:docMk/>
            <pc:sldMk cId="2362044468" sldId="463"/>
            <ac:spMk id="5" creationId="{FD2B86BB-31B8-6024-FAA1-D4700636F079}"/>
          </ac:spMkLst>
        </pc:spChg>
        <pc:picChg chg="add mod">
          <ac:chgData name="Dorothea Kokozidou" userId="c46bd333-4fd2-483b-a241-6389253884e4" providerId="ADAL" clId="{FF78B16F-DCC1-4D2B-8417-6A9915624E9C}" dt="2022-05-27T08:51:44.407" v="184" actId="14100"/>
          <ac:picMkLst>
            <pc:docMk/>
            <pc:sldMk cId="2362044468" sldId="463"/>
            <ac:picMk id="3" creationId="{2E64091B-9267-55DC-DB90-59CA21D44AC5}"/>
          </ac:picMkLst>
        </pc:picChg>
      </pc:sldChg>
      <pc:sldChg chg="addSp modSp mod">
        <pc:chgData name="Dorothea Kokozidou" userId="c46bd333-4fd2-483b-a241-6389253884e4" providerId="ADAL" clId="{FF78B16F-DCC1-4D2B-8417-6A9915624E9C}" dt="2022-05-27T10:29:59.085" v="648" actId="120"/>
        <pc:sldMkLst>
          <pc:docMk/>
          <pc:sldMk cId="1506673458" sldId="464"/>
        </pc:sldMkLst>
        <pc:spChg chg="mod">
          <ac:chgData name="Dorothea Kokozidou" userId="c46bd333-4fd2-483b-a241-6389253884e4" providerId="ADAL" clId="{FF78B16F-DCC1-4D2B-8417-6A9915624E9C}" dt="2022-05-27T10:29:59.085" v="648" actId="120"/>
          <ac:spMkLst>
            <pc:docMk/>
            <pc:sldMk cId="1506673458" sldId="464"/>
            <ac:spMk id="3" creationId="{00000000-0000-0000-0000-000000000000}"/>
          </ac:spMkLst>
        </pc:spChg>
        <pc:picChg chg="add mod">
          <ac:chgData name="Dorothea Kokozidou" userId="c46bd333-4fd2-483b-a241-6389253884e4" providerId="ADAL" clId="{FF78B16F-DCC1-4D2B-8417-6A9915624E9C}" dt="2022-05-27T09:53:33.694" v="514" actId="14100"/>
          <ac:picMkLst>
            <pc:docMk/>
            <pc:sldMk cId="1506673458" sldId="464"/>
            <ac:picMk id="4" creationId="{3C6F5645-C331-0F9B-CFDE-52E0FF6F7864}"/>
          </ac:picMkLst>
        </pc:picChg>
      </pc:sldChg>
      <pc:sldChg chg="addSp modSp mod">
        <pc:chgData name="Dorothea Kokozidou" userId="c46bd333-4fd2-483b-a241-6389253884e4" providerId="ADAL" clId="{FF78B16F-DCC1-4D2B-8417-6A9915624E9C}" dt="2022-05-27T08:54:38.632" v="201" actId="14100"/>
        <pc:sldMkLst>
          <pc:docMk/>
          <pc:sldMk cId="4147947926" sldId="465"/>
        </pc:sldMkLst>
        <pc:spChg chg="mod">
          <ac:chgData name="Dorothea Kokozidou" userId="c46bd333-4fd2-483b-a241-6389253884e4" providerId="ADAL" clId="{FF78B16F-DCC1-4D2B-8417-6A9915624E9C}" dt="2022-05-27T08:53:19.574" v="196" actId="27636"/>
          <ac:spMkLst>
            <pc:docMk/>
            <pc:sldMk cId="4147947926" sldId="465"/>
            <ac:spMk id="3" creationId="{00000000-0000-0000-0000-000000000000}"/>
          </ac:spMkLst>
        </pc:spChg>
        <pc:picChg chg="add mod">
          <ac:chgData name="Dorothea Kokozidou" userId="c46bd333-4fd2-483b-a241-6389253884e4" providerId="ADAL" clId="{FF78B16F-DCC1-4D2B-8417-6A9915624E9C}" dt="2022-05-27T08:54:38.632" v="201" actId="14100"/>
          <ac:picMkLst>
            <pc:docMk/>
            <pc:sldMk cId="4147947926" sldId="465"/>
            <ac:picMk id="4" creationId="{55D35899-7E6F-5964-1DEA-2FB7ED166DEE}"/>
          </ac:picMkLst>
        </pc:picChg>
      </pc:sldChg>
      <pc:sldChg chg="modSp mod">
        <pc:chgData name="Dorothea Kokozidou" userId="c46bd333-4fd2-483b-a241-6389253884e4" providerId="ADAL" clId="{FF78B16F-DCC1-4D2B-8417-6A9915624E9C}" dt="2022-05-27T10:30:19.687" v="649" actId="113"/>
        <pc:sldMkLst>
          <pc:docMk/>
          <pc:sldMk cId="3014799941" sldId="466"/>
        </pc:sldMkLst>
        <pc:spChg chg="mod">
          <ac:chgData name="Dorothea Kokozidou" userId="c46bd333-4fd2-483b-a241-6389253884e4" providerId="ADAL" clId="{FF78B16F-DCC1-4D2B-8417-6A9915624E9C}" dt="2022-05-27T10:30:19.687" v="649" actId="113"/>
          <ac:spMkLst>
            <pc:docMk/>
            <pc:sldMk cId="3014799941" sldId="466"/>
            <ac:spMk id="5" creationId="{7C92E907-91BD-B924-0E84-6E17ED0A02B3}"/>
          </ac:spMkLst>
        </pc:spChg>
      </pc:sldChg>
      <pc:sldChg chg="addSp modSp mod">
        <pc:chgData name="Dorothea Kokozidou" userId="c46bd333-4fd2-483b-a241-6389253884e4" providerId="ADAL" clId="{FF78B16F-DCC1-4D2B-8417-6A9915624E9C}" dt="2022-05-27T10:30:34.762" v="650" actId="113"/>
        <pc:sldMkLst>
          <pc:docMk/>
          <pc:sldMk cId="2832449353" sldId="467"/>
        </pc:sldMkLst>
        <pc:spChg chg="mod">
          <ac:chgData name="Dorothea Kokozidou" userId="c46bd333-4fd2-483b-a241-6389253884e4" providerId="ADAL" clId="{FF78B16F-DCC1-4D2B-8417-6A9915624E9C}" dt="2022-05-27T10:30:34.762" v="650" actId="113"/>
          <ac:spMkLst>
            <pc:docMk/>
            <pc:sldMk cId="2832449353" sldId="467"/>
            <ac:spMk id="3" creationId="{3C5979E8-01A9-5E66-1AA9-6BA03BC1C276}"/>
          </ac:spMkLst>
        </pc:spChg>
        <pc:picChg chg="add mod">
          <ac:chgData name="Dorothea Kokozidou" userId="c46bd333-4fd2-483b-a241-6389253884e4" providerId="ADAL" clId="{FF78B16F-DCC1-4D2B-8417-6A9915624E9C}" dt="2022-05-27T09:13:37.340" v="321" actId="14100"/>
          <ac:picMkLst>
            <pc:docMk/>
            <pc:sldMk cId="2832449353" sldId="467"/>
            <ac:picMk id="4" creationId="{957E7ABF-CD61-777B-8A69-1085BCCAB9CF}"/>
          </ac:picMkLst>
        </pc:picChg>
      </pc:sldChg>
      <pc:sldChg chg="addSp modSp mod">
        <pc:chgData name="Dorothea Kokozidou" userId="c46bd333-4fd2-483b-a241-6389253884e4" providerId="ADAL" clId="{FF78B16F-DCC1-4D2B-8417-6A9915624E9C}" dt="2022-05-27T12:22:07.755" v="705" actId="255"/>
        <pc:sldMkLst>
          <pc:docMk/>
          <pc:sldMk cId="1408284557" sldId="469"/>
        </pc:sldMkLst>
        <pc:spChg chg="mod">
          <ac:chgData name="Dorothea Kokozidou" userId="c46bd333-4fd2-483b-a241-6389253884e4" providerId="ADAL" clId="{FF78B16F-DCC1-4D2B-8417-6A9915624E9C}" dt="2022-05-27T12:22:07.755" v="705" actId="255"/>
          <ac:spMkLst>
            <pc:docMk/>
            <pc:sldMk cId="1408284557" sldId="469"/>
            <ac:spMk id="3" creationId="{00000000-0000-0000-0000-000000000000}"/>
          </ac:spMkLst>
        </pc:spChg>
        <pc:picChg chg="add mod">
          <ac:chgData name="Dorothea Kokozidou" userId="c46bd333-4fd2-483b-a241-6389253884e4" providerId="ADAL" clId="{FF78B16F-DCC1-4D2B-8417-6A9915624E9C}" dt="2022-05-27T08:56:13.155" v="212" actId="14100"/>
          <ac:picMkLst>
            <pc:docMk/>
            <pc:sldMk cId="1408284557" sldId="469"/>
            <ac:picMk id="4" creationId="{F2CC24CB-F86D-2E8B-B356-60A0CFE51398}"/>
          </ac:picMkLst>
        </pc:picChg>
      </pc:sldChg>
      <pc:sldChg chg="addSp modSp mod">
        <pc:chgData name="Dorothea Kokozidou" userId="c46bd333-4fd2-483b-a241-6389253884e4" providerId="ADAL" clId="{FF78B16F-DCC1-4D2B-8417-6A9915624E9C}" dt="2022-05-27T08:57:45.013" v="223" actId="14100"/>
        <pc:sldMkLst>
          <pc:docMk/>
          <pc:sldMk cId="2592265006" sldId="471"/>
        </pc:sldMkLst>
        <pc:spChg chg="mod">
          <ac:chgData name="Dorothea Kokozidou" userId="c46bd333-4fd2-483b-a241-6389253884e4" providerId="ADAL" clId="{FF78B16F-DCC1-4D2B-8417-6A9915624E9C}" dt="2022-05-27T08:56:36.047" v="218" actId="27636"/>
          <ac:spMkLst>
            <pc:docMk/>
            <pc:sldMk cId="2592265006" sldId="471"/>
            <ac:spMk id="3" creationId="{00000000-0000-0000-0000-000000000000}"/>
          </ac:spMkLst>
        </pc:spChg>
        <pc:picChg chg="add mod">
          <ac:chgData name="Dorothea Kokozidou" userId="c46bd333-4fd2-483b-a241-6389253884e4" providerId="ADAL" clId="{FF78B16F-DCC1-4D2B-8417-6A9915624E9C}" dt="2022-05-27T08:57:45.013" v="223" actId="14100"/>
          <ac:picMkLst>
            <pc:docMk/>
            <pc:sldMk cId="2592265006" sldId="471"/>
            <ac:picMk id="4" creationId="{C8C99CAE-55BC-227A-DFB4-742850FAEE71}"/>
          </ac:picMkLst>
        </pc:picChg>
      </pc:sldChg>
      <pc:sldChg chg="addSp modSp mod">
        <pc:chgData name="Dorothea Kokozidou" userId="c46bd333-4fd2-483b-a241-6389253884e4" providerId="ADAL" clId="{FF78B16F-DCC1-4D2B-8417-6A9915624E9C}" dt="2022-05-27T08:59:47.951" v="237" actId="14100"/>
        <pc:sldMkLst>
          <pc:docMk/>
          <pc:sldMk cId="3193496171" sldId="474"/>
        </pc:sldMkLst>
        <pc:spChg chg="mod">
          <ac:chgData name="Dorothea Kokozidou" userId="c46bd333-4fd2-483b-a241-6389253884e4" providerId="ADAL" clId="{FF78B16F-DCC1-4D2B-8417-6A9915624E9C}" dt="2022-05-27T08:58:01.795" v="231" actId="27636"/>
          <ac:spMkLst>
            <pc:docMk/>
            <pc:sldMk cId="3193496171" sldId="474"/>
            <ac:spMk id="3" creationId="{00000000-0000-0000-0000-000000000000}"/>
          </ac:spMkLst>
        </pc:spChg>
        <pc:picChg chg="add mod">
          <ac:chgData name="Dorothea Kokozidou" userId="c46bd333-4fd2-483b-a241-6389253884e4" providerId="ADAL" clId="{FF78B16F-DCC1-4D2B-8417-6A9915624E9C}" dt="2022-05-27T08:59:47.951" v="237" actId="14100"/>
          <ac:picMkLst>
            <pc:docMk/>
            <pc:sldMk cId="3193496171" sldId="474"/>
            <ac:picMk id="4" creationId="{7143056F-59BE-6CF8-4F9A-E1C91862C1E4}"/>
          </ac:picMkLst>
        </pc:picChg>
      </pc:sldChg>
      <pc:sldChg chg="addSp modSp mod">
        <pc:chgData name="Dorothea Kokozidou" userId="c46bd333-4fd2-483b-a241-6389253884e4" providerId="ADAL" clId="{FF78B16F-DCC1-4D2B-8417-6A9915624E9C}" dt="2022-05-27T09:16:45.890" v="354" actId="20577"/>
        <pc:sldMkLst>
          <pc:docMk/>
          <pc:sldMk cId="1163325250" sldId="475"/>
        </pc:sldMkLst>
        <pc:spChg chg="mod">
          <ac:chgData name="Dorothea Kokozidou" userId="c46bd333-4fd2-483b-a241-6389253884e4" providerId="ADAL" clId="{FF78B16F-DCC1-4D2B-8417-6A9915624E9C}" dt="2022-05-27T09:16:45.890" v="354" actId="20577"/>
          <ac:spMkLst>
            <pc:docMk/>
            <pc:sldMk cId="1163325250" sldId="475"/>
            <ac:spMk id="3" creationId="{00000000-0000-0000-0000-000000000000}"/>
          </ac:spMkLst>
        </pc:spChg>
        <pc:picChg chg="add mod">
          <ac:chgData name="Dorothea Kokozidou" userId="c46bd333-4fd2-483b-a241-6389253884e4" providerId="ADAL" clId="{FF78B16F-DCC1-4D2B-8417-6A9915624E9C}" dt="2022-05-27T09:00:34.131" v="246" actId="14100"/>
          <ac:picMkLst>
            <pc:docMk/>
            <pc:sldMk cId="1163325250" sldId="475"/>
            <ac:picMk id="4" creationId="{DA844C9D-8CC2-09D7-49E3-130087C7BFA3}"/>
          </ac:picMkLst>
        </pc:picChg>
      </pc:sldChg>
      <pc:sldChg chg="addSp modSp mod">
        <pc:chgData name="Dorothea Kokozidou" userId="c46bd333-4fd2-483b-a241-6389253884e4" providerId="ADAL" clId="{FF78B16F-DCC1-4D2B-8417-6A9915624E9C}" dt="2022-05-27T09:17:15.381" v="356" actId="113"/>
        <pc:sldMkLst>
          <pc:docMk/>
          <pc:sldMk cId="2042875701" sldId="478"/>
        </pc:sldMkLst>
        <pc:spChg chg="mod">
          <ac:chgData name="Dorothea Kokozidou" userId="c46bd333-4fd2-483b-a241-6389253884e4" providerId="ADAL" clId="{FF78B16F-DCC1-4D2B-8417-6A9915624E9C}" dt="2022-05-27T09:17:15.381" v="356" actId="113"/>
          <ac:spMkLst>
            <pc:docMk/>
            <pc:sldMk cId="2042875701" sldId="478"/>
            <ac:spMk id="3" creationId="{00000000-0000-0000-0000-000000000000}"/>
          </ac:spMkLst>
        </pc:spChg>
        <pc:picChg chg="add mod">
          <ac:chgData name="Dorothea Kokozidou" userId="c46bd333-4fd2-483b-a241-6389253884e4" providerId="ADAL" clId="{FF78B16F-DCC1-4D2B-8417-6A9915624E9C}" dt="2022-05-27T09:03:35.141" v="271" actId="14100"/>
          <ac:picMkLst>
            <pc:docMk/>
            <pc:sldMk cId="2042875701" sldId="478"/>
            <ac:picMk id="12" creationId="{29F0B192-CCAD-2B28-7E54-8072AD7E56FD}"/>
          </ac:picMkLst>
        </pc:picChg>
      </pc:sldChg>
      <pc:sldChg chg="addSp modSp del mod">
        <pc:chgData name="Dorothea Kokozidou" userId="c46bd333-4fd2-483b-a241-6389253884e4" providerId="ADAL" clId="{FF78B16F-DCC1-4D2B-8417-6A9915624E9C}" dt="2022-05-27T09:03:40.771" v="272" actId="2696"/>
        <pc:sldMkLst>
          <pc:docMk/>
          <pc:sldMk cId="2784078159" sldId="479"/>
        </pc:sldMkLst>
        <pc:spChg chg="mod">
          <ac:chgData name="Dorothea Kokozidou" userId="c46bd333-4fd2-483b-a241-6389253884e4" providerId="ADAL" clId="{FF78B16F-DCC1-4D2B-8417-6A9915624E9C}" dt="2022-05-27T09:00:56.203" v="252" actId="27636"/>
          <ac:spMkLst>
            <pc:docMk/>
            <pc:sldMk cId="2784078159" sldId="479"/>
            <ac:spMk id="3" creationId="{00000000-0000-0000-0000-000000000000}"/>
          </ac:spMkLst>
        </pc:spChg>
        <pc:picChg chg="add mod">
          <ac:chgData name="Dorothea Kokozidou" userId="c46bd333-4fd2-483b-a241-6389253884e4" providerId="ADAL" clId="{FF78B16F-DCC1-4D2B-8417-6A9915624E9C}" dt="2022-05-27T09:02:42.837" v="258" actId="14100"/>
          <ac:picMkLst>
            <pc:docMk/>
            <pc:sldMk cId="2784078159" sldId="479"/>
            <ac:picMk id="4" creationId="{FE5672F9-6B19-4217-19FC-9187726683BE}"/>
          </ac:picMkLst>
        </pc:picChg>
      </pc:sldChg>
      <pc:sldChg chg="modSp mod">
        <pc:chgData name="Dorothea Kokozidou" userId="c46bd333-4fd2-483b-a241-6389253884e4" providerId="ADAL" clId="{FF78B16F-DCC1-4D2B-8417-6A9915624E9C}" dt="2022-05-27T10:32:58.462" v="652" actId="20577"/>
        <pc:sldMkLst>
          <pc:docMk/>
          <pc:sldMk cId="2760942938" sldId="480"/>
        </pc:sldMkLst>
        <pc:spChg chg="mod">
          <ac:chgData name="Dorothea Kokozidou" userId="c46bd333-4fd2-483b-a241-6389253884e4" providerId="ADAL" clId="{FF78B16F-DCC1-4D2B-8417-6A9915624E9C}" dt="2022-05-27T10:32:58.462" v="652" actId="20577"/>
          <ac:spMkLst>
            <pc:docMk/>
            <pc:sldMk cId="2760942938" sldId="480"/>
            <ac:spMk id="4" creationId="{8E5B2F74-5862-C907-E32C-59737A9E25E8}"/>
          </ac:spMkLst>
        </pc:spChg>
      </pc:sldChg>
      <pc:sldChg chg="addSp modSp mod">
        <pc:chgData name="Dorothea Kokozidou" userId="c46bd333-4fd2-483b-a241-6389253884e4" providerId="ADAL" clId="{FF78B16F-DCC1-4D2B-8417-6A9915624E9C}" dt="2022-05-27T09:17:33.955" v="358" actId="113"/>
        <pc:sldMkLst>
          <pc:docMk/>
          <pc:sldMk cId="1525616331" sldId="482"/>
        </pc:sldMkLst>
        <pc:spChg chg="mod">
          <ac:chgData name="Dorothea Kokozidou" userId="c46bd333-4fd2-483b-a241-6389253884e4" providerId="ADAL" clId="{FF78B16F-DCC1-4D2B-8417-6A9915624E9C}" dt="2022-05-27T09:17:33.955" v="358" actId="113"/>
          <ac:spMkLst>
            <pc:docMk/>
            <pc:sldMk cId="1525616331" sldId="482"/>
            <ac:spMk id="29699" creationId="{731EC568-87BB-4FBE-9CC3-246220EF656C}"/>
          </ac:spMkLst>
        </pc:spChg>
        <pc:picChg chg="add mod">
          <ac:chgData name="Dorothea Kokozidou" userId="c46bd333-4fd2-483b-a241-6389253884e4" providerId="ADAL" clId="{FF78B16F-DCC1-4D2B-8417-6A9915624E9C}" dt="2022-05-27T09:05:17.269" v="281" actId="14100"/>
          <ac:picMkLst>
            <pc:docMk/>
            <pc:sldMk cId="1525616331" sldId="482"/>
            <ac:picMk id="3" creationId="{F628A3D8-B46C-214A-4F17-780A5478427C}"/>
          </ac:picMkLst>
        </pc:picChg>
      </pc:sldChg>
      <pc:sldChg chg="modSp mod">
        <pc:chgData name="Dorothea Kokozidou" userId="c46bd333-4fd2-483b-a241-6389253884e4" providerId="ADAL" clId="{FF78B16F-DCC1-4D2B-8417-6A9915624E9C}" dt="2022-05-27T10:33:26.105" v="653" actId="113"/>
        <pc:sldMkLst>
          <pc:docMk/>
          <pc:sldMk cId="956789086" sldId="483"/>
        </pc:sldMkLst>
        <pc:spChg chg="mod">
          <ac:chgData name="Dorothea Kokozidou" userId="c46bd333-4fd2-483b-a241-6389253884e4" providerId="ADAL" clId="{FF78B16F-DCC1-4D2B-8417-6A9915624E9C}" dt="2022-05-27T10:33:26.105" v="653" actId="113"/>
          <ac:spMkLst>
            <pc:docMk/>
            <pc:sldMk cId="956789086" sldId="483"/>
            <ac:spMk id="29699" creationId="{731EC568-87BB-4FBE-9CC3-246220EF656C}"/>
          </ac:spMkLst>
        </pc:spChg>
      </pc:sldChg>
      <pc:sldChg chg="addSp modSp mod">
        <pc:chgData name="Dorothea Kokozidou" userId="c46bd333-4fd2-483b-a241-6389253884e4" providerId="ADAL" clId="{FF78B16F-DCC1-4D2B-8417-6A9915624E9C}" dt="2022-05-27T09:11:14.428" v="308" actId="14100"/>
        <pc:sldMkLst>
          <pc:docMk/>
          <pc:sldMk cId="3357351043" sldId="484"/>
        </pc:sldMkLst>
        <pc:spChg chg="mod">
          <ac:chgData name="Dorothea Kokozidou" userId="c46bd333-4fd2-483b-a241-6389253884e4" providerId="ADAL" clId="{FF78B16F-DCC1-4D2B-8417-6A9915624E9C}" dt="2022-05-27T09:11:14.428" v="308" actId="14100"/>
          <ac:spMkLst>
            <pc:docMk/>
            <pc:sldMk cId="3357351043" sldId="484"/>
            <ac:spMk id="3" creationId="{00000000-0000-0000-0000-000000000000}"/>
          </ac:spMkLst>
        </pc:spChg>
        <pc:picChg chg="add mod">
          <ac:chgData name="Dorothea Kokozidou" userId="c46bd333-4fd2-483b-a241-6389253884e4" providerId="ADAL" clId="{FF78B16F-DCC1-4D2B-8417-6A9915624E9C}" dt="2022-05-27T09:07:41.419" v="298" actId="14100"/>
          <ac:picMkLst>
            <pc:docMk/>
            <pc:sldMk cId="3357351043" sldId="484"/>
            <ac:picMk id="11" creationId="{71024071-BE51-F619-A979-0AEFA51DED49}"/>
          </ac:picMkLst>
        </pc:picChg>
      </pc:sldChg>
      <pc:sldChg chg="addSp modSp mod">
        <pc:chgData name="Dorothea Kokozidou" userId="c46bd333-4fd2-483b-a241-6389253884e4" providerId="ADAL" clId="{FF78B16F-DCC1-4D2B-8417-6A9915624E9C}" dt="2022-05-27T10:39:46.009" v="664" actId="20577"/>
        <pc:sldMkLst>
          <pc:docMk/>
          <pc:sldMk cId="2920965086" sldId="485"/>
        </pc:sldMkLst>
        <pc:spChg chg="mod">
          <ac:chgData name="Dorothea Kokozidou" userId="c46bd333-4fd2-483b-a241-6389253884e4" providerId="ADAL" clId="{FF78B16F-DCC1-4D2B-8417-6A9915624E9C}" dt="2022-05-27T10:39:46.009" v="664" actId="20577"/>
          <ac:spMkLst>
            <pc:docMk/>
            <pc:sldMk cId="2920965086" sldId="485"/>
            <ac:spMk id="3" creationId="{00000000-0000-0000-0000-000000000000}"/>
          </ac:spMkLst>
        </pc:spChg>
        <pc:picChg chg="add mod">
          <ac:chgData name="Dorothea Kokozidou" userId="c46bd333-4fd2-483b-a241-6389253884e4" providerId="ADAL" clId="{FF78B16F-DCC1-4D2B-8417-6A9915624E9C}" dt="2022-05-27T10:37:55.337" v="655" actId="14100"/>
          <ac:picMkLst>
            <pc:docMk/>
            <pc:sldMk cId="2920965086" sldId="485"/>
            <ac:picMk id="4" creationId="{5269CBCE-1E30-07AE-CB49-16BC7CA1F02A}"/>
          </ac:picMkLst>
        </pc:picChg>
      </pc:sldChg>
      <pc:sldChg chg="addSp delSp modSp mod modClrScheme chgLayout">
        <pc:chgData name="Dorothea Kokozidou" userId="c46bd333-4fd2-483b-a241-6389253884e4" providerId="ADAL" clId="{FF78B16F-DCC1-4D2B-8417-6A9915624E9C}" dt="2022-05-27T09:20:15.619" v="436" actId="115"/>
        <pc:sldMkLst>
          <pc:docMk/>
          <pc:sldMk cId="3727878401" sldId="487"/>
        </pc:sldMkLst>
        <pc:spChg chg="add del mod ord">
          <ac:chgData name="Dorothea Kokozidou" userId="c46bd333-4fd2-483b-a241-6389253884e4" providerId="ADAL" clId="{FF78B16F-DCC1-4D2B-8417-6A9915624E9C}" dt="2022-05-27T08:21:31.318" v="12" actId="700"/>
          <ac:spMkLst>
            <pc:docMk/>
            <pc:sldMk cId="3727878401" sldId="487"/>
            <ac:spMk id="2" creationId="{2EA30E6B-AC69-FC34-063A-226912B9799F}"/>
          </ac:spMkLst>
        </pc:spChg>
        <pc:spChg chg="add del mod ord">
          <ac:chgData name="Dorothea Kokozidou" userId="c46bd333-4fd2-483b-a241-6389253884e4" providerId="ADAL" clId="{FF78B16F-DCC1-4D2B-8417-6A9915624E9C}" dt="2022-05-27T08:21:31.318" v="12" actId="700"/>
          <ac:spMkLst>
            <pc:docMk/>
            <pc:sldMk cId="3727878401" sldId="487"/>
            <ac:spMk id="3" creationId="{573C099D-B7BF-6FE1-81FB-A87333AA4545}"/>
          </ac:spMkLst>
        </pc:spChg>
        <pc:spChg chg="add del mod ord">
          <ac:chgData name="Dorothea Kokozidou" userId="c46bd333-4fd2-483b-a241-6389253884e4" providerId="ADAL" clId="{FF78B16F-DCC1-4D2B-8417-6A9915624E9C}" dt="2022-05-27T08:22:03.682" v="14" actId="700"/>
          <ac:spMkLst>
            <pc:docMk/>
            <pc:sldMk cId="3727878401" sldId="487"/>
            <ac:spMk id="4" creationId="{9AA7C892-530F-3CD2-D9AC-23485DE4EABC}"/>
          </ac:spMkLst>
        </pc:spChg>
        <pc:spChg chg="mod ord">
          <ac:chgData name="Dorothea Kokozidou" userId="c46bd333-4fd2-483b-a241-6389253884e4" providerId="ADAL" clId="{FF78B16F-DCC1-4D2B-8417-6A9915624E9C}" dt="2022-05-27T09:20:15.619" v="436" actId="115"/>
          <ac:spMkLst>
            <pc:docMk/>
            <pc:sldMk cId="3727878401" sldId="487"/>
            <ac:spMk id="12" creationId="{501823F6-1C78-7826-6863-C95CEC637170}"/>
          </ac:spMkLst>
        </pc:spChg>
        <pc:spChg chg="add del mod ord">
          <ac:chgData name="Dorothea Kokozidou" userId="c46bd333-4fd2-483b-a241-6389253884e4" providerId="ADAL" clId="{FF78B16F-DCC1-4D2B-8417-6A9915624E9C}" dt="2022-05-27T08:22:03.682" v="14" actId="700"/>
          <ac:spMkLst>
            <pc:docMk/>
            <pc:sldMk cId="3727878401" sldId="487"/>
            <ac:spMk id="13" creationId="{131B59D3-8959-EDCE-E6DF-DBB71BDC16EB}"/>
          </ac:spMkLst>
        </pc:spChg>
        <pc:picChg chg="add mod">
          <ac:chgData name="Dorothea Kokozidou" userId="c46bd333-4fd2-483b-a241-6389253884e4" providerId="ADAL" clId="{FF78B16F-DCC1-4D2B-8417-6A9915624E9C}" dt="2022-05-27T08:27:16.896" v="21" actId="14100"/>
          <ac:picMkLst>
            <pc:docMk/>
            <pc:sldMk cId="3727878401" sldId="487"/>
            <ac:picMk id="15" creationId="{58C12879-3E24-635B-043A-8A5E5CC55B47}"/>
          </ac:picMkLst>
        </pc:picChg>
      </pc:sldChg>
      <pc:sldChg chg="modSp">
        <pc:chgData name="Dorothea Kokozidou" userId="c46bd333-4fd2-483b-a241-6389253884e4" providerId="ADAL" clId="{FF78B16F-DCC1-4D2B-8417-6A9915624E9C}" dt="2022-05-27T08:29:43.422" v="80" actId="14100"/>
        <pc:sldMkLst>
          <pc:docMk/>
          <pc:sldMk cId="1979214394" sldId="488"/>
        </pc:sldMkLst>
        <pc:grpChg chg="mod">
          <ac:chgData name="Dorothea Kokozidou" userId="c46bd333-4fd2-483b-a241-6389253884e4" providerId="ADAL" clId="{FF78B16F-DCC1-4D2B-8417-6A9915624E9C}" dt="2022-05-27T08:29:43.422" v="80" actId="14100"/>
          <ac:grpSpMkLst>
            <pc:docMk/>
            <pc:sldMk cId="1979214394" sldId="488"/>
            <ac:grpSpMk id="20" creationId="{00000000-0000-0000-0000-000000000000}"/>
          </ac:grpSpMkLst>
        </pc:grpChg>
        <pc:picChg chg="mod">
          <ac:chgData name="Dorothea Kokozidou" userId="c46bd333-4fd2-483b-a241-6389253884e4" providerId="ADAL" clId="{FF78B16F-DCC1-4D2B-8417-6A9915624E9C}" dt="2022-05-27T08:29:43.422" v="80" actId="14100"/>
          <ac:picMkLst>
            <pc:docMk/>
            <pc:sldMk cId="1979214394" sldId="488"/>
            <ac:picMk id="21" creationId="{1852AE82-FA62-1C21-D57B-26302D2FD0C6}"/>
          </ac:picMkLst>
        </pc:picChg>
        <pc:picChg chg="mod">
          <ac:chgData name="Dorothea Kokozidou" userId="c46bd333-4fd2-483b-a241-6389253884e4" providerId="ADAL" clId="{FF78B16F-DCC1-4D2B-8417-6A9915624E9C}" dt="2022-05-27T08:29:43.422" v="80" actId="14100"/>
          <ac:picMkLst>
            <pc:docMk/>
            <pc:sldMk cId="1979214394" sldId="488"/>
            <ac:picMk id="22" creationId="{8D47299F-0B9C-3CD1-2337-6DED00300A42}"/>
          </ac:picMkLst>
        </pc:picChg>
        <pc:picChg chg="mod">
          <ac:chgData name="Dorothea Kokozidou" userId="c46bd333-4fd2-483b-a241-6389253884e4" providerId="ADAL" clId="{FF78B16F-DCC1-4D2B-8417-6A9915624E9C}" dt="2022-05-27T08:29:43.422" v="80" actId="14100"/>
          <ac:picMkLst>
            <pc:docMk/>
            <pc:sldMk cId="1979214394" sldId="488"/>
            <ac:picMk id="23" creationId="{10FA1009-6031-A6DD-C7E9-72E3993A8754}"/>
          </ac:picMkLst>
        </pc:picChg>
      </pc:sldChg>
      <pc:sldChg chg="modSp add del mod">
        <pc:chgData name="Dorothea Kokozidou" userId="c46bd333-4fd2-483b-a241-6389253884e4" providerId="ADAL" clId="{FF78B16F-DCC1-4D2B-8417-6A9915624E9C}" dt="2022-05-27T11:30:20.059" v="665" actId="2696"/>
        <pc:sldMkLst>
          <pc:docMk/>
          <pc:sldMk cId="2112896779" sldId="489"/>
        </pc:sldMkLst>
        <pc:spChg chg="mod">
          <ac:chgData name="Dorothea Kokozidou" userId="c46bd333-4fd2-483b-a241-6389253884e4" providerId="ADAL" clId="{FF78B16F-DCC1-4D2B-8417-6A9915624E9C}" dt="2022-05-27T08:28:16.897" v="78" actId="20577"/>
          <ac:spMkLst>
            <pc:docMk/>
            <pc:sldMk cId="2112896779" sldId="489"/>
            <ac:spMk id="3" creationId="{501823F6-1C78-7826-6863-C95CEC637170}"/>
          </ac:spMkLst>
        </pc:spChg>
        <pc:spChg chg="mod">
          <ac:chgData name="Dorothea Kokozidou" userId="c46bd333-4fd2-483b-a241-6389253884e4" providerId="ADAL" clId="{FF78B16F-DCC1-4D2B-8417-6A9915624E9C}" dt="2022-05-27T08:28:12.611" v="77" actId="20577"/>
          <ac:spMkLst>
            <pc:docMk/>
            <pc:sldMk cId="2112896779" sldId="489"/>
            <ac:spMk id="11" creationId="{00000000-0000-0000-0000-000000000000}"/>
          </ac:spMkLst>
        </pc:spChg>
      </pc:sldChg>
      <pc:sldChg chg="addSp delSp modSp new del mod">
        <pc:chgData name="Dorothea Kokozidou" userId="c46bd333-4fd2-483b-a241-6389253884e4" providerId="ADAL" clId="{FF78B16F-DCC1-4D2B-8417-6A9915624E9C}" dt="2022-05-27T10:02:55.747" v="629" actId="2696"/>
        <pc:sldMkLst>
          <pc:docMk/>
          <pc:sldMk cId="2290775873" sldId="490"/>
        </pc:sldMkLst>
        <pc:spChg chg="mod">
          <ac:chgData name="Dorothea Kokozidou" userId="c46bd333-4fd2-483b-a241-6389253884e4" providerId="ADAL" clId="{FF78B16F-DCC1-4D2B-8417-6A9915624E9C}" dt="2022-05-27T10:01:13.815" v="573" actId="1076"/>
          <ac:spMkLst>
            <pc:docMk/>
            <pc:sldMk cId="2290775873" sldId="490"/>
            <ac:spMk id="2" creationId="{3CAE4088-7B9E-4D3B-50B6-1B9F73887195}"/>
          </ac:spMkLst>
        </pc:spChg>
        <pc:spChg chg="add del mod">
          <ac:chgData name="Dorothea Kokozidou" userId="c46bd333-4fd2-483b-a241-6389253884e4" providerId="ADAL" clId="{FF78B16F-DCC1-4D2B-8417-6A9915624E9C}" dt="2022-05-27T10:01:30.024" v="575"/>
          <ac:spMkLst>
            <pc:docMk/>
            <pc:sldMk cId="2290775873" sldId="490"/>
            <ac:spMk id="3" creationId="{CA330042-C395-420F-9250-2FE926223A36}"/>
          </ac:spMkLst>
        </pc:spChg>
        <pc:spChg chg="add del mod">
          <ac:chgData name="Dorothea Kokozidou" userId="c46bd333-4fd2-483b-a241-6389253884e4" providerId="ADAL" clId="{FF78B16F-DCC1-4D2B-8417-6A9915624E9C}" dt="2022-05-27T09:59:39.806" v="529"/>
          <ac:spMkLst>
            <pc:docMk/>
            <pc:sldMk cId="2290775873" sldId="490"/>
            <ac:spMk id="4" creationId="{309D7FD7-66B2-04A0-AA40-5B68D4575B2E}"/>
          </ac:spMkLst>
        </pc:spChg>
        <pc:spChg chg="add del">
          <ac:chgData name="Dorothea Kokozidou" userId="c46bd333-4fd2-483b-a241-6389253884e4" providerId="ADAL" clId="{FF78B16F-DCC1-4D2B-8417-6A9915624E9C}" dt="2022-05-27T10:01:14.397" v="574"/>
          <ac:spMkLst>
            <pc:docMk/>
            <pc:sldMk cId="2290775873" sldId="490"/>
            <ac:spMk id="5" creationId="{FF373428-5452-4D14-995B-2DBC0C1667C2}"/>
          </ac:spMkLst>
        </pc:spChg>
      </pc:sldChg>
      <pc:sldChg chg="addSp modSp add mod ord">
        <pc:chgData name="Dorothea Kokozidou" userId="c46bd333-4fd2-483b-a241-6389253884e4" providerId="ADAL" clId="{FF78B16F-DCC1-4D2B-8417-6A9915624E9C}" dt="2022-05-27T10:05:05.801" v="637" actId="113"/>
        <pc:sldMkLst>
          <pc:docMk/>
          <pc:sldMk cId="4212310025" sldId="491"/>
        </pc:sldMkLst>
        <pc:spChg chg="mod">
          <ac:chgData name="Dorothea Kokozidou" userId="c46bd333-4fd2-483b-a241-6389253884e4" providerId="ADAL" clId="{FF78B16F-DCC1-4D2B-8417-6A9915624E9C}" dt="2022-05-27T10:02:04.707" v="617" actId="20577"/>
          <ac:spMkLst>
            <pc:docMk/>
            <pc:sldMk cId="4212310025" sldId="491"/>
            <ac:spMk id="3" creationId="{00000000-0000-0000-0000-000000000000}"/>
          </ac:spMkLst>
        </pc:spChg>
        <pc:spChg chg="mod">
          <ac:chgData name="Dorothea Kokozidou" userId="c46bd333-4fd2-483b-a241-6389253884e4" providerId="ADAL" clId="{FF78B16F-DCC1-4D2B-8417-6A9915624E9C}" dt="2022-05-27T10:01:58.610" v="616" actId="20577"/>
          <ac:spMkLst>
            <pc:docMk/>
            <pc:sldMk cId="4212310025" sldId="491"/>
            <ac:spMk id="11" creationId="{00000000-0000-0000-0000-000000000000}"/>
          </ac:spMkLst>
        </pc:spChg>
        <pc:spChg chg="add mod">
          <ac:chgData name="Dorothea Kokozidou" userId="c46bd333-4fd2-483b-a241-6389253884e4" providerId="ADAL" clId="{FF78B16F-DCC1-4D2B-8417-6A9915624E9C}" dt="2022-05-27T10:05:05.801" v="637" actId="113"/>
          <ac:spMkLst>
            <pc:docMk/>
            <pc:sldMk cId="4212310025" sldId="491"/>
            <ac:spMk id="12" creationId="{A3963F5D-6556-C5DB-1E25-C1E82EBF6E91}"/>
          </ac:spMkLst>
        </pc:spChg>
        <pc:picChg chg="add mod">
          <ac:chgData name="Dorothea Kokozidou" userId="c46bd333-4fd2-483b-a241-6389253884e4" providerId="ADAL" clId="{FF78B16F-DCC1-4D2B-8417-6A9915624E9C}" dt="2022-05-27T10:04:12.589" v="634" actId="14100"/>
          <ac:picMkLst>
            <pc:docMk/>
            <pc:sldMk cId="4212310025" sldId="491"/>
            <ac:picMk id="13" creationId="{BA707164-7CF3-A9DF-D4FB-B646266A420B}"/>
          </ac:picMkLst>
        </pc:picChg>
      </pc:sldChg>
      <pc:sldChg chg="modSp mod">
        <pc:chgData name="Dorothea Kokozidou" userId="c46bd333-4fd2-483b-a241-6389253884e4" providerId="ADAL" clId="{FF78B16F-DCC1-4D2B-8417-6A9915624E9C}" dt="2022-05-27T12:34:00.168" v="730" actId="20577"/>
        <pc:sldMkLst>
          <pc:docMk/>
          <pc:sldMk cId="4141528861" sldId="492"/>
        </pc:sldMkLst>
        <pc:graphicFrameChg chg="modGraphic">
          <ac:chgData name="Dorothea Kokozidou" userId="c46bd333-4fd2-483b-a241-6389253884e4" providerId="ADAL" clId="{FF78B16F-DCC1-4D2B-8417-6A9915624E9C}" dt="2022-05-27T12:34:00.168" v="730" actId="20577"/>
          <ac:graphicFrameMkLst>
            <pc:docMk/>
            <pc:sldMk cId="4141528861" sldId="492"/>
            <ac:graphicFrameMk id="2"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479" y="270039"/>
            <a:ext cx="8810063" cy="2277042"/>
          </a:xfrm>
        </p:spPr>
        <p:txBody>
          <a:bodyPr tIns="0" bIns="0" anchor="b" anchorCtr="0">
            <a:noAutofit/>
          </a:bodyPr>
          <a:lstStyle>
            <a:lvl1pPr algn="ctr">
              <a:defRPr sz="44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479" y="2659180"/>
            <a:ext cx="8810063" cy="1445895"/>
          </a:xfrm>
        </p:spPr>
        <p:txBody>
          <a:bodyPr tIns="0" bIns="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tx1"/>
          </a:solidFill>
        </p:spPr>
        <p:txBody>
          <a:bodyPr anchor="ctr" anchorCtr="0">
            <a:normAutofit/>
          </a:bodyPr>
          <a:lstStyle>
            <a:lvl1pPr marL="0" indent="0" algn="r">
              <a:buFontTx/>
              <a:buNone/>
              <a:defRPr sz="2000" baseline="0">
                <a:solidFill>
                  <a:schemeClr val="bg1"/>
                </a:solidFill>
              </a:defRPr>
            </a:lvl1pPr>
          </a:lstStyle>
          <a:p>
            <a:r>
              <a:rPr lang="en-US" dirty="0"/>
              <a:t>Drag picture to placeholder </a:t>
            </a:r>
            <a:br>
              <a:rPr lang="en-US" dirty="0"/>
            </a:br>
            <a:r>
              <a:rPr lang="en-US" dirty="0"/>
              <a:t>or click icon to add</a:t>
            </a:r>
          </a:p>
        </p:txBody>
      </p:sp>
      <p:sp>
        <p:nvSpPr>
          <p:cNvPr id="2" name="Title 1"/>
          <p:cNvSpPr>
            <a:spLocks noGrp="1"/>
          </p:cNvSpPr>
          <p:nvPr>
            <p:ph type="title"/>
          </p:nvPr>
        </p:nvSpPr>
        <p:spPr>
          <a:xfrm>
            <a:off x="209033" y="204348"/>
            <a:ext cx="4112059" cy="968351"/>
          </a:xfrm>
        </p:spPr>
        <p:txBody>
          <a:bodyPr/>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209034" y="1299600"/>
            <a:ext cx="4112058" cy="3028808"/>
          </a:xfrm>
        </p:spPr>
        <p:txBody>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t>5/27/2022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66538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b="100000"/>
            </a:path>
            <a:tileRect t="-100000" r="-100000"/>
          </a:gradFill>
        </p:spPr>
        <p:txBody>
          <a:bodyPr anchor="ctr" anchorCtr="0">
            <a:normAutofit/>
          </a:bodyPr>
          <a:lstStyle>
            <a:lvl1pPr marL="0" indent="0" algn="r">
              <a:buFontTx/>
              <a:buNone/>
              <a:defRPr sz="2000" baseline="0">
                <a:solidFill>
                  <a:schemeClr val="accent4"/>
                </a:solidFill>
              </a:defRPr>
            </a:lvl1pPr>
          </a:lstStyle>
          <a:p>
            <a:r>
              <a:rPr lang="en-US" dirty="0"/>
              <a:t>Drag picture to placeholder </a:t>
            </a:r>
            <a:br>
              <a:rPr lang="en-US" dirty="0"/>
            </a:br>
            <a:r>
              <a:rPr lang="en-US" dirty="0"/>
              <a:t>or click icon to add</a:t>
            </a:r>
          </a:p>
        </p:txBody>
      </p:sp>
      <p:sp>
        <p:nvSpPr>
          <p:cNvPr id="10" name="Rectangle 9"/>
          <p:cNvSpPr/>
          <p:nvPr userDrawn="1"/>
        </p:nvSpPr>
        <p:spPr>
          <a:xfrm>
            <a:off x="0"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9033" y="204348"/>
            <a:ext cx="5206929" cy="968351"/>
          </a:xfrm>
        </p:spPr>
        <p:txBody>
          <a:bodyPr/>
          <a:lstStyle>
            <a:lvl1pPr>
              <a:defRPr>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209034" y="1299600"/>
            <a:ext cx="4155853" cy="3028808"/>
          </a:xfrm>
        </p:spPr>
        <p:txBody>
          <a:bodyPr/>
          <a:lstStyle>
            <a:lvl1pPr>
              <a:defRPr sz="2400">
                <a:solidFill>
                  <a:schemeClr val="accent4"/>
                </a:solidFill>
              </a:defRPr>
            </a:lvl1pPr>
            <a:lvl2pPr>
              <a:defRPr sz="2000">
                <a:solidFill>
                  <a:schemeClr val="accent4"/>
                </a:solidFill>
              </a:defRPr>
            </a:lvl2pPr>
            <a:lvl3pPr>
              <a:defRPr sz="1800">
                <a:solidFill>
                  <a:schemeClr val="accent4"/>
                </a:solidFill>
              </a:defRPr>
            </a:lvl3pPr>
            <a:lvl4pPr>
              <a:defRPr sz="1600">
                <a:solidFill>
                  <a:schemeClr val="accent4"/>
                </a:solidFill>
              </a:defRPr>
            </a:lvl4pPr>
            <a:lvl5pPr>
              <a:defRPr sz="1600">
                <a:solidFill>
                  <a:schemeClr val="accent4"/>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t>5/27/2022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7157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9034" y="204349"/>
            <a:ext cx="8754312" cy="44522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C2560D-EC28-3B41-86E8-18F1CE0113B4}" type="datetimeFigureOut">
              <a:rPr lang="en-US" smtClean="0"/>
              <a:t>5/27/2022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5/27/2022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389" y="204787"/>
            <a:ext cx="31804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373698" cy="4166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6389" y="1299600"/>
            <a:ext cx="3180413" cy="30721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45103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
        <p:nvSpPr>
          <p:cNvPr id="9" name="Text Placeholder 3"/>
          <p:cNvSpPr>
            <a:spLocks noGrp="1"/>
          </p:cNvSpPr>
          <p:nvPr>
            <p:ph type="body" sz="half" idx="2"/>
          </p:nvPr>
        </p:nvSpPr>
        <p:spPr>
          <a:xfrm>
            <a:off x="0" y="3087194"/>
            <a:ext cx="9144000" cy="1423176"/>
          </a:xfrm>
          <a:gradFill flip="none" rotWithShape="1">
            <a:gsLst>
              <a:gs pos="0">
                <a:schemeClr val="tx1"/>
              </a:gs>
              <a:gs pos="50000">
                <a:schemeClr val="accent6"/>
              </a:gs>
              <a:gs pos="100000">
                <a:schemeClr val="bg1"/>
              </a:gs>
            </a:gsLst>
            <a:lin ang="16200000" scaled="1"/>
            <a:tileRect/>
          </a:gradFill>
        </p:spPr>
        <p:txBody>
          <a:bodyPr lIns="180000" tIns="0" rIns="180000" bIns="180000" anchor="b" anchorCtr="0"/>
          <a:lstStyle>
            <a:lvl1pPr marL="0" indent="0">
              <a:buNone/>
              <a:defRPr sz="1400">
                <a:solidFill>
                  <a:srgbClr val="FFFF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9034" y="204348"/>
            <a:ext cx="8754312" cy="46521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09034" y="702468"/>
            <a:ext cx="8754312" cy="36181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4780" y="205979"/>
            <a:ext cx="987490" cy="41730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9034" y="205979"/>
            <a:ext cx="7700776" cy="41730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pic>
        <p:nvPicPr>
          <p:cNvPr id="9" name="Picture 8" descr="bluestrip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17062"/>
            <a:ext cx="9144000" cy="633413"/>
          </a:xfrm>
          <a:prstGeom prst="rect">
            <a:avLst/>
          </a:prstGeom>
        </p:spPr>
      </p:pic>
      <p:sp>
        <p:nvSpPr>
          <p:cNvPr id="2" name="Title 1"/>
          <p:cNvSpPr>
            <a:spLocks noGrp="1"/>
          </p:cNvSpPr>
          <p:nvPr>
            <p:ph type="ctrTitle"/>
          </p:nvPr>
        </p:nvSpPr>
        <p:spPr>
          <a:xfrm>
            <a:off x="182479" y="270039"/>
            <a:ext cx="8810063" cy="2277042"/>
          </a:xfrm>
        </p:spPr>
        <p:txBody>
          <a:bodyPr tIns="0" bIns="0" anchor="b" anchorCtr="0">
            <a:noAutofit/>
          </a:bodyPr>
          <a:lstStyle>
            <a:lvl1pPr algn="ctr">
              <a:defRPr sz="4400" b="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82479" y="2659180"/>
            <a:ext cx="8810063" cy="1445895"/>
          </a:xfrm>
        </p:spPr>
        <p:txBody>
          <a:bodyPr tIns="0" bIns="0">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67564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034" y="204349"/>
            <a:ext cx="8754312" cy="460216"/>
          </a:xfrm>
        </p:spPr>
        <p:txBody>
          <a:bodyPr/>
          <a:lstStyle/>
          <a:p>
            <a:r>
              <a:rPr lang="en-US"/>
              <a:t>Click to edit Master title style</a:t>
            </a:r>
            <a:endParaRPr lang="en-US" dirty="0"/>
          </a:p>
        </p:txBody>
      </p:sp>
      <p:sp>
        <p:nvSpPr>
          <p:cNvPr id="3" name="Content Placeholder 2"/>
          <p:cNvSpPr>
            <a:spLocks noGrp="1"/>
          </p:cNvSpPr>
          <p:nvPr>
            <p:ph idx="1"/>
          </p:nvPr>
        </p:nvSpPr>
        <p:spPr>
          <a:xfrm>
            <a:off x="209034" y="664565"/>
            <a:ext cx="8754312" cy="3656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bluestrip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10087"/>
            <a:ext cx="9144000" cy="633413"/>
          </a:xfrm>
          <a:prstGeom prst="rect">
            <a:avLst/>
          </a:prstGeom>
        </p:spPr>
      </p:pic>
      <p:sp>
        <p:nvSpPr>
          <p:cNvPr id="2" name="Title 1"/>
          <p:cNvSpPr>
            <a:spLocks noGrp="1"/>
          </p:cNvSpPr>
          <p:nvPr>
            <p:ph type="title"/>
          </p:nvPr>
        </p:nvSpPr>
        <p:spPr>
          <a:xfrm>
            <a:off x="209034" y="204348"/>
            <a:ext cx="8754312" cy="465213"/>
          </a:xfrm>
        </p:spPr>
        <p:txBody>
          <a:bodyPr/>
          <a:lstStyle/>
          <a:p>
            <a:r>
              <a:rPr lang="en-US" dirty="0"/>
              <a:t>Click to edit Master title style</a:t>
            </a:r>
          </a:p>
        </p:txBody>
      </p:sp>
      <p:sp>
        <p:nvSpPr>
          <p:cNvPr id="3" name="Content Placeholder 2"/>
          <p:cNvSpPr>
            <a:spLocks noGrp="1"/>
          </p:cNvSpPr>
          <p:nvPr>
            <p:ph idx="1"/>
          </p:nvPr>
        </p:nvSpPr>
        <p:spPr>
          <a:xfrm>
            <a:off x="209034" y="669561"/>
            <a:ext cx="8754312" cy="3651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99341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2" name="Title 1"/>
          <p:cNvSpPr>
            <a:spLocks noGrp="1"/>
          </p:cNvSpPr>
          <p:nvPr>
            <p:ph type="title"/>
          </p:nvPr>
        </p:nvSpPr>
        <p:spPr>
          <a:xfrm>
            <a:off x="209034" y="204348"/>
            <a:ext cx="8754312" cy="455219"/>
          </a:xfrm>
        </p:spPr>
        <p:txBody>
          <a:bodyPr/>
          <a:lstStyle/>
          <a:p>
            <a:r>
              <a:rPr lang="en-US"/>
              <a:t>Click to edit Master title style</a:t>
            </a:r>
            <a:endParaRPr lang="en-US" dirty="0"/>
          </a:p>
        </p:txBody>
      </p:sp>
      <p:sp>
        <p:nvSpPr>
          <p:cNvPr id="3" name="Content Placeholder 2"/>
          <p:cNvSpPr>
            <a:spLocks noGrp="1"/>
          </p:cNvSpPr>
          <p:nvPr>
            <p:ph idx="1"/>
          </p:nvPr>
        </p:nvSpPr>
        <p:spPr>
          <a:xfrm>
            <a:off x="209034" y="659567"/>
            <a:ext cx="8754312" cy="3661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88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4510087"/>
          </a:xfrm>
          <a:solidFill>
            <a:schemeClr val="bg1">
              <a:lumMod val="50000"/>
            </a:schemeClr>
          </a:solidFill>
        </p:spPr>
        <p:txBody>
          <a:bodyPr>
            <a:normAutofit/>
          </a:bodyPr>
          <a:lstStyle>
            <a:lvl1pPr marL="0" indent="0" algn="ctr">
              <a:buFontTx/>
              <a:buNone/>
              <a:defRPr sz="2000" baseline="0">
                <a:solidFill>
                  <a:schemeClr val="tx2"/>
                </a:solidFill>
              </a:defRPr>
            </a:lvl1pPr>
          </a:lstStyle>
          <a:p>
            <a:r>
              <a:rPr lang="en-US" dirty="0"/>
              <a:t>Drag background image here</a:t>
            </a:r>
          </a:p>
        </p:txBody>
      </p:sp>
      <p:sp>
        <p:nvSpPr>
          <p:cNvPr id="2" name="Title 1"/>
          <p:cNvSpPr>
            <a:spLocks noGrp="1"/>
          </p:cNvSpPr>
          <p:nvPr>
            <p:ph type="ctrTitle"/>
          </p:nvPr>
        </p:nvSpPr>
        <p:spPr>
          <a:xfrm>
            <a:off x="182479" y="488987"/>
            <a:ext cx="8810063" cy="2058093"/>
          </a:xfrm>
        </p:spPr>
        <p:txBody>
          <a:bodyPr tIns="0" bIns="0" anchor="b" anchorCtr="0">
            <a:noAutofit/>
          </a:bodyPr>
          <a:lstStyle>
            <a:lvl1pPr algn="ctr">
              <a:defRPr sz="4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82479" y="2659180"/>
            <a:ext cx="8810063" cy="1445895"/>
          </a:xfrm>
        </p:spPr>
        <p:txBody>
          <a:bodyPr tIns="0" bIns="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9429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9034" y="2130362"/>
            <a:ext cx="8695919" cy="1021556"/>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209034" y="924940"/>
            <a:ext cx="8695919" cy="1125140"/>
          </a:xfrm>
        </p:spPr>
        <p:txBody>
          <a:bodyPr lIns="0" tIns="0" rIns="0" bIns="0" anchor="b">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9034" y="1299600"/>
            <a:ext cx="4286766" cy="30871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99600"/>
            <a:ext cx="4315146" cy="30871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8" y="7299"/>
            <a:ext cx="4545541" cy="4503738"/>
          </a:xfrm>
          <a:solidFill>
            <a:schemeClr val="bg1">
              <a:lumMod val="85000"/>
            </a:schemeClr>
          </a:solidFill>
        </p:spPr>
        <p:txBody>
          <a:bodyPr anchor="ctr" anchorCtr="0">
            <a:normAutofit/>
          </a:bodyPr>
          <a:lstStyle>
            <a:lvl1pPr marL="0" indent="0" algn="ctr">
              <a:buFontTx/>
              <a:buNone/>
              <a:defRPr sz="2000"/>
            </a:lvl1pPr>
          </a:lstStyle>
          <a:p>
            <a:r>
              <a:rPr lang="en-US" dirty="0"/>
              <a:t>Click icon to add Image</a:t>
            </a:r>
          </a:p>
        </p:txBody>
      </p:sp>
      <p:sp>
        <p:nvSpPr>
          <p:cNvPr id="2" name="Title 1"/>
          <p:cNvSpPr>
            <a:spLocks noGrp="1"/>
          </p:cNvSpPr>
          <p:nvPr>
            <p:ph type="title"/>
          </p:nvPr>
        </p:nvSpPr>
        <p:spPr>
          <a:xfrm>
            <a:off x="209034" y="204348"/>
            <a:ext cx="4221550" cy="968351"/>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209034" y="1299600"/>
            <a:ext cx="4221550" cy="30288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5/27/2022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4" y="204348"/>
            <a:ext cx="8754312" cy="470209"/>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09034" y="707463"/>
            <a:ext cx="8754312" cy="3789585"/>
          </a:xfrm>
          <a:prstGeom prst="rect">
            <a:avLst/>
          </a:prstGeom>
        </p:spPr>
        <p:txBody>
          <a:bodyPr vert="horz" lIns="91440" tIns="4572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9034" y="4854839"/>
            <a:ext cx="652270" cy="155916"/>
          </a:xfrm>
          <a:prstGeom prst="rect">
            <a:avLst/>
          </a:prstGeom>
        </p:spPr>
        <p:txBody>
          <a:bodyPr vert="horz" lIns="0" tIns="0" rIns="0" bIns="0" rtlCol="0" anchor="t" anchorCtr="0"/>
          <a:lstStyle>
            <a:lvl1pPr algn="l">
              <a:defRPr sz="900">
                <a:solidFill>
                  <a:schemeClr val="bg1">
                    <a:lumMod val="50000"/>
                  </a:schemeClr>
                </a:solidFill>
              </a:defRPr>
            </a:lvl1pPr>
          </a:lstStyle>
          <a:p>
            <a:fld id="{68C2560D-EC28-3B41-86E8-18F1CE0113B4}" type="datetimeFigureOut">
              <a:rPr lang="en-US" smtClean="0"/>
              <a:pPr/>
              <a:t>5/27/2022</a:t>
            </a:fld>
            <a:endParaRPr lang="en-US" dirty="0"/>
          </a:p>
        </p:txBody>
      </p:sp>
      <p:sp>
        <p:nvSpPr>
          <p:cNvPr id="5" name="Footer Placeholder 4"/>
          <p:cNvSpPr>
            <a:spLocks noGrp="1"/>
          </p:cNvSpPr>
          <p:nvPr>
            <p:ph type="ftr" sz="quarter" idx="3"/>
          </p:nvPr>
        </p:nvSpPr>
        <p:spPr>
          <a:xfrm>
            <a:off x="209034" y="4594235"/>
            <a:ext cx="4221550" cy="227697"/>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861304" y="4854839"/>
            <a:ext cx="455188" cy="155916"/>
          </a:xfrm>
          <a:prstGeom prst="rect">
            <a:avLst/>
          </a:prstGeom>
        </p:spPr>
        <p:txBody>
          <a:bodyPr vert="horz" lIns="0" tIns="0" rIns="91440" bIns="0" rtlCol="0" anchor="t" anchorCtr="0"/>
          <a:lstStyle>
            <a:lvl1pPr algn="l">
              <a:defRPr sz="900">
                <a:solidFill>
                  <a:schemeClr val="bg1">
                    <a:lumMod val="50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0" r:id="rId2"/>
    <p:sldLayoutId id="2147493457" r:id="rId3"/>
    <p:sldLayoutId id="2147493472" r:id="rId4"/>
    <p:sldLayoutId id="2147493471" r:id="rId5"/>
    <p:sldLayoutId id="2147493467" r:id="rId6"/>
    <p:sldLayoutId id="2147493458" r:id="rId7"/>
    <p:sldLayoutId id="2147493459" r:id="rId8"/>
    <p:sldLayoutId id="2147493460" r:id="rId9"/>
    <p:sldLayoutId id="2147493468" r:id="rId10"/>
    <p:sldLayoutId id="2147493469" r:id="rId11"/>
    <p:sldLayoutId id="2147493461" r:id="rId12"/>
    <p:sldLayoutId id="2147493462" r:id="rId13"/>
    <p:sldLayoutId id="2147493463" r:id="rId14"/>
    <p:sldLayoutId id="2147493464" r:id="rId15"/>
    <p:sldLayoutId id="2147493465" r:id="rId16"/>
    <p:sldLayoutId id="2147493466" r:id="rId17"/>
  </p:sldLayoutIdLst>
  <p:txStyles>
    <p:title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p:titleStyle>
    <p:bodyStyle>
      <a:lvl1pPr marL="342900" indent="-342900" algn="l" defTabSz="457200" rtl="0" eaLnBrk="1" latinLnBrk="0" hangingPunct="1">
        <a:spcBef>
          <a:spcPct val="20000"/>
        </a:spcBef>
        <a:buClr>
          <a:schemeClr val="tx2"/>
        </a:buClr>
        <a:buFont typeface="Arial"/>
        <a:buChar char="•"/>
        <a:defRPr sz="2800" kern="1200">
          <a:solidFill>
            <a:schemeClr val="tx1"/>
          </a:solidFill>
          <a:latin typeface="Lato Medium" panose="020F0502020204030203" pitchFamily="34" charset="0"/>
          <a:ea typeface="Lato Medium" panose="020F0502020204030203" pitchFamily="34" charset="0"/>
          <a:cs typeface="Lato Medium" panose="020F0502020204030203" pitchFamily="34" charset="0"/>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Clr>
          <a:schemeClr val="tx2"/>
        </a:buClr>
        <a:buFont typeface="Arial"/>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Clr>
          <a:schemeClr val="tx2"/>
        </a:buClr>
        <a:buFont typeface="Arial"/>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Clr>
          <a:schemeClr val="tx2"/>
        </a:buClr>
        <a:buFont typeface="Arial"/>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migration.gov.gr/fact-sheet-estia/"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4.png"/><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stia.unhcr.gr/el/home_page/" TargetMode="Externa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hyperlink" Target="https://bit.ly/3KRgHsk" TargetMode="External"/><Relationship Id="rId7" Type="http://schemas.openxmlformats.org/officeDocument/2006/relationships/image" Target="../media/image4.png"/><Relationship Id="rId2" Type="http://schemas.openxmlformats.org/officeDocument/2006/relationships/hyperlink" Target="https://bit.ly/3Gz5mv9" TargetMode="Externa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bit.ly/3fZ6eO7"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8" Type="http://schemas.openxmlformats.org/officeDocument/2006/relationships/hyperlink" Target="http://www.data.unhcr.org/Mediterranean" TargetMode="External"/><Relationship Id="rId3" Type="http://schemas.openxmlformats.org/officeDocument/2006/relationships/image" Target="../media/image47.png"/><Relationship Id="rId7" Type="http://schemas.openxmlformats.org/officeDocument/2006/relationships/hyperlink" Target="http://www.unhcr.gr/" TargetMode="External"/><Relationship Id="rId2"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image" Target="../media/image50.png"/><Relationship Id="rId11" Type="http://schemas.openxmlformats.org/officeDocument/2006/relationships/image" Target="../media/image4.png"/><Relationship Id="rId5" Type="http://schemas.openxmlformats.org/officeDocument/2006/relationships/image" Target="../media/image49.png"/><Relationship Id="rId10" Type="http://schemas.openxmlformats.org/officeDocument/2006/relationships/image" Target="../media/image3.png"/><Relationship Id="rId4" Type="http://schemas.openxmlformats.org/officeDocument/2006/relationships/image" Target="../media/image48.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2B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64270" y="2312250"/>
            <a:ext cx="5615460" cy="670718"/>
          </a:xfrm>
        </p:spPr>
        <p:txBody>
          <a:bodyPr/>
          <a:lstStyle/>
          <a:p>
            <a:br>
              <a:rPr lang="el-GR" sz="2800" dirty="0"/>
            </a:br>
            <a:br>
              <a:rPr lang="el-GR" sz="2800" dirty="0"/>
            </a:br>
            <a:r>
              <a:rPr lang="el-GR" sz="2800" dirty="0"/>
              <a:t>των προσφύγων &amp; αιτούντων άσυλο</a:t>
            </a:r>
            <a:endParaRPr lang="en-US" sz="2800" dirty="0"/>
          </a:p>
        </p:txBody>
      </p:sp>
      <p:sp>
        <p:nvSpPr>
          <p:cNvPr id="3" name="Subtitle 2"/>
          <p:cNvSpPr>
            <a:spLocks noGrp="1"/>
          </p:cNvSpPr>
          <p:nvPr>
            <p:ph type="subTitle" idx="1"/>
          </p:nvPr>
        </p:nvSpPr>
        <p:spPr>
          <a:xfrm>
            <a:off x="0" y="3848376"/>
            <a:ext cx="9144000" cy="493791"/>
          </a:xfrm>
          <a:solidFill>
            <a:schemeClr val="bg1">
              <a:lumMod val="85000"/>
            </a:schemeClr>
          </a:solidFill>
        </p:spPr>
        <p:txBody>
          <a:bodyPr>
            <a:normAutofit/>
          </a:bodyPr>
          <a:lstStyle/>
          <a:p>
            <a:r>
              <a:rPr lang="el-GR" sz="2800" dirty="0">
                <a:solidFill>
                  <a:srgbClr val="0072BC"/>
                </a:solidFill>
              </a:rPr>
              <a:t>Από τη θεωρία στην πράξη</a:t>
            </a:r>
            <a:endParaRPr lang="en-US" sz="2800" dirty="0">
              <a:solidFill>
                <a:srgbClr val="0072BC"/>
              </a:solidFill>
            </a:endParaRPr>
          </a:p>
        </p:txBody>
      </p:sp>
      <p:sp>
        <p:nvSpPr>
          <p:cNvPr id="4" name="Title 1"/>
          <p:cNvSpPr txBox="1">
            <a:spLocks/>
          </p:cNvSpPr>
          <p:nvPr/>
        </p:nvSpPr>
        <p:spPr>
          <a:xfrm>
            <a:off x="413149" y="1039091"/>
            <a:ext cx="2527064" cy="1153047"/>
          </a:xfrm>
          <a:prstGeom prst="rect">
            <a:avLst/>
          </a:prstGeom>
        </p:spPr>
        <p:txBody>
          <a:bodyPr vert="horz" lIns="0" tIns="0" rIns="0" bIns="0" rtlCol="0" anchor="b" anchorCtr="0">
            <a:noAutofit/>
          </a:bodyPr>
          <a:lstStyle>
            <a:lvl1pPr algn="ctr" defTabSz="457200" rtl="0" eaLnBrk="1" latinLnBrk="0" hangingPunct="1">
              <a:lnSpc>
                <a:spcPct val="90000"/>
              </a:lnSpc>
              <a:spcBef>
                <a:spcPct val="0"/>
              </a:spcBef>
              <a:buNone/>
              <a:defRPr sz="4400" b="1" kern="1200">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pPr algn="r"/>
            <a:endParaRPr lang="el-GR" sz="2800" dirty="0">
              <a:solidFill>
                <a:schemeClr val="bg1">
                  <a:lumMod val="85000"/>
                </a:schemeClr>
              </a:solidFill>
            </a:endParaRPr>
          </a:p>
          <a:p>
            <a:pPr algn="r"/>
            <a:r>
              <a:rPr lang="el-GR" sz="2800" dirty="0">
                <a:solidFill>
                  <a:schemeClr val="bg1">
                    <a:lumMod val="85000"/>
                  </a:schemeClr>
                </a:solidFill>
              </a:rPr>
              <a:t>Η</a:t>
            </a:r>
            <a:r>
              <a:rPr lang="el-GR" sz="4000" dirty="0"/>
              <a:t> </a:t>
            </a:r>
            <a:r>
              <a:rPr lang="el-GR" sz="4000" dirty="0">
                <a:solidFill>
                  <a:schemeClr val="accent3"/>
                </a:solidFill>
              </a:rPr>
              <a:t>ΚΟΙΝΩΝΙΚΗ ΕΝΤΑΞΗ </a:t>
            </a:r>
            <a:endParaRPr lang="en-US" sz="4000" dirty="0"/>
          </a:p>
        </p:txBody>
      </p:sp>
      <p:sp>
        <p:nvSpPr>
          <p:cNvPr id="5" name="Title 1"/>
          <p:cNvSpPr txBox="1">
            <a:spLocks/>
          </p:cNvSpPr>
          <p:nvPr/>
        </p:nvSpPr>
        <p:spPr>
          <a:xfrm>
            <a:off x="3882754" y="2790881"/>
            <a:ext cx="3291791" cy="709525"/>
          </a:xfrm>
          <a:prstGeom prst="rect">
            <a:avLst/>
          </a:prstGeom>
        </p:spPr>
        <p:txBody>
          <a:bodyPr vert="horz" lIns="0" tIns="0" rIns="0" bIns="0" rtlCol="0" anchor="b" anchorCtr="0">
            <a:noAutofit/>
          </a:bodyPr>
          <a:lstStyle>
            <a:lvl1pPr algn="ctr" defTabSz="457200" rtl="0" eaLnBrk="1" latinLnBrk="0" hangingPunct="1">
              <a:lnSpc>
                <a:spcPct val="90000"/>
              </a:lnSpc>
              <a:spcBef>
                <a:spcPct val="0"/>
              </a:spcBef>
              <a:buNone/>
              <a:defRPr sz="4400" b="1" kern="1200">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pPr algn="r"/>
            <a:r>
              <a:rPr lang="el-GR" sz="2800" dirty="0">
                <a:solidFill>
                  <a:schemeClr val="bg1">
                    <a:lumMod val="85000"/>
                  </a:schemeClr>
                </a:solidFill>
              </a:rPr>
              <a:t>στην</a:t>
            </a:r>
            <a:r>
              <a:rPr lang="el-GR" sz="4000" dirty="0"/>
              <a:t> </a:t>
            </a:r>
            <a:r>
              <a:rPr lang="el-GR" sz="4000" dirty="0">
                <a:solidFill>
                  <a:schemeClr val="accent3"/>
                </a:solidFill>
              </a:rPr>
              <a:t>ΕΛΛΑΔΑ</a:t>
            </a:r>
            <a:endParaRPr lang="en-US" sz="4000" dirty="0">
              <a:solidFill>
                <a:schemeClr val="accent3"/>
              </a:solidFill>
            </a:endParaRPr>
          </a:p>
        </p:txBody>
      </p:sp>
      <p:sp>
        <p:nvSpPr>
          <p:cNvPr id="7" name="Subtitle 2"/>
          <p:cNvSpPr txBox="1">
            <a:spLocks/>
          </p:cNvSpPr>
          <p:nvPr/>
        </p:nvSpPr>
        <p:spPr>
          <a:xfrm>
            <a:off x="0" y="4342167"/>
            <a:ext cx="9144000" cy="219074"/>
          </a:xfrm>
          <a:prstGeom prst="rect">
            <a:avLst/>
          </a:prstGeom>
          <a:solidFill>
            <a:srgbClr val="0072BC"/>
          </a:solidFill>
        </p:spPr>
        <p:txBody>
          <a:bodyPr vert="horz" lIns="91440" tIns="0" rIns="91440" bIns="0" rtlCol="0">
            <a:normAutofit fontScale="55000" lnSpcReduction="20000"/>
          </a:bodyPr>
          <a:lstStyle>
            <a:lvl1pPr marL="0" indent="0" algn="ctr" defTabSz="457200" rtl="0" eaLnBrk="1" latinLnBrk="0" hangingPunct="1">
              <a:spcBef>
                <a:spcPct val="20000"/>
              </a:spcBef>
              <a:buClr>
                <a:schemeClr val="tx2"/>
              </a:buClr>
              <a:buFont typeface="Arial"/>
              <a:buNone/>
              <a:defRPr sz="2400" kern="12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ctr" defTabSz="457200" rtl="0" eaLnBrk="1" latinLnBrk="0" hangingPunct="1">
              <a:spcBef>
                <a:spcPct val="20000"/>
              </a:spcBef>
              <a:buClr>
                <a:schemeClr val="tx2"/>
              </a:buClr>
              <a:buFont typeface="Arial"/>
              <a:buNone/>
              <a:defRPr sz="20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ctr" defTabSz="457200" rtl="0" eaLnBrk="1" latinLnBrk="0" hangingPunct="1">
              <a:spcBef>
                <a:spcPct val="20000"/>
              </a:spcBef>
              <a:buClr>
                <a:schemeClr val="tx2"/>
              </a:buClr>
              <a:buFont typeface="Arial"/>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ctr" defTabSz="457200" rtl="0" eaLnBrk="1" latinLnBrk="0" hangingPunct="1">
              <a:spcBef>
                <a:spcPct val="20000"/>
              </a:spcBef>
              <a:buClr>
                <a:schemeClr val="tx2"/>
              </a:buClr>
              <a:buFont typeface="Arial"/>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l-GR" sz="2800" dirty="0">
                <a:solidFill>
                  <a:srgbClr val="0072BC"/>
                </a:solidFill>
              </a:rPr>
              <a:t>Από τη θεωρία στην πράξη</a:t>
            </a:r>
            <a:endParaRPr lang="en-US" sz="2800" dirty="0">
              <a:solidFill>
                <a:srgbClr val="0072BC"/>
              </a:solidFill>
            </a:endParaRPr>
          </a:p>
        </p:txBody>
      </p:sp>
      <p:sp>
        <p:nvSpPr>
          <p:cNvPr id="6" name="Subtitle 2"/>
          <p:cNvSpPr txBox="1">
            <a:spLocks/>
          </p:cNvSpPr>
          <p:nvPr/>
        </p:nvSpPr>
        <p:spPr>
          <a:xfrm>
            <a:off x="2735135" y="4403359"/>
            <a:ext cx="3673731" cy="505851"/>
          </a:xfrm>
          <a:prstGeom prst="rect">
            <a:avLst/>
          </a:prstGeom>
        </p:spPr>
        <p:txBody>
          <a:bodyPr vert="horz" lIns="91440" tIns="0" rIns="91440" bIns="0" rtlCol="0">
            <a:normAutofit/>
          </a:bodyPr>
          <a:lstStyle>
            <a:lvl1pPr marL="0" indent="0" algn="ctr" defTabSz="457200" rtl="0" eaLnBrk="1" latinLnBrk="0" hangingPunct="1">
              <a:spcBef>
                <a:spcPct val="20000"/>
              </a:spcBef>
              <a:buClr>
                <a:schemeClr val="tx2"/>
              </a:buClr>
              <a:buFont typeface="Arial"/>
              <a:buNone/>
              <a:defRPr sz="2400" kern="12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ctr" defTabSz="457200" rtl="0" eaLnBrk="1" latinLnBrk="0" hangingPunct="1">
              <a:spcBef>
                <a:spcPct val="20000"/>
              </a:spcBef>
              <a:buClr>
                <a:schemeClr val="tx2"/>
              </a:buClr>
              <a:buFont typeface="Arial"/>
              <a:buNone/>
              <a:defRPr sz="20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ctr" defTabSz="457200" rtl="0" eaLnBrk="1" latinLnBrk="0" hangingPunct="1">
              <a:spcBef>
                <a:spcPct val="20000"/>
              </a:spcBef>
              <a:buClr>
                <a:schemeClr val="tx2"/>
              </a:buClr>
              <a:buFont typeface="Arial"/>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ctr" defTabSz="457200" rtl="0" eaLnBrk="1" latinLnBrk="0" hangingPunct="1">
              <a:spcBef>
                <a:spcPct val="20000"/>
              </a:spcBef>
              <a:buClr>
                <a:schemeClr val="tx2"/>
              </a:buClr>
              <a:buFont typeface="Arial"/>
              <a:buNone/>
              <a:defRPr sz="1800" kern="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l-GR" sz="1800" dirty="0">
                <a:solidFill>
                  <a:schemeClr val="bg1"/>
                </a:solidFill>
              </a:rPr>
              <a:t>Δώρα Κοκοζίδου, </a:t>
            </a:r>
            <a:r>
              <a:rPr lang="en-US" sz="1800" dirty="0">
                <a:solidFill>
                  <a:schemeClr val="bg1"/>
                </a:solidFill>
              </a:rPr>
              <a:t>UNHCR</a:t>
            </a:r>
          </a:p>
        </p:txBody>
      </p:sp>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3788" y="114671"/>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4326" y="59330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4545" y="40200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294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9CE92-57EB-F484-9EEF-B2A9B23FDB95}"/>
              </a:ext>
            </a:extLst>
          </p:cNvPr>
          <p:cNvSpPr txBox="1"/>
          <p:nvPr/>
        </p:nvSpPr>
        <p:spPr>
          <a:xfrm>
            <a:off x="440755" y="887115"/>
            <a:ext cx="4585156" cy="2639441"/>
          </a:xfrm>
          <a:prstGeom prst="rect">
            <a:avLst/>
          </a:prstGeom>
          <a:noFill/>
        </p:spPr>
        <p:txBody>
          <a:bodyPr wrap="square">
            <a:spAutoFit/>
          </a:bodyPr>
          <a:lstStyle/>
          <a:p>
            <a:pPr>
              <a:lnSpc>
                <a:spcPct val="150000"/>
              </a:lnSpc>
            </a:pPr>
            <a:r>
              <a:rPr lang="el-GR" sz="1600" b="1" dirty="0">
                <a:solidFill>
                  <a:srgbClr val="000000"/>
                </a:solidFill>
                <a:latin typeface="Open Sans" panose="020B0606030504020204" pitchFamily="34" charset="0"/>
              </a:rPr>
              <a:t>Ανακοίνωση ΥΜΑ</a:t>
            </a:r>
            <a:r>
              <a:rPr lang="en-GB" sz="1600" b="1" dirty="0">
                <a:solidFill>
                  <a:srgbClr val="000000"/>
                </a:solidFill>
                <a:latin typeface="Open Sans" panose="020B0606030504020204" pitchFamily="34" charset="0"/>
              </a:rPr>
              <a:t>: </a:t>
            </a:r>
            <a:endParaRPr lang="el-GR" sz="1600" b="1" dirty="0">
              <a:solidFill>
                <a:srgbClr val="000000"/>
              </a:solidFill>
              <a:latin typeface="Open Sans" panose="020B0606030504020204" pitchFamily="34" charset="0"/>
            </a:endParaRPr>
          </a:p>
          <a:p>
            <a:pPr>
              <a:lnSpc>
                <a:spcPct val="150000"/>
              </a:lnSpc>
            </a:pPr>
            <a:endParaRPr lang="el-GR" sz="1600" dirty="0">
              <a:solidFill>
                <a:srgbClr val="000000"/>
              </a:solidFill>
              <a:latin typeface="Open Sans" panose="020B0606030504020204" pitchFamily="34" charset="0"/>
            </a:endParaRPr>
          </a:p>
          <a:p>
            <a:pPr algn="just">
              <a:lnSpc>
                <a:spcPct val="150000"/>
              </a:lnSpc>
            </a:pPr>
            <a:r>
              <a:rPr lang="el-GR" sz="1600" i="1" dirty="0">
                <a:solidFill>
                  <a:srgbClr val="000000"/>
                </a:solidFill>
                <a:latin typeface="Calibri" panose="020F0502020204030204" pitchFamily="34" charset="0"/>
                <a:cs typeface="Calibri" panose="020F0502020204030204" pitchFamily="34" charset="0"/>
              </a:rPr>
              <a:t>Α</a:t>
            </a:r>
            <a:r>
              <a:rPr lang="el-GR" sz="1600" b="0" i="1" dirty="0">
                <a:solidFill>
                  <a:srgbClr val="000000"/>
                </a:solidFill>
                <a:effectLst/>
                <a:latin typeface="Calibri" panose="020F0502020204030204" pitchFamily="34" charset="0"/>
                <a:cs typeface="Calibri" panose="020F0502020204030204" pitchFamily="34" charset="0"/>
              </a:rPr>
              <a:t>πό 16 Απριλίου 2022, οι θέσεις του προγράμματος στέγασης “ESTIA II” περιορίζονται σε 10.000 από 27.000 που διέθετε το 2021, λόγω της βελτιωμένης διαχείρισης του Μεταναστευτικού, με προοπτική το πρόγραμμα να ολοκληρωθεί στο τέλος του 2022.</a:t>
            </a:r>
            <a:endParaRPr lang="en-US" sz="1600" i="1" dirty="0">
              <a:latin typeface="Calibri" panose="020F0502020204030204" pitchFamily="34" charset="0"/>
              <a:cs typeface="Calibri" panose="020F0502020204030204" pitchFamily="34" charset="0"/>
            </a:endParaRPr>
          </a:p>
        </p:txBody>
      </p:sp>
      <p:sp>
        <p:nvSpPr>
          <p:cNvPr id="6" name="Title 1"/>
          <p:cNvSpPr>
            <a:spLocks noGrp="1"/>
          </p:cNvSpPr>
          <p:nvPr>
            <p:ph type="title"/>
          </p:nvPr>
        </p:nvSpPr>
        <p:spPr>
          <a:xfrm>
            <a:off x="440754" y="204348"/>
            <a:ext cx="8380904" cy="354817"/>
          </a:xfrm>
        </p:spPr>
        <p:txBody>
          <a:bodyPr>
            <a:normAutofit/>
          </a:bodyPr>
          <a:lstStyle/>
          <a:p>
            <a:r>
              <a:rPr lang="el-GR" sz="2000" b="1" dirty="0">
                <a:solidFill>
                  <a:schemeClr val="bg1"/>
                </a:solidFill>
                <a:latin typeface="Lato"/>
                <a:cs typeface="Calibri" panose="020F0502020204030204" pitchFamily="34" charset="0"/>
              </a:rPr>
              <a:t>ΤΟ ΠΡΟΓΡΑΜΜΑ </a:t>
            </a:r>
            <a:r>
              <a:rPr lang="en-US" sz="2000" b="1" dirty="0">
                <a:solidFill>
                  <a:srgbClr val="0072BC"/>
                </a:solidFill>
                <a:latin typeface="Lato"/>
                <a:cs typeface="Calibri" panose="020F0502020204030204" pitchFamily="34" charset="0"/>
              </a:rPr>
              <a:t>ESTIA</a:t>
            </a:r>
            <a:r>
              <a:rPr lang="el-GR" sz="2000" b="1" dirty="0">
                <a:solidFill>
                  <a:srgbClr val="0072BC"/>
                </a:solidFill>
                <a:latin typeface="Lato"/>
                <a:cs typeface="Calibri" panose="020F0502020204030204" pitchFamily="34" charset="0"/>
              </a:rPr>
              <a:t> ΙΙ </a:t>
            </a:r>
            <a:endParaRPr lang="en-GB" sz="2000" dirty="0">
              <a:solidFill>
                <a:srgbClr val="0072BC"/>
              </a:solidFill>
              <a:latin typeface="Lato"/>
              <a:cs typeface="Calibri" panose="020F0502020204030204" pitchFamily="34" charset="0"/>
            </a:endParaRPr>
          </a:p>
        </p:txBody>
      </p:sp>
      <p:pic>
        <p:nvPicPr>
          <p:cNvPr id="7" name="Εικόνα 6"/>
          <p:cNvPicPr>
            <a:picLocks noChangeAspect="1"/>
          </p:cNvPicPr>
          <p:nvPr/>
        </p:nvPicPr>
        <p:blipFill rotWithShape="1">
          <a:blip r:embed="rId2"/>
          <a:srcRect b="37572"/>
          <a:stretch/>
        </p:blipFill>
        <p:spPr>
          <a:xfrm>
            <a:off x="5138125" y="1761349"/>
            <a:ext cx="4005875" cy="2323850"/>
          </a:xfrm>
          <a:prstGeom prst="rect">
            <a:avLst/>
          </a:prstGeom>
        </p:spPr>
      </p:pic>
      <p:grpSp>
        <p:nvGrpSpPr>
          <p:cNvPr id="8" name="Ομάδα 7"/>
          <p:cNvGrpSpPr/>
          <p:nvPr/>
        </p:nvGrpSpPr>
        <p:grpSpPr>
          <a:xfrm>
            <a:off x="8038826" y="147949"/>
            <a:ext cx="970757" cy="1056287"/>
            <a:chOff x="0" y="-10319"/>
            <a:chExt cx="1643063" cy="1917701"/>
          </a:xfrm>
        </p:grpSpPr>
        <p:pic>
          <p:nvPicPr>
            <p:cNvPr id="9" name="Picture 7">
              <a:extLst>
                <a:ext uri="{FF2B5EF4-FFF2-40B4-BE49-F238E27FC236}">
                  <a16:creationId xmlns:a16="http://schemas.microsoft.com/office/drawing/2014/main" id="{1852AE82-FA62-1C21-D57B-26302D2FD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8D47299F-0B9C-3CD1-2337-6DED00300A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10FA1009-6031-A6DD-C7E9-72E3993A87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684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04" y="204348"/>
            <a:ext cx="8568641" cy="697941"/>
          </a:xfrm>
        </p:spPr>
        <p:txBody>
          <a:bodyPr>
            <a:normAutofit/>
          </a:bodyPr>
          <a:lstStyle/>
          <a:p>
            <a:r>
              <a:rPr lang="el-GR" sz="2400" b="1" dirty="0"/>
              <a:t>ΤΟ ΠΡΟΓΡΑΜΜΑ </a:t>
            </a:r>
            <a:r>
              <a:rPr lang="en-US" sz="2400" b="1" dirty="0"/>
              <a:t>ESTIA: </a:t>
            </a:r>
            <a:r>
              <a:rPr lang="el-GR" sz="2400" b="1" dirty="0">
                <a:solidFill>
                  <a:schemeClr val="bg1"/>
                </a:solidFill>
              </a:rPr>
              <a:t>Δημογραφικά στοιχεία</a:t>
            </a:r>
            <a:r>
              <a:rPr lang="en-US" sz="2400" b="1" dirty="0">
                <a:solidFill>
                  <a:schemeClr val="bg1"/>
                </a:solidFill>
              </a:rPr>
              <a:t> (</a:t>
            </a:r>
            <a:r>
              <a:rPr lang="el-GR" sz="2400" b="1" dirty="0">
                <a:solidFill>
                  <a:schemeClr val="bg1"/>
                </a:solidFill>
              </a:rPr>
              <a:t>έως τον 8</a:t>
            </a:r>
            <a:r>
              <a:rPr lang="el-GR" sz="2400" b="1" baseline="30000" dirty="0">
                <a:solidFill>
                  <a:schemeClr val="bg1"/>
                </a:solidFill>
              </a:rPr>
              <a:t>ο</a:t>
            </a:r>
            <a:r>
              <a:rPr lang="el-GR" sz="2400" b="1" dirty="0">
                <a:solidFill>
                  <a:schemeClr val="bg1"/>
                </a:solidFill>
              </a:rPr>
              <a:t> του 2021)</a:t>
            </a:r>
            <a:endParaRPr lang="en-GB" sz="2400" b="1" dirty="0">
              <a:solidFill>
                <a:schemeClr val="bg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8976"/>
          <a:stretch/>
        </p:blipFill>
        <p:spPr>
          <a:xfrm>
            <a:off x="6067213" y="1118473"/>
            <a:ext cx="3076787" cy="3414056"/>
          </a:xfrm>
          <a:prstGeom prst="rect">
            <a:avLst/>
          </a:prstGeom>
        </p:spPr>
      </p:pic>
      <p:sp>
        <p:nvSpPr>
          <p:cNvPr id="4" name="Content Placeholder 3">
            <a:extLst>
              <a:ext uri="{FF2B5EF4-FFF2-40B4-BE49-F238E27FC236}">
                <a16:creationId xmlns:a16="http://schemas.microsoft.com/office/drawing/2014/main" id="{9182C262-6956-8C5B-9567-7295E68E5CC4}"/>
              </a:ext>
            </a:extLst>
          </p:cNvPr>
          <p:cNvSpPr>
            <a:spLocks noGrp="1"/>
          </p:cNvSpPr>
          <p:nvPr>
            <p:ph idx="1"/>
          </p:nvPr>
        </p:nvSpPr>
        <p:spPr>
          <a:xfrm>
            <a:off x="394704" y="1118473"/>
            <a:ext cx="5473244" cy="3414056"/>
          </a:xfrm>
        </p:spPr>
        <p:txBody>
          <a:bodyPr>
            <a:noAutofit/>
          </a:bodyPr>
          <a:lstStyle/>
          <a:p>
            <a:pPr algn="just" fontAlgn="base"/>
            <a:r>
              <a:rPr lang="el-GR" sz="1400" dirty="0">
                <a:latin typeface="Calibri" panose="020F0502020204030204" pitchFamily="34" charset="0"/>
                <a:cs typeface="Calibri" panose="020F0502020204030204" pitchFamily="34" charset="0"/>
              </a:rPr>
              <a:t>Α</a:t>
            </a:r>
            <a:r>
              <a:rPr lang="el-GR" sz="1400" b="0" i="0" dirty="0">
                <a:effectLst/>
                <a:latin typeface="Calibri" panose="020F0502020204030204" pitchFamily="34" charset="0"/>
                <a:cs typeface="Calibri" panose="020F0502020204030204" pitchFamily="34" charset="0"/>
              </a:rPr>
              <a:t>πό τον Νοέμβριο του 2015</a:t>
            </a:r>
            <a:r>
              <a:rPr lang="en-GB" sz="1400" b="0" i="0" dirty="0">
                <a:effectLst/>
                <a:latin typeface="Calibri" panose="020F0502020204030204" pitchFamily="34" charset="0"/>
                <a:cs typeface="Calibri" panose="020F0502020204030204" pitchFamily="34" charset="0"/>
              </a:rPr>
              <a:t>:</a:t>
            </a:r>
            <a:r>
              <a:rPr lang="el-GR" sz="1400" b="0" i="0" dirty="0">
                <a:effectLst/>
                <a:latin typeface="Calibri" panose="020F0502020204030204" pitchFamily="34" charset="0"/>
                <a:cs typeface="Calibri" panose="020F0502020204030204" pitchFamily="34" charset="0"/>
              </a:rPr>
              <a:t> σχεδόν </a:t>
            </a:r>
            <a:r>
              <a:rPr lang="el-GR" sz="1400" b="1" i="0" dirty="0">
                <a:effectLst/>
                <a:latin typeface="Calibri" panose="020F0502020204030204" pitchFamily="34" charset="0"/>
                <a:cs typeface="Calibri" panose="020F0502020204030204" pitchFamily="34" charset="0"/>
              </a:rPr>
              <a:t>80.000</a:t>
            </a:r>
            <a:r>
              <a:rPr lang="el-GR" sz="1400" b="0" i="0" dirty="0">
                <a:effectLst/>
                <a:latin typeface="Calibri" panose="020F0502020204030204" pitchFamily="34" charset="0"/>
                <a:cs typeface="Calibri" panose="020F0502020204030204" pitchFamily="34" charset="0"/>
              </a:rPr>
              <a:t> άτομα  </a:t>
            </a:r>
            <a:endParaRPr lang="en-GB" sz="1400" b="0" i="0" dirty="0">
              <a:effectLst/>
              <a:latin typeface="Calibri" panose="020F0502020204030204" pitchFamily="34" charset="0"/>
              <a:cs typeface="Calibri" panose="020F0502020204030204" pitchFamily="34" charset="0"/>
            </a:endParaRPr>
          </a:p>
          <a:p>
            <a:pPr algn="just" fontAlgn="base"/>
            <a:r>
              <a:rPr lang="en-GB" sz="1400" dirty="0">
                <a:latin typeface="Calibri" panose="020F0502020204030204" pitchFamily="34" charset="0"/>
                <a:cs typeface="Calibri" panose="020F0502020204030204" pitchFamily="34" charset="0"/>
              </a:rPr>
              <a:t>T</a:t>
            </a:r>
            <a:r>
              <a:rPr lang="el-GR" sz="1400" b="0" i="0" dirty="0">
                <a:effectLst/>
                <a:latin typeface="Calibri" panose="020F0502020204030204" pitchFamily="34" charset="0"/>
                <a:cs typeface="Calibri" panose="020F0502020204030204" pitchFamily="34" charset="0"/>
              </a:rPr>
              <a:t>έλος Αυγούστου του 2021</a:t>
            </a:r>
            <a:r>
              <a:rPr lang="en-GB" sz="1400" b="0" i="0" dirty="0">
                <a:effectLst/>
                <a:latin typeface="Calibri" panose="020F0502020204030204" pitchFamily="34" charset="0"/>
                <a:cs typeface="Calibri" panose="020F0502020204030204" pitchFamily="34" charset="0"/>
              </a:rPr>
              <a:t>:</a:t>
            </a:r>
            <a:r>
              <a:rPr lang="el-GR" sz="1400" b="0" i="0" dirty="0">
                <a:effectLst/>
                <a:latin typeface="Calibri" panose="020F0502020204030204" pitchFamily="34" charset="0"/>
                <a:cs typeface="Calibri" panose="020F0502020204030204" pitchFamily="34" charset="0"/>
              </a:rPr>
              <a:t> </a:t>
            </a:r>
            <a:r>
              <a:rPr lang="el-GR" sz="1400" b="1" i="0" dirty="0">
                <a:effectLst/>
                <a:latin typeface="Calibri" panose="020F0502020204030204" pitchFamily="34" charset="0"/>
                <a:cs typeface="Calibri" panose="020F0502020204030204" pitchFamily="34" charset="0"/>
              </a:rPr>
              <a:t>17.580</a:t>
            </a:r>
            <a:r>
              <a:rPr lang="el-GR" sz="1400" b="0" i="0" dirty="0">
                <a:effectLst/>
                <a:latin typeface="Calibri" panose="020F0502020204030204" pitchFamily="34" charset="0"/>
                <a:cs typeface="Calibri" panose="020F0502020204030204" pitchFamily="34" charset="0"/>
              </a:rPr>
              <a:t> άτομα στεγάζονται στο Πρόγραμμα, ανάμεσά τους 3.830 αναγνωρισμένοι πρόσφυγες. </a:t>
            </a:r>
            <a:endParaRPr lang="en-GB" sz="1400" b="0" i="0" dirty="0">
              <a:effectLst/>
              <a:latin typeface="Calibri" panose="020F0502020204030204" pitchFamily="34" charset="0"/>
              <a:cs typeface="Calibri" panose="020F0502020204030204" pitchFamily="34" charset="0"/>
            </a:endParaRPr>
          </a:p>
          <a:p>
            <a:pPr algn="just" fontAlgn="base"/>
            <a:r>
              <a:rPr lang="el-GR" sz="1400" b="0" i="0" dirty="0">
                <a:effectLst/>
                <a:latin typeface="Calibri" panose="020F0502020204030204" pitchFamily="34" charset="0"/>
                <a:cs typeface="Calibri" panose="020F0502020204030204" pitchFamily="34" charset="0"/>
              </a:rPr>
              <a:t>Το </a:t>
            </a:r>
            <a:r>
              <a:rPr lang="el-GR" sz="1400" b="1" i="0" dirty="0">
                <a:effectLst/>
                <a:latin typeface="Calibri" panose="020F0502020204030204" pitchFamily="34" charset="0"/>
                <a:cs typeface="Calibri" panose="020F0502020204030204" pitchFamily="34" charset="0"/>
              </a:rPr>
              <a:t>46%</a:t>
            </a:r>
            <a:r>
              <a:rPr lang="en-GB" sz="1400" b="0" i="0" dirty="0">
                <a:effectLst/>
                <a:latin typeface="Calibri" panose="020F0502020204030204" pitchFamily="34" charset="0"/>
                <a:cs typeface="Calibri" panose="020F0502020204030204" pitchFamily="34" charset="0"/>
              </a:rPr>
              <a:t> </a:t>
            </a:r>
            <a:r>
              <a:rPr lang="el-GR" sz="1400" b="0" i="0" dirty="0">
                <a:effectLst/>
                <a:latin typeface="Calibri" panose="020F0502020204030204" pitchFamily="34" charset="0"/>
                <a:cs typeface="Calibri" panose="020F0502020204030204" pitchFamily="34" charset="0"/>
              </a:rPr>
              <a:t>είναι </a:t>
            </a:r>
            <a:r>
              <a:rPr lang="el-GR" sz="1400" b="1" i="0" dirty="0">
                <a:effectLst/>
                <a:latin typeface="Calibri" panose="020F0502020204030204" pitchFamily="34" charset="0"/>
                <a:cs typeface="Calibri" panose="020F0502020204030204" pitchFamily="34" charset="0"/>
              </a:rPr>
              <a:t>παιδιά</a:t>
            </a:r>
            <a:r>
              <a:rPr lang="el-GR" sz="1400" b="0" i="0" dirty="0">
                <a:effectLst/>
                <a:latin typeface="Calibri" panose="020F0502020204030204" pitchFamily="34" charset="0"/>
                <a:cs typeface="Calibri" panose="020F0502020204030204" pitchFamily="34" charset="0"/>
              </a:rPr>
              <a:t>. </a:t>
            </a:r>
            <a:endParaRPr lang="en-GB" sz="1400" b="0" i="0" dirty="0">
              <a:effectLst/>
              <a:latin typeface="Calibri" panose="020F0502020204030204" pitchFamily="34" charset="0"/>
              <a:cs typeface="Calibri" panose="020F0502020204030204" pitchFamily="34" charset="0"/>
            </a:endParaRPr>
          </a:p>
          <a:p>
            <a:pPr algn="just" fontAlgn="base"/>
            <a:r>
              <a:rPr lang="el-GR" sz="1400" b="0" i="0" dirty="0">
                <a:effectLst/>
                <a:latin typeface="Calibri" panose="020F0502020204030204" pitchFamily="34" charset="0"/>
                <a:cs typeface="Calibri" panose="020F0502020204030204" pitchFamily="34" charset="0"/>
              </a:rPr>
              <a:t>Η μεγάλη πλειοψηφία είναι οικογένειες, κατά μέσο όρο πενταμελείς. </a:t>
            </a:r>
            <a:endParaRPr lang="en-GB" sz="1400" b="0" i="0" dirty="0">
              <a:effectLst/>
              <a:latin typeface="Calibri" panose="020F0502020204030204" pitchFamily="34" charset="0"/>
              <a:cs typeface="Calibri" panose="020F0502020204030204" pitchFamily="34" charset="0"/>
            </a:endParaRPr>
          </a:p>
          <a:p>
            <a:pPr algn="just" fontAlgn="base"/>
            <a:r>
              <a:rPr lang="el-GR" sz="1400" b="0" i="0" dirty="0">
                <a:effectLst/>
                <a:latin typeface="Calibri" panose="020F0502020204030204" pitchFamily="34" charset="0"/>
                <a:cs typeface="Calibri" panose="020F0502020204030204" pitchFamily="34" charset="0"/>
              </a:rPr>
              <a:t>Περίπου ένας στους τρεις πληρούν τουλάχιστον ένα από τα κριτήρια </a:t>
            </a:r>
            <a:r>
              <a:rPr lang="el-GR" sz="1400" b="0" i="0" dirty="0" err="1">
                <a:effectLst/>
                <a:latin typeface="Calibri" panose="020F0502020204030204" pitchFamily="34" charset="0"/>
                <a:cs typeface="Calibri" panose="020F0502020204030204" pitchFamily="34" charset="0"/>
              </a:rPr>
              <a:t>ευαλωτότητας</a:t>
            </a:r>
            <a:r>
              <a:rPr lang="el-GR" sz="1400" b="0" i="0" dirty="0">
                <a:effectLst/>
                <a:latin typeface="Calibri" panose="020F0502020204030204" pitchFamily="34" charset="0"/>
                <a:cs typeface="Calibri" panose="020F0502020204030204" pitchFamily="34" charset="0"/>
              </a:rPr>
              <a:t> για τη συμμετοχή τους στο Πρόγραμμα.</a:t>
            </a:r>
          </a:p>
          <a:p>
            <a:pPr algn="just" fontAlgn="base"/>
            <a:r>
              <a:rPr lang="el-GR" sz="1400" b="0" i="0" dirty="0">
                <a:effectLst/>
                <a:latin typeface="Calibri" panose="020F0502020204030204" pitchFamily="34" charset="0"/>
                <a:cs typeface="Calibri" panose="020F0502020204030204" pitchFamily="34" charset="0"/>
              </a:rPr>
              <a:t>Οι τρεις πιο κοινές περιπτώσεις ευαλωτότητας είναι:</a:t>
            </a:r>
          </a:p>
          <a:p>
            <a:pPr lvl="1" algn="just" fontAlgn="base"/>
            <a:r>
              <a:rPr lang="el-GR" sz="1400" b="1" i="0" dirty="0">
                <a:effectLst/>
                <a:latin typeface="Calibri" panose="020F0502020204030204" pitchFamily="34" charset="0"/>
                <a:cs typeface="Calibri" panose="020F0502020204030204" pitchFamily="34" charset="0"/>
              </a:rPr>
              <a:t>11% </a:t>
            </a:r>
            <a:r>
              <a:rPr lang="el-GR" sz="1400" b="0" i="0" dirty="0">
                <a:effectLst/>
                <a:latin typeface="Calibri" panose="020F0502020204030204" pitchFamily="34" charset="0"/>
                <a:cs typeface="Calibri" panose="020F0502020204030204" pitchFamily="34" charset="0"/>
              </a:rPr>
              <a:t>Σοβαρό ιατρικό πρόβλημα</a:t>
            </a:r>
          </a:p>
          <a:p>
            <a:pPr lvl="1" algn="just" fontAlgn="base"/>
            <a:r>
              <a:rPr lang="el-GR" sz="1400" b="1" i="0" dirty="0">
                <a:effectLst/>
                <a:latin typeface="Calibri" panose="020F0502020204030204" pitchFamily="34" charset="0"/>
                <a:cs typeface="Calibri" panose="020F0502020204030204" pitchFamily="34" charset="0"/>
              </a:rPr>
              <a:t>4% </a:t>
            </a:r>
            <a:r>
              <a:rPr lang="el-GR" sz="1400" b="0" i="0" dirty="0">
                <a:effectLst/>
                <a:latin typeface="Calibri" panose="020F0502020204030204" pitchFamily="34" charset="0"/>
                <a:cs typeface="Calibri" panose="020F0502020204030204" pitchFamily="34" charset="0"/>
              </a:rPr>
              <a:t>Παιδιά σε κίνδυνο </a:t>
            </a:r>
          </a:p>
          <a:p>
            <a:pPr lvl="1" algn="just" fontAlgn="base"/>
            <a:r>
              <a:rPr lang="el-GR" sz="1400" b="1" i="0" dirty="0">
                <a:effectLst/>
                <a:latin typeface="Calibri" panose="020F0502020204030204" pitchFamily="34" charset="0"/>
                <a:cs typeface="Calibri" panose="020F0502020204030204" pitchFamily="34" charset="0"/>
              </a:rPr>
              <a:t>3% </a:t>
            </a:r>
            <a:r>
              <a:rPr lang="el-GR" sz="1400" b="0" i="0" dirty="0">
                <a:effectLst/>
                <a:latin typeface="Calibri" panose="020F0502020204030204" pitchFamily="34" charset="0"/>
                <a:cs typeface="Calibri" panose="020F0502020204030204" pitchFamily="34" charset="0"/>
              </a:rPr>
              <a:t>Μονογονεϊκή οικογένεια</a:t>
            </a:r>
            <a:endParaRPr lang="en-GB" sz="1400" b="0" i="0" dirty="0">
              <a:effectLst/>
              <a:latin typeface="Calibri" panose="020F0502020204030204" pitchFamily="34" charset="0"/>
              <a:cs typeface="Calibri" panose="020F0502020204030204" pitchFamily="34" charset="0"/>
            </a:endParaRPr>
          </a:p>
          <a:p>
            <a:pPr lvl="1" algn="just" fontAlgn="base"/>
            <a:endParaRPr lang="en-US" sz="1100" b="0" i="0" dirty="0">
              <a:effectLst/>
              <a:latin typeface="Lato" panose="020F0502020204030203"/>
            </a:endParaRPr>
          </a:p>
          <a:p>
            <a:pPr marL="0" indent="0" algn="just" fontAlgn="base">
              <a:buNone/>
            </a:pPr>
            <a:endParaRPr lang="el-GR" sz="1050" b="0" i="0" dirty="0">
              <a:effectLst/>
              <a:latin typeface="Lato Medium" panose="020F0502020204030203"/>
            </a:endParaRPr>
          </a:p>
          <a:p>
            <a:pPr marL="0" indent="0" algn="just" fontAlgn="base">
              <a:buNone/>
            </a:pPr>
            <a:endParaRPr lang="el-GR" sz="1050" dirty="0">
              <a:latin typeface="Lato Medium" panose="020F0502020204030203"/>
            </a:endParaRPr>
          </a:p>
          <a:p>
            <a:pPr marL="0" indent="0" algn="just" fontAlgn="base">
              <a:buNone/>
            </a:pPr>
            <a:endParaRPr lang="el-GR" sz="1050" b="0" i="0" dirty="0">
              <a:effectLst/>
              <a:latin typeface="Lato Medium" panose="020F0502020204030203"/>
            </a:endParaRPr>
          </a:p>
          <a:p>
            <a:pPr marL="0" indent="0" algn="just" fontAlgn="base">
              <a:buNone/>
            </a:pPr>
            <a:r>
              <a:rPr lang="el-GR" sz="1050" b="0" i="0" dirty="0">
                <a:effectLst/>
                <a:latin typeface="Lato Medium" panose="020F0502020204030203"/>
              </a:rPr>
              <a:t>Πηγή: </a:t>
            </a:r>
            <a:r>
              <a:rPr lang="en-US" sz="1050" b="0" i="0" dirty="0">
                <a:effectLst/>
                <a:latin typeface="Lato" panose="020F0502020204030203"/>
              </a:rPr>
              <a:t>https://migration.gov.gr/fact-sheet-estia/</a:t>
            </a:r>
            <a:endParaRPr lang="el-GR" sz="1050" b="0" i="0" dirty="0">
              <a:effectLst/>
              <a:latin typeface="Open Sans" panose="020B0606030504020204" pitchFamily="34" charset="0"/>
            </a:endParaRPr>
          </a:p>
          <a:p>
            <a:endParaRPr lang="en-US" sz="1800" dirty="0">
              <a:latin typeface="Lato" panose="020F0502020204030203"/>
            </a:endParaRPr>
          </a:p>
        </p:txBody>
      </p:sp>
    </p:spTree>
    <p:extLst>
      <p:ext uri="{BB962C8B-B14F-4D97-AF65-F5344CB8AC3E}">
        <p14:creationId xmlns:p14="http://schemas.microsoft.com/office/powerpoint/2010/main" val="227317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87" t="1" b="2380"/>
          <a:stretch/>
        </p:blipFill>
        <p:spPr>
          <a:xfrm>
            <a:off x="5453508" y="1222899"/>
            <a:ext cx="3690492" cy="2966086"/>
          </a:xfrm>
          <a:prstGeom prst="rect">
            <a:avLst/>
          </a:prstGeom>
        </p:spPr>
      </p:pic>
      <p:sp>
        <p:nvSpPr>
          <p:cNvPr id="4" name="Content Placeholder 3">
            <a:extLst>
              <a:ext uri="{FF2B5EF4-FFF2-40B4-BE49-F238E27FC236}">
                <a16:creationId xmlns:a16="http://schemas.microsoft.com/office/drawing/2014/main" id="{CAE5A438-04F7-9BEF-A1BC-8D99CEA933B9}"/>
              </a:ext>
            </a:extLst>
          </p:cNvPr>
          <p:cNvSpPr>
            <a:spLocks noGrp="1"/>
          </p:cNvSpPr>
          <p:nvPr>
            <p:ph idx="1"/>
          </p:nvPr>
        </p:nvSpPr>
        <p:spPr>
          <a:xfrm>
            <a:off x="394704" y="823566"/>
            <a:ext cx="4894343" cy="3669711"/>
          </a:xfrm>
        </p:spPr>
        <p:txBody>
          <a:bodyPr>
            <a:normAutofit fontScale="85000" lnSpcReduction="20000"/>
          </a:bodyPr>
          <a:lstStyle/>
          <a:p>
            <a:pPr marL="0" indent="0">
              <a:lnSpc>
                <a:spcPct val="150000"/>
              </a:lnSpc>
              <a:buNone/>
            </a:pPr>
            <a:r>
              <a:rPr lang="el-GR" sz="1900" b="0" i="0" dirty="0">
                <a:effectLst/>
                <a:latin typeface="Calibri" panose="020F0502020204030204" pitchFamily="34" charset="0"/>
                <a:cs typeface="Calibri" panose="020F0502020204030204" pitchFamily="34" charset="0"/>
              </a:rPr>
              <a:t>Η μεγάλη πλειοψηφία, κοντά στο 81% των ατόμων που συμμετέχουν στο Πρόγραμμα Στέγασης, είναι Αφγανοί, </a:t>
            </a:r>
            <a:r>
              <a:rPr lang="el-GR" sz="1900" b="0" i="0" dirty="0" err="1">
                <a:effectLst/>
                <a:latin typeface="Calibri" panose="020F0502020204030204" pitchFamily="34" charset="0"/>
                <a:cs typeface="Calibri" panose="020F0502020204030204" pitchFamily="34" charset="0"/>
              </a:rPr>
              <a:t>Σύροι</a:t>
            </a:r>
            <a:r>
              <a:rPr lang="el-GR" sz="1900" b="0" i="0" dirty="0">
                <a:effectLst/>
                <a:latin typeface="Calibri" panose="020F0502020204030204" pitchFamily="34" charset="0"/>
                <a:cs typeface="Calibri" panose="020F0502020204030204" pitchFamily="34" charset="0"/>
              </a:rPr>
              <a:t>, Ιρακινοί, Κονγκολέζοι (Λ.Δ.Κ.) ή Ιρανοί. </a:t>
            </a:r>
          </a:p>
          <a:p>
            <a:pPr marL="0" indent="0">
              <a:lnSpc>
                <a:spcPct val="150000"/>
              </a:lnSpc>
              <a:buNone/>
            </a:pPr>
            <a:endParaRPr lang="en-GB" sz="1900" b="0" i="0" dirty="0">
              <a:effectLst/>
              <a:latin typeface="Calibri" panose="020F0502020204030204" pitchFamily="34" charset="0"/>
              <a:cs typeface="Calibri" panose="020F0502020204030204" pitchFamily="34" charset="0"/>
            </a:endParaRPr>
          </a:p>
          <a:p>
            <a:pPr marL="0" indent="0">
              <a:lnSpc>
                <a:spcPct val="150000"/>
              </a:lnSpc>
              <a:buNone/>
            </a:pPr>
            <a:r>
              <a:rPr lang="el-GR" sz="1900" b="0" i="0" dirty="0">
                <a:effectLst/>
                <a:latin typeface="Calibri" panose="020F0502020204030204" pitchFamily="34" charset="0"/>
                <a:cs typeface="Calibri" panose="020F0502020204030204" pitchFamily="34" charset="0"/>
              </a:rPr>
              <a:t>Ωστόσο, τα άτομα που φιλοξενούνταν ως το τέλος του Αυγούστου του 2021 μιλούσαν περισσότερες από 45 διαφορετικές μητρικές γλώσσες.</a:t>
            </a:r>
          </a:p>
          <a:p>
            <a:pPr marL="0" indent="0">
              <a:buNone/>
            </a:pPr>
            <a:endParaRPr lang="el-GR" sz="1200" dirty="0">
              <a:latin typeface="Lato"/>
            </a:endParaRPr>
          </a:p>
          <a:p>
            <a:pPr marL="0" indent="0">
              <a:buNone/>
            </a:pPr>
            <a:endParaRPr lang="en-GB" sz="1200" b="0" i="0" dirty="0">
              <a:effectLst/>
              <a:latin typeface="Lato"/>
            </a:endParaRPr>
          </a:p>
          <a:p>
            <a:pPr marL="0" indent="0">
              <a:buNone/>
            </a:pPr>
            <a:endParaRPr lang="el-GR" sz="1200" dirty="0">
              <a:latin typeface="Lato"/>
            </a:endParaRPr>
          </a:p>
          <a:p>
            <a:pPr marL="0" indent="0">
              <a:buNone/>
            </a:pPr>
            <a:endParaRPr lang="el-GR" sz="1200" dirty="0">
              <a:latin typeface="Lato"/>
            </a:endParaRPr>
          </a:p>
          <a:p>
            <a:pPr marL="0" indent="0">
              <a:buNone/>
            </a:pPr>
            <a:endParaRPr lang="el-GR" sz="1200" dirty="0">
              <a:latin typeface="Lato"/>
            </a:endParaRPr>
          </a:p>
          <a:p>
            <a:pPr marL="0" indent="0">
              <a:buNone/>
            </a:pPr>
            <a:endParaRPr lang="el-GR" sz="1200" dirty="0">
              <a:latin typeface="Lato"/>
            </a:endParaRPr>
          </a:p>
          <a:p>
            <a:pPr marL="0" indent="0">
              <a:buNone/>
            </a:pPr>
            <a:endParaRPr lang="el-GR" sz="1200" dirty="0">
              <a:latin typeface="Lato"/>
            </a:endParaRPr>
          </a:p>
          <a:p>
            <a:pPr marL="0" indent="0">
              <a:buNone/>
            </a:pPr>
            <a:r>
              <a:rPr lang="el-GR" sz="1200" dirty="0">
                <a:latin typeface="Lato"/>
              </a:rPr>
              <a:t>Πηγή: </a:t>
            </a:r>
            <a:r>
              <a:rPr lang="en-US" sz="1200" dirty="0">
                <a:latin typeface="Lato"/>
                <a:hlinkClick r:id="rId3"/>
              </a:rPr>
              <a:t>https://migration.gov.gr/fact-sheet-estia/</a:t>
            </a:r>
            <a:r>
              <a:rPr lang="el-GR" sz="1200" dirty="0">
                <a:latin typeface="Lato"/>
              </a:rPr>
              <a:t> </a:t>
            </a:r>
            <a:endParaRPr lang="en-US" sz="1200" dirty="0">
              <a:latin typeface="Lato"/>
            </a:endParaRPr>
          </a:p>
        </p:txBody>
      </p:sp>
      <p:sp>
        <p:nvSpPr>
          <p:cNvPr id="6" name="Title 1"/>
          <p:cNvSpPr>
            <a:spLocks noGrp="1"/>
          </p:cNvSpPr>
          <p:nvPr>
            <p:ph type="title"/>
          </p:nvPr>
        </p:nvSpPr>
        <p:spPr>
          <a:xfrm>
            <a:off x="394704" y="204348"/>
            <a:ext cx="8568641" cy="381131"/>
          </a:xfrm>
        </p:spPr>
        <p:txBody>
          <a:bodyPr>
            <a:normAutofit fontScale="90000"/>
          </a:bodyPr>
          <a:lstStyle/>
          <a:p>
            <a:r>
              <a:rPr lang="el-GR" sz="2400" b="1" dirty="0"/>
              <a:t>ΤΟ ΠΡΟΓΡΑΜΜΑ </a:t>
            </a:r>
            <a:r>
              <a:rPr lang="en-US" sz="2400" b="1" dirty="0"/>
              <a:t>ESTIA: </a:t>
            </a:r>
            <a:r>
              <a:rPr lang="el-GR" sz="2400" b="1" dirty="0">
                <a:solidFill>
                  <a:schemeClr val="bg1"/>
                </a:solidFill>
              </a:rPr>
              <a:t>Δημογραφικά στοιχεία</a:t>
            </a:r>
            <a:r>
              <a:rPr lang="en-US" sz="2400" b="1" dirty="0">
                <a:solidFill>
                  <a:schemeClr val="bg1"/>
                </a:solidFill>
              </a:rPr>
              <a:t> (</a:t>
            </a:r>
            <a:r>
              <a:rPr lang="el-GR" sz="2400" b="1" dirty="0">
                <a:solidFill>
                  <a:schemeClr val="bg1"/>
                </a:solidFill>
              </a:rPr>
              <a:t>έως τον 8</a:t>
            </a:r>
            <a:r>
              <a:rPr lang="el-GR" sz="2400" b="1" baseline="30000" dirty="0">
                <a:solidFill>
                  <a:schemeClr val="bg1"/>
                </a:solidFill>
              </a:rPr>
              <a:t>ο</a:t>
            </a:r>
            <a:r>
              <a:rPr lang="el-GR" sz="2400" b="1" dirty="0">
                <a:solidFill>
                  <a:schemeClr val="bg1"/>
                </a:solidFill>
              </a:rPr>
              <a:t> του 2021)</a:t>
            </a:r>
            <a:endParaRPr lang="en-GB" sz="2400" b="1" dirty="0">
              <a:solidFill>
                <a:schemeClr val="bg1"/>
              </a:solidFill>
            </a:endParaRPr>
          </a:p>
        </p:txBody>
      </p:sp>
    </p:spTree>
    <p:extLst>
      <p:ext uri="{BB962C8B-B14F-4D97-AF65-F5344CB8AC3E}">
        <p14:creationId xmlns:p14="http://schemas.microsoft.com/office/powerpoint/2010/main" val="89234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C285B160-CE08-A6FF-1305-8F719DEA3FF6}"/>
              </a:ext>
            </a:extLst>
          </p:cNvPr>
          <p:cNvPicPr>
            <a:picLocks noGrp="1" noChangeAspect="1"/>
          </p:cNvPicPr>
          <p:nvPr>
            <p:ph sz="half" idx="1"/>
          </p:nvPr>
        </p:nvPicPr>
        <p:blipFill rotWithShape="1">
          <a:blip r:embed="rId2"/>
          <a:srcRect t="1349" r="1560"/>
          <a:stretch/>
        </p:blipFill>
        <p:spPr>
          <a:xfrm>
            <a:off x="72362" y="1358770"/>
            <a:ext cx="4282549" cy="2160682"/>
          </a:xfrm>
          <a:noFill/>
        </p:spPr>
      </p:pic>
      <p:pic>
        <p:nvPicPr>
          <p:cNvPr id="9" name="Content Placeholder 18">
            <a:extLst>
              <a:ext uri="{FF2B5EF4-FFF2-40B4-BE49-F238E27FC236}">
                <a16:creationId xmlns:a16="http://schemas.microsoft.com/office/drawing/2014/main" id="{3F288F63-5EF7-2D44-5BBA-C4928FFAF398}"/>
              </a:ext>
            </a:extLst>
          </p:cNvPr>
          <p:cNvPicPr>
            <a:picLocks noChangeAspect="1"/>
          </p:cNvPicPr>
          <p:nvPr/>
        </p:nvPicPr>
        <p:blipFill>
          <a:blip r:embed="rId3"/>
          <a:stretch>
            <a:fillRect/>
          </a:stretch>
        </p:blipFill>
        <p:spPr>
          <a:xfrm>
            <a:off x="4415563" y="1578764"/>
            <a:ext cx="4669235" cy="1720695"/>
          </a:xfrm>
          <a:prstGeom prst="rect">
            <a:avLst/>
          </a:prstGeom>
        </p:spPr>
      </p:pic>
      <p:sp>
        <p:nvSpPr>
          <p:cNvPr id="10" name="Title 1">
            <a:extLst>
              <a:ext uri="{FF2B5EF4-FFF2-40B4-BE49-F238E27FC236}">
                <a16:creationId xmlns:a16="http://schemas.microsoft.com/office/drawing/2014/main" id="{C8D19AE8-6A2F-09DD-8D72-6992992C515F}"/>
              </a:ext>
            </a:extLst>
          </p:cNvPr>
          <p:cNvSpPr txBox="1">
            <a:spLocks/>
          </p:cNvSpPr>
          <p:nvPr/>
        </p:nvSpPr>
        <p:spPr>
          <a:xfrm>
            <a:off x="226327" y="3907579"/>
            <a:ext cx="8754312" cy="504615"/>
          </a:xfrm>
          <a:prstGeom prst="rect">
            <a:avLst/>
          </a:prstGeom>
        </p:spPr>
        <p:txBody>
          <a:bodyPr vert="horz" lIns="0" tIns="0" rIns="0" bIns="0" rtlCol="0" anchor="b" anchorCtr="0">
            <a:norm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sz="900" dirty="0">
                <a:solidFill>
                  <a:schemeClr val="tx1"/>
                </a:solidFill>
              </a:rPr>
              <a:t>Πηγή: </a:t>
            </a:r>
            <a:r>
              <a:rPr lang="en-US" sz="900" dirty="0">
                <a:solidFill>
                  <a:schemeClr val="tx1"/>
                </a:solidFill>
              </a:rPr>
              <a:t>https://migration.gov.gr/wp-content/uploads/2022/05/%CE%91%CF%80%CF%81%CE%AF%CE%BB%CE%B9%CE%BF%CF%82-2022_%CE%A5%CE%9C%CE%91-GR-%CE%95%CE%BD%CE%B7%CE%BC%CE%B5%CF%81%CF%89%CF%84%CE%B9%CE%BA%CF%8C-%CE%94%CE%99%CE%95%CE%98%CE%9D%CE%97-%CE%A0%CE%A1%CE%9F%CE%A3%CE%A4%CE%91%CE%A3%CE%99%CE%91.pdf</a:t>
            </a:r>
          </a:p>
        </p:txBody>
      </p:sp>
      <p:sp>
        <p:nvSpPr>
          <p:cNvPr id="11" name="Title 1"/>
          <p:cNvSpPr txBox="1">
            <a:spLocks/>
          </p:cNvSpPr>
          <p:nvPr/>
        </p:nvSpPr>
        <p:spPr>
          <a:xfrm>
            <a:off x="394704" y="204348"/>
            <a:ext cx="8568641" cy="381131"/>
          </a:xfrm>
          <a:prstGeom prst="rect">
            <a:avLst/>
          </a:prstGeom>
        </p:spPr>
        <p:txBody>
          <a:bodyPr vert="horz" lIns="0" tIns="0" rIns="0" bIns="0" rtlCol="0" anchor="b" anchorCtr="0">
            <a:norm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sz="2400" b="1" dirty="0"/>
              <a:t>ΠΛΗΘΥΣΜΟΣ ΜΕ ΠΡΟΣΦΥΓΙΚΟ ΥΠΟΒΑΘΡΟ </a:t>
            </a:r>
            <a:r>
              <a:rPr lang="el-GR" sz="2400" b="1" dirty="0">
                <a:solidFill>
                  <a:schemeClr val="bg1"/>
                </a:solidFill>
              </a:rPr>
              <a:t>ΣΗΜΕΡΑ</a:t>
            </a:r>
            <a:endParaRPr lang="en-GB" sz="2400" b="1" dirty="0">
              <a:solidFill>
                <a:schemeClr val="bg1"/>
              </a:solidFill>
            </a:endParaRPr>
          </a:p>
        </p:txBody>
      </p:sp>
    </p:spTree>
    <p:extLst>
      <p:ext uri="{BB962C8B-B14F-4D97-AF65-F5344CB8AC3E}">
        <p14:creationId xmlns:p14="http://schemas.microsoft.com/office/powerpoint/2010/main" val="2477898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9CE92-57EB-F484-9EEF-B2A9B23FDB95}"/>
              </a:ext>
            </a:extLst>
          </p:cNvPr>
          <p:cNvSpPr txBox="1"/>
          <p:nvPr/>
        </p:nvSpPr>
        <p:spPr>
          <a:xfrm>
            <a:off x="4499637" y="1059628"/>
            <a:ext cx="4513415" cy="3253968"/>
          </a:xfrm>
          <a:prstGeom prst="rect">
            <a:avLst/>
          </a:prstGeom>
          <a:noFill/>
        </p:spPr>
        <p:txBody>
          <a:bodyPr wrap="square">
            <a:spAutoFit/>
          </a:bodyPr>
          <a:lstStyle/>
          <a:p>
            <a:pPr>
              <a:lnSpc>
                <a:spcPct val="150000"/>
              </a:lnSpc>
            </a:pPr>
            <a:r>
              <a:rPr lang="el-GR" sz="1400" b="0" i="0" dirty="0">
                <a:effectLst/>
                <a:latin typeface="Calibri" panose="020F0502020204030204" pitchFamily="34" charset="0"/>
                <a:cs typeface="Calibri" panose="020F0502020204030204" pitchFamily="34" charset="0"/>
              </a:rPr>
              <a:t>Υπουργείο Προστασίας του Πολίτη (27/5/2022)</a:t>
            </a:r>
            <a:r>
              <a:rPr lang="en-GB" sz="1400" b="0" i="0" dirty="0">
                <a:effectLst/>
                <a:latin typeface="Calibri" panose="020F0502020204030204" pitchFamily="34" charset="0"/>
                <a:cs typeface="Calibri" panose="020F0502020204030204" pitchFamily="34" charset="0"/>
              </a:rPr>
              <a:t>:</a:t>
            </a:r>
          </a:p>
          <a:p>
            <a:pPr>
              <a:lnSpc>
                <a:spcPct val="150000"/>
              </a:lnSpc>
            </a:pPr>
            <a:endParaRPr lang="el-GR" sz="1400" b="0" i="0" dirty="0">
              <a:effectLst/>
              <a:latin typeface="Calibri" panose="020F0502020204030204" pitchFamily="34" charset="0"/>
              <a:cs typeface="Calibri" panose="020F0502020204030204" pitchFamily="34" charset="0"/>
            </a:endParaRPr>
          </a:p>
          <a:p>
            <a:pPr algn="just">
              <a:lnSpc>
                <a:spcPct val="150000"/>
              </a:lnSpc>
            </a:pPr>
            <a:r>
              <a:rPr lang="el-GR" sz="1400" b="0" i="1" dirty="0">
                <a:effectLst/>
                <a:latin typeface="Calibri" panose="020F0502020204030204" pitchFamily="34" charset="0"/>
                <a:cs typeface="Calibri" panose="020F0502020204030204" pitchFamily="34" charset="0"/>
              </a:rPr>
              <a:t>Συνολικά, από την έναρξη του πολέμου, στην Ελλάδα έχουν περάσει τα σύνορα 30.925 Ουκρανοί υπήκοοι, από τους οποίους 7.848 ανήλικοι.</a:t>
            </a:r>
          </a:p>
          <a:p>
            <a:pPr>
              <a:lnSpc>
                <a:spcPct val="150000"/>
              </a:lnSpc>
            </a:pPr>
            <a:r>
              <a:rPr lang="el-GR" sz="1100" b="1" i="1" dirty="0">
                <a:solidFill>
                  <a:srgbClr val="004071"/>
                </a:solidFill>
                <a:effectLst/>
                <a:latin typeface="Roboto" panose="02000000000000000000" pitchFamily="2" charset="0"/>
              </a:rPr>
              <a:t>( </a:t>
            </a:r>
            <a:r>
              <a:rPr lang="el-GR" sz="1100" b="1" i="1" dirty="0">
                <a:solidFill>
                  <a:srgbClr val="004071"/>
                </a:solidFill>
                <a:latin typeface="Roboto" panose="02000000000000000000" pitchFamily="2" charset="0"/>
                <a:cs typeface="Calibri" panose="020F0502020204030204" pitchFamily="34" charset="0"/>
              </a:rPr>
              <a:t>Υ.Α.</a:t>
            </a:r>
            <a:r>
              <a:rPr lang="el-GR" sz="1100" b="1" i="1" dirty="0">
                <a:solidFill>
                  <a:srgbClr val="004071"/>
                </a:solidFill>
                <a:effectLst/>
                <a:latin typeface="Roboto" panose="02000000000000000000" pitchFamily="2" charset="0"/>
              </a:rPr>
              <a:t> 172172/2022 - ΦΕΚ 1462/Β/28-3-2022 για την προσωρινή προστασία)</a:t>
            </a:r>
          </a:p>
          <a:p>
            <a:pPr>
              <a:lnSpc>
                <a:spcPct val="150000"/>
              </a:lnSpc>
            </a:pPr>
            <a:endParaRPr lang="el-GR" sz="1600" dirty="0">
              <a:latin typeface="Calibri" panose="020F0502020204030204" pitchFamily="34" charset="0"/>
              <a:cs typeface="Calibri" panose="020F0502020204030204" pitchFamily="34" charset="0"/>
            </a:endParaRPr>
          </a:p>
          <a:p>
            <a:pPr>
              <a:lnSpc>
                <a:spcPct val="150000"/>
              </a:lnSpc>
            </a:pPr>
            <a:r>
              <a:rPr lang="el-GR" sz="1000" dirty="0">
                <a:latin typeface="Calibri" panose="020F0502020204030204" pitchFamily="34" charset="0"/>
                <a:cs typeface="Calibri" panose="020F0502020204030204" pitchFamily="34" charset="0"/>
              </a:rPr>
              <a:t>Πηγή: </a:t>
            </a:r>
            <a:r>
              <a:rPr lang="en-US" sz="1000" dirty="0">
                <a:latin typeface="Calibri" panose="020F0502020204030204" pitchFamily="34" charset="0"/>
                <a:cs typeface="Calibri" panose="020F0502020204030204" pitchFamily="34" charset="0"/>
              </a:rPr>
              <a:t>http://www.mopocp.gov.gr/index.php?option=ozo_content&amp;perform=view&amp;id=7957&amp;Itemid=736&amp;lang=</a:t>
            </a:r>
          </a:p>
        </p:txBody>
      </p:sp>
      <p:sp>
        <p:nvSpPr>
          <p:cNvPr id="6" name="Title 1"/>
          <p:cNvSpPr txBox="1">
            <a:spLocks/>
          </p:cNvSpPr>
          <p:nvPr/>
        </p:nvSpPr>
        <p:spPr>
          <a:xfrm>
            <a:off x="394704" y="204348"/>
            <a:ext cx="8568641" cy="381131"/>
          </a:xfrm>
          <a:prstGeom prst="rect">
            <a:avLst/>
          </a:prstGeom>
        </p:spPr>
        <p:txBody>
          <a:bodyPr vert="horz" lIns="0" tIns="0" rIns="0" bIns="0" rtlCol="0" anchor="b" anchorCtr="0">
            <a:norm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sz="2400" b="1" dirty="0"/>
              <a:t>ΟΥΚΡΑΝΟΙ ΕΚΤΟΠΙΣΜΕΝΟΙ </a:t>
            </a:r>
            <a:r>
              <a:rPr lang="el-GR" sz="2400" b="1" dirty="0">
                <a:solidFill>
                  <a:schemeClr val="bg1"/>
                </a:solidFill>
              </a:rPr>
              <a:t>ΣΤΗΝ ΕΛΛΑΔΑ</a:t>
            </a:r>
            <a:endParaRPr lang="en-GB" sz="2400" b="1" dirty="0">
              <a:solidFill>
                <a:schemeClr val="bg1"/>
              </a:solidFill>
            </a:endParaRPr>
          </a:p>
        </p:txBody>
      </p:sp>
      <p:pic>
        <p:nvPicPr>
          <p:cNvPr id="4100" name="Picture 4" descr="Τους 2.704 έχουν φτάσει οι πρόσφυγες στην Ελλάδα από τον πόλεμο της  Ουκρανί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0448"/>
            <a:ext cx="4381500" cy="323850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Ομάδα 9"/>
          <p:cNvGrpSpPr/>
          <p:nvPr/>
        </p:nvGrpSpPr>
        <p:grpSpPr>
          <a:xfrm>
            <a:off x="8038826" y="147949"/>
            <a:ext cx="970757" cy="1056287"/>
            <a:chOff x="0" y="-10319"/>
            <a:chExt cx="1643063" cy="1917701"/>
          </a:xfrm>
        </p:grpSpPr>
        <p:pic>
          <p:nvPicPr>
            <p:cNvPr id="11" name="Picture 7">
              <a:extLst>
                <a:ext uri="{FF2B5EF4-FFF2-40B4-BE49-F238E27FC236}">
                  <a16:creationId xmlns:a16="http://schemas.microsoft.com/office/drawing/2014/main" id="{1852AE82-FA62-1C21-D57B-26302D2FD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8D47299F-0B9C-3CD1-2337-6DED00300A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10FA1009-6031-A6DD-C7E9-72E3993A87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3786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7F2DDDEC-B98C-979D-18E9-EDA21EF04BFD}"/>
              </a:ext>
            </a:extLst>
          </p:cNvPr>
          <p:cNvSpPr>
            <a:spLocks noChangeShapeType="1"/>
          </p:cNvSpPr>
          <p:nvPr/>
        </p:nvSpPr>
        <p:spPr bwMode="auto">
          <a:xfrm>
            <a:off x="3725069" y="1620838"/>
            <a:ext cx="3347244" cy="0"/>
          </a:xfrm>
          <a:prstGeom prst="line">
            <a:avLst/>
          </a:prstGeom>
          <a:noFill/>
          <a:ln w="2857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900"/>
          </a:p>
        </p:txBody>
      </p:sp>
      <p:grpSp>
        <p:nvGrpSpPr>
          <p:cNvPr id="3075" name="Group 3">
            <a:extLst>
              <a:ext uri="{FF2B5EF4-FFF2-40B4-BE49-F238E27FC236}">
                <a16:creationId xmlns:a16="http://schemas.microsoft.com/office/drawing/2014/main" id="{BE14F657-308A-36D2-D126-90E8C470FE2A}"/>
              </a:ext>
            </a:extLst>
          </p:cNvPr>
          <p:cNvGrpSpPr>
            <a:grpSpLocks/>
          </p:cNvGrpSpPr>
          <p:nvPr/>
        </p:nvGrpSpPr>
        <p:grpSpPr bwMode="auto">
          <a:xfrm>
            <a:off x="3725069" y="244475"/>
            <a:ext cx="547688" cy="223838"/>
            <a:chOff x="0" y="0"/>
            <a:chExt cx="1609743" cy="660400"/>
          </a:xfrm>
        </p:grpSpPr>
        <p:sp>
          <p:nvSpPr>
            <p:cNvPr id="3090" name="Freeform 4">
              <a:extLst>
                <a:ext uri="{FF2B5EF4-FFF2-40B4-BE49-F238E27FC236}">
                  <a16:creationId xmlns:a16="http://schemas.microsoft.com/office/drawing/2014/main" id="{0445C511-422E-B68C-93AB-C2DE0C3A9254}"/>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pic>
        <p:nvPicPr>
          <p:cNvPr id="3076" name="Picture 5">
            <a:extLst>
              <a:ext uri="{FF2B5EF4-FFF2-40B4-BE49-F238E27FC236}">
                <a16:creationId xmlns:a16="http://schemas.microsoft.com/office/drawing/2014/main" id="{173CCCFB-DEA6-878A-616A-CF10B2D2A0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4394" y="1806575"/>
            <a:ext cx="1330325" cy="266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a:extLst>
              <a:ext uri="{FF2B5EF4-FFF2-40B4-BE49-F238E27FC236}">
                <a16:creationId xmlns:a16="http://schemas.microsoft.com/office/drawing/2014/main" id="{C6EA6835-D52D-BACD-B7A1-9466C0E94E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5507" y="4073525"/>
            <a:ext cx="133032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a:extLst>
              <a:ext uri="{FF2B5EF4-FFF2-40B4-BE49-F238E27FC236}">
                <a16:creationId xmlns:a16="http://schemas.microsoft.com/office/drawing/2014/main" id="{42856AC0-A198-BA7B-C931-7295C3DD3A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a:extLst>
              <a:ext uri="{FF2B5EF4-FFF2-40B4-BE49-F238E27FC236}">
                <a16:creationId xmlns:a16="http://schemas.microsoft.com/office/drawing/2014/main" id="{39BED84D-28F2-DCD6-40AF-93D50ED0D8B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a:extLst>
              <a:ext uri="{FF2B5EF4-FFF2-40B4-BE49-F238E27FC236}">
                <a16:creationId xmlns:a16="http://schemas.microsoft.com/office/drawing/2014/main" id="{FB838035-3DF4-DE9A-7162-930ECE81A6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a:extLst>
              <a:ext uri="{FF2B5EF4-FFF2-40B4-BE49-F238E27FC236}">
                <a16:creationId xmlns:a16="http://schemas.microsoft.com/office/drawing/2014/main" id="{100A4F84-BD38-35D5-A844-4BC744C6F71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532" y="1806575"/>
            <a:ext cx="1330325" cy="266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2" name="Group 11">
            <a:extLst>
              <a:ext uri="{FF2B5EF4-FFF2-40B4-BE49-F238E27FC236}">
                <a16:creationId xmlns:a16="http://schemas.microsoft.com/office/drawing/2014/main" id="{53695FA6-B54B-CE73-38E1-3973857D9DCA}"/>
              </a:ext>
            </a:extLst>
          </p:cNvPr>
          <p:cNvGrpSpPr>
            <a:grpSpLocks noChangeAspect="1"/>
          </p:cNvGrpSpPr>
          <p:nvPr/>
        </p:nvGrpSpPr>
        <p:grpSpPr bwMode="auto">
          <a:xfrm>
            <a:off x="1025525" y="2054225"/>
            <a:ext cx="2252663" cy="2243932"/>
            <a:chOff x="0" y="0"/>
            <a:chExt cx="6502400" cy="6477000"/>
          </a:xfrm>
        </p:grpSpPr>
        <p:sp>
          <p:nvSpPr>
            <p:cNvPr id="12" name="Freeform 12">
              <a:extLst>
                <a:ext uri="{FF2B5EF4-FFF2-40B4-BE49-F238E27FC236}">
                  <a16:creationId xmlns:a16="http://schemas.microsoft.com/office/drawing/2014/main" id="{712CE62D-AE21-96EC-F1FF-261208940E6C}"/>
                </a:ext>
              </a:extLst>
            </p:cNvPr>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7"/>
              <a:stretch>
                <a:fillRect l="-24712" r="-24712"/>
              </a:stretch>
            </a:blipFill>
          </p:spPr>
        </p:sp>
        <p:sp>
          <p:nvSpPr>
            <p:cNvPr id="3089" name="Freeform 13">
              <a:extLst>
                <a:ext uri="{FF2B5EF4-FFF2-40B4-BE49-F238E27FC236}">
                  <a16:creationId xmlns:a16="http://schemas.microsoft.com/office/drawing/2014/main" id="{01000B1F-44A7-B336-2AD5-E05D911813D5}"/>
                </a:ext>
              </a:extLst>
            </p:cNvPr>
            <p:cNvSpPr>
              <a:spLocks/>
            </p:cNvSpPr>
            <p:nvPr/>
          </p:nvSpPr>
          <p:spPr bwMode="auto">
            <a:xfrm>
              <a:off x="73038" y="66269"/>
              <a:ext cx="6350000" cy="6349987"/>
            </a:xfrm>
            <a:custGeom>
              <a:avLst/>
              <a:gdLst>
                <a:gd name="T0" fmla="*/ 3175000 w 6350000"/>
                <a:gd name="T1" fmla="*/ 6349987 h 6349987"/>
                <a:gd name="T2" fmla="*/ 0 w 6350000"/>
                <a:gd name="T3" fmla="*/ 3175038 h 6349987"/>
                <a:gd name="T4" fmla="*/ 3175000 w 6350000"/>
                <a:gd name="T5" fmla="*/ 0 h 6349987"/>
                <a:gd name="T6" fmla="*/ 6350000 w 6350000"/>
                <a:gd name="T7" fmla="*/ 3175038 h 6349987"/>
                <a:gd name="T8" fmla="*/ 3175000 w 6350000"/>
                <a:gd name="T9" fmla="*/ 6349987 h 6349987"/>
                <a:gd name="T10" fmla="*/ 3175000 w 6350000"/>
                <a:gd name="T11" fmla="*/ 115760 h 6349987"/>
                <a:gd name="T12" fmla="*/ 115760 w 6350000"/>
                <a:gd name="T13" fmla="*/ 3175038 h 6349987"/>
                <a:gd name="T14" fmla="*/ 3175000 w 6350000"/>
                <a:gd name="T15" fmla="*/ 6234265 h 6349987"/>
                <a:gd name="T16" fmla="*/ 6234265 w 6350000"/>
                <a:gd name="T17" fmla="*/ 3175038 h 6349987"/>
                <a:gd name="T18" fmla="*/ 3175000 w 6350000"/>
                <a:gd name="T19" fmla="*/ 115760 h 63499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sp>
        <p:nvSpPr>
          <p:cNvPr id="3083" name="TextBox 14">
            <a:extLst>
              <a:ext uri="{FF2B5EF4-FFF2-40B4-BE49-F238E27FC236}">
                <a16:creationId xmlns:a16="http://schemas.microsoft.com/office/drawing/2014/main" id="{5B00AF78-06CA-A454-D816-84467137B636}"/>
              </a:ext>
            </a:extLst>
          </p:cNvPr>
          <p:cNvSpPr txBox="1">
            <a:spLocks noChangeArrowheads="1"/>
          </p:cNvSpPr>
          <p:nvPr/>
        </p:nvSpPr>
        <p:spPr bwMode="auto">
          <a:xfrm>
            <a:off x="3725069" y="1878807"/>
            <a:ext cx="4904581" cy="325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431800" indent="-215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nSpc>
                <a:spcPts val="1500"/>
              </a:lnSpc>
              <a:spcBef>
                <a:spcPct val="0"/>
              </a:spcBef>
              <a:buFont typeface="Arial" panose="020B0604020202020204" pitchFamily="34" charset="0"/>
              <a:buChar char="•"/>
            </a:pPr>
            <a:r>
              <a:rPr lang="el-GR" altLang="el-GR" sz="1200" dirty="0">
                <a:solidFill>
                  <a:srgbClr val="000000"/>
                </a:solidFill>
                <a:cs typeface="Calibri" panose="020F0502020204030204" pitchFamily="34" charset="0"/>
              </a:rPr>
              <a:t>Περιλαμβάνει </a:t>
            </a:r>
            <a:r>
              <a:rPr lang="el-GR" altLang="el-GR" sz="1200" b="1" dirty="0">
                <a:solidFill>
                  <a:srgbClr val="000000"/>
                </a:solidFill>
                <a:cs typeface="Calibri" panose="020F0502020204030204" pitchFamily="34" charset="0"/>
              </a:rPr>
              <a:t>διακριτές αλλά συνδεόμενες </a:t>
            </a:r>
            <a:r>
              <a:rPr lang="el-GR" altLang="el-GR" sz="1200" dirty="0">
                <a:solidFill>
                  <a:srgbClr val="000000"/>
                </a:solidFill>
                <a:cs typeface="Calibri" panose="020F0502020204030204" pitchFamily="34" charset="0"/>
              </a:rPr>
              <a:t>μεταξύ τους νομικές, οικονομικές, κοινωνικές και πολιτισμικές διαστάσεις</a:t>
            </a:r>
            <a:r>
              <a:rPr lang="en-US" altLang="el-GR" sz="1200" dirty="0">
                <a:solidFill>
                  <a:srgbClr val="000000"/>
                </a:solidFill>
                <a:cs typeface="Calibri" panose="020F0502020204030204" pitchFamily="34" charset="0"/>
              </a:rPr>
              <a:t>*. </a:t>
            </a:r>
          </a:p>
          <a:p>
            <a:pPr lvl="1">
              <a:lnSpc>
                <a:spcPts val="1500"/>
              </a:lnSpc>
              <a:spcBef>
                <a:spcPct val="0"/>
              </a:spcBef>
              <a:buFont typeface="Arial" panose="020B0604020202020204" pitchFamily="34" charset="0"/>
              <a:buChar char="•"/>
            </a:pPr>
            <a:r>
              <a:rPr lang="el-GR" altLang="el-GR" sz="1200" dirty="0">
                <a:solidFill>
                  <a:srgbClr val="000000"/>
                </a:solidFill>
                <a:cs typeface="Calibri" panose="020F0502020204030204" pitchFamily="34" charset="0"/>
              </a:rPr>
              <a:t>Είναι μια δυναμική και πολύπλευρη </a:t>
            </a:r>
            <a:r>
              <a:rPr lang="el-GR" altLang="el-GR" sz="1200" b="1" dirty="0">
                <a:solidFill>
                  <a:srgbClr val="000000"/>
                </a:solidFill>
                <a:cs typeface="Calibri" panose="020F0502020204030204" pitchFamily="34" charset="0"/>
              </a:rPr>
              <a:t>αμφίδρομη διαδικασία </a:t>
            </a:r>
            <a:r>
              <a:rPr lang="el-GR" altLang="el-GR" sz="1200" dirty="0">
                <a:solidFill>
                  <a:srgbClr val="000000"/>
                </a:solidFill>
                <a:cs typeface="Calibri" panose="020F0502020204030204" pitchFamily="34" charset="0"/>
              </a:rPr>
              <a:t>που προϋθέτει προσπάθεια από όλα τα μέρη που αφορά, συμπεριλαμβανομένης</a:t>
            </a:r>
            <a:endParaRPr lang="en-US" altLang="el-GR" sz="1200" dirty="0">
              <a:solidFill>
                <a:srgbClr val="000000"/>
              </a:solidFill>
              <a:cs typeface="Calibri" panose="020F0502020204030204" pitchFamily="34" charset="0"/>
            </a:endParaRPr>
          </a:p>
          <a:p>
            <a:pPr>
              <a:lnSpc>
                <a:spcPts val="1500"/>
              </a:lnSpc>
              <a:spcBef>
                <a:spcPct val="0"/>
              </a:spcBef>
              <a:buNone/>
            </a:pPr>
            <a:endParaRPr lang="en-US" altLang="el-GR" sz="1200" dirty="0">
              <a:solidFill>
                <a:srgbClr val="000000"/>
              </a:solidFill>
              <a:cs typeface="Calibri" panose="020F0502020204030204" pitchFamily="34" charset="0"/>
            </a:endParaRPr>
          </a:p>
          <a:p>
            <a:pPr>
              <a:lnSpc>
                <a:spcPts val="1500"/>
              </a:lnSpc>
              <a:spcBef>
                <a:spcPct val="0"/>
              </a:spcBef>
              <a:buNone/>
            </a:pPr>
            <a:r>
              <a:rPr lang="en-US" altLang="el-GR" sz="1200" dirty="0" err="1">
                <a:solidFill>
                  <a:srgbClr val="000000"/>
                </a:solidFill>
                <a:cs typeface="Calibri" panose="020F0502020204030204" pitchFamily="34" charset="0"/>
              </a:rPr>
              <a:t>i</a:t>
            </a:r>
            <a:r>
              <a:rPr lang="en-US" altLang="el-GR" sz="1200" dirty="0">
                <a:solidFill>
                  <a:srgbClr val="000000"/>
                </a:solidFill>
                <a:cs typeface="Calibri" panose="020F0502020204030204" pitchFamily="34" charset="0"/>
              </a:rPr>
              <a:t>) </a:t>
            </a:r>
            <a:r>
              <a:rPr lang="el-GR" altLang="el-GR" sz="1200" b="1" dirty="0">
                <a:solidFill>
                  <a:srgbClr val="000000"/>
                </a:solidFill>
                <a:cs typeface="Calibri" panose="020F0502020204030204" pitchFamily="34" charset="0"/>
              </a:rPr>
              <a:t>της ετοιμότητας των προσφύγων </a:t>
            </a:r>
            <a:r>
              <a:rPr lang="el-GR" altLang="el-GR" sz="1200" dirty="0">
                <a:solidFill>
                  <a:srgbClr val="000000"/>
                </a:solidFill>
                <a:cs typeface="Calibri" panose="020F0502020204030204" pitchFamily="34" charset="0"/>
              </a:rPr>
              <a:t>να προσαρμοστούν στην κοινωνία υποδοχής χωρίς να πρέπει να παραιτηθούν από τη δική τους πολιτισμική ταυτότητα</a:t>
            </a:r>
            <a:r>
              <a:rPr lang="en-US" altLang="el-GR" sz="1200" dirty="0">
                <a:solidFill>
                  <a:srgbClr val="000000"/>
                </a:solidFill>
                <a:cs typeface="Calibri" panose="020F0502020204030204" pitchFamily="34" charset="0"/>
              </a:rPr>
              <a:t>, </a:t>
            </a:r>
          </a:p>
          <a:p>
            <a:pPr>
              <a:lnSpc>
                <a:spcPts val="1500"/>
              </a:lnSpc>
              <a:spcBef>
                <a:spcPct val="0"/>
              </a:spcBef>
              <a:buNone/>
            </a:pPr>
            <a:endParaRPr lang="en-US" altLang="el-GR" sz="1200" dirty="0">
              <a:solidFill>
                <a:srgbClr val="000000"/>
              </a:solidFill>
              <a:cs typeface="Calibri" panose="020F0502020204030204" pitchFamily="34" charset="0"/>
            </a:endParaRPr>
          </a:p>
          <a:p>
            <a:pPr>
              <a:lnSpc>
                <a:spcPts val="1500"/>
              </a:lnSpc>
              <a:spcBef>
                <a:spcPct val="0"/>
              </a:spcBef>
              <a:buNone/>
            </a:pPr>
            <a:r>
              <a:rPr lang="en-US" altLang="el-GR" sz="1200" dirty="0">
                <a:solidFill>
                  <a:srgbClr val="000000"/>
                </a:solidFill>
                <a:cs typeface="Calibri" panose="020F0502020204030204" pitchFamily="34" charset="0"/>
              </a:rPr>
              <a:t>ii) </a:t>
            </a:r>
            <a:r>
              <a:rPr lang="el-GR" altLang="el-GR" sz="1200" dirty="0">
                <a:solidFill>
                  <a:srgbClr val="000000"/>
                </a:solidFill>
                <a:cs typeface="Calibri" panose="020F0502020204030204" pitchFamily="34" charset="0"/>
              </a:rPr>
              <a:t>και μιας αντίστοιχης </a:t>
            </a:r>
            <a:r>
              <a:rPr lang="el-GR" altLang="el-GR" sz="1200" b="1" dirty="0">
                <a:solidFill>
                  <a:srgbClr val="000000"/>
                </a:solidFill>
                <a:cs typeface="Calibri" panose="020F0502020204030204" pitchFamily="34" charset="0"/>
              </a:rPr>
              <a:t>ετοιμότητας της κοινότητας υποδοχής </a:t>
            </a:r>
            <a:r>
              <a:rPr lang="el-GR" altLang="el-GR" sz="1200" dirty="0">
                <a:solidFill>
                  <a:srgbClr val="000000"/>
                </a:solidFill>
                <a:cs typeface="Calibri" panose="020F0502020204030204" pitchFamily="34" charset="0"/>
              </a:rPr>
              <a:t>και των κρατικών φορέων να υποδεχθούν τους πρόσφυγες και να ανταποκριθούν στις ανάγκες ενός ποικιλόμορφου πληθυσμού</a:t>
            </a:r>
            <a:r>
              <a:rPr lang="en-US" altLang="el-GR" sz="1200" dirty="0">
                <a:solidFill>
                  <a:srgbClr val="000000"/>
                </a:solidFill>
                <a:cs typeface="Calibri" panose="020F0502020204030204" pitchFamily="34" charset="0"/>
              </a:rPr>
              <a:t>**.</a:t>
            </a:r>
          </a:p>
          <a:p>
            <a:pPr>
              <a:lnSpc>
                <a:spcPts val="1500"/>
              </a:lnSpc>
              <a:spcBef>
                <a:spcPct val="0"/>
              </a:spcBef>
              <a:buNone/>
            </a:pPr>
            <a:r>
              <a:rPr lang="en-US" altLang="el-GR" sz="1200" dirty="0">
                <a:solidFill>
                  <a:srgbClr val="000000"/>
                </a:solidFill>
                <a:latin typeface="Lato"/>
                <a:cs typeface="Calibri" panose="020F0502020204030204" pitchFamily="34" charset="0"/>
              </a:rPr>
              <a:t> </a:t>
            </a:r>
          </a:p>
          <a:p>
            <a:pPr>
              <a:lnSpc>
                <a:spcPts val="1500"/>
              </a:lnSpc>
              <a:spcBef>
                <a:spcPct val="0"/>
              </a:spcBef>
              <a:buNone/>
            </a:pPr>
            <a:r>
              <a:rPr lang="en-US" altLang="el-GR" sz="1200" dirty="0">
                <a:solidFill>
                  <a:srgbClr val="000000"/>
                </a:solidFill>
                <a:latin typeface="Lato"/>
                <a:cs typeface="Calibri" panose="020F0502020204030204" pitchFamily="34" charset="0"/>
              </a:rPr>
              <a:t>*</a:t>
            </a:r>
            <a:r>
              <a:rPr lang="en-US" altLang="el-GR" sz="1000" dirty="0">
                <a:solidFill>
                  <a:srgbClr val="000000"/>
                </a:solidFill>
                <a:latin typeface="Lato"/>
                <a:cs typeface="Calibri" panose="020F0502020204030204" pitchFamily="34" charset="0"/>
              </a:rPr>
              <a:t>UNHCR Executive Committee, Conclusion on Local Integration, No. 104 (LVI) – 2005, preamble and (k).</a:t>
            </a:r>
          </a:p>
          <a:p>
            <a:pPr>
              <a:lnSpc>
                <a:spcPts val="1500"/>
              </a:lnSpc>
              <a:spcBef>
                <a:spcPct val="0"/>
              </a:spcBef>
              <a:buNone/>
            </a:pPr>
            <a:r>
              <a:rPr lang="en-US" altLang="el-GR" sz="1000" dirty="0">
                <a:solidFill>
                  <a:srgbClr val="000000"/>
                </a:solidFill>
                <a:latin typeface="Lato"/>
                <a:cs typeface="Calibri" panose="020F0502020204030204" pitchFamily="34" charset="0"/>
              </a:rPr>
              <a:t> **UNHCR, Note on the Integration of Refugees in the European Union, 2007.</a:t>
            </a:r>
          </a:p>
        </p:txBody>
      </p:sp>
      <p:pic>
        <p:nvPicPr>
          <p:cNvPr id="3084" name="Picture 15">
            <a:extLst>
              <a:ext uri="{FF2B5EF4-FFF2-40B4-BE49-F238E27FC236}">
                <a16:creationId xmlns:a16="http://schemas.microsoft.com/office/drawing/2014/main" id="{933B556F-8E13-CF9E-7ABD-18EC0162B93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468019"/>
            <a:ext cx="1651643" cy="66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6">
            <a:extLst>
              <a:ext uri="{FF2B5EF4-FFF2-40B4-BE49-F238E27FC236}">
                <a16:creationId xmlns:a16="http://schemas.microsoft.com/office/drawing/2014/main" id="{F78553EB-5035-490C-5A34-E121B36A72AE}"/>
              </a:ext>
            </a:extLst>
          </p:cNvPr>
          <p:cNvSpPr txBox="1"/>
          <p:nvPr/>
        </p:nvSpPr>
        <p:spPr>
          <a:xfrm>
            <a:off x="3725069" y="568325"/>
            <a:ext cx="4238625" cy="843885"/>
          </a:xfrm>
          <a:prstGeom prst="rect">
            <a:avLst/>
          </a:prstGeom>
        </p:spPr>
        <p:txBody>
          <a:bodyPr lIns="0" tIns="0" rIns="0" bIns="0">
            <a:spAutoFit/>
          </a:bodyPr>
          <a:lstStyle/>
          <a:p>
            <a:pPr>
              <a:lnSpc>
                <a:spcPts val="3478"/>
              </a:lnSpc>
              <a:defRPr/>
            </a:pPr>
            <a:r>
              <a:rPr lang="el-GR" sz="2000" b="1" dirty="0">
                <a:solidFill>
                  <a:srgbClr val="0072BC"/>
                </a:solidFill>
                <a:latin typeface="Lato Medium"/>
              </a:rPr>
              <a:t>ΠΩΣ ΟΡΙΖΟΥΜΕ ΤΗΝ ΚΟΙΝΩΝΙΚΗ ΕΝΤΑΞΗ ΤΩΝ ΠΡΟΣΦΥΓΩΝ;</a:t>
            </a:r>
            <a:endParaRPr lang="en-US" sz="2000" b="1" dirty="0">
              <a:solidFill>
                <a:srgbClr val="0072BC"/>
              </a:solidFill>
              <a:latin typeface="Lato Medium"/>
            </a:endParaRPr>
          </a:p>
        </p:txBody>
      </p:sp>
    </p:spTree>
    <p:extLst>
      <p:ext uri="{BB962C8B-B14F-4D97-AF65-F5344CB8AC3E}">
        <p14:creationId xmlns:p14="http://schemas.microsoft.com/office/powerpoint/2010/main" val="202537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49E18E4F-C519-EAFB-BA92-45E1868DD5CD}"/>
              </a:ext>
            </a:extLst>
          </p:cNvPr>
          <p:cNvSpPr>
            <a:spLocks noChangeShapeType="1"/>
          </p:cNvSpPr>
          <p:nvPr/>
        </p:nvSpPr>
        <p:spPr bwMode="auto">
          <a:xfrm>
            <a:off x="3725069" y="1620838"/>
            <a:ext cx="3347244" cy="0"/>
          </a:xfrm>
          <a:prstGeom prst="line">
            <a:avLst/>
          </a:prstGeom>
          <a:noFill/>
          <a:ln w="2857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900"/>
          </a:p>
        </p:txBody>
      </p:sp>
      <p:grpSp>
        <p:nvGrpSpPr>
          <p:cNvPr id="4099" name="Group 3">
            <a:extLst>
              <a:ext uri="{FF2B5EF4-FFF2-40B4-BE49-F238E27FC236}">
                <a16:creationId xmlns:a16="http://schemas.microsoft.com/office/drawing/2014/main" id="{5D1C79F7-8016-583B-9F33-7C6E7DDA6168}"/>
              </a:ext>
            </a:extLst>
          </p:cNvPr>
          <p:cNvGrpSpPr>
            <a:grpSpLocks/>
          </p:cNvGrpSpPr>
          <p:nvPr/>
        </p:nvGrpSpPr>
        <p:grpSpPr bwMode="auto">
          <a:xfrm>
            <a:off x="3725069" y="244475"/>
            <a:ext cx="547688" cy="223838"/>
            <a:chOff x="0" y="0"/>
            <a:chExt cx="1609743" cy="660400"/>
          </a:xfrm>
        </p:grpSpPr>
        <p:sp>
          <p:nvSpPr>
            <p:cNvPr id="4114" name="Freeform 4">
              <a:extLst>
                <a:ext uri="{FF2B5EF4-FFF2-40B4-BE49-F238E27FC236}">
                  <a16:creationId xmlns:a16="http://schemas.microsoft.com/office/drawing/2014/main" id="{1BDE86BD-BA83-4C8A-5B01-3103602BFA14}"/>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pic>
        <p:nvPicPr>
          <p:cNvPr id="4100" name="Picture 5">
            <a:extLst>
              <a:ext uri="{FF2B5EF4-FFF2-40B4-BE49-F238E27FC236}">
                <a16:creationId xmlns:a16="http://schemas.microsoft.com/office/drawing/2014/main" id="{BF3A6D42-512C-EA65-A539-1B31A5E2D0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4394" y="1806575"/>
            <a:ext cx="1330325" cy="266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a:extLst>
              <a:ext uri="{FF2B5EF4-FFF2-40B4-BE49-F238E27FC236}">
                <a16:creationId xmlns:a16="http://schemas.microsoft.com/office/drawing/2014/main" id="{180805EA-4C90-8D85-9B4C-E27F626611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5507" y="4073525"/>
            <a:ext cx="133032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a:extLst>
              <a:ext uri="{FF2B5EF4-FFF2-40B4-BE49-F238E27FC236}">
                <a16:creationId xmlns:a16="http://schemas.microsoft.com/office/drawing/2014/main" id="{1852AE82-FA62-1C21-D57B-26302D2FD0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a:extLst>
              <a:ext uri="{FF2B5EF4-FFF2-40B4-BE49-F238E27FC236}">
                <a16:creationId xmlns:a16="http://schemas.microsoft.com/office/drawing/2014/main" id="{8D47299F-0B9C-3CD1-2337-6DED00300A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a:extLst>
              <a:ext uri="{FF2B5EF4-FFF2-40B4-BE49-F238E27FC236}">
                <a16:creationId xmlns:a16="http://schemas.microsoft.com/office/drawing/2014/main" id="{10FA1009-6031-A6DD-C7E9-72E3993A87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a:extLst>
              <a:ext uri="{FF2B5EF4-FFF2-40B4-BE49-F238E27FC236}">
                <a16:creationId xmlns:a16="http://schemas.microsoft.com/office/drawing/2014/main" id="{D4AE91BD-DC8F-9E11-F3B9-8D4E5E3CD4F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532" y="1806575"/>
            <a:ext cx="1330325" cy="266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6" name="Group 11">
            <a:extLst>
              <a:ext uri="{FF2B5EF4-FFF2-40B4-BE49-F238E27FC236}">
                <a16:creationId xmlns:a16="http://schemas.microsoft.com/office/drawing/2014/main" id="{24422A3D-B2DB-E316-A161-ADDB9F93075C}"/>
              </a:ext>
            </a:extLst>
          </p:cNvPr>
          <p:cNvGrpSpPr>
            <a:grpSpLocks noChangeAspect="1"/>
          </p:cNvGrpSpPr>
          <p:nvPr/>
        </p:nvGrpSpPr>
        <p:grpSpPr bwMode="auto">
          <a:xfrm>
            <a:off x="1025525" y="2054225"/>
            <a:ext cx="2252663" cy="2243932"/>
            <a:chOff x="0" y="0"/>
            <a:chExt cx="6502400" cy="6477000"/>
          </a:xfrm>
        </p:grpSpPr>
        <p:sp>
          <p:nvSpPr>
            <p:cNvPr id="12" name="Freeform 12">
              <a:extLst>
                <a:ext uri="{FF2B5EF4-FFF2-40B4-BE49-F238E27FC236}">
                  <a16:creationId xmlns:a16="http://schemas.microsoft.com/office/drawing/2014/main" id="{9D1B750F-E10B-75B9-30E3-63A8018491E3}"/>
                </a:ext>
              </a:extLst>
            </p:cNvPr>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7"/>
              <a:stretch>
                <a:fillRect l="-24712" r="-24712"/>
              </a:stretch>
            </a:blipFill>
          </p:spPr>
        </p:sp>
        <p:sp>
          <p:nvSpPr>
            <p:cNvPr id="4113" name="Freeform 13">
              <a:extLst>
                <a:ext uri="{FF2B5EF4-FFF2-40B4-BE49-F238E27FC236}">
                  <a16:creationId xmlns:a16="http://schemas.microsoft.com/office/drawing/2014/main" id="{E1DBB29C-2BD3-48A6-C68A-2FD69C6AEB9F}"/>
                </a:ext>
              </a:extLst>
            </p:cNvPr>
            <p:cNvSpPr>
              <a:spLocks/>
            </p:cNvSpPr>
            <p:nvPr/>
          </p:nvSpPr>
          <p:spPr bwMode="auto">
            <a:xfrm>
              <a:off x="73038" y="66269"/>
              <a:ext cx="6350000" cy="6349987"/>
            </a:xfrm>
            <a:custGeom>
              <a:avLst/>
              <a:gdLst>
                <a:gd name="T0" fmla="*/ 3175000 w 6350000"/>
                <a:gd name="T1" fmla="*/ 6349987 h 6349987"/>
                <a:gd name="T2" fmla="*/ 0 w 6350000"/>
                <a:gd name="T3" fmla="*/ 3175038 h 6349987"/>
                <a:gd name="T4" fmla="*/ 3175000 w 6350000"/>
                <a:gd name="T5" fmla="*/ 0 h 6349987"/>
                <a:gd name="T6" fmla="*/ 6350000 w 6350000"/>
                <a:gd name="T7" fmla="*/ 3175038 h 6349987"/>
                <a:gd name="T8" fmla="*/ 3175000 w 6350000"/>
                <a:gd name="T9" fmla="*/ 6349987 h 6349987"/>
                <a:gd name="T10" fmla="*/ 3175000 w 6350000"/>
                <a:gd name="T11" fmla="*/ 115760 h 6349987"/>
                <a:gd name="T12" fmla="*/ 115760 w 6350000"/>
                <a:gd name="T13" fmla="*/ 3175038 h 6349987"/>
                <a:gd name="T14" fmla="*/ 3175000 w 6350000"/>
                <a:gd name="T15" fmla="*/ 6234265 h 6349987"/>
                <a:gd name="T16" fmla="*/ 6234265 w 6350000"/>
                <a:gd name="T17" fmla="*/ 3175038 h 6349987"/>
                <a:gd name="T18" fmla="*/ 3175000 w 6350000"/>
                <a:gd name="T19" fmla="*/ 115760 h 63499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pic>
        <p:nvPicPr>
          <p:cNvPr id="4107" name="Picture 14">
            <a:extLst>
              <a:ext uri="{FF2B5EF4-FFF2-40B4-BE49-F238E27FC236}">
                <a16:creationId xmlns:a16="http://schemas.microsoft.com/office/drawing/2014/main" id="{94EC7AD1-23F5-B11C-DD99-1B1C3C812C6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468019"/>
            <a:ext cx="1735932" cy="70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Box 15">
            <a:extLst>
              <a:ext uri="{FF2B5EF4-FFF2-40B4-BE49-F238E27FC236}">
                <a16:creationId xmlns:a16="http://schemas.microsoft.com/office/drawing/2014/main" id="{ACEFD4CF-BBE7-78A8-816F-DA1DB1893455}"/>
              </a:ext>
            </a:extLst>
          </p:cNvPr>
          <p:cNvSpPr txBox="1">
            <a:spLocks noChangeArrowheads="1"/>
          </p:cNvSpPr>
          <p:nvPr/>
        </p:nvSpPr>
        <p:spPr bwMode="auto">
          <a:xfrm>
            <a:off x="3725069" y="1878807"/>
            <a:ext cx="4904581" cy="249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431800" indent="-215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a:lnSpc>
                <a:spcPts val="1500"/>
              </a:lnSpc>
              <a:spcBef>
                <a:spcPct val="0"/>
              </a:spcBef>
              <a:buFont typeface="Arial" panose="020B0604020202020204" pitchFamily="34" charset="0"/>
              <a:buChar char="•"/>
            </a:pPr>
            <a:r>
              <a:rPr lang="el-GR" altLang="el-GR" sz="1200" dirty="0">
                <a:solidFill>
                  <a:srgbClr val="000000"/>
                </a:solidFill>
                <a:cs typeface="Calibri" panose="020F0502020204030204" pitchFamily="34" charset="0"/>
              </a:rPr>
              <a:t>Η Σύμβαση της Γενεύης του 1951 απαριθμεί μια σειρά κοινωνικών και οικονομικών δικαιωμάτων που προωθούν την ένταξη</a:t>
            </a:r>
            <a:r>
              <a:rPr lang="en-US" altLang="el-GR" sz="1200" dirty="0">
                <a:solidFill>
                  <a:srgbClr val="000000"/>
                </a:solidFill>
                <a:cs typeface="Calibri" panose="020F0502020204030204" pitchFamily="34" charset="0"/>
              </a:rPr>
              <a:t>. </a:t>
            </a:r>
            <a:endParaRPr lang="el-GR" altLang="el-GR" sz="1200" dirty="0">
              <a:solidFill>
                <a:srgbClr val="000000"/>
              </a:solidFill>
              <a:cs typeface="Calibri" panose="020F0502020204030204" pitchFamily="34" charset="0"/>
            </a:endParaRPr>
          </a:p>
          <a:p>
            <a:pPr marL="215900" lvl="1" indent="0" algn="just">
              <a:lnSpc>
                <a:spcPts val="1500"/>
              </a:lnSpc>
              <a:spcBef>
                <a:spcPct val="0"/>
              </a:spcBef>
              <a:buNone/>
            </a:pPr>
            <a:endParaRPr lang="el-GR" altLang="el-GR" sz="1200" dirty="0">
              <a:solidFill>
                <a:srgbClr val="000000"/>
              </a:solidFill>
              <a:cs typeface="Calibri" panose="020F0502020204030204" pitchFamily="34" charset="0"/>
            </a:endParaRPr>
          </a:p>
          <a:p>
            <a:pPr lvl="1" algn="just">
              <a:lnSpc>
                <a:spcPts val="1500"/>
              </a:lnSpc>
              <a:spcBef>
                <a:spcPct val="0"/>
              </a:spcBef>
              <a:buFont typeface="Arial" panose="020B0604020202020204" pitchFamily="34" charset="0"/>
              <a:buChar char="•"/>
            </a:pPr>
            <a:r>
              <a:rPr lang="el-GR" altLang="el-GR" sz="1200" dirty="0">
                <a:solidFill>
                  <a:srgbClr val="000000"/>
                </a:solidFill>
                <a:cs typeface="Calibri" panose="020F0502020204030204" pitchFamily="34" charset="0"/>
              </a:rPr>
              <a:t>Το άρθρο 34 καλεί τα Κράτη να διευκολύνουν «την αφομοίωση και την πολιτογράφηση των προσφύγων»</a:t>
            </a:r>
            <a:r>
              <a:rPr lang="en-US" altLang="el-GR" sz="1200" dirty="0">
                <a:solidFill>
                  <a:srgbClr val="000000"/>
                </a:solidFill>
                <a:cs typeface="Calibri" panose="020F0502020204030204" pitchFamily="34" charset="0"/>
              </a:rPr>
              <a:t>. </a:t>
            </a:r>
            <a:endParaRPr lang="el-GR" altLang="el-GR" sz="1200" dirty="0">
              <a:solidFill>
                <a:srgbClr val="000000"/>
              </a:solidFill>
              <a:cs typeface="Calibri" panose="020F0502020204030204" pitchFamily="34" charset="0"/>
            </a:endParaRPr>
          </a:p>
          <a:p>
            <a:pPr marL="215900" lvl="1" indent="0" algn="just">
              <a:lnSpc>
                <a:spcPts val="1500"/>
              </a:lnSpc>
              <a:spcBef>
                <a:spcPct val="0"/>
              </a:spcBef>
              <a:buNone/>
            </a:pPr>
            <a:endParaRPr lang="el-GR" altLang="el-GR" sz="1200" dirty="0">
              <a:solidFill>
                <a:srgbClr val="000000"/>
              </a:solidFill>
              <a:cs typeface="Calibri" panose="020F0502020204030204" pitchFamily="34" charset="0"/>
            </a:endParaRPr>
          </a:p>
          <a:p>
            <a:pPr lvl="1" algn="just">
              <a:lnSpc>
                <a:spcPts val="1500"/>
              </a:lnSpc>
              <a:spcBef>
                <a:spcPct val="0"/>
              </a:spcBef>
              <a:buFont typeface="Arial" panose="020B0604020202020204" pitchFamily="34" charset="0"/>
              <a:buChar char="•"/>
            </a:pPr>
            <a:r>
              <a:rPr lang="el-GR" sz="1200" dirty="0">
                <a:cs typeface="Calibri" panose="020F0502020204030204" pitchFamily="34" charset="0"/>
              </a:rPr>
              <a:t>Επιπλέον, προβλέπει κατά περίπτωση, </a:t>
            </a:r>
            <a:r>
              <a:rPr lang="el-GR" sz="1200" b="1" dirty="0">
                <a:cs typeface="Calibri" panose="020F0502020204030204" pitchFamily="34" charset="0"/>
              </a:rPr>
              <a:t>είτε ίση μεταχείριση των προσφύγων με τους ημεδαπούς </a:t>
            </a:r>
            <a:r>
              <a:rPr lang="el-GR" sz="1200" dirty="0">
                <a:cs typeface="Calibri" panose="020F0502020204030204" pitchFamily="34" charset="0"/>
              </a:rPr>
              <a:t>π.χ. όσον αφορά την πρόσβαση στην υποχρεωτική εκπαίδευση (άρθρο 22), </a:t>
            </a:r>
            <a:r>
              <a:rPr lang="el-GR" sz="1200" b="1" dirty="0">
                <a:cs typeface="Calibri" panose="020F0502020204030204" pitchFamily="34" charset="0"/>
              </a:rPr>
              <a:t>είτε τουλάχιστον ίση αν όχι ευνο</a:t>
            </a:r>
            <a:r>
              <a:rPr lang="en-GB" sz="1200" b="1" dirty="0">
                <a:cs typeface="Calibri" panose="020F0502020204030204" pitchFamily="34" charset="0"/>
              </a:rPr>
              <a:t>ï</a:t>
            </a:r>
            <a:r>
              <a:rPr lang="el-GR" sz="1200" b="1" dirty="0">
                <a:cs typeface="Calibri" panose="020F0502020204030204" pitchFamily="34" charset="0"/>
              </a:rPr>
              <a:t>κότερη από αυτήν που το κράτος επιφυλάσσει στους υπόλοιπους αλλοδαπούς </a:t>
            </a:r>
            <a:r>
              <a:rPr lang="el-GR" sz="1200" dirty="0">
                <a:cs typeface="Calibri" panose="020F0502020204030204" pitchFamily="34" charset="0"/>
              </a:rPr>
              <a:t>π.χ. όσον αφορά το δικαίωμα στην μισθωτή εργασία και στην άσκηση ανεξάρτητης οικονομικής δραστηριότητας (άρθρα 17-19).</a:t>
            </a:r>
            <a:endParaRPr lang="en-US" altLang="el-GR" sz="1200" dirty="0">
              <a:solidFill>
                <a:srgbClr val="000000"/>
              </a:solidFill>
              <a:cs typeface="Calibri" panose="020F0502020204030204" pitchFamily="34" charset="0"/>
            </a:endParaRPr>
          </a:p>
        </p:txBody>
      </p:sp>
      <p:sp>
        <p:nvSpPr>
          <p:cNvPr id="16" name="TextBox 16">
            <a:extLst>
              <a:ext uri="{FF2B5EF4-FFF2-40B4-BE49-F238E27FC236}">
                <a16:creationId xmlns:a16="http://schemas.microsoft.com/office/drawing/2014/main" id="{ECDBCFC1-C7D0-41D2-6083-B814E3628374}"/>
              </a:ext>
            </a:extLst>
          </p:cNvPr>
          <p:cNvSpPr txBox="1"/>
          <p:nvPr/>
        </p:nvSpPr>
        <p:spPr>
          <a:xfrm>
            <a:off x="3725069" y="568325"/>
            <a:ext cx="4238625" cy="843885"/>
          </a:xfrm>
          <a:prstGeom prst="rect">
            <a:avLst/>
          </a:prstGeom>
        </p:spPr>
        <p:txBody>
          <a:bodyPr lIns="0" tIns="0" rIns="0" bIns="0">
            <a:spAutoFit/>
          </a:bodyPr>
          <a:lstStyle/>
          <a:p>
            <a:pPr>
              <a:lnSpc>
                <a:spcPts val="3478"/>
              </a:lnSpc>
              <a:defRPr/>
            </a:pPr>
            <a:r>
              <a:rPr lang="el-GR" sz="2000" b="1" dirty="0">
                <a:solidFill>
                  <a:srgbClr val="0072BC"/>
                </a:solidFill>
                <a:latin typeface="Lato Medium"/>
              </a:rPr>
              <a:t>ΠΩΣ ΟΡΙΖΟΥΜΕ ΤΗΝ ΚΟΙΝΩΝΙΚΗ ΕΝΤΑΞΗ ΤΩΝ ΠΡΟΣΦΥΓΩΝ;</a:t>
            </a:r>
            <a:endParaRPr lang="en-US" sz="2000" b="1" dirty="0">
              <a:solidFill>
                <a:srgbClr val="0072BC"/>
              </a:solidFill>
              <a:latin typeface="Lato Medium"/>
            </a:endParaRPr>
          </a:p>
        </p:txBody>
      </p:sp>
    </p:spTree>
    <p:extLst>
      <p:ext uri="{BB962C8B-B14F-4D97-AF65-F5344CB8AC3E}">
        <p14:creationId xmlns:p14="http://schemas.microsoft.com/office/powerpoint/2010/main" val="1962914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49E18E4F-C519-EAFB-BA92-45E1868DD5CD}"/>
              </a:ext>
            </a:extLst>
          </p:cNvPr>
          <p:cNvSpPr>
            <a:spLocks noChangeShapeType="1"/>
          </p:cNvSpPr>
          <p:nvPr/>
        </p:nvSpPr>
        <p:spPr bwMode="auto">
          <a:xfrm>
            <a:off x="3725069" y="1620838"/>
            <a:ext cx="3347244" cy="0"/>
          </a:xfrm>
          <a:prstGeom prst="line">
            <a:avLst/>
          </a:prstGeom>
          <a:noFill/>
          <a:ln w="2857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900"/>
          </a:p>
        </p:txBody>
      </p:sp>
      <p:grpSp>
        <p:nvGrpSpPr>
          <p:cNvPr id="4099" name="Group 3">
            <a:extLst>
              <a:ext uri="{FF2B5EF4-FFF2-40B4-BE49-F238E27FC236}">
                <a16:creationId xmlns:a16="http://schemas.microsoft.com/office/drawing/2014/main" id="{5D1C79F7-8016-583B-9F33-7C6E7DDA6168}"/>
              </a:ext>
            </a:extLst>
          </p:cNvPr>
          <p:cNvGrpSpPr>
            <a:grpSpLocks/>
          </p:cNvGrpSpPr>
          <p:nvPr/>
        </p:nvGrpSpPr>
        <p:grpSpPr bwMode="auto">
          <a:xfrm>
            <a:off x="3725069" y="244475"/>
            <a:ext cx="547688" cy="223838"/>
            <a:chOff x="0" y="0"/>
            <a:chExt cx="1609743" cy="660400"/>
          </a:xfrm>
        </p:grpSpPr>
        <p:sp>
          <p:nvSpPr>
            <p:cNvPr id="4114" name="Freeform 4">
              <a:extLst>
                <a:ext uri="{FF2B5EF4-FFF2-40B4-BE49-F238E27FC236}">
                  <a16:creationId xmlns:a16="http://schemas.microsoft.com/office/drawing/2014/main" id="{1BDE86BD-BA83-4C8A-5B01-3103602BFA14}"/>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pic>
        <p:nvPicPr>
          <p:cNvPr id="4100" name="Picture 5">
            <a:extLst>
              <a:ext uri="{FF2B5EF4-FFF2-40B4-BE49-F238E27FC236}">
                <a16:creationId xmlns:a16="http://schemas.microsoft.com/office/drawing/2014/main" id="{BF3A6D42-512C-EA65-A539-1B31A5E2D0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4394" y="1806575"/>
            <a:ext cx="1330325" cy="266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a:extLst>
              <a:ext uri="{FF2B5EF4-FFF2-40B4-BE49-F238E27FC236}">
                <a16:creationId xmlns:a16="http://schemas.microsoft.com/office/drawing/2014/main" id="{180805EA-4C90-8D85-9B4C-E27F626611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5507" y="4073525"/>
            <a:ext cx="133032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a:extLst>
              <a:ext uri="{FF2B5EF4-FFF2-40B4-BE49-F238E27FC236}">
                <a16:creationId xmlns:a16="http://schemas.microsoft.com/office/drawing/2014/main" id="{1852AE82-FA62-1C21-D57B-26302D2FD0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a:extLst>
              <a:ext uri="{FF2B5EF4-FFF2-40B4-BE49-F238E27FC236}">
                <a16:creationId xmlns:a16="http://schemas.microsoft.com/office/drawing/2014/main" id="{8D47299F-0B9C-3CD1-2337-6DED00300A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a:extLst>
              <a:ext uri="{FF2B5EF4-FFF2-40B4-BE49-F238E27FC236}">
                <a16:creationId xmlns:a16="http://schemas.microsoft.com/office/drawing/2014/main" id="{10FA1009-6031-A6DD-C7E9-72E3993A87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a:extLst>
              <a:ext uri="{FF2B5EF4-FFF2-40B4-BE49-F238E27FC236}">
                <a16:creationId xmlns:a16="http://schemas.microsoft.com/office/drawing/2014/main" id="{D4AE91BD-DC8F-9E11-F3B9-8D4E5E3CD4F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532" y="1806575"/>
            <a:ext cx="1330325" cy="266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6" name="Group 11">
            <a:extLst>
              <a:ext uri="{FF2B5EF4-FFF2-40B4-BE49-F238E27FC236}">
                <a16:creationId xmlns:a16="http://schemas.microsoft.com/office/drawing/2014/main" id="{24422A3D-B2DB-E316-A161-ADDB9F93075C}"/>
              </a:ext>
            </a:extLst>
          </p:cNvPr>
          <p:cNvGrpSpPr>
            <a:grpSpLocks noChangeAspect="1"/>
          </p:cNvGrpSpPr>
          <p:nvPr/>
        </p:nvGrpSpPr>
        <p:grpSpPr bwMode="auto">
          <a:xfrm>
            <a:off x="1025525" y="2054225"/>
            <a:ext cx="2252663" cy="2243932"/>
            <a:chOff x="0" y="0"/>
            <a:chExt cx="6502400" cy="6477000"/>
          </a:xfrm>
        </p:grpSpPr>
        <p:sp>
          <p:nvSpPr>
            <p:cNvPr id="12" name="Freeform 12">
              <a:extLst>
                <a:ext uri="{FF2B5EF4-FFF2-40B4-BE49-F238E27FC236}">
                  <a16:creationId xmlns:a16="http://schemas.microsoft.com/office/drawing/2014/main" id="{9D1B750F-E10B-75B9-30E3-63A8018491E3}"/>
                </a:ext>
              </a:extLst>
            </p:cNvPr>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7"/>
              <a:stretch>
                <a:fillRect l="-24712" r="-24712"/>
              </a:stretch>
            </a:blipFill>
          </p:spPr>
        </p:sp>
        <p:sp>
          <p:nvSpPr>
            <p:cNvPr id="4113" name="Freeform 13">
              <a:extLst>
                <a:ext uri="{FF2B5EF4-FFF2-40B4-BE49-F238E27FC236}">
                  <a16:creationId xmlns:a16="http://schemas.microsoft.com/office/drawing/2014/main" id="{E1DBB29C-2BD3-48A6-C68A-2FD69C6AEB9F}"/>
                </a:ext>
              </a:extLst>
            </p:cNvPr>
            <p:cNvSpPr>
              <a:spLocks/>
            </p:cNvSpPr>
            <p:nvPr/>
          </p:nvSpPr>
          <p:spPr bwMode="auto">
            <a:xfrm>
              <a:off x="73038" y="66269"/>
              <a:ext cx="6350000" cy="6349987"/>
            </a:xfrm>
            <a:custGeom>
              <a:avLst/>
              <a:gdLst>
                <a:gd name="T0" fmla="*/ 3175000 w 6350000"/>
                <a:gd name="T1" fmla="*/ 6349987 h 6349987"/>
                <a:gd name="T2" fmla="*/ 0 w 6350000"/>
                <a:gd name="T3" fmla="*/ 3175038 h 6349987"/>
                <a:gd name="T4" fmla="*/ 3175000 w 6350000"/>
                <a:gd name="T5" fmla="*/ 0 h 6349987"/>
                <a:gd name="T6" fmla="*/ 6350000 w 6350000"/>
                <a:gd name="T7" fmla="*/ 3175038 h 6349987"/>
                <a:gd name="T8" fmla="*/ 3175000 w 6350000"/>
                <a:gd name="T9" fmla="*/ 6349987 h 6349987"/>
                <a:gd name="T10" fmla="*/ 3175000 w 6350000"/>
                <a:gd name="T11" fmla="*/ 115760 h 6349987"/>
                <a:gd name="T12" fmla="*/ 115760 w 6350000"/>
                <a:gd name="T13" fmla="*/ 3175038 h 6349987"/>
                <a:gd name="T14" fmla="*/ 3175000 w 6350000"/>
                <a:gd name="T15" fmla="*/ 6234265 h 6349987"/>
                <a:gd name="T16" fmla="*/ 6234265 w 6350000"/>
                <a:gd name="T17" fmla="*/ 3175038 h 6349987"/>
                <a:gd name="T18" fmla="*/ 3175000 w 6350000"/>
                <a:gd name="T19" fmla="*/ 115760 h 63499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pic>
        <p:nvPicPr>
          <p:cNvPr id="4107" name="Picture 14">
            <a:extLst>
              <a:ext uri="{FF2B5EF4-FFF2-40B4-BE49-F238E27FC236}">
                <a16:creationId xmlns:a16="http://schemas.microsoft.com/office/drawing/2014/main" id="{94EC7AD1-23F5-B11C-DD99-1B1C3C812C6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468019"/>
            <a:ext cx="1735932" cy="70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Box 15">
            <a:extLst>
              <a:ext uri="{FF2B5EF4-FFF2-40B4-BE49-F238E27FC236}">
                <a16:creationId xmlns:a16="http://schemas.microsoft.com/office/drawing/2014/main" id="{ACEFD4CF-BBE7-78A8-816F-DA1DB1893455}"/>
              </a:ext>
            </a:extLst>
          </p:cNvPr>
          <p:cNvSpPr txBox="1">
            <a:spLocks noChangeArrowheads="1"/>
          </p:cNvSpPr>
          <p:nvPr/>
        </p:nvSpPr>
        <p:spPr bwMode="auto">
          <a:xfrm>
            <a:off x="3725069" y="1878807"/>
            <a:ext cx="4970814" cy="228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431800" indent="-215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a:lnSpc>
                <a:spcPts val="1500"/>
              </a:lnSpc>
              <a:spcBef>
                <a:spcPct val="0"/>
              </a:spcBef>
              <a:buFont typeface="Arial" panose="020B0604020202020204" pitchFamily="34" charset="0"/>
              <a:buChar char="•"/>
            </a:pPr>
            <a:r>
              <a:rPr lang="el-GR" altLang="el-GR" sz="1200" dirty="0">
                <a:solidFill>
                  <a:srgbClr val="000000"/>
                </a:solidFill>
                <a:cs typeface="Calibri" panose="020F0502020204030204" pitchFamily="34" charset="0"/>
              </a:rPr>
              <a:t>Η Εκτελεστική Επιτροπή της Υ.Α. του ΟΗΕ για τους πρόσφυγες θεωρεί την ένταξη στην κοινωνία υποδοχής ως την σημαντικότερη βιώσιμη λύση για τους πρόσφυγες στις βιομηχανοποιημένες χώρες</a:t>
            </a:r>
            <a:r>
              <a:rPr lang="en-US" altLang="el-GR" sz="1200" dirty="0">
                <a:solidFill>
                  <a:srgbClr val="000000"/>
                </a:solidFill>
                <a:cs typeface="Calibri" panose="020F0502020204030204" pitchFamily="34" charset="0"/>
              </a:rPr>
              <a:t>*.</a:t>
            </a:r>
            <a:endParaRPr lang="el-GR" altLang="el-GR" sz="1200" dirty="0">
              <a:solidFill>
                <a:srgbClr val="000000"/>
              </a:solidFill>
              <a:cs typeface="Calibri" panose="020F0502020204030204" pitchFamily="34" charset="0"/>
            </a:endParaRPr>
          </a:p>
          <a:p>
            <a:pPr marL="215900" lvl="1" indent="0" algn="just">
              <a:lnSpc>
                <a:spcPts val="1500"/>
              </a:lnSpc>
              <a:spcBef>
                <a:spcPct val="0"/>
              </a:spcBef>
              <a:buNone/>
            </a:pPr>
            <a:endParaRPr lang="en-US" altLang="el-GR" sz="1200" dirty="0">
              <a:solidFill>
                <a:srgbClr val="000000"/>
              </a:solidFill>
              <a:cs typeface="Calibri" panose="020F0502020204030204" pitchFamily="34" charset="0"/>
            </a:endParaRPr>
          </a:p>
          <a:p>
            <a:pPr lvl="1" algn="just">
              <a:lnSpc>
                <a:spcPts val="1500"/>
              </a:lnSpc>
              <a:spcBef>
                <a:spcPct val="0"/>
              </a:spcBef>
              <a:buFont typeface="Arial" panose="020B0604020202020204" pitchFamily="34" charset="0"/>
              <a:buChar char="•"/>
            </a:pPr>
            <a:r>
              <a:rPr lang="el-GR" altLang="el-GR" sz="1200" dirty="0">
                <a:solidFill>
                  <a:srgbClr val="000000"/>
                </a:solidFill>
                <a:cs typeface="Calibri" panose="020F0502020204030204" pitchFamily="34" charset="0"/>
              </a:rPr>
              <a:t>Η ευρωπαϊκή νομοθεσία απαιτεί από τα κράτη-μέλη να παρέχουν στους δικαιούχους διεθνούς προστασίας πρόσβαση σε ενταξιακά προγράμματα τα οποία θεωρούν κατάλληλα, αφού λάβουν υπ’ όψιν τους τις ιδιαίτερες ανάγκες τους</a:t>
            </a:r>
            <a:r>
              <a:rPr lang="en-US" altLang="el-GR" sz="1200" dirty="0">
                <a:solidFill>
                  <a:srgbClr val="000000"/>
                </a:solidFill>
                <a:cs typeface="Calibri" panose="020F0502020204030204" pitchFamily="34" charset="0"/>
              </a:rPr>
              <a:t>**.</a:t>
            </a:r>
          </a:p>
          <a:p>
            <a:pPr>
              <a:lnSpc>
                <a:spcPts val="1500"/>
              </a:lnSpc>
              <a:spcBef>
                <a:spcPct val="0"/>
              </a:spcBef>
              <a:buNone/>
            </a:pPr>
            <a:endParaRPr lang="en-US" altLang="el-GR" sz="1000" dirty="0">
              <a:solidFill>
                <a:srgbClr val="000000"/>
              </a:solidFill>
              <a:latin typeface="Lato"/>
              <a:cs typeface="Arimo" charset="0"/>
            </a:endParaRPr>
          </a:p>
          <a:p>
            <a:pPr>
              <a:lnSpc>
                <a:spcPts val="1500"/>
              </a:lnSpc>
              <a:spcBef>
                <a:spcPct val="0"/>
              </a:spcBef>
              <a:buNone/>
            </a:pPr>
            <a:r>
              <a:rPr lang="en-US" altLang="el-GR" sz="1000" dirty="0">
                <a:solidFill>
                  <a:srgbClr val="000000"/>
                </a:solidFill>
                <a:latin typeface="Lato"/>
                <a:cs typeface="Arimo" charset="0"/>
              </a:rPr>
              <a:t>*</a:t>
            </a:r>
            <a:r>
              <a:rPr lang="en-US" altLang="el-GR" sz="1000" dirty="0">
                <a:solidFill>
                  <a:srgbClr val="000000"/>
                </a:solidFill>
                <a:latin typeface="Lato"/>
                <a:cs typeface="Calibri" panose="020F0502020204030204" pitchFamily="34" charset="0"/>
              </a:rPr>
              <a:t>UNHCR Executive Committee, Conclusion on Local Integration, No. 104 (LVI) – 2005, para. (d) and (j). </a:t>
            </a:r>
          </a:p>
          <a:p>
            <a:pPr>
              <a:lnSpc>
                <a:spcPts val="1500"/>
              </a:lnSpc>
              <a:spcBef>
                <a:spcPct val="0"/>
              </a:spcBef>
              <a:buNone/>
            </a:pPr>
            <a:r>
              <a:rPr lang="en-US" altLang="el-GR" sz="1000" dirty="0">
                <a:solidFill>
                  <a:srgbClr val="000000"/>
                </a:solidFill>
                <a:latin typeface="Lato"/>
                <a:cs typeface="Calibri" panose="020F0502020204030204" pitchFamily="34" charset="0"/>
              </a:rPr>
              <a:t>**Qualification Directive (2011/95/EU), Article 34.</a:t>
            </a:r>
          </a:p>
        </p:txBody>
      </p:sp>
      <p:sp>
        <p:nvSpPr>
          <p:cNvPr id="16" name="TextBox 16">
            <a:extLst>
              <a:ext uri="{FF2B5EF4-FFF2-40B4-BE49-F238E27FC236}">
                <a16:creationId xmlns:a16="http://schemas.microsoft.com/office/drawing/2014/main" id="{ECDBCFC1-C7D0-41D2-6083-B814E3628374}"/>
              </a:ext>
            </a:extLst>
          </p:cNvPr>
          <p:cNvSpPr txBox="1"/>
          <p:nvPr/>
        </p:nvSpPr>
        <p:spPr>
          <a:xfrm>
            <a:off x="3725069" y="568325"/>
            <a:ext cx="4238625" cy="843885"/>
          </a:xfrm>
          <a:prstGeom prst="rect">
            <a:avLst/>
          </a:prstGeom>
        </p:spPr>
        <p:txBody>
          <a:bodyPr lIns="0" tIns="0" rIns="0" bIns="0">
            <a:spAutoFit/>
          </a:bodyPr>
          <a:lstStyle/>
          <a:p>
            <a:pPr>
              <a:lnSpc>
                <a:spcPts val="3478"/>
              </a:lnSpc>
              <a:defRPr/>
            </a:pPr>
            <a:r>
              <a:rPr lang="el-GR" sz="2000" b="1" dirty="0">
                <a:solidFill>
                  <a:srgbClr val="0072BC"/>
                </a:solidFill>
                <a:latin typeface="Lato Medium"/>
              </a:rPr>
              <a:t>ΠΩΣ ΟΡΙΖΟΥΜΕ ΤΗΝ ΚΟΙΝΩΝΙΚΗ ΕΝΤΑΞΗ ΤΩΝ ΠΡΟΣΦΥΓΩΝ;</a:t>
            </a:r>
            <a:endParaRPr lang="en-US" sz="2000" b="1" dirty="0">
              <a:solidFill>
                <a:srgbClr val="0072BC"/>
              </a:solidFill>
              <a:latin typeface="Lato Medium"/>
            </a:endParaRPr>
          </a:p>
        </p:txBody>
      </p:sp>
    </p:spTree>
    <p:extLst>
      <p:ext uri="{BB962C8B-B14F-4D97-AF65-F5344CB8AC3E}">
        <p14:creationId xmlns:p14="http://schemas.microsoft.com/office/powerpoint/2010/main" val="2651317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2E0736D3-8CA1-5E1D-99EF-60F410529C34}"/>
              </a:ext>
            </a:extLst>
          </p:cNvPr>
          <p:cNvSpPr>
            <a:spLocks noChangeShapeType="1"/>
          </p:cNvSpPr>
          <p:nvPr/>
        </p:nvSpPr>
        <p:spPr bwMode="auto">
          <a:xfrm>
            <a:off x="3725069" y="1620838"/>
            <a:ext cx="3347244" cy="0"/>
          </a:xfrm>
          <a:prstGeom prst="line">
            <a:avLst/>
          </a:prstGeom>
          <a:noFill/>
          <a:ln w="2857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900"/>
          </a:p>
        </p:txBody>
      </p:sp>
      <p:grpSp>
        <p:nvGrpSpPr>
          <p:cNvPr id="5123" name="Group 3">
            <a:extLst>
              <a:ext uri="{FF2B5EF4-FFF2-40B4-BE49-F238E27FC236}">
                <a16:creationId xmlns:a16="http://schemas.microsoft.com/office/drawing/2014/main" id="{E9CDB669-2787-78D2-A552-7EBAF39890CE}"/>
              </a:ext>
            </a:extLst>
          </p:cNvPr>
          <p:cNvGrpSpPr>
            <a:grpSpLocks/>
          </p:cNvGrpSpPr>
          <p:nvPr/>
        </p:nvGrpSpPr>
        <p:grpSpPr bwMode="auto">
          <a:xfrm>
            <a:off x="3725069" y="244475"/>
            <a:ext cx="547688" cy="223838"/>
            <a:chOff x="0" y="0"/>
            <a:chExt cx="1609743" cy="660400"/>
          </a:xfrm>
        </p:grpSpPr>
        <p:sp>
          <p:nvSpPr>
            <p:cNvPr id="5138"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pic>
        <p:nvPicPr>
          <p:cNvPr id="5124" name="Picture 5">
            <a:extLst>
              <a:ext uri="{FF2B5EF4-FFF2-40B4-BE49-F238E27FC236}">
                <a16:creationId xmlns:a16="http://schemas.microsoft.com/office/drawing/2014/main" id="{E8231A14-7DC1-FC1F-980F-748868D05A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4394" y="1806575"/>
            <a:ext cx="1330325" cy="266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a:extLst>
              <a:ext uri="{FF2B5EF4-FFF2-40B4-BE49-F238E27FC236}">
                <a16:creationId xmlns:a16="http://schemas.microsoft.com/office/drawing/2014/main" id="{A3086E6F-D6B9-916E-2948-34360B6DB5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5507" y="4073525"/>
            <a:ext cx="133032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ABA339D0-10DD-A0BA-25A5-51F4E82AC4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283415DD-3A3F-880D-F46D-B9FE1E0D36A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a:extLst>
              <a:ext uri="{FF2B5EF4-FFF2-40B4-BE49-F238E27FC236}">
                <a16:creationId xmlns:a16="http://schemas.microsoft.com/office/drawing/2014/main" id="{D0B3D72D-59EA-4C46-7ECB-6BFF20EC23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a:extLst>
              <a:ext uri="{FF2B5EF4-FFF2-40B4-BE49-F238E27FC236}">
                <a16:creationId xmlns:a16="http://schemas.microsoft.com/office/drawing/2014/main" id="{0CA20F9B-01BF-3EBB-A67A-172CD22EF75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532" y="1806575"/>
            <a:ext cx="1330325" cy="266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0" name="Group 11">
            <a:extLst>
              <a:ext uri="{FF2B5EF4-FFF2-40B4-BE49-F238E27FC236}">
                <a16:creationId xmlns:a16="http://schemas.microsoft.com/office/drawing/2014/main" id="{DBA95CC2-C33D-5FB8-4CAD-0F70469B561F}"/>
              </a:ext>
            </a:extLst>
          </p:cNvPr>
          <p:cNvGrpSpPr>
            <a:grpSpLocks noChangeAspect="1"/>
          </p:cNvGrpSpPr>
          <p:nvPr/>
        </p:nvGrpSpPr>
        <p:grpSpPr bwMode="auto">
          <a:xfrm>
            <a:off x="1025525" y="2054225"/>
            <a:ext cx="2252663" cy="2243932"/>
            <a:chOff x="0" y="0"/>
            <a:chExt cx="6502400" cy="6477000"/>
          </a:xfrm>
        </p:grpSpPr>
        <p:sp>
          <p:nvSpPr>
            <p:cNvPr id="12" name="Freeform 12">
              <a:extLst>
                <a:ext uri="{FF2B5EF4-FFF2-40B4-BE49-F238E27FC236}">
                  <a16:creationId xmlns:a16="http://schemas.microsoft.com/office/drawing/2014/main" id="{3045399D-1CEB-F5B3-F330-47A1AB98E473}"/>
                </a:ext>
              </a:extLst>
            </p:cNvPr>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7"/>
              <a:stretch>
                <a:fillRect l="-24712" r="-24712"/>
              </a:stretch>
            </a:blipFill>
          </p:spPr>
        </p:sp>
        <p:sp>
          <p:nvSpPr>
            <p:cNvPr id="5137" name="Freeform 13">
              <a:extLst>
                <a:ext uri="{FF2B5EF4-FFF2-40B4-BE49-F238E27FC236}">
                  <a16:creationId xmlns:a16="http://schemas.microsoft.com/office/drawing/2014/main" id="{B69F0D5D-9F4A-2125-E9BD-CA73D6911C5E}"/>
                </a:ext>
              </a:extLst>
            </p:cNvPr>
            <p:cNvSpPr>
              <a:spLocks/>
            </p:cNvSpPr>
            <p:nvPr/>
          </p:nvSpPr>
          <p:spPr bwMode="auto">
            <a:xfrm>
              <a:off x="73038" y="66269"/>
              <a:ext cx="6350000" cy="6349987"/>
            </a:xfrm>
            <a:custGeom>
              <a:avLst/>
              <a:gdLst>
                <a:gd name="T0" fmla="*/ 3175000 w 6350000"/>
                <a:gd name="T1" fmla="*/ 6349987 h 6349987"/>
                <a:gd name="T2" fmla="*/ 0 w 6350000"/>
                <a:gd name="T3" fmla="*/ 3175038 h 6349987"/>
                <a:gd name="T4" fmla="*/ 3175000 w 6350000"/>
                <a:gd name="T5" fmla="*/ 0 h 6349987"/>
                <a:gd name="T6" fmla="*/ 6350000 w 6350000"/>
                <a:gd name="T7" fmla="*/ 3175038 h 6349987"/>
                <a:gd name="T8" fmla="*/ 3175000 w 6350000"/>
                <a:gd name="T9" fmla="*/ 6349987 h 6349987"/>
                <a:gd name="T10" fmla="*/ 3175000 w 6350000"/>
                <a:gd name="T11" fmla="*/ 115760 h 6349987"/>
                <a:gd name="T12" fmla="*/ 115760 w 6350000"/>
                <a:gd name="T13" fmla="*/ 3175038 h 6349987"/>
                <a:gd name="T14" fmla="*/ 3175000 w 6350000"/>
                <a:gd name="T15" fmla="*/ 6234265 h 6349987"/>
                <a:gd name="T16" fmla="*/ 6234265 w 6350000"/>
                <a:gd name="T17" fmla="*/ 3175038 h 6349987"/>
                <a:gd name="T18" fmla="*/ 3175000 w 6350000"/>
                <a:gd name="T19" fmla="*/ 115760 h 63499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pic>
        <p:nvPicPr>
          <p:cNvPr id="5131" name="Picture 14">
            <a:extLst>
              <a:ext uri="{FF2B5EF4-FFF2-40B4-BE49-F238E27FC236}">
                <a16:creationId xmlns:a16="http://schemas.microsoft.com/office/drawing/2014/main" id="{3292C661-6E64-DC70-451A-61C4C4A08A8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468019"/>
            <a:ext cx="173593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Box 15">
            <a:extLst>
              <a:ext uri="{FF2B5EF4-FFF2-40B4-BE49-F238E27FC236}">
                <a16:creationId xmlns:a16="http://schemas.microsoft.com/office/drawing/2014/main" id="{C408C9CC-434E-BACB-16AC-4172B5360B6B}"/>
              </a:ext>
            </a:extLst>
          </p:cNvPr>
          <p:cNvSpPr txBox="1">
            <a:spLocks noChangeArrowheads="1"/>
          </p:cNvSpPr>
          <p:nvPr/>
        </p:nvSpPr>
        <p:spPr bwMode="auto">
          <a:xfrm>
            <a:off x="3725069" y="1878807"/>
            <a:ext cx="4904581" cy="325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431800" indent="-215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nSpc>
                <a:spcPts val="1500"/>
              </a:lnSpc>
              <a:spcBef>
                <a:spcPct val="0"/>
              </a:spcBef>
              <a:buFont typeface="Arial" panose="020B0604020202020204" pitchFamily="34" charset="0"/>
              <a:buChar char="•"/>
            </a:pPr>
            <a:r>
              <a:rPr lang="el-GR" altLang="el-GR" sz="1200" dirty="0">
                <a:solidFill>
                  <a:srgbClr val="000000"/>
                </a:solidFill>
                <a:cs typeface="Calibri" panose="020F0502020204030204" pitchFamily="34" charset="0"/>
              </a:rPr>
              <a:t>Το 2020</a:t>
            </a:r>
            <a:r>
              <a:rPr lang="en-US" altLang="el-GR" sz="1200" dirty="0">
                <a:solidFill>
                  <a:srgbClr val="000000"/>
                </a:solidFill>
                <a:cs typeface="Calibri" panose="020F0502020204030204" pitchFamily="34" charset="0"/>
              </a:rPr>
              <a:t>, </a:t>
            </a:r>
            <a:r>
              <a:rPr lang="el-GR" altLang="el-GR" sz="1200" dirty="0">
                <a:solidFill>
                  <a:srgbClr val="000000"/>
                </a:solidFill>
                <a:cs typeface="Calibri" panose="020F0502020204030204" pitchFamily="34" charset="0"/>
              </a:rPr>
              <a:t>η Ευρωπαϊκή Επιτροπή, παρουσίασε ένα </a:t>
            </a:r>
            <a:r>
              <a:rPr lang="el-GR" altLang="el-GR" sz="1200" b="1" dirty="0">
                <a:solidFill>
                  <a:srgbClr val="000000"/>
                </a:solidFill>
                <a:cs typeface="Calibri" panose="020F0502020204030204" pitchFamily="34" charset="0"/>
              </a:rPr>
              <a:t>σχέδιο δράσης</a:t>
            </a:r>
            <a:r>
              <a:rPr lang="el-GR" altLang="el-GR" sz="1200" dirty="0">
                <a:solidFill>
                  <a:srgbClr val="000000"/>
                </a:solidFill>
                <a:cs typeface="Calibri" panose="020F0502020204030204" pitchFamily="34" charset="0"/>
              </a:rPr>
              <a:t>* για την ένταξη και την συμπερίληψη</a:t>
            </a:r>
            <a:r>
              <a:rPr lang="en-US" altLang="el-GR" sz="1200" dirty="0">
                <a:solidFill>
                  <a:srgbClr val="000000"/>
                </a:solidFill>
                <a:cs typeface="Calibri" panose="020F0502020204030204" pitchFamily="34" charset="0"/>
              </a:rPr>
              <a:t>. </a:t>
            </a:r>
          </a:p>
          <a:p>
            <a:pPr lvl="1">
              <a:lnSpc>
                <a:spcPts val="1500"/>
              </a:lnSpc>
              <a:spcBef>
                <a:spcPct val="0"/>
              </a:spcBef>
              <a:buFont typeface="Arial" panose="020B0604020202020204" pitchFamily="34" charset="0"/>
              <a:buChar char="•"/>
            </a:pPr>
            <a:r>
              <a:rPr lang="el-GR" altLang="el-GR" sz="1200" dirty="0">
                <a:solidFill>
                  <a:srgbClr val="000000"/>
                </a:solidFill>
                <a:cs typeface="Calibri" panose="020F0502020204030204" pitchFamily="34" charset="0"/>
              </a:rPr>
              <a:t>Καλύπτει τους μετανάστες, τους πρόσφυγες αλλά και τους πολίτες με μεταναστευτικό και προσφυγικό υπόβαθρο</a:t>
            </a:r>
            <a:r>
              <a:rPr lang="en-US" altLang="el-GR" sz="1200" dirty="0">
                <a:solidFill>
                  <a:srgbClr val="000000"/>
                </a:solidFill>
                <a:cs typeface="Calibri" panose="020F0502020204030204" pitchFamily="34" charset="0"/>
              </a:rPr>
              <a:t>.</a:t>
            </a:r>
          </a:p>
          <a:p>
            <a:pPr lvl="1">
              <a:lnSpc>
                <a:spcPts val="1500"/>
              </a:lnSpc>
              <a:spcBef>
                <a:spcPct val="0"/>
              </a:spcBef>
              <a:buFont typeface="Arial" panose="020B0604020202020204" pitchFamily="34" charset="0"/>
              <a:buChar char="•"/>
            </a:pPr>
            <a:r>
              <a:rPr lang="el-GR" altLang="el-GR" sz="1200" dirty="0">
                <a:solidFill>
                  <a:srgbClr val="000000"/>
                </a:solidFill>
                <a:cs typeface="Calibri" panose="020F0502020204030204" pitchFamily="34" charset="0"/>
              </a:rPr>
              <a:t>Υιοθετεί μια </a:t>
            </a:r>
            <a:r>
              <a:rPr lang="el-GR" altLang="el-GR" sz="1200" b="1" dirty="0">
                <a:solidFill>
                  <a:srgbClr val="000000"/>
                </a:solidFill>
                <a:cs typeface="Calibri" panose="020F0502020204030204" pitchFamily="34" charset="0"/>
              </a:rPr>
              <a:t>ολιστική προσέγγιση </a:t>
            </a:r>
            <a:r>
              <a:rPr lang="el-GR" altLang="el-GR" sz="1200" dirty="0">
                <a:solidFill>
                  <a:srgbClr val="000000"/>
                </a:solidFill>
                <a:cs typeface="Calibri" panose="020F0502020204030204" pitchFamily="34" charset="0"/>
              </a:rPr>
              <a:t>συμπεριλαμβάνοντας προαναχωρησιακά μέτρα, υποδοχή και προ-ένταξη, μακροπρόθεσμη ένταξη και τη δημιουργία συμπεριληπτικών και συνεκτικών κοινωνιών</a:t>
            </a:r>
            <a:r>
              <a:rPr lang="en-US" altLang="el-GR" sz="1200" dirty="0">
                <a:solidFill>
                  <a:srgbClr val="000000"/>
                </a:solidFill>
                <a:cs typeface="Calibri" panose="020F0502020204030204" pitchFamily="34" charset="0"/>
              </a:rPr>
              <a:t>. </a:t>
            </a:r>
          </a:p>
          <a:p>
            <a:pPr lvl="1">
              <a:lnSpc>
                <a:spcPts val="1500"/>
              </a:lnSpc>
              <a:spcBef>
                <a:spcPct val="0"/>
              </a:spcBef>
              <a:buFont typeface="Arial" panose="020B0604020202020204" pitchFamily="34" charset="0"/>
              <a:buChar char="•"/>
            </a:pPr>
            <a:r>
              <a:rPr lang="el-GR" altLang="el-GR" sz="1200" dirty="0">
                <a:solidFill>
                  <a:srgbClr val="000000"/>
                </a:solidFill>
                <a:cs typeface="Calibri" panose="020F0502020204030204" pitchFamily="34" charset="0"/>
              </a:rPr>
              <a:t>Ενώ αναγνωρίζεται η σημασία των στοχευμένων μέτρων υποστήριξης, η Ευρωπαϊκή επιτροπή τονίζει ότι τα μέτρα για την υποστήριξη της ένταξης των μεταναστών και των προσφύγων δεν πρέπει να λαμβάνονται σε βάρος άλλων μέτρων που αφορούν άλλες ευάλωτες κοινωνικές ομάδες. Αντίθετα</a:t>
            </a:r>
            <a:r>
              <a:rPr lang="el-GR" altLang="el-GR" sz="1200" b="1" dirty="0">
                <a:solidFill>
                  <a:srgbClr val="000000"/>
                </a:solidFill>
                <a:cs typeface="Calibri" panose="020F0502020204030204" pitchFamily="34" charset="0"/>
              </a:rPr>
              <a:t>, οι πολιτικές πρέπει να γίνουν πιο συμπεριληπτικές για όλους.</a:t>
            </a:r>
            <a:r>
              <a:rPr lang="en-US" altLang="el-GR" sz="1200" b="1" dirty="0">
                <a:solidFill>
                  <a:srgbClr val="000000"/>
                </a:solidFill>
                <a:cs typeface="Calibri" panose="020F0502020204030204" pitchFamily="34" charset="0"/>
              </a:rPr>
              <a:t> </a:t>
            </a:r>
          </a:p>
          <a:p>
            <a:pPr>
              <a:lnSpc>
                <a:spcPts val="1500"/>
              </a:lnSpc>
              <a:spcBef>
                <a:spcPct val="0"/>
              </a:spcBef>
              <a:buNone/>
            </a:pPr>
            <a:endParaRPr lang="en-US" altLang="el-GR" sz="1000" dirty="0">
              <a:solidFill>
                <a:srgbClr val="000000"/>
              </a:solidFill>
              <a:latin typeface="Arimo" charset="0"/>
              <a:cs typeface="Arimo" charset="0"/>
            </a:endParaRPr>
          </a:p>
          <a:p>
            <a:pPr>
              <a:lnSpc>
                <a:spcPts val="1500"/>
              </a:lnSpc>
              <a:spcBef>
                <a:spcPct val="0"/>
              </a:spcBef>
              <a:buNone/>
            </a:pPr>
            <a:r>
              <a:rPr lang="en-US" altLang="el-GR" sz="1000" dirty="0">
                <a:solidFill>
                  <a:srgbClr val="000000"/>
                </a:solidFill>
                <a:cs typeface="Calibri" panose="020F0502020204030204" pitchFamily="34" charset="0"/>
              </a:rPr>
              <a:t>*European Commission, Action plan on Integration and Inclusion 2021-2027, 24 November 2020, COM/2020/758 final, sections 1 and 3.</a:t>
            </a:r>
          </a:p>
          <a:p>
            <a:pPr>
              <a:lnSpc>
                <a:spcPts val="1500"/>
              </a:lnSpc>
              <a:spcBef>
                <a:spcPct val="0"/>
              </a:spcBef>
              <a:buNone/>
            </a:pPr>
            <a:endParaRPr lang="en-US" altLang="el-GR" sz="1000" dirty="0">
              <a:solidFill>
                <a:srgbClr val="000000"/>
              </a:solidFill>
              <a:latin typeface="Arimo" charset="0"/>
              <a:cs typeface="Arimo" charset="0"/>
            </a:endParaRPr>
          </a:p>
        </p:txBody>
      </p:sp>
      <p:sp>
        <p:nvSpPr>
          <p:cNvPr id="16" name="TextBox 16">
            <a:extLst>
              <a:ext uri="{FF2B5EF4-FFF2-40B4-BE49-F238E27FC236}">
                <a16:creationId xmlns:a16="http://schemas.microsoft.com/office/drawing/2014/main" id="{A23F58A7-A392-71D2-24D3-B0CC0D8F0035}"/>
              </a:ext>
            </a:extLst>
          </p:cNvPr>
          <p:cNvSpPr txBox="1"/>
          <p:nvPr/>
        </p:nvSpPr>
        <p:spPr>
          <a:xfrm>
            <a:off x="3725069" y="568325"/>
            <a:ext cx="4238625" cy="843885"/>
          </a:xfrm>
          <a:prstGeom prst="rect">
            <a:avLst/>
          </a:prstGeom>
        </p:spPr>
        <p:txBody>
          <a:bodyPr lIns="0" tIns="0" rIns="0" bIns="0">
            <a:spAutoFit/>
          </a:bodyPr>
          <a:lstStyle/>
          <a:p>
            <a:pPr>
              <a:lnSpc>
                <a:spcPts val="3478"/>
              </a:lnSpc>
              <a:defRPr/>
            </a:pPr>
            <a:r>
              <a:rPr lang="el-GR" sz="2000" b="1" dirty="0">
                <a:solidFill>
                  <a:srgbClr val="0072BC"/>
                </a:solidFill>
                <a:latin typeface="Lato Medium"/>
              </a:rPr>
              <a:t>ΠΩΣ ΟΡΙΖΟΥΜΕ ΤΗΝ ΚΟΙΝΩΝΙΚΗ ΕΝΤΑΞΗ ΤΩΝ ΠΡΟΣΦΥΓΩΝ;</a:t>
            </a:r>
            <a:endParaRPr lang="en-US" sz="2000" b="1" dirty="0">
              <a:solidFill>
                <a:srgbClr val="0072BC"/>
              </a:solidFill>
              <a:latin typeface="Lato Medium"/>
            </a:endParaRPr>
          </a:p>
        </p:txBody>
      </p:sp>
    </p:spTree>
    <p:extLst>
      <p:ext uri="{BB962C8B-B14F-4D97-AF65-F5344CB8AC3E}">
        <p14:creationId xmlns:p14="http://schemas.microsoft.com/office/powerpoint/2010/main" val="67215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31" y="322759"/>
            <a:ext cx="8374327" cy="565327"/>
          </a:xfrm>
        </p:spPr>
        <p:txBody>
          <a:bodyPr>
            <a:noAutofit/>
          </a:bodyPr>
          <a:lstStyle/>
          <a:p>
            <a:r>
              <a:rPr lang="el-GR" sz="1800" b="1" dirty="0"/>
              <a:t>ΤΟ ΖΗΤΗΜΑ ΤΗΣ ΚΟΙΝΩΝΙΚΗΣ ΕΝΤΑΞΗΣ ΤΩΝ ΠΡΟΣΦΥΓΩΝ ΚΑΙ ΤΩΝ ΑΙΤΟΥΝΤΩΝ ΑΣΥΛΟ</a:t>
            </a:r>
            <a:br>
              <a:rPr lang="el-GR" sz="1800" b="1" dirty="0"/>
            </a:br>
            <a:r>
              <a:rPr lang="el-GR" sz="1800" b="1" dirty="0">
                <a:solidFill>
                  <a:srgbClr val="FF5757"/>
                </a:solidFill>
              </a:rPr>
              <a:t>ΠΛΑΙΣΙΟ ΚΑΙ ΠΡΟΚΛΗΣΕΙΣ </a:t>
            </a:r>
            <a:endParaRPr lang="en-GB" sz="1800" b="1" dirty="0">
              <a:solidFill>
                <a:srgbClr val="FF5757"/>
              </a:solidFill>
            </a:endParaRPr>
          </a:p>
        </p:txBody>
      </p:sp>
      <p:sp>
        <p:nvSpPr>
          <p:cNvPr id="3" name="Content Placeholder 2"/>
          <p:cNvSpPr>
            <a:spLocks noGrp="1"/>
          </p:cNvSpPr>
          <p:nvPr>
            <p:ph idx="1"/>
          </p:nvPr>
        </p:nvSpPr>
        <p:spPr>
          <a:xfrm>
            <a:off x="3970516" y="1586599"/>
            <a:ext cx="4772571" cy="2559004"/>
          </a:xfrm>
        </p:spPr>
        <p:txBody>
          <a:bodyPr>
            <a:noAutofit/>
          </a:bodyPr>
          <a:lstStyle/>
          <a:p>
            <a:pPr algn="just">
              <a:lnSpc>
                <a:spcPct val="120000"/>
              </a:lnSpc>
            </a:pPr>
            <a:r>
              <a:rPr lang="el-GR" sz="1400" dirty="0">
                <a:latin typeface="Calibri" panose="020F0502020204030204" pitchFamily="34" charset="0"/>
                <a:cs typeface="Calibri" panose="020F0502020204030204" pitchFamily="34" charset="0"/>
              </a:rPr>
              <a:t>Η πρώτη εθνική στρατηγική για την ένταξη πολιτών τρίτων χωρών, παρουσιάστηκε από το Υπουργείο Εσωτερικών το 2013.</a:t>
            </a:r>
          </a:p>
          <a:p>
            <a:pPr marL="0" indent="0" algn="just">
              <a:lnSpc>
                <a:spcPct val="120000"/>
              </a:lnSpc>
              <a:buNone/>
            </a:pPr>
            <a:endParaRPr lang="el-GR" sz="1400" dirty="0">
              <a:latin typeface="Calibri" panose="020F0502020204030204" pitchFamily="34" charset="0"/>
              <a:cs typeface="Calibri" panose="020F0502020204030204" pitchFamily="34" charset="0"/>
            </a:endParaRPr>
          </a:p>
          <a:p>
            <a:pPr algn="just">
              <a:lnSpc>
                <a:spcPct val="120000"/>
              </a:lnSpc>
            </a:pPr>
            <a:r>
              <a:rPr lang="el-GR" sz="1400" dirty="0">
                <a:latin typeface="Calibri" panose="020F0502020204030204" pitchFamily="34" charset="0"/>
                <a:cs typeface="Calibri" panose="020F0502020204030204" pitchFamily="34" charset="0"/>
              </a:rPr>
              <a:t>Τον Ιούνιο του 2018, παρουσιάστηκε η νέα στρατηγική από στελέχη του τότε Υπουργείου Μεταναστευτικής Πολιτικής, η οποία και δημοσιεύθηκε στην τελική της μορφή και αφού ολοκληρώθηκε η σχετική δημόσια διαβούλευση, τον Ιούλιο του 2019.</a:t>
            </a:r>
            <a:endParaRPr lang="en-GB" sz="1400"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E9CDB669-2787-78D2-A552-7EBAF39890CE}"/>
              </a:ext>
            </a:extLst>
          </p:cNvPr>
          <p:cNvGrpSpPr>
            <a:grpSpLocks/>
          </p:cNvGrpSpPr>
          <p:nvPr/>
        </p:nvGrpSpPr>
        <p:grpSpPr bwMode="auto">
          <a:xfrm>
            <a:off x="475331" y="1119404"/>
            <a:ext cx="547688" cy="223838"/>
            <a:chOff x="0" y="0"/>
            <a:chExt cx="1609743" cy="660400"/>
          </a:xfrm>
        </p:grpSpPr>
        <p:sp>
          <p:nvSpPr>
            <p:cNvPr id="5"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6" name="Ομάδα 5"/>
          <p:cNvGrpSpPr/>
          <p:nvPr/>
        </p:nvGrpSpPr>
        <p:grpSpPr>
          <a:xfrm>
            <a:off x="8453267" y="0"/>
            <a:ext cx="970757" cy="1056287"/>
            <a:chOff x="0" y="-10319"/>
            <a:chExt cx="1643063" cy="1917701"/>
          </a:xfrm>
        </p:grpSpPr>
        <p:pic>
          <p:nvPicPr>
            <p:cNvPr id="7"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descr="Σκάκι, Διοικητικό Συμβούλιο, Παιχνίδ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61575"/>
            <a:ext cx="3870941" cy="256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15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54" y="204348"/>
            <a:ext cx="7490679" cy="736254"/>
          </a:xfrm>
        </p:spPr>
        <p:txBody>
          <a:bodyPr>
            <a:normAutofit/>
          </a:bodyPr>
          <a:lstStyle/>
          <a:p>
            <a:r>
              <a:rPr lang="el-GR" sz="2000" b="1" dirty="0">
                <a:solidFill>
                  <a:schemeClr val="bg1"/>
                </a:solidFill>
                <a:latin typeface="Lato"/>
                <a:cs typeface="Calibri" panose="020F0502020204030204" pitchFamily="34" charset="0"/>
              </a:rPr>
              <a:t>ΤΟ ΠΡΟΓΡΑΜΜΑ </a:t>
            </a:r>
            <a:r>
              <a:rPr lang="en-US" sz="2000" b="1" dirty="0">
                <a:solidFill>
                  <a:schemeClr val="bg1"/>
                </a:solidFill>
                <a:latin typeface="Lato"/>
                <a:cs typeface="Calibri" panose="020F0502020204030204" pitchFamily="34" charset="0"/>
              </a:rPr>
              <a:t>ESTIA</a:t>
            </a:r>
            <a:r>
              <a:rPr lang="el-GR" sz="2000" b="1" dirty="0">
                <a:solidFill>
                  <a:schemeClr val="bg1"/>
                </a:solidFill>
                <a:latin typeface="Lato"/>
                <a:cs typeface="Calibri" panose="020F0502020204030204" pitchFamily="34" charset="0"/>
              </a:rPr>
              <a:t> </a:t>
            </a:r>
            <a:br>
              <a:rPr lang="el-GR" sz="2000" b="1" dirty="0">
                <a:solidFill>
                  <a:schemeClr val="bg1"/>
                </a:solidFill>
                <a:latin typeface="Lato"/>
                <a:cs typeface="Calibri" panose="020F0502020204030204" pitchFamily="34" charset="0"/>
              </a:rPr>
            </a:br>
            <a:r>
              <a:rPr lang="en-GB" sz="2000" dirty="0">
                <a:latin typeface="Lato"/>
                <a:cs typeface="Calibri" panose="020F0502020204030204" pitchFamily="34" charset="0"/>
              </a:rPr>
              <a:t>(</a:t>
            </a:r>
            <a:r>
              <a:rPr lang="en-GB" sz="2000" b="1" dirty="0">
                <a:latin typeface="Lato"/>
                <a:cs typeface="Calibri" panose="020F0502020204030204" pitchFamily="34" charset="0"/>
              </a:rPr>
              <a:t>E</a:t>
            </a:r>
            <a:r>
              <a:rPr lang="en-GB" sz="2000" dirty="0">
                <a:latin typeface="Lato"/>
                <a:cs typeface="Calibri" panose="020F0502020204030204" pitchFamily="34" charset="0"/>
              </a:rPr>
              <a:t>mergency </a:t>
            </a:r>
            <a:r>
              <a:rPr lang="en-GB" sz="2000" b="1" dirty="0">
                <a:latin typeface="Lato"/>
                <a:cs typeface="Calibri" panose="020F0502020204030204" pitchFamily="34" charset="0"/>
              </a:rPr>
              <a:t>S</a:t>
            </a:r>
            <a:r>
              <a:rPr lang="en-GB" sz="2000" dirty="0">
                <a:latin typeface="Lato"/>
                <a:cs typeface="Calibri" panose="020F0502020204030204" pitchFamily="34" charset="0"/>
              </a:rPr>
              <a:t>upport </a:t>
            </a:r>
            <a:r>
              <a:rPr lang="en-GB" sz="2000" b="1" dirty="0">
                <a:latin typeface="Lato"/>
                <a:cs typeface="Calibri" panose="020F0502020204030204" pitchFamily="34" charset="0"/>
              </a:rPr>
              <a:t>T</a:t>
            </a:r>
            <a:r>
              <a:rPr lang="en-GB" sz="2000" dirty="0">
                <a:latin typeface="Lato"/>
                <a:cs typeface="Calibri" panose="020F0502020204030204" pitchFamily="34" charset="0"/>
              </a:rPr>
              <a:t>o </a:t>
            </a:r>
            <a:r>
              <a:rPr lang="en-GB" sz="2000" b="1" dirty="0">
                <a:latin typeface="Lato"/>
                <a:cs typeface="Calibri" panose="020F0502020204030204" pitchFamily="34" charset="0"/>
              </a:rPr>
              <a:t>I</a:t>
            </a:r>
            <a:r>
              <a:rPr lang="en-GB" sz="2000" dirty="0">
                <a:latin typeface="Lato"/>
                <a:cs typeface="Calibri" panose="020F0502020204030204" pitchFamily="34" charset="0"/>
              </a:rPr>
              <a:t>ntegration and </a:t>
            </a:r>
            <a:r>
              <a:rPr lang="en-GB" sz="2000" b="1" dirty="0">
                <a:latin typeface="Lato"/>
                <a:cs typeface="Calibri" panose="020F0502020204030204" pitchFamily="34" charset="0"/>
              </a:rPr>
              <a:t>A</a:t>
            </a:r>
            <a:r>
              <a:rPr lang="en-GB" sz="2000" dirty="0">
                <a:latin typeface="Lato"/>
                <a:cs typeface="Calibri" panose="020F0502020204030204" pitchFamily="34" charset="0"/>
              </a:rPr>
              <a:t>ccommodation)</a:t>
            </a:r>
          </a:p>
        </p:txBody>
      </p:sp>
      <p:sp>
        <p:nvSpPr>
          <p:cNvPr id="3" name="Content Placeholder 2"/>
          <p:cNvSpPr>
            <a:spLocks noGrp="1"/>
          </p:cNvSpPr>
          <p:nvPr>
            <p:ph idx="1"/>
          </p:nvPr>
        </p:nvSpPr>
        <p:spPr>
          <a:xfrm>
            <a:off x="440754" y="1282791"/>
            <a:ext cx="8288806" cy="3037823"/>
          </a:xfrm>
        </p:spPr>
        <p:txBody>
          <a:bodyPr>
            <a:normAutofit/>
          </a:bodyPr>
          <a:lstStyle/>
          <a:p>
            <a:pPr marL="0" indent="0" algn="just">
              <a:lnSpc>
                <a:spcPct val="160000"/>
              </a:lnSpc>
              <a:buNone/>
            </a:pPr>
            <a:r>
              <a:rPr lang="el-GR" sz="1600" dirty="0">
                <a:latin typeface="Calibri" panose="020F0502020204030204" pitchFamily="34" charset="0"/>
                <a:cs typeface="Calibri" panose="020F0502020204030204" pitchFamily="34" charset="0"/>
              </a:rPr>
              <a:t>Το 2016, λόγω των ιδιαιτέρως αυξημένων αναγκών για παροχή στέγασης των αιτούντων διεθνή προστασία στην Ελλάδα, η Ύπατη Αρμοστεία του ΟΗΕ για τους Πρόσφυγες, με χρηματοδότηση από την Ευρωπαϊκή Ένωση, έθεσε σε εφαρμογή ένα πρόγραμμα για την «Παροχή στήριξης στην Ελλάδα για την υλοποίηση του προγράμματος hotspots/μετεγκατάστασης και την αύξηση της ικανότητας υποδοχής αιτούντων άσυλο», το οποίο προέβλεπε τη δημιουργία </a:t>
            </a:r>
            <a:r>
              <a:rPr lang="el-GR" sz="1600" b="1" dirty="0">
                <a:latin typeface="Calibri" panose="020F0502020204030204" pitchFamily="34" charset="0"/>
                <a:cs typeface="Calibri" panose="020F0502020204030204" pitchFamily="34" charset="0"/>
              </a:rPr>
              <a:t>20.000 θέσεων </a:t>
            </a:r>
            <a:r>
              <a:rPr lang="el-GR" sz="1600" dirty="0">
                <a:latin typeface="Calibri" panose="020F0502020204030204" pitchFamily="34" charset="0"/>
                <a:cs typeface="Calibri" panose="020F0502020204030204" pitchFamily="34" charset="0"/>
              </a:rPr>
              <a:t>υποδοχής αιτούντων άσυλο που ήταν υποψήφιοι προς </a:t>
            </a:r>
            <a:r>
              <a:rPr lang="el-GR" sz="1600" b="1" dirty="0">
                <a:latin typeface="Calibri" panose="020F0502020204030204" pitchFamily="34" charset="0"/>
                <a:cs typeface="Calibri" panose="020F0502020204030204" pitchFamily="34" charset="0"/>
              </a:rPr>
              <a:t>μετεγκατάσταση</a:t>
            </a:r>
            <a:r>
              <a:rPr lang="el-GR" sz="1600" dirty="0">
                <a:latin typeface="Calibri" panose="020F0502020204030204" pitchFamily="34" charset="0"/>
                <a:cs typeface="Calibri" panose="020F0502020204030204" pitchFamily="34" charset="0"/>
              </a:rPr>
              <a:t> σε άλλα κράτη μέλη της ΕΕ καθώς και για ευάλωτους αιτούντες άσυλο στην Ελλάδα. </a:t>
            </a:r>
            <a:endParaRPr lang="en-GB" sz="1600" dirty="0">
              <a:latin typeface="Lato Medium" panose="020F0502020204030203"/>
              <a:cs typeface="Calibri" panose="020F0502020204030204" pitchFamily="34" charset="0"/>
            </a:endParaRPr>
          </a:p>
        </p:txBody>
      </p:sp>
      <p:grpSp>
        <p:nvGrpSpPr>
          <p:cNvPr id="7" name="Ομάδα 6"/>
          <p:cNvGrpSpPr/>
          <p:nvPr/>
        </p:nvGrpSpPr>
        <p:grpSpPr>
          <a:xfrm>
            <a:off x="8038826" y="147949"/>
            <a:ext cx="970757" cy="1056287"/>
            <a:chOff x="0" y="-10319"/>
            <a:chExt cx="1643063" cy="1917701"/>
          </a:xfrm>
        </p:grpSpPr>
        <p:pic>
          <p:nvPicPr>
            <p:cNvPr id="4"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3674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28814E-0B0B-4D61-4506-CA2A00B635CF}"/>
              </a:ext>
            </a:extLst>
          </p:cNvPr>
          <p:cNvSpPr>
            <a:spLocks noGrp="1"/>
          </p:cNvSpPr>
          <p:nvPr>
            <p:ph idx="1"/>
          </p:nvPr>
        </p:nvSpPr>
        <p:spPr>
          <a:xfrm>
            <a:off x="411783" y="1495740"/>
            <a:ext cx="3179205" cy="2815868"/>
          </a:xfrm>
        </p:spPr>
        <p:txBody>
          <a:bodyPr>
            <a:normAutofit/>
          </a:bodyPr>
          <a:lstStyle/>
          <a:p>
            <a:pPr marL="0" indent="0" algn="just">
              <a:lnSpc>
                <a:spcPct val="150000"/>
              </a:lnSpc>
              <a:buNone/>
            </a:pPr>
            <a:r>
              <a:rPr lang="el-GR" sz="1600" dirty="0">
                <a:latin typeface="Calibri" panose="020F0502020204030204" pitchFamily="34" charset="0"/>
                <a:cs typeface="Calibri" panose="020F0502020204030204" pitchFamily="34" charset="0"/>
              </a:rPr>
              <a:t>Τον Ιανουάριο του 2022, παρουσιάστηκε νέα στρατηγική για την ένταξη από την τωρινή ηγεσία του Υπουργείου Μετανάστευσης και Ασύλου, η οποία επίσης τέθηκε σε δημόσια διαβούλευση που οποία ολοκληρώθηκε στις 22/1.</a:t>
            </a:r>
            <a:endParaRPr lang="en-US" sz="1600" dirty="0">
              <a:latin typeface="Calibri" panose="020F0502020204030204" pitchFamily="34" charset="0"/>
              <a:cs typeface="Calibri" panose="020F0502020204030204" pitchFamily="34" charset="0"/>
            </a:endParaRPr>
          </a:p>
        </p:txBody>
      </p:sp>
      <p:sp>
        <p:nvSpPr>
          <p:cNvPr id="4" name="Title 1"/>
          <p:cNvSpPr txBox="1">
            <a:spLocks/>
          </p:cNvSpPr>
          <p:nvPr/>
        </p:nvSpPr>
        <p:spPr>
          <a:xfrm>
            <a:off x="475331" y="322759"/>
            <a:ext cx="8374327" cy="565327"/>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sz="1800" b="1"/>
              <a:t>ΤΟ ΖΗΤΗΜΑ ΤΗΣ ΚΟΙΝΩΝΙΚΗΣ ΕΝΤΑΞΗΣ ΤΩΝ ΠΡΟΣΦΥΓΩΝ ΚΑΙ ΤΩΝ ΑΙΤΟΥΝΤΩΝ ΑΣΥΛΟ</a:t>
            </a:r>
            <a:br>
              <a:rPr lang="el-GR" sz="1800" b="1"/>
            </a:br>
            <a:r>
              <a:rPr lang="el-GR" sz="1800" b="1">
                <a:solidFill>
                  <a:srgbClr val="FF5757"/>
                </a:solidFill>
              </a:rPr>
              <a:t>ΠΛΑΙΣΙΟ ΚΑΙ ΠΡΟΚΛΗΣΕΙΣ </a:t>
            </a:r>
            <a:endParaRPr lang="en-GB" sz="1800" b="1" dirty="0">
              <a:solidFill>
                <a:srgbClr val="FF5757"/>
              </a:solidFill>
            </a:endParaRPr>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111940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a:extLst>
              <a:ext uri="{FF2B5EF4-FFF2-40B4-BE49-F238E27FC236}">
                <a16:creationId xmlns:a16="http://schemas.microsoft.com/office/drawing/2014/main" id="{E58E3721-ADF2-014F-156A-7C88C4D27D9A}"/>
              </a:ext>
            </a:extLst>
          </p:cNvPr>
          <p:cNvPicPr>
            <a:picLocks noChangeAspect="1"/>
          </p:cNvPicPr>
          <p:nvPr/>
        </p:nvPicPr>
        <p:blipFill>
          <a:blip r:embed="rId5"/>
          <a:stretch>
            <a:fillRect/>
          </a:stretch>
        </p:blipFill>
        <p:spPr>
          <a:xfrm>
            <a:off x="4360053" y="1659242"/>
            <a:ext cx="3554654" cy="2367752"/>
          </a:xfrm>
          <a:prstGeom prst="rect">
            <a:avLst/>
          </a:prstGeom>
        </p:spPr>
      </p:pic>
    </p:spTree>
    <p:extLst>
      <p:ext uri="{BB962C8B-B14F-4D97-AF65-F5344CB8AC3E}">
        <p14:creationId xmlns:p14="http://schemas.microsoft.com/office/powerpoint/2010/main" val="3306320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50" y="1056287"/>
            <a:ext cx="8754312" cy="3402479"/>
          </a:xfrm>
        </p:spPr>
        <p:txBody>
          <a:bodyPr>
            <a:normAutofit/>
          </a:bodyPr>
          <a:lstStyle/>
          <a:p>
            <a:pPr algn="just"/>
            <a:r>
              <a:rPr lang="el-GR" sz="1600" dirty="0">
                <a:latin typeface="Calibri" panose="020F0502020204030204" pitchFamily="34" charset="0"/>
                <a:cs typeface="Calibri" panose="020F0502020204030204" pitchFamily="34" charset="0"/>
              </a:rPr>
              <a:t>Τι είναι</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Κείμενο χάραξης </a:t>
            </a:r>
            <a:r>
              <a:rPr lang="el-GR" sz="1600" b="1" dirty="0">
                <a:latin typeface="Calibri" panose="020F0502020204030204" pitchFamily="34" charset="0"/>
                <a:cs typeface="Calibri" panose="020F0502020204030204" pitchFamily="34" charset="0"/>
              </a:rPr>
              <a:t>κυβερνητικής πολιτικής </a:t>
            </a:r>
            <a:r>
              <a:rPr lang="el-GR" sz="1600" dirty="0">
                <a:latin typeface="Calibri" panose="020F0502020204030204" pitchFamily="34" charset="0"/>
                <a:cs typeface="Calibri" panose="020F0502020204030204" pitchFamily="34" charset="0"/>
              </a:rPr>
              <a:t>το οποίο θα προσδιορίσει νομοθετικές και επιχειρησιακές παρεμβάσεις.</a:t>
            </a:r>
          </a:p>
          <a:p>
            <a:pPr algn="just"/>
            <a:r>
              <a:rPr lang="el-GR" sz="1600" dirty="0">
                <a:latin typeface="Calibri" panose="020F0502020204030204" pitchFamily="34" charset="0"/>
                <a:cs typeface="Calibri" panose="020F0502020204030204" pitchFamily="34" charset="0"/>
              </a:rPr>
              <a:t>Περιλαμβάνει τέσσερις βασικούς πυλώνες: (α) </a:t>
            </a:r>
            <a:r>
              <a:rPr lang="el-GR" sz="1600" b="1" dirty="0">
                <a:latin typeface="Calibri" panose="020F0502020204030204" pitchFamily="34" charset="0"/>
                <a:cs typeface="Calibri" panose="020F0502020204030204" pitchFamily="34" charset="0"/>
              </a:rPr>
              <a:t>Προ-ένταξη</a:t>
            </a:r>
            <a:r>
              <a:rPr lang="el-GR" sz="1600" dirty="0">
                <a:latin typeface="Calibri" panose="020F0502020204030204" pitchFamily="34" charset="0"/>
                <a:cs typeface="Calibri" panose="020F0502020204030204" pitchFamily="34" charset="0"/>
              </a:rPr>
              <a:t> των αιτούντων άσυλο για την ομαλή μετάβαση των ενηλίκων στην επαγγελματική ζωή και των ανηλίκων από την άτυπη στην τυπική εκπαίδευση, χωρίς διακρίσεις. Προάσπιση δικαιωμάτων και προώθηση του ευρωπαϊκού τρόπου ζωής και του Κράτους Δικαίου. Πρόληψη και αποτελεσματική προστασία από κάθε μορφή βίας. (β) </a:t>
            </a:r>
            <a:r>
              <a:rPr lang="el-GR" sz="1600" b="1" dirty="0">
                <a:latin typeface="Calibri" panose="020F0502020204030204" pitchFamily="34" charset="0"/>
                <a:cs typeface="Calibri" panose="020F0502020204030204" pitchFamily="34" charset="0"/>
              </a:rPr>
              <a:t>Κοινωνική ένταξη </a:t>
            </a:r>
            <a:r>
              <a:rPr lang="el-GR" sz="1600" dirty="0">
                <a:latin typeface="Calibri" panose="020F0502020204030204" pitchFamily="34" charset="0"/>
                <a:cs typeface="Calibri" panose="020F0502020204030204" pitchFamily="34" charset="0"/>
              </a:rPr>
              <a:t>των δικαιούχων διεθνούς προστασίας με ανάπτυξη εντατικών προγραμμάτων εκπαίδευσης και κατάρτισης για την διευκόλυνση της πρόσβασης των δικαιούχων στην αγορά εργασίας. Προώθηση του ευρωπαϊκού τρόπου ζωής. (γ) </a:t>
            </a:r>
            <a:r>
              <a:rPr lang="el-GR" sz="1600" b="1" dirty="0">
                <a:latin typeface="Calibri" panose="020F0502020204030204" pitchFamily="34" charset="0"/>
                <a:cs typeface="Calibri" panose="020F0502020204030204" pitchFamily="34" charset="0"/>
              </a:rPr>
              <a:t>Πρόληψη και αποτελεσματική προστασία από κάθε μορφή βίας,</a:t>
            </a:r>
            <a:r>
              <a:rPr lang="el-GR" sz="1600" dirty="0">
                <a:latin typeface="Calibri" panose="020F0502020204030204" pitchFamily="34" charset="0"/>
                <a:cs typeface="Calibri" panose="020F0502020204030204" pitchFamily="34" charset="0"/>
              </a:rPr>
              <a:t> εκμετάλλευσης και κακοποίησης με ενίσχυση των μηχανισμών αναφοράς και (δ) </a:t>
            </a:r>
            <a:r>
              <a:rPr lang="el-GR" sz="1600" b="1" dirty="0">
                <a:latin typeface="Calibri" panose="020F0502020204030204" pitchFamily="34" charset="0"/>
                <a:cs typeface="Calibri" panose="020F0502020204030204" pitchFamily="34" charset="0"/>
              </a:rPr>
              <a:t>Παρακολούθηση και εποπτεία της ενταξιακής πορείας </a:t>
            </a:r>
            <a:r>
              <a:rPr lang="el-GR" sz="1600" dirty="0">
                <a:latin typeface="Calibri" panose="020F0502020204030204" pitchFamily="34" charset="0"/>
                <a:cs typeface="Calibri" panose="020F0502020204030204" pitchFamily="34" charset="0"/>
              </a:rPr>
              <a:t>μέσω κοινώς αποδεκτών και συγκρίσιμων δεικτών.</a:t>
            </a:r>
          </a:p>
        </p:txBody>
      </p:sp>
      <p:sp>
        <p:nvSpPr>
          <p:cNvPr id="4" name="Title 1"/>
          <p:cNvSpPr txBox="1">
            <a:spLocks/>
          </p:cNvSpPr>
          <p:nvPr/>
        </p:nvSpPr>
        <p:spPr>
          <a:xfrm>
            <a:off x="475331" y="322759"/>
            <a:ext cx="7780583" cy="341661"/>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sz="1800" b="1" dirty="0"/>
              <a:t>ΕΘΝΙΚΗ ΣΤΡΑΤΗΓΙΚΗ ΓΙΑ ΤΗΝ </a:t>
            </a:r>
            <a:r>
              <a:rPr lang="el-GR" sz="1800" b="1" dirty="0">
                <a:solidFill>
                  <a:srgbClr val="FF5757"/>
                </a:solidFill>
              </a:rPr>
              <a:t>ΕΝΤΑΞΗ </a:t>
            </a:r>
            <a:endParaRPr lang="en-GB" sz="1800" b="1" dirty="0">
              <a:solidFill>
                <a:srgbClr val="FF5757"/>
              </a:solidFill>
            </a:endParaRPr>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6755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a:extLst>
              <a:ext uri="{FF2B5EF4-FFF2-40B4-BE49-F238E27FC236}">
                <a16:creationId xmlns:a16="http://schemas.microsoft.com/office/drawing/2014/main" id="{952277C2-21B9-423A-8EFF-580C2CC1119B}"/>
              </a:ext>
            </a:extLst>
          </p:cNvPr>
          <p:cNvSpPr>
            <a:spLocks noGrp="1" noChangeArrowheads="1"/>
          </p:cNvSpPr>
          <p:nvPr>
            <p:ph idx="1"/>
          </p:nvPr>
        </p:nvSpPr>
        <p:spPr>
          <a:xfrm>
            <a:off x="3010758" y="1379046"/>
            <a:ext cx="5606970" cy="2719701"/>
          </a:xfrm>
        </p:spPr>
        <p:txBody>
          <a:bodyPr>
            <a:normAutofit/>
          </a:bodyPr>
          <a:lstStyle/>
          <a:p>
            <a:pPr eaLnBrk="1" hangingPunct="1">
              <a:lnSpc>
                <a:spcPct val="150000"/>
              </a:lnSpc>
            </a:pPr>
            <a:r>
              <a:rPr lang="el-GR" altLang="el-GR" sz="1800" dirty="0">
                <a:latin typeface="Calibri" panose="020F0502020204030204" pitchFamily="34" charset="0"/>
                <a:cs typeface="Calibri" panose="020F0502020204030204" pitchFamily="34" charset="0"/>
              </a:rPr>
              <a:t>Δικαίωμα στη Στέγαση</a:t>
            </a:r>
          </a:p>
          <a:p>
            <a:pPr eaLnBrk="1" hangingPunct="1">
              <a:lnSpc>
                <a:spcPct val="150000"/>
              </a:lnSpc>
            </a:pPr>
            <a:r>
              <a:rPr lang="el-GR" altLang="el-GR" sz="1800" dirty="0">
                <a:latin typeface="Calibri" panose="020F0502020204030204" pitchFamily="34" charset="0"/>
                <a:cs typeface="Calibri" panose="020F0502020204030204" pitchFamily="34" charset="0"/>
              </a:rPr>
              <a:t>Δικαίωμα στην Εργασία και στην Κοινωνική Ασφάλιση</a:t>
            </a:r>
          </a:p>
          <a:p>
            <a:pPr eaLnBrk="1" hangingPunct="1">
              <a:lnSpc>
                <a:spcPct val="150000"/>
              </a:lnSpc>
            </a:pPr>
            <a:r>
              <a:rPr lang="el-GR" altLang="el-GR" sz="1800" dirty="0">
                <a:latin typeface="Calibri" panose="020F0502020204030204" pitchFamily="34" charset="0"/>
                <a:cs typeface="Calibri" panose="020F0502020204030204" pitchFamily="34" charset="0"/>
              </a:rPr>
              <a:t>Δικαίωμα στην Υγεία</a:t>
            </a:r>
          </a:p>
          <a:p>
            <a:pPr eaLnBrk="1" hangingPunct="1">
              <a:lnSpc>
                <a:spcPct val="150000"/>
              </a:lnSpc>
            </a:pPr>
            <a:r>
              <a:rPr lang="el-GR" altLang="el-GR" sz="1800" dirty="0">
                <a:latin typeface="Calibri" panose="020F0502020204030204" pitchFamily="34" charset="0"/>
                <a:cs typeface="Calibri" panose="020F0502020204030204" pitchFamily="34" charset="0"/>
              </a:rPr>
              <a:t>Δικαίωμα στην Κοινωνική Πρόνοια</a:t>
            </a:r>
          </a:p>
          <a:p>
            <a:pPr eaLnBrk="1" hangingPunct="1">
              <a:lnSpc>
                <a:spcPct val="150000"/>
              </a:lnSpc>
            </a:pPr>
            <a:r>
              <a:rPr lang="el-GR" altLang="el-GR" sz="1800" dirty="0">
                <a:latin typeface="Calibri" panose="020F0502020204030204" pitchFamily="34" charset="0"/>
                <a:cs typeface="Calibri" panose="020F0502020204030204" pitchFamily="34" charset="0"/>
              </a:rPr>
              <a:t>Δικαίωμα στην Εκπαίδευση </a:t>
            </a:r>
          </a:p>
          <a:p>
            <a:pPr eaLnBrk="1" hangingPunct="1">
              <a:lnSpc>
                <a:spcPct val="150000"/>
              </a:lnSpc>
              <a:buFont typeface="Arial" panose="020B0604020202020204" pitchFamily="34" charset="0"/>
              <a:buNone/>
            </a:pPr>
            <a:endParaRPr lang="el-GR" altLang="el-GR" sz="1600" dirty="0"/>
          </a:p>
        </p:txBody>
      </p:sp>
      <p:sp>
        <p:nvSpPr>
          <p:cNvPr id="5" name="Slide Number Placeholder 4">
            <a:extLst>
              <a:ext uri="{FF2B5EF4-FFF2-40B4-BE49-F238E27FC236}">
                <a16:creationId xmlns:a16="http://schemas.microsoft.com/office/drawing/2014/main" id="{F3024930-0AF9-4D56-9170-21664FF4BE8B}"/>
              </a:ext>
            </a:extLst>
          </p:cNvPr>
          <p:cNvSpPr>
            <a:spLocks noGrp="1"/>
          </p:cNvSpPr>
          <p:nvPr>
            <p:ph type="sldNum" sz="quarter" idx="12"/>
          </p:nvPr>
        </p:nvSpPr>
        <p:spPr>
          <a:xfrm>
            <a:off x="1004964" y="4574831"/>
            <a:ext cx="455188" cy="155916"/>
          </a:xfrm>
        </p:spPr>
        <p:txBody>
          <a:bodyPr/>
          <a:lstStyle/>
          <a:p>
            <a:pPr>
              <a:defRPr/>
            </a:pPr>
            <a:fld id="{D69B9E23-CB38-458F-BB8F-FA4948FD2316}" type="slidenum">
              <a:rPr lang="en-US"/>
              <a:pPr>
                <a:defRPr/>
              </a:pPr>
              <a:t>22</a:t>
            </a:fld>
            <a:endParaRPr lang="en-US"/>
          </a:p>
        </p:txBody>
      </p:sp>
      <p:sp>
        <p:nvSpPr>
          <p:cNvPr id="7" name="Title 1"/>
          <p:cNvSpPr>
            <a:spLocks noGrp="1"/>
          </p:cNvSpPr>
          <p:nvPr>
            <p:ph type="title"/>
          </p:nvPr>
        </p:nvSpPr>
        <p:spPr>
          <a:xfrm>
            <a:off x="475331" y="322759"/>
            <a:ext cx="8374327" cy="315347"/>
          </a:xfrm>
        </p:spPr>
        <p:txBody>
          <a:bodyPr>
            <a:noAutofit/>
          </a:bodyPr>
          <a:lstStyle/>
          <a:p>
            <a:r>
              <a:rPr lang="el-GR" sz="1800" b="1" dirty="0"/>
              <a:t>ΚΟΙΝΩΝΙΚΑ </a:t>
            </a:r>
            <a:r>
              <a:rPr lang="el-GR" sz="1800" b="1" dirty="0">
                <a:solidFill>
                  <a:srgbClr val="FF5757"/>
                </a:solidFill>
              </a:rPr>
              <a:t>ΔΙΚΑΙΩΜΑΤΑ </a:t>
            </a:r>
            <a:endParaRPr lang="en-GB" sz="1800" b="1" dirty="0">
              <a:solidFill>
                <a:srgbClr val="FF5757"/>
              </a:solidFill>
            </a:endParaRPr>
          </a:p>
        </p:txBody>
      </p:sp>
      <p:grpSp>
        <p:nvGrpSpPr>
          <p:cNvPr id="8" name="Group 3">
            <a:extLst>
              <a:ext uri="{FF2B5EF4-FFF2-40B4-BE49-F238E27FC236}">
                <a16:creationId xmlns:a16="http://schemas.microsoft.com/office/drawing/2014/main" id="{E9CDB669-2787-78D2-A552-7EBAF39890CE}"/>
              </a:ext>
            </a:extLst>
          </p:cNvPr>
          <p:cNvGrpSpPr>
            <a:grpSpLocks/>
          </p:cNvGrpSpPr>
          <p:nvPr/>
        </p:nvGrpSpPr>
        <p:grpSpPr bwMode="auto">
          <a:xfrm>
            <a:off x="3282151" y="414268"/>
            <a:ext cx="484449" cy="282962"/>
            <a:chOff x="0" y="0"/>
            <a:chExt cx="1609743" cy="660400"/>
          </a:xfrm>
        </p:grpSpPr>
        <p:sp>
          <p:nvSpPr>
            <p:cNvPr id="9"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10" name="Ομάδα 9"/>
          <p:cNvGrpSpPr/>
          <p:nvPr/>
        </p:nvGrpSpPr>
        <p:grpSpPr>
          <a:xfrm>
            <a:off x="8453267" y="0"/>
            <a:ext cx="970757" cy="1056287"/>
            <a:chOff x="0" y="-10319"/>
            <a:chExt cx="1643063" cy="1917701"/>
          </a:xfrm>
        </p:grpSpPr>
        <p:pic>
          <p:nvPicPr>
            <p:cNvPr id="11"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Ομάδα 2"/>
          <p:cNvGrpSpPr/>
          <p:nvPr/>
        </p:nvGrpSpPr>
        <p:grpSpPr>
          <a:xfrm>
            <a:off x="-7903" y="802095"/>
            <a:ext cx="2659803" cy="3540991"/>
            <a:chOff x="-7903" y="802095"/>
            <a:chExt cx="2659803" cy="3540991"/>
          </a:xfrm>
        </p:grpSpPr>
        <p:pic>
          <p:nvPicPr>
            <p:cNvPr id="2060" name="Picture 12" descr="Αίθουσα Διδασκαλίας, Σχολείο, Εκπαίδευση"/>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57180"/>
              <a:ext cx="1517073" cy="10859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Αρχή, Γερμανία, Απορρίφθηκε, Ακύρωση"/>
            <p:cNvPicPr>
              <a:picLocks noChangeAspect="1" noChangeArrowheads="1"/>
            </p:cNvPicPr>
            <p:nvPr/>
          </p:nvPicPr>
          <p:blipFill rotWithShape="1">
            <a:blip r:embed="rId6">
              <a:extLst>
                <a:ext uri="{28A0092B-C50C-407E-A947-70E740481C1C}">
                  <a14:useLocalDpi xmlns:a14="http://schemas.microsoft.com/office/drawing/2010/main" val="0"/>
                </a:ext>
              </a:extLst>
            </a:blip>
            <a:srcRect t="24224"/>
            <a:stretch/>
          </p:blipFill>
          <p:spPr bwMode="auto">
            <a:xfrm>
              <a:off x="1517073" y="2683452"/>
              <a:ext cx="1087878" cy="10991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Ιατρικός, Ραντεβού, Γιατρός"/>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3" y="2103455"/>
              <a:ext cx="1509170" cy="10061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lectrician, Repair, Electricity, Sock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8776" y="1252764"/>
              <a:ext cx="1493124" cy="9954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Σπίτι, Κλειδί, Διαμέρισμα, Ιδιοκτησία"/>
            <p:cNvPicPr>
              <a:picLocks noChangeAspect="1" noChangeArrowheads="1"/>
            </p:cNvPicPr>
            <p:nvPr/>
          </p:nvPicPr>
          <p:blipFill rotWithShape="1">
            <a:blip r:embed="rId9">
              <a:extLst>
                <a:ext uri="{28A0092B-C50C-407E-A947-70E740481C1C}">
                  <a14:useLocalDpi xmlns:a14="http://schemas.microsoft.com/office/drawing/2010/main" val="0"/>
                </a:ext>
              </a:extLst>
            </a:blip>
            <a:srcRect b="28422"/>
            <a:stretch/>
          </p:blipFill>
          <p:spPr bwMode="auto">
            <a:xfrm>
              <a:off x="-7903" y="802095"/>
              <a:ext cx="1166679" cy="11588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8833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897" y="1271682"/>
            <a:ext cx="3348763" cy="2737144"/>
          </a:xfrm>
        </p:spPr>
        <p:txBody>
          <a:bodyPr>
            <a:normAutofit/>
          </a:bodyPr>
          <a:lstStyle/>
          <a:p>
            <a:pPr>
              <a:buFont typeface="Arial" panose="020B0604020202020204" pitchFamily="34" charset="0"/>
              <a:buChar char="•"/>
            </a:pPr>
            <a:r>
              <a:rPr lang="el-GR" sz="1600" dirty="0">
                <a:latin typeface="Calibri" panose="020F0502020204030204" pitchFamily="34" charset="0"/>
                <a:cs typeface="Calibri" panose="020F0502020204030204" pitchFamily="34" charset="0"/>
              </a:rPr>
              <a:t>Αριθμός Μητρώου Κοινωνικής Ασφάλισης (ΑΜΚΑ)</a:t>
            </a:r>
          </a:p>
          <a:p>
            <a:pPr>
              <a:buFont typeface="Arial" panose="020B0604020202020204" pitchFamily="34" charset="0"/>
              <a:buChar char="•"/>
            </a:pPr>
            <a:r>
              <a:rPr lang="el-GR" sz="1600" dirty="0">
                <a:latin typeface="Calibri" panose="020F0502020204030204" pitchFamily="34" charset="0"/>
                <a:cs typeface="Calibri" panose="020F0502020204030204" pitchFamily="34" charset="0"/>
              </a:rPr>
              <a:t>Αριθμός Φορολογικού Μητρώου (ΑΦΜ)</a:t>
            </a:r>
          </a:p>
          <a:p>
            <a:pPr>
              <a:buFont typeface="Arial" panose="020B0604020202020204" pitchFamily="34" charset="0"/>
              <a:buChar char="•"/>
            </a:pPr>
            <a:r>
              <a:rPr lang="el-GR" sz="1600" dirty="0">
                <a:latin typeface="Calibri" panose="020F0502020204030204" pitchFamily="34" charset="0"/>
                <a:cs typeface="Calibri" panose="020F0502020204030204" pitchFamily="34" charset="0"/>
              </a:rPr>
              <a:t>Εγγραφή στον Οργανισμό Απασχόλησης Εργατικού Δυναμικού</a:t>
            </a:r>
          </a:p>
          <a:p>
            <a:pPr>
              <a:buFont typeface="Arial" panose="020B0604020202020204" pitchFamily="34" charset="0"/>
              <a:buChar char="•"/>
            </a:pPr>
            <a:r>
              <a:rPr lang="el-GR" sz="1600" dirty="0">
                <a:latin typeface="Calibri" panose="020F0502020204030204" pitchFamily="34" charset="0"/>
                <a:cs typeface="Calibri" panose="020F0502020204030204" pitchFamily="34" charset="0"/>
              </a:rPr>
              <a:t>Άνοιγμα τραπεζικού λογαρισμού</a:t>
            </a:r>
          </a:p>
          <a:p>
            <a:pPr>
              <a:buFont typeface="Arial" panose="020B0604020202020204" pitchFamily="34" charset="0"/>
              <a:buChar char="•"/>
            </a:pPr>
            <a:r>
              <a:rPr lang="el-GR" sz="1600" dirty="0">
                <a:latin typeface="Calibri" panose="020F0502020204030204" pitchFamily="34" charset="0"/>
                <a:cs typeface="Calibri" panose="020F0502020204030204" pitchFamily="34" charset="0"/>
              </a:rPr>
              <a:t>Εγγραφή στο σχολείο </a:t>
            </a:r>
          </a:p>
          <a:p>
            <a:pPr>
              <a:buFont typeface="Arial" panose="020B0604020202020204" pitchFamily="34" charset="0"/>
              <a:buChar char="•"/>
            </a:pPr>
            <a:r>
              <a:rPr lang="el-GR" sz="1600" dirty="0">
                <a:latin typeface="Calibri" panose="020F0502020204030204" pitchFamily="34" charset="0"/>
                <a:cs typeface="Calibri" panose="020F0502020204030204" pitchFamily="34" charset="0"/>
              </a:rPr>
              <a:t>Έκδοση άδειας διαμονής</a:t>
            </a:r>
          </a:p>
          <a:p>
            <a:pPr>
              <a:buFont typeface="Arial" panose="020B0604020202020204" pitchFamily="34" charset="0"/>
              <a:buChar char="•"/>
            </a:pPr>
            <a:endParaRPr lang="en-GB" sz="1600" dirty="0">
              <a:latin typeface="Lato Medium" panose="020F0502020204030203"/>
            </a:endParaRPr>
          </a:p>
        </p:txBody>
      </p:sp>
      <p:sp>
        <p:nvSpPr>
          <p:cNvPr id="4" name="Title 1"/>
          <p:cNvSpPr txBox="1">
            <a:spLocks/>
          </p:cNvSpPr>
          <p:nvPr/>
        </p:nvSpPr>
        <p:spPr>
          <a:xfrm>
            <a:off x="475331" y="322759"/>
            <a:ext cx="7780583" cy="341661"/>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sz="1800" b="1" dirty="0"/>
              <a:t>ΤΥΠΙΚΑ/ΔΙΑΔΙΚΑΣΤΙΚΑ ΠΡΟΑΠΑΙΤΟΥΜΕΝΑ </a:t>
            </a:r>
            <a:r>
              <a:rPr lang="el-GR" sz="1800" b="1" dirty="0">
                <a:solidFill>
                  <a:srgbClr val="FF5757"/>
                </a:solidFill>
              </a:rPr>
              <a:t>ΚΟΙΝΩΝΙΚΗΣ ΕΝΤΑΞΗΣ</a:t>
            </a:r>
            <a:endParaRPr lang="en-GB" sz="1800" b="1" dirty="0">
              <a:solidFill>
                <a:srgbClr val="FF5757"/>
              </a:solidFill>
            </a:endParaRPr>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a:extLst>
              <a:ext uri="{FF2B5EF4-FFF2-40B4-BE49-F238E27FC236}">
                <a16:creationId xmlns:a16="http://schemas.microsoft.com/office/drawing/2014/main" id="{026BCAB3-52AB-33F9-D63A-7F37466695A7}"/>
              </a:ext>
            </a:extLst>
          </p:cNvPr>
          <p:cNvPicPr>
            <a:picLocks noChangeAspect="1"/>
          </p:cNvPicPr>
          <p:nvPr/>
        </p:nvPicPr>
        <p:blipFill>
          <a:blip r:embed="rId5"/>
          <a:stretch>
            <a:fillRect/>
          </a:stretch>
        </p:blipFill>
        <p:spPr>
          <a:xfrm>
            <a:off x="4487220" y="1332238"/>
            <a:ext cx="3052038" cy="2634198"/>
          </a:xfrm>
          <a:prstGeom prst="rect">
            <a:avLst/>
          </a:prstGeom>
        </p:spPr>
      </p:pic>
    </p:spTree>
    <p:extLst>
      <p:ext uri="{BB962C8B-B14F-4D97-AF65-F5344CB8AC3E}">
        <p14:creationId xmlns:p14="http://schemas.microsoft.com/office/powerpoint/2010/main" val="1341128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Content Placeholder 2">
            <a:extLst>
              <a:ext uri="{FF2B5EF4-FFF2-40B4-BE49-F238E27FC236}">
                <a16:creationId xmlns:a16="http://schemas.microsoft.com/office/drawing/2014/main" id="{4D8F5733-7BF9-4C97-9CBE-1D457881DA3A}"/>
              </a:ext>
            </a:extLst>
          </p:cNvPr>
          <p:cNvSpPr>
            <a:spLocks noGrp="1"/>
          </p:cNvSpPr>
          <p:nvPr>
            <p:ph idx="1"/>
          </p:nvPr>
        </p:nvSpPr>
        <p:spPr>
          <a:xfrm>
            <a:off x="641897" y="1343024"/>
            <a:ext cx="2622087" cy="2457451"/>
          </a:xfrm>
        </p:spPr>
        <p:txBody>
          <a:bodyPr>
            <a:normAutofit lnSpcReduction="10000"/>
          </a:bodyPr>
          <a:lstStyle/>
          <a:p>
            <a:pPr marL="0" indent="0" eaLnBrk="1" hangingPunct="1">
              <a:lnSpc>
                <a:spcPct val="150000"/>
              </a:lnSpc>
              <a:buNone/>
            </a:pPr>
            <a:r>
              <a:rPr lang="el-GR" altLang="el-GR" sz="1600" dirty="0">
                <a:latin typeface="Calibri" panose="020F0502020204030204" pitchFamily="34" charset="0"/>
                <a:cs typeface="Calibri" panose="020F0502020204030204" pitchFamily="34" charset="0"/>
              </a:rPr>
              <a:t>«Οι δικαιούχοι διεθνούς προστασίας παρακολουθούν υποχρεωτικά τα κατάλληλα </a:t>
            </a:r>
            <a:r>
              <a:rPr lang="el-GR" altLang="el-GR" sz="1600" b="1" dirty="0">
                <a:latin typeface="Calibri" panose="020F0502020204030204" pitchFamily="34" charset="0"/>
                <a:cs typeface="Calibri" panose="020F0502020204030204" pitchFamily="34" charset="0"/>
              </a:rPr>
              <a:t>προγράμματα κοινωνικής ένταξης </a:t>
            </a:r>
            <a:r>
              <a:rPr lang="el-GR" altLang="el-GR" sz="1600" dirty="0">
                <a:latin typeface="Calibri" panose="020F0502020204030204" pitchFamily="34" charset="0"/>
                <a:cs typeface="Calibri" panose="020F0502020204030204" pitchFamily="34" charset="0"/>
              </a:rPr>
              <a:t>που καταρτίζονται από τις αρμόδιες υπηρεσίες».</a:t>
            </a:r>
          </a:p>
        </p:txBody>
      </p:sp>
      <p:sp>
        <p:nvSpPr>
          <p:cNvPr id="93188" name="Slide Number Placeholder 3">
            <a:extLst>
              <a:ext uri="{FF2B5EF4-FFF2-40B4-BE49-F238E27FC236}">
                <a16:creationId xmlns:a16="http://schemas.microsoft.com/office/drawing/2014/main" id="{43BFEF17-BBDC-4359-A1BF-E8E831C604DA}"/>
              </a:ext>
            </a:extLst>
          </p:cNvPr>
          <p:cNvSpPr txBox="1">
            <a:spLocks noGrp="1"/>
          </p:cNvSpPr>
          <p:nvPr/>
        </p:nvSpPr>
        <p:spPr bwMode="auto">
          <a:xfrm>
            <a:off x="6057900" y="4743450"/>
            <a:ext cx="1428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Font typeface="Arial" panose="020B0604020202020204" pitchFamily="34" charset="0"/>
              <a:buChar char="•"/>
              <a:defRPr sz="2800">
                <a:solidFill>
                  <a:schemeClr val="tx1"/>
                </a:solidFill>
                <a:latin typeface="Lato Medium" panose="020F0502020204030203" pitchFamily="34" charset="0"/>
                <a:ea typeface="Lato Medium" panose="020F0502020204030203" pitchFamily="34" charset="0"/>
                <a:cs typeface="Lato Medium" panose="020F0502020204030203" pitchFamily="34" charset="0"/>
              </a:defRPr>
            </a:lvl1pPr>
            <a:lvl2pPr marL="742950" indent="-285750">
              <a:spcBef>
                <a:spcPct val="20000"/>
              </a:spcBef>
              <a:buClr>
                <a:schemeClr val="tx2"/>
              </a:buClr>
              <a:buFont typeface="Arial" panose="020B0604020202020204" pitchFamily="34" charset="0"/>
              <a:buChar char="–"/>
              <a:defRPr sz="24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spcBef>
                <a:spcPct val="20000"/>
              </a:spcBef>
              <a:buClr>
                <a:schemeClr val="tx2"/>
              </a:buClr>
              <a:buFont typeface="Arial" panose="020B0604020202020204" pitchFamily="34" charset="0"/>
              <a:buChar char="•"/>
              <a:defRPr sz="20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Lato" panose="020F0502020204030203" pitchFamily="34" charset="0"/>
                <a:ea typeface="Lato" panose="020F0502020204030203" pitchFamily="34" charset="0"/>
                <a:cs typeface="Lato" panose="020F0502020204030203"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Lato" panose="020F0502020204030203" pitchFamily="34" charset="0"/>
                <a:ea typeface="Lato" panose="020F0502020204030203" pitchFamily="34" charset="0"/>
                <a:cs typeface="Lato" panose="020F0502020204030203"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Lato" panose="020F0502020204030203" pitchFamily="34" charset="0"/>
                <a:ea typeface="Lato" panose="020F0502020204030203" pitchFamily="34" charset="0"/>
                <a:cs typeface="Lato" panose="020F0502020204030203"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Lato" panose="020F0502020204030203" pitchFamily="34" charset="0"/>
                <a:ea typeface="Lato" panose="020F0502020204030203" pitchFamily="34" charset="0"/>
                <a:cs typeface="Lato" panose="020F0502020204030203" pitchFamily="34" charset="0"/>
              </a:defRPr>
            </a:lvl9pPr>
          </a:lstStyle>
          <a:p>
            <a:pPr algn="r" eaLnBrk="1" hangingPunct="1">
              <a:spcBef>
                <a:spcPct val="0"/>
              </a:spcBef>
              <a:buClrTx/>
              <a:buFontTx/>
              <a:buNone/>
            </a:pPr>
            <a:fld id="{461A0473-FB50-403F-83FD-E4610A0DC752}" type="slidenum">
              <a:rPr lang="en-GB" altLang="el-GR" sz="1050">
                <a:latin typeface="Times New Roman" panose="02020603050405020304" pitchFamily="18" charset="0"/>
              </a:rPr>
              <a:pPr algn="r" eaLnBrk="1" hangingPunct="1">
                <a:spcBef>
                  <a:spcPct val="0"/>
                </a:spcBef>
                <a:buClrTx/>
                <a:buFontTx/>
                <a:buNone/>
              </a:pPr>
              <a:t>24</a:t>
            </a:fld>
            <a:endParaRPr lang="en-GB" altLang="el-GR" sz="1050">
              <a:latin typeface="Times New Roman" panose="02020603050405020304" pitchFamily="18" charset="0"/>
            </a:endParaRPr>
          </a:p>
        </p:txBody>
      </p:sp>
      <p:sp>
        <p:nvSpPr>
          <p:cNvPr id="5" name="Slide Number Placeholder 4">
            <a:extLst>
              <a:ext uri="{FF2B5EF4-FFF2-40B4-BE49-F238E27FC236}">
                <a16:creationId xmlns:a16="http://schemas.microsoft.com/office/drawing/2014/main" id="{C5E76126-FBB9-41AA-BCAF-D86671178527}"/>
              </a:ext>
            </a:extLst>
          </p:cNvPr>
          <p:cNvSpPr>
            <a:spLocks noGrp="1"/>
          </p:cNvSpPr>
          <p:nvPr>
            <p:ph type="sldNum" sz="quarter" idx="12"/>
          </p:nvPr>
        </p:nvSpPr>
        <p:spPr/>
        <p:txBody>
          <a:bodyPr/>
          <a:lstStyle/>
          <a:p>
            <a:pPr>
              <a:defRPr/>
            </a:pPr>
            <a:fld id="{4280F6A4-FB7C-42A8-9AAD-0F46BF147C54}" type="slidenum">
              <a:rPr lang="en-US"/>
              <a:pPr>
                <a:defRPr/>
              </a:pPr>
              <a:t>24</a:t>
            </a:fld>
            <a:endParaRPr lang="en-US"/>
          </a:p>
        </p:txBody>
      </p:sp>
      <p:sp>
        <p:nvSpPr>
          <p:cNvPr id="7" name="Title 1"/>
          <p:cNvSpPr txBox="1">
            <a:spLocks/>
          </p:cNvSpPr>
          <p:nvPr/>
        </p:nvSpPr>
        <p:spPr>
          <a:xfrm>
            <a:off x="475331" y="78941"/>
            <a:ext cx="7780583" cy="585479"/>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ΠΡΟΣΒΑΣΗ ΣΕ ΥΠΗΡΕΣΙΕΣ ΚΟΙΝΩΝΙΚΗΣ ΕΝΤΑΞΗΣ </a:t>
            </a:r>
          </a:p>
          <a:p>
            <a:r>
              <a:rPr lang="en-US" altLang="el-GR" sz="1800" b="1" dirty="0">
                <a:solidFill>
                  <a:srgbClr val="FF5757"/>
                </a:solidFill>
                <a:latin typeface="Lato"/>
              </a:rPr>
              <a:t>N. 4636/</a:t>
            </a:r>
            <a:r>
              <a:rPr lang="el-GR" altLang="el-GR" sz="1800" b="1" dirty="0">
                <a:solidFill>
                  <a:srgbClr val="FF5757"/>
                </a:solidFill>
                <a:latin typeface="Lato"/>
              </a:rPr>
              <a:t>201</a:t>
            </a:r>
            <a:r>
              <a:rPr lang="en-US" altLang="el-GR" sz="1800" b="1" dirty="0">
                <a:solidFill>
                  <a:srgbClr val="FF5757"/>
                </a:solidFill>
                <a:latin typeface="Lato"/>
              </a:rPr>
              <a:t>9</a:t>
            </a:r>
            <a:r>
              <a:rPr lang="el-GR" altLang="el-GR" sz="1800" b="1" dirty="0">
                <a:solidFill>
                  <a:srgbClr val="FF5757"/>
                </a:solidFill>
                <a:latin typeface="Lato"/>
              </a:rPr>
              <a:t> (ΑΡ. 35)</a:t>
            </a:r>
            <a:endParaRPr lang="en-GB" sz="1800" b="1" dirty="0">
              <a:solidFill>
                <a:srgbClr val="FF5757"/>
              </a:solidFill>
              <a:latin typeface="Lato"/>
            </a:endParaRPr>
          </a:p>
        </p:txBody>
      </p:sp>
      <p:grpSp>
        <p:nvGrpSpPr>
          <p:cNvPr id="8"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9"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10" name="Ομάδα 9"/>
          <p:cNvGrpSpPr/>
          <p:nvPr/>
        </p:nvGrpSpPr>
        <p:grpSpPr>
          <a:xfrm>
            <a:off x="8453267" y="0"/>
            <a:ext cx="970757" cy="1056287"/>
            <a:chOff x="0" y="-10319"/>
            <a:chExt cx="1643063" cy="1917701"/>
          </a:xfrm>
        </p:grpSpPr>
        <p:pic>
          <p:nvPicPr>
            <p:cNvPr id="11"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8EFDFFA2-408F-0BB4-B574-70911C887832}"/>
              </a:ext>
            </a:extLst>
          </p:cNvPr>
          <p:cNvPicPr>
            <a:picLocks noChangeAspect="1"/>
          </p:cNvPicPr>
          <p:nvPr/>
        </p:nvPicPr>
        <p:blipFill>
          <a:blip r:embed="rId5"/>
          <a:stretch>
            <a:fillRect/>
          </a:stretch>
        </p:blipFill>
        <p:spPr>
          <a:xfrm>
            <a:off x="4741558" y="1495740"/>
            <a:ext cx="3578876" cy="2246640"/>
          </a:xfrm>
          <a:prstGeom prst="rect">
            <a:avLst/>
          </a:prstGeom>
        </p:spPr>
      </p:pic>
    </p:spTree>
    <p:extLst>
      <p:ext uri="{BB962C8B-B14F-4D97-AF65-F5344CB8AC3E}">
        <p14:creationId xmlns:p14="http://schemas.microsoft.com/office/powerpoint/2010/main" val="1740272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215" y="1478708"/>
            <a:ext cx="8339872" cy="2185472"/>
          </a:xfrm>
        </p:spPr>
        <p:txBody>
          <a:bodyPr>
            <a:normAutofit fontScale="92500" lnSpcReduction="10000"/>
          </a:bodyPr>
          <a:lstStyle/>
          <a:p>
            <a:pPr>
              <a:buFont typeface="Arial" panose="020B0604020202020204" pitchFamily="34" charset="0"/>
              <a:buChar char="•"/>
            </a:pPr>
            <a:r>
              <a:rPr lang="el-GR" sz="1600" dirty="0">
                <a:latin typeface="Calibri" panose="020F0502020204030204" pitchFamily="34" charset="0"/>
                <a:cs typeface="Calibri" panose="020F0502020204030204" pitchFamily="34" charset="0"/>
              </a:rPr>
              <a:t>Ν. 3655/2008, αρ.153 </a:t>
            </a:r>
            <a:r>
              <a:rPr lang="en-US" sz="1600" dirty="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Ο </a:t>
            </a:r>
            <a:r>
              <a:rPr lang="en-GB" sz="1600" dirty="0" err="1">
                <a:latin typeface="Calibri" panose="020F0502020204030204" pitchFamily="34" charset="0"/>
                <a:cs typeface="Calibri" panose="020F0502020204030204" pitchFamily="34" charset="0"/>
              </a:rPr>
              <a:t>Αριθμός</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Μητρώου</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Κοινωνικής</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Ασφάλισης</a:t>
            </a:r>
            <a:r>
              <a:rPr lang="en-GB" sz="1600" dirty="0">
                <a:latin typeface="Calibri" panose="020F0502020204030204" pitchFamily="34" charset="0"/>
                <a:cs typeface="Calibri" panose="020F0502020204030204" pitchFamily="34" charset="0"/>
              </a:rPr>
              <a:t> (ΑΜΚΑ) κα</a:t>
            </a:r>
            <a:r>
              <a:rPr lang="en-GB" sz="1600" dirty="0" err="1">
                <a:latin typeface="Calibri" panose="020F0502020204030204" pitchFamily="34" charset="0"/>
                <a:cs typeface="Calibri" panose="020F0502020204030204" pitchFamily="34" charset="0"/>
              </a:rPr>
              <a:t>θιερώνετ</a:t>
            </a:r>
            <a:r>
              <a:rPr lang="en-GB" sz="1600" dirty="0">
                <a:latin typeface="Calibri" panose="020F0502020204030204" pitchFamily="34" charset="0"/>
                <a:cs typeface="Calibri" panose="020F0502020204030204" pitchFamily="34" charset="0"/>
              </a:rPr>
              <a:t>αι από 1.6.2009, υποχρεωτικά ως αριθμός εργασιακής και ασφαλιστικής ταυτοποίησης όλων των πολιτών της Χώρας.</a:t>
            </a:r>
            <a:endParaRPr lang="el-GR" sz="1600" dirty="0">
              <a:latin typeface="Calibri" panose="020F0502020204030204" pitchFamily="34" charset="0"/>
              <a:cs typeface="Calibri" panose="020F0502020204030204" pitchFamily="34" charset="0"/>
            </a:endParaRPr>
          </a:p>
          <a:p>
            <a:pPr marL="0" indent="0">
              <a:buNone/>
            </a:pPr>
            <a:endParaRPr lang="el-GR" sz="16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GB" sz="1600" dirty="0">
                <a:latin typeface="Calibri" panose="020F0502020204030204" pitchFamily="34" charset="0"/>
                <a:cs typeface="Calibri" panose="020F0502020204030204" pitchFamily="34" charset="0"/>
              </a:rPr>
              <a:t>Από </a:t>
            </a:r>
            <a:r>
              <a:rPr lang="en-GB" sz="1600" dirty="0" err="1">
                <a:latin typeface="Calibri" panose="020F0502020204030204" pitchFamily="34" charset="0"/>
                <a:cs typeface="Calibri" panose="020F0502020204030204" pitchFamily="34" charset="0"/>
              </a:rPr>
              <a:t>την</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ίδι</a:t>
            </a:r>
            <a:r>
              <a:rPr lang="en-GB" sz="1600" dirty="0">
                <a:latin typeface="Calibri" panose="020F0502020204030204" pitchFamily="34" charset="0"/>
                <a:cs typeface="Calibri" panose="020F0502020204030204" pitchFamily="34" charset="0"/>
              </a:rPr>
              <a:t>α ως άνω ημερομηνία ουδείς δύναται να απασχοληθεί ως μισθωτός ή ως αυτοαπασχολούμενος, να ασφαλισθεί ή να καταβάλει ασφαλιστικές εισφορές, να εκδώσει ή να ανανεώσει βιβλιάριο ασθενείας, να δικαιωθεί και να εισπράξει συντάξεις και γενικότερα πάσης φύσεως παροχές, επιδόματα και βοηθήματα, εάν δεν διαθέτει ΑΜΚΑ, ο οποίος αναγράφεται υποχρεωτικά επί όλων των ως άνω αντίστοιχων παραστατικών.</a:t>
            </a:r>
          </a:p>
          <a:p>
            <a:pPr marL="0" indent="0">
              <a:buNone/>
            </a:pPr>
            <a:endParaRPr lang="en-GB" sz="1600" dirty="0"/>
          </a:p>
          <a:p>
            <a:endParaRPr lang="en-GB" sz="1600" dirty="0"/>
          </a:p>
        </p:txBody>
      </p:sp>
      <p:sp>
        <p:nvSpPr>
          <p:cNvPr id="5"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ΑΡΙΘΜΟΣ ΜΗΤΡΩΟΥ ΚΟΙΝΩΝΙΚΗΣ ΑΣΦΑΛΙΣΗΣ </a:t>
            </a:r>
            <a:r>
              <a:rPr lang="el-GR" altLang="el-GR" sz="1800" b="1" dirty="0">
                <a:solidFill>
                  <a:srgbClr val="FF5757"/>
                </a:solidFill>
                <a:latin typeface="Lato"/>
              </a:rPr>
              <a:t>(ΑΜΚΑ)</a:t>
            </a:r>
            <a:endParaRPr lang="en-GB" sz="1800" b="1" dirty="0">
              <a:solidFill>
                <a:srgbClr val="FF5757"/>
              </a:solidFill>
              <a:latin typeface="Lato"/>
            </a:endParaRPr>
          </a:p>
        </p:txBody>
      </p:sp>
      <p:grpSp>
        <p:nvGrpSpPr>
          <p:cNvPr id="6"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7"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8" name="Ομάδα 7"/>
          <p:cNvGrpSpPr/>
          <p:nvPr/>
        </p:nvGrpSpPr>
        <p:grpSpPr>
          <a:xfrm>
            <a:off x="8453267" y="0"/>
            <a:ext cx="970757" cy="1056287"/>
            <a:chOff x="0" y="-10319"/>
            <a:chExt cx="1643063" cy="1917701"/>
          </a:xfrm>
        </p:grpSpPr>
        <p:pic>
          <p:nvPicPr>
            <p:cNvPr id="9"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4424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286" y="1195835"/>
            <a:ext cx="8375801" cy="2981461"/>
          </a:xfrm>
        </p:spPr>
        <p:txBody>
          <a:bodyPr>
            <a:normAutofit/>
          </a:bodyPr>
          <a:lstStyle/>
          <a:p>
            <a:pPr algn="just">
              <a:buFont typeface="Arial" panose="020B0604020202020204" pitchFamily="34" charset="0"/>
              <a:buChar char="•"/>
            </a:pPr>
            <a:r>
              <a:rPr lang="el-GR" sz="1600" dirty="0">
                <a:latin typeface="Calibri" panose="020F0502020204030204" pitchFamily="34" charset="0"/>
                <a:cs typeface="Calibri" panose="020F0502020204030204" pitchFamily="34" charset="0"/>
              </a:rPr>
              <a:t>Αριθμ. οικ.7791/245/Φ80321 (ΦΕΚ Β 596/1.4.2009)</a:t>
            </a:r>
            <a:r>
              <a:rPr lang="en-US" sz="1600" dirty="0">
                <a:latin typeface="Calibri" panose="020F0502020204030204" pitchFamily="34" charset="0"/>
                <a:cs typeface="Calibri" panose="020F0502020204030204" pitchFamily="34" charset="0"/>
              </a:rPr>
              <a:t>:</a:t>
            </a:r>
            <a:r>
              <a:rPr lang="en-GB"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Καθορισμός διαδικασιών για την απόδοση ΑΜΚΑ από τα ΚΕΠ και τους Φορείς Κοινωνικής Ασφάλισης.</a:t>
            </a:r>
            <a:endParaRPr lang="en-GB" sz="1600" dirty="0">
              <a:latin typeface="Calibri" panose="020F0502020204030204" pitchFamily="34" charset="0"/>
              <a:cs typeface="Calibri" panose="020F0502020204030204" pitchFamily="34" charset="0"/>
            </a:endParaRPr>
          </a:p>
          <a:p>
            <a:pPr algn="just">
              <a:buFont typeface="Arial" panose="020B0604020202020204" pitchFamily="34" charset="0"/>
              <a:buChar char="•"/>
            </a:pPr>
            <a:r>
              <a:rPr lang="el-GR" sz="1600" dirty="0">
                <a:latin typeface="Calibri" panose="020F0502020204030204" pitchFamily="34" charset="0"/>
                <a:cs typeface="Calibri" panose="020F0502020204030204" pitchFamily="34" charset="0"/>
              </a:rPr>
              <a:t> Εγκ. Υπουργ. Εργασ. Αρ.πρωτ. 31547/9662/ 13/2/2018:Σχετικά με την απόδοση ΑΜΚΑ σε δικαιούχους διεθνούς προστασίας και αιτούντες άσυλο.</a:t>
            </a:r>
          </a:p>
          <a:p>
            <a:pPr algn="just">
              <a:buFont typeface="Arial" panose="020B0604020202020204" pitchFamily="34" charset="0"/>
              <a:buChar char="•"/>
            </a:pPr>
            <a:r>
              <a:rPr lang="el-GR" sz="1600" dirty="0">
                <a:latin typeface="Calibri" panose="020F0502020204030204" pitchFamily="34" charset="0"/>
                <a:cs typeface="Calibri" panose="020F0502020204030204" pitchFamily="34" charset="0"/>
              </a:rPr>
              <a:t>Εγκ. Υπουργ. Εργασ. Φ. 80320/οικ.28107/1857 /20/6/19: Σχετικά με την απόδοση ΑΜΚΑ σε ξένους υπηκόους </a:t>
            </a:r>
          </a:p>
          <a:p>
            <a:pPr algn="just">
              <a:buFont typeface="Arial" panose="020B0604020202020204" pitchFamily="34" charset="0"/>
              <a:buChar char="•"/>
            </a:pPr>
            <a:r>
              <a:rPr lang="el-GR" sz="1600" dirty="0">
                <a:latin typeface="Calibri" panose="020F0502020204030204" pitchFamily="34" charset="0"/>
                <a:cs typeface="Calibri" panose="020F0502020204030204" pitchFamily="34" charset="0"/>
              </a:rPr>
              <a:t>Από 11-7-2019 εγκύκλιος με Αρ. Πρ.: Φ.80320/οικ.31355/Δ18.2084</a:t>
            </a:r>
            <a:r>
              <a:rPr lang="en-US" sz="1600" dirty="0">
                <a:latin typeface="Calibri" panose="020F0502020204030204" pitchFamily="34" charset="0"/>
                <a:cs typeface="Calibri" panose="020F0502020204030204" pitchFamily="34" charset="0"/>
              </a:rPr>
              <a:t>: </a:t>
            </a:r>
            <a:r>
              <a:rPr lang="el-GR" sz="1600" b="1" i="1" u="sng" dirty="0">
                <a:latin typeface="Calibri" panose="020F0502020204030204" pitchFamily="34" charset="0"/>
                <a:cs typeface="Calibri" panose="020F0502020204030204" pitchFamily="34" charset="0"/>
              </a:rPr>
              <a:t>Ανακαλείται η από 20-6-2019 εγκύκλιος και μένει σε εκκρεμότητα το ζήτημα της απόδοσης ΑΜΚΑ σε ξένους υπηκόους, συνολικά.</a:t>
            </a:r>
          </a:p>
          <a:p>
            <a:pPr algn="just">
              <a:buFont typeface="Arial" panose="020B0604020202020204" pitchFamily="34" charset="0"/>
              <a:buChar char="•"/>
            </a:pPr>
            <a:r>
              <a:rPr lang="el-GR" sz="1600" dirty="0">
                <a:latin typeface="Calibri" panose="020F0502020204030204" pitchFamily="34" charset="0"/>
                <a:cs typeface="Calibri" panose="020F0502020204030204" pitchFamily="34" charset="0"/>
              </a:rPr>
              <a:t>Εγκύκλιος με αρ.πρωτ. 80320/42862/Δ18.2718/1-10-2019</a:t>
            </a:r>
            <a:r>
              <a:rPr lang="en-US"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 Ρύθμιση των ζητημάτων απόδοσης ΑΜΚΑ σε ξένους υπηκόους, </a:t>
            </a:r>
            <a:r>
              <a:rPr lang="el-GR" sz="1600" b="1" u="sng" dirty="0">
                <a:latin typeface="Calibri" panose="020F0502020204030204" pitchFamily="34" charset="0"/>
                <a:cs typeface="Calibri" panose="020F0502020204030204" pitchFamily="34" charset="0"/>
              </a:rPr>
              <a:t>πλην των αιτούντων άσυλο.</a:t>
            </a:r>
          </a:p>
          <a:p>
            <a:pPr algn="just">
              <a:buFont typeface="Arial" panose="020B0604020202020204" pitchFamily="34" charset="0"/>
              <a:buChar char="•"/>
            </a:pPr>
            <a:endParaRPr lang="el-GR" sz="1600" dirty="0"/>
          </a:p>
          <a:p>
            <a:pPr algn="just">
              <a:buFont typeface="Arial" panose="020B0604020202020204" pitchFamily="34" charset="0"/>
              <a:buChar char="•"/>
            </a:pPr>
            <a:endParaRPr lang="el-GR" sz="1600" dirty="0"/>
          </a:p>
          <a:p>
            <a:pPr algn="just">
              <a:buFont typeface="Arial" panose="020B0604020202020204" pitchFamily="34" charset="0"/>
              <a:buChar char="•"/>
            </a:pPr>
            <a:endParaRPr lang="el-GR" sz="1600" dirty="0"/>
          </a:p>
          <a:p>
            <a:pPr algn="just">
              <a:buFont typeface="Arial" panose="020B0604020202020204" pitchFamily="34" charset="0"/>
              <a:buChar char="•"/>
            </a:pPr>
            <a:endParaRPr lang="en-GB" sz="1600" dirty="0"/>
          </a:p>
          <a:p>
            <a:pPr algn="just">
              <a:buFont typeface="Arial" panose="020B0604020202020204" pitchFamily="34" charset="0"/>
              <a:buChar char="•"/>
            </a:pPr>
            <a:endParaRPr lang="en-GB" sz="1600" dirty="0"/>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ΑΡΙΘΜΟΣ ΜΗΤΡΩΟΥ ΚΟΙΝΩΝΙΚΗΣ ΑΣΦΑΛΙΣΗΣ </a:t>
            </a:r>
            <a:r>
              <a:rPr lang="el-GR" altLang="el-GR" sz="1800" b="1" dirty="0">
                <a:solidFill>
                  <a:srgbClr val="FF5757"/>
                </a:solidFill>
                <a:latin typeface="Lato"/>
              </a:rPr>
              <a:t>(ΑΜΚΑ)</a:t>
            </a:r>
            <a:endParaRPr lang="en-GB" sz="1800" b="1" dirty="0">
              <a:solidFill>
                <a:srgbClr val="FF5757"/>
              </a:solidFill>
              <a:latin typeface="Lato"/>
            </a:endParaRPr>
          </a:p>
        </p:txBody>
      </p:sp>
    </p:spTree>
    <p:extLst>
      <p:ext uri="{BB962C8B-B14F-4D97-AF65-F5344CB8AC3E}">
        <p14:creationId xmlns:p14="http://schemas.microsoft.com/office/powerpoint/2010/main" val="2867395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034" y="1399765"/>
            <a:ext cx="8421849" cy="2895941"/>
          </a:xfrm>
        </p:spPr>
        <p:txBody>
          <a:bodyPr>
            <a:normAutofit/>
          </a:bodyPr>
          <a:lstStyle/>
          <a:p>
            <a:pPr algn="just"/>
            <a:r>
              <a:rPr lang="el-GR" sz="1600" dirty="0">
                <a:latin typeface="Calibri" panose="020F0502020204030204" pitchFamily="34" charset="0"/>
                <a:cs typeface="Calibri" panose="020F0502020204030204" pitchFamily="34" charset="0"/>
              </a:rPr>
              <a:t>Ν.4636/2019, αρ.55</a:t>
            </a:r>
            <a:r>
              <a:rPr lang="en-US"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 Για τις ανάγκες ιατροφαρμακευτικής περίθαλψης, πρόσβασης στις υπηρεσίες υγείας, στην αγορά εργασίας και στην κοινωνική ασφάλιση, αποδίδεται στους αιτούντες διεθνή προστασία, </a:t>
            </a:r>
            <a:r>
              <a:rPr lang="el-GR" sz="1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Προσωρινός Αριθμός Ασφάλισης και Υγειονομικής Περίθαλψης Αλλοδαπού (Π.Α.Α.Υ.Π.Α.). </a:t>
            </a:r>
            <a:r>
              <a:rPr lang="el-GR" sz="1600" dirty="0">
                <a:latin typeface="Calibri" panose="020F0502020204030204" pitchFamily="34" charset="0"/>
                <a:cs typeface="Calibri" panose="020F0502020204030204" pitchFamily="34" charset="0"/>
              </a:rPr>
              <a:t>Ο Π.Α.Α.Υ.Π.Α. χορηγείται ταυτόχρονα με τον αριθμό που αναγράφεται στο ειδικό δελτίο αιτήσαντος ασύλου, που εκδίδεται από την Υπηρεσία Ασύλου, αντιστοιχείται με αυτόν και παραμένει ενεργός καθ` όλη τη διάρκεια εξέτασης της αίτησης ασύλου. Ο κάτοχος του Π.Α.Α.Υ.Π.Α. έχει πρόσβαση στις υπηρεσίες υγείας βάσει των προβλεπόμενων στο άρθρο 33 του ν. 4368/2016 (Υγειονομική κάλυψη ανασφάλιστων και ευάλωτων κοινωνικών ομάδων). Σε περίπτωση απόρριψης της αιτήσεως ασύλου για οποιονδήποτε από τους λόγους που αναφέρονται στον παρόντα νόμο και η οποία δεν έχει ανασταλτικό χαρακτήρα, ο Π.Α.Α.Υ.Π.Α. απενεργοποιείται αυτόματα</a:t>
            </a:r>
            <a:r>
              <a:rPr lang="el-GR" sz="1600" dirty="0"/>
              <a:t>.</a:t>
            </a:r>
          </a:p>
          <a:p>
            <a:pPr marL="0" indent="0" algn="just">
              <a:buNone/>
            </a:pPr>
            <a:endParaRPr lang="en-GB" sz="1600" dirty="0"/>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ΑΡΙΘΜΟΣ ΜΗΤΡΩΟΥ ΚΟΙΝΩΝΙΚΗΣ ΑΣΦΑΛΙΣΗΣ </a:t>
            </a:r>
            <a:r>
              <a:rPr lang="el-GR" altLang="el-GR" sz="1800" b="1" dirty="0">
                <a:solidFill>
                  <a:srgbClr val="FF5757"/>
                </a:solidFill>
                <a:latin typeface="Lato"/>
              </a:rPr>
              <a:t>(ΑΜΚΑ)</a:t>
            </a:r>
            <a:endParaRPr lang="en-GB" sz="1800" b="1" dirty="0">
              <a:solidFill>
                <a:srgbClr val="FF5757"/>
              </a:solidFill>
              <a:latin typeface="Lato"/>
            </a:endParaRPr>
          </a:p>
        </p:txBody>
      </p:sp>
    </p:spTree>
    <p:extLst>
      <p:ext uri="{BB962C8B-B14F-4D97-AF65-F5344CB8AC3E}">
        <p14:creationId xmlns:p14="http://schemas.microsoft.com/office/powerpoint/2010/main" val="4164247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328" y="1126347"/>
            <a:ext cx="4655901" cy="3064106"/>
          </a:xfrm>
        </p:spPr>
        <p:txBody>
          <a:bodyPr>
            <a:normAutofit/>
          </a:bodyPr>
          <a:lstStyle/>
          <a:p>
            <a:endParaRPr lang="el-GR" sz="1600" dirty="0"/>
          </a:p>
          <a:p>
            <a:r>
              <a:rPr lang="en-US" sz="1600" dirty="0">
                <a:latin typeface="Calibri" panose="020F0502020204030204" pitchFamily="34" charset="0"/>
                <a:cs typeface="Calibri" panose="020F0502020204030204" pitchFamily="34" charset="0"/>
              </a:rPr>
              <a:t>H</a:t>
            </a:r>
            <a:r>
              <a:rPr lang="el-GR" sz="1600" dirty="0">
                <a:latin typeface="Calibri" panose="020F0502020204030204" pitchFamily="34" charset="0"/>
                <a:cs typeface="Calibri" panose="020F0502020204030204" pitchFamily="34" charset="0"/>
              </a:rPr>
              <a:t> σχετική ΚΥΑ για την εφαρμογή των διατάξεων του νέου νόμου εκδόθηκε την 31/1/2020 (717/2020 - ΦΕΚ 199/Β/31-1-2020)</a:t>
            </a:r>
          </a:p>
          <a:p>
            <a:endParaRPr lang="en-US" sz="1600" dirty="0">
              <a:latin typeface="Calibri" panose="020F0502020204030204" pitchFamily="34" charset="0"/>
              <a:cs typeface="Calibri" panose="020F0502020204030204" pitchFamily="34" charset="0"/>
            </a:endParaRPr>
          </a:p>
          <a:p>
            <a:r>
              <a:rPr lang="el-GR" sz="1600" b="1" u="sng" dirty="0">
                <a:latin typeface="Calibri" panose="020F0502020204030204" pitchFamily="34" charset="0"/>
                <a:cs typeface="Calibri" panose="020F0502020204030204" pitchFamily="34" charset="0"/>
              </a:rPr>
              <a:t>Κατά συνέπεια οι αιτούντες άσυλο, χωρίς ΑΜΚΑ και χωρίς Π.Α.Α.Υ.Π.Α. δεν είχαν απολύτως καμία πρόσβαση στο εθνικό σύστημα ιατροφαρμακευτικής περίθαλψης ήδη από τον Ιούλιο του 2019.</a:t>
            </a:r>
            <a:endParaRPr lang="en-GB" sz="1600" b="1" u="sng" dirty="0">
              <a:latin typeface="Calibri" panose="020F0502020204030204" pitchFamily="34" charset="0"/>
              <a:cs typeface="Calibri" panose="020F0502020204030204" pitchFamily="34" charset="0"/>
            </a:endParaRPr>
          </a:p>
          <a:p>
            <a:pPr marL="0" indent="0">
              <a:buNone/>
            </a:pPr>
            <a:endParaRPr lang="en-GB" sz="1600" dirty="0"/>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ΑΡΙΘΜΟΣ ΜΗΤΡΩΟΥ ΚΟΙΝΩΝΙΚΗΣ ΑΣΦΑΛΙΣΗΣ </a:t>
            </a:r>
            <a:r>
              <a:rPr lang="el-GR" altLang="el-GR" sz="1800" b="1" dirty="0">
                <a:solidFill>
                  <a:srgbClr val="FF5757"/>
                </a:solidFill>
                <a:latin typeface="Lato"/>
              </a:rPr>
              <a:t>(ΑΜΚΑ)</a:t>
            </a:r>
            <a:endParaRPr lang="en-GB" sz="1800" b="1" dirty="0">
              <a:solidFill>
                <a:srgbClr val="FF5757"/>
              </a:solidFill>
              <a:latin typeface="Lato"/>
            </a:endParaRPr>
          </a:p>
        </p:txBody>
      </p:sp>
      <p:pic>
        <p:nvPicPr>
          <p:cNvPr id="4" name="Picture 3">
            <a:extLst>
              <a:ext uri="{FF2B5EF4-FFF2-40B4-BE49-F238E27FC236}">
                <a16:creationId xmlns:a16="http://schemas.microsoft.com/office/drawing/2014/main" id="{8CB4BDFB-488B-834B-5BFF-4C7BFC40A875}"/>
              </a:ext>
            </a:extLst>
          </p:cNvPr>
          <p:cNvPicPr>
            <a:picLocks noChangeAspect="1"/>
          </p:cNvPicPr>
          <p:nvPr/>
        </p:nvPicPr>
        <p:blipFill>
          <a:blip r:embed="rId5"/>
          <a:stretch>
            <a:fillRect/>
          </a:stretch>
        </p:blipFill>
        <p:spPr>
          <a:xfrm>
            <a:off x="5141229" y="1538130"/>
            <a:ext cx="3312037" cy="2479024"/>
          </a:xfrm>
          <a:prstGeom prst="rect">
            <a:avLst/>
          </a:prstGeom>
        </p:spPr>
      </p:pic>
    </p:spTree>
    <p:extLst>
      <p:ext uri="{BB962C8B-B14F-4D97-AF65-F5344CB8AC3E}">
        <p14:creationId xmlns:p14="http://schemas.microsoft.com/office/powerpoint/2010/main" val="118680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366" y="1056286"/>
            <a:ext cx="3285849" cy="3406479"/>
          </a:xfrm>
        </p:spPr>
        <p:txBody>
          <a:bodyPr>
            <a:normAutofit fontScale="77500" lnSpcReduction="20000"/>
          </a:bodyPr>
          <a:lstStyle/>
          <a:p>
            <a:pPr algn="just">
              <a:buFont typeface="Wingdings" panose="05000000000000000000" pitchFamily="2" charset="2"/>
              <a:buChar char="q"/>
            </a:pPr>
            <a:endParaRPr lang="el-GR" sz="1600" dirty="0"/>
          </a:p>
          <a:p>
            <a:pPr algn="just"/>
            <a:r>
              <a:rPr lang="el-GR" sz="1900" dirty="0">
                <a:latin typeface="Calibri" panose="020F0502020204030204" pitchFamily="34" charset="0"/>
                <a:cs typeface="Calibri" panose="020F0502020204030204" pitchFamily="34" charset="0"/>
              </a:rPr>
              <a:t>Πρακτικά προβλήματα εφαρμογής των σχετικών διατάξεων </a:t>
            </a:r>
            <a:r>
              <a:rPr lang="en-US" sz="1900" dirty="0">
                <a:latin typeface="Calibri" panose="020F0502020204030204" pitchFamily="34" charset="0"/>
                <a:cs typeface="Calibri" panose="020F0502020204030204" pitchFamily="34" charset="0"/>
              </a:rPr>
              <a:t>:</a:t>
            </a:r>
          </a:p>
          <a:p>
            <a:pPr lvl="0" algn="just"/>
            <a:endParaRPr lang="el-GR" sz="1900" dirty="0">
              <a:latin typeface="Calibri" panose="020F0502020204030204" pitchFamily="34" charset="0"/>
              <a:cs typeface="Calibri" panose="020F0502020204030204" pitchFamily="34" charset="0"/>
            </a:endParaRPr>
          </a:p>
          <a:p>
            <a:pPr lvl="0" algn="just"/>
            <a:r>
              <a:rPr lang="el-GR" sz="1900" dirty="0">
                <a:latin typeface="Calibri" panose="020F0502020204030204" pitchFamily="34" charset="0"/>
                <a:cs typeface="Calibri" panose="020F0502020204030204" pitchFamily="34" charset="0"/>
              </a:rPr>
              <a:t>Για τους αιτούντες άσυλο που είναι κάτοχοι δελτίου αιτούντος άσυλο που είχαν λήξει, αλλά των οποίων τα δελτία ανανεώθηκαν αυτόματα βάσει Υπουργικών Αποφάσεων (</a:t>
            </a:r>
            <a:r>
              <a:rPr lang="en-GB" sz="1900" dirty="0">
                <a:latin typeface="Calibri" panose="020F0502020204030204" pitchFamily="34" charset="0"/>
                <a:cs typeface="Calibri" panose="020F0502020204030204" pitchFamily="34" charset="0"/>
              </a:rPr>
              <a:t>lock down)</a:t>
            </a:r>
            <a:r>
              <a:rPr lang="el-GR" sz="1900" dirty="0">
                <a:latin typeface="Calibri" panose="020F0502020204030204" pitchFamily="34" charset="0"/>
                <a:cs typeface="Calibri" panose="020F0502020204030204" pitchFamily="34" charset="0"/>
              </a:rPr>
              <a:t>, τα Νοσοκομεία δεν μπόρεσαν να αναγνωρίσουν τους ΠΑΑΥΠΑ τους καθώς στο σύστημα παρέμειναν απενεργοποιημένοι και οι γιατροί δεν μπόρεσαν να προχωρήσουν σε ηλεκτρονικές συνταγογραφήσεις.</a:t>
            </a:r>
            <a:endParaRPr lang="en-US" sz="1900" dirty="0">
              <a:latin typeface="Calibri" panose="020F0502020204030204" pitchFamily="34" charset="0"/>
              <a:cs typeface="Calibri" panose="020F0502020204030204" pitchFamily="34" charset="0"/>
            </a:endParaRPr>
          </a:p>
          <a:p>
            <a:pPr marL="0" indent="0" algn="just">
              <a:buNone/>
            </a:pPr>
            <a:r>
              <a:rPr lang="el-GR" sz="160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pPr algn="just"/>
            <a:endParaRPr lang="en-GB" sz="1600" dirty="0"/>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ΑΡΙΘΜΟΣ ΜΗΤΡΩΟΥ ΚΟΙΝΩΝΙΚΗΣ ΑΣΦΑΛΙΣΗΣ </a:t>
            </a:r>
            <a:r>
              <a:rPr lang="el-GR" altLang="el-GR" sz="1800" b="1" dirty="0">
                <a:solidFill>
                  <a:srgbClr val="FF5757"/>
                </a:solidFill>
                <a:latin typeface="Lato"/>
              </a:rPr>
              <a:t>(ΑΜΚΑ)</a:t>
            </a:r>
            <a:endParaRPr lang="en-GB" sz="1800" b="1" dirty="0">
              <a:solidFill>
                <a:srgbClr val="FF5757"/>
              </a:solidFill>
              <a:latin typeface="Lato"/>
            </a:endParaRPr>
          </a:p>
        </p:txBody>
      </p:sp>
      <p:pic>
        <p:nvPicPr>
          <p:cNvPr id="4" name="Picture 3">
            <a:extLst>
              <a:ext uri="{FF2B5EF4-FFF2-40B4-BE49-F238E27FC236}">
                <a16:creationId xmlns:a16="http://schemas.microsoft.com/office/drawing/2014/main" id="{B5E9FFDF-F524-FB86-8295-0FB384A1FB4F}"/>
              </a:ext>
            </a:extLst>
          </p:cNvPr>
          <p:cNvPicPr>
            <a:picLocks noChangeAspect="1"/>
          </p:cNvPicPr>
          <p:nvPr/>
        </p:nvPicPr>
        <p:blipFill>
          <a:blip r:embed="rId5"/>
          <a:stretch>
            <a:fillRect/>
          </a:stretch>
        </p:blipFill>
        <p:spPr>
          <a:xfrm>
            <a:off x="4390331" y="1362517"/>
            <a:ext cx="3524376" cy="2494918"/>
          </a:xfrm>
          <a:prstGeom prst="rect">
            <a:avLst/>
          </a:prstGeom>
        </p:spPr>
      </p:pic>
    </p:spTree>
    <p:extLst>
      <p:ext uri="{BB962C8B-B14F-4D97-AF65-F5344CB8AC3E}">
        <p14:creationId xmlns:p14="http://schemas.microsoft.com/office/powerpoint/2010/main" val="60320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549" y="1393871"/>
            <a:ext cx="4308864" cy="2566510"/>
          </a:xfrm>
        </p:spPr>
        <p:txBody>
          <a:bodyPr>
            <a:noAutofit/>
          </a:bodyPr>
          <a:lstStyle/>
          <a:p>
            <a:pPr marL="0" indent="0">
              <a:lnSpc>
                <a:spcPct val="150000"/>
              </a:lnSpc>
              <a:buNone/>
            </a:pPr>
            <a:r>
              <a:rPr lang="el-GR" sz="1600" dirty="0">
                <a:latin typeface="Calibri" panose="020F0502020204030204" pitchFamily="34" charset="0"/>
                <a:cs typeface="Calibri" panose="020F0502020204030204" pitchFamily="34" charset="0"/>
              </a:rPr>
              <a:t>Το 2017 –οπότε και ολοκληρώθηκε το πρόγραμμα μετεγκατάστασης – το πρόγραμμα συνεχίστηκε στο πλαίσιο του ESTIA και απευθυνόταν πλέον σε όλους τους αιτούντες άσυλο, με προτεραιότητα στα πιο ευάλωτα άτομα. (</a:t>
            </a:r>
            <a:r>
              <a:rPr lang="el-GR" sz="1600" dirty="0">
                <a:latin typeface="Calibri" panose="020F0502020204030204" pitchFamily="34" charset="0"/>
                <a:cs typeface="Calibri" panose="020F0502020204030204" pitchFamily="34" charset="0"/>
                <a:hlinkClick r:id="rId2"/>
              </a:rPr>
              <a:t>http://estia.unhcr.gr/el/home_page/</a:t>
            </a:r>
            <a:r>
              <a:rPr lang="el-GR" sz="1600" dirty="0">
                <a:latin typeface="Calibri" panose="020F050202020403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p:txBody>
      </p:sp>
      <p:sp>
        <p:nvSpPr>
          <p:cNvPr id="5" name="Title 1"/>
          <p:cNvSpPr>
            <a:spLocks noGrp="1"/>
          </p:cNvSpPr>
          <p:nvPr>
            <p:ph type="title"/>
          </p:nvPr>
        </p:nvSpPr>
        <p:spPr>
          <a:xfrm>
            <a:off x="440754" y="204348"/>
            <a:ext cx="8380904" cy="539013"/>
          </a:xfrm>
        </p:spPr>
        <p:txBody>
          <a:bodyPr>
            <a:normAutofit fontScale="90000"/>
          </a:bodyPr>
          <a:lstStyle/>
          <a:p>
            <a:r>
              <a:rPr lang="el-GR" sz="2000" b="1" dirty="0">
                <a:solidFill>
                  <a:schemeClr val="bg1"/>
                </a:solidFill>
                <a:latin typeface="Lato"/>
                <a:cs typeface="Calibri" panose="020F0502020204030204" pitchFamily="34" charset="0"/>
              </a:rPr>
              <a:t>ΤΟ ΠΡΟΓΡΑΜΜΑ </a:t>
            </a:r>
            <a:r>
              <a:rPr lang="en-US" sz="2000" b="1" dirty="0">
                <a:solidFill>
                  <a:schemeClr val="bg1"/>
                </a:solidFill>
                <a:latin typeface="Lato"/>
                <a:cs typeface="Calibri" panose="020F0502020204030204" pitchFamily="34" charset="0"/>
              </a:rPr>
              <a:t>ESTIA</a:t>
            </a:r>
            <a:r>
              <a:rPr lang="el-GR" sz="2000" b="1" dirty="0">
                <a:solidFill>
                  <a:schemeClr val="bg1"/>
                </a:solidFill>
                <a:latin typeface="Lato"/>
                <a:cs typeface="Calibri" panose="020F0502020204030204" pitchFamily="34" charset="0"/>
              </a:rPr>
              <a:t> </a:t>
            </a:r>
            <a:br>
              <a:rPr lang="el-GR" sz="2000" b="1" dirty="0">
                <a:solidFill>
                  <a:schemeClr val="bg1"/>
                </a:solidFill>
                <a:latin typeface="Lato"/>
                <a:cs typeface="Calibri" panose="020F0502020204030204" pitchFamily="34" charset="0"/>
              </a:rPr>
            </a:br>
            <a:r>
              <a:rPr lang="en-GB" sz="2000" dirty="0">
                <a:latin typeface="Lato"/>
                <a:cs typeface="Calibri" panose="020F0502020204030204" pitchFamily="34" charset="0"/>
              </a:rPr>
              <a:t>(</a:t>
            </a:r>
            <a:r>
              <a:rPr lang="en-GB" sz="2000" b="1" dirty="0">
                <a:latin typeface="Lato"/>
                <a:cs typeface="Calibri" panose="020F0502020204030204" pitchFamily="34" charset="0"/>
              </a:rPr>
              <a:t>E</a:t>
            </a:r>
            <a:r>
              <a:rPr lang="en-GB" sz="2000" dirty="0">
                <a:latin typeface="Lato"/>
                <a:cs typeface="Calibri" panose="020F0502020204030204" pitchFamily="34" charset="0"/>
              </a:rPr>
              <a:t>mergency </a:t>
            </a:r>
            <a:r>
              <a:rPr lang="en-GB" sz="2000" b="1" dirty="0">
                <a:latin typeface="Lato"/>
                <a:cs typeface="Calibri" panose="020F0502020204030204" pitchFamily="34" charset="0"/>
              </a:rPr>
              <a:t>S</a:t>
            </a:r>
            <a:r>
              <a:rPr lang="en-GB" sz="2000" dirty="0">
                <a:latin typeface="Lato"/>
                <a:cs typeface="Calibri" panose="020F0502020204030204" pitchFamily="34" charset="0"/>
              </a:rPr>
              <a:t>upport </a:t>
            </a:r>
            <a:r>
              <a:rPr lang="en-GB" sz="2000" b="1" dirty="0">
                <a:latin typeface="Lato"/>
                <a:cs typeface="Calibri" panose="020F0502020204030204" pitchFamily="34" charset="0"/>
              </a:rPr>
              <a:t>T</a:t>
            </a:r>
            <a:r>
              <a:rPr lang="en-GB" sz="2000" dirty="0">
                <a:latin typeface="Lato"/>
                <a:cs typeface="Calibri" panose="020F0502020204030204" pitchFamily="34" charset="0"/>
              </a:rPr>
              <a:t>o </a:t>
            </a:r>
            <a:r>
              <a:rPr lang="en-GB" sz="2000" b="1" dirty="0">
                <a:latin typeface="Lato"/>
                <a:cs typeface="Calibri" panose="020F0502020204030204" pitchFamily="34" charset="0"/>
              </a:rPr>
              <a:t>I</a:t>
            </a:r>
            <a:r>
              <a:rPr lang="en-GB" sz="2000" dirty="0">
                <a:latin typeface="Lato"/>
                <a:cs typeface="Calibri" panose="020F0502020204030204" pitchFamily="34" charset="0"/>
              </a:rPr>
              <a:t>ntegration and </a:t>
            </a:r>
            <a:r>
              <a:rPr lang="en-GB" sz="2000" b="1" dirty="0">
                <a:latin typeface="Lato"/>
                <a:cs typeface="Calibri" panose="020F0502020204030204" pitchFamily="34" charset="0"/>
              </a:rPr>
              <a:t>A</a:t>
            </a:r>
            <a:r>
              <a:rPr lang="en-GB" sz="2000" dirty="0">
                <a:latin typeface="Lato"/>
                <a:cs typeface="Calibri" panose="020F0502020204030204" pitchFamily="34" charset="0"/>
              </a:rPr>
              <a:t>ccommodation)</a:t>
            </a:r>
          </a:p>
        </p:txBody>
      </p:sp>
      <p:pic>
        <p:nvPicPr>
          <p:cNvPr id="6" name="Εικόνα 5"/>
          <p:cNvPicPr>
            <a:picLocks noChangeAspect="1"/>
          </p:cNvPicPr>
          <p:nvPr/>
        </p:nvPicPr>
        <p:blipFill rotWithShape="1">
          <a:blip r:embed="rId3"/>
          <a:srcRect r="9778"/>
          <a:stretch/>
        </p:blipFill>
        <p:spPr>
          <a:xfrm>
            <a:off x="4762775" y="1393871"/>
            <a:ext cx="4374647" cy="2487266"/>
          </a:xfrm>
          <a:prstGeom prst="rect">
            <a:avLst/>
          </a:prstGeom>
        </p:spPr>
      </p:pic>
      <p:grpSp>
        <p:nvGrpSpPr>
          <p:cNvPr id="7" name="Ομάδα 6"/>
          <p:cNvGrpSpPr/>
          <p:nvPr/>
        </p:nvGrpSpPr>
        <p:grpSpPr>
          <a:xfrm>
            <a:off x="8038826" y="147949"/>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3565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2B86BB-31B8-6024-FAA1-D4700636F079}"/>
              </a:ext>
            </a:extLst>
          </p:cNvPr>
          <p:cNvSpPr txBox="1"/>
          <p:nvPr/>
        </p:nvSpPr>
        <p:spPr>
          <a:xfrm>
            <a:off x="647277" y="1643166"/>
            <a:ext cx="4348617" cy="2677656"/>
          </a:xfrm>
          <a:prstGeom prst="rect">
            <a:avLst/>
          </a:prstGeom>
          <a:noFill/>
        </p:spPr>
        <p:txBody>
          <a:bodyPr wrap="square">
            <a:spAutoFit/>
          </a:bodyPr>
          <a:lstStyle/>
          <a:p>
            <a:pPr marL="285750" indent="-285750" algn="just">
              <a:buFont typeface="Arial" panose="020B0604020202020204" pitchFamily="34" charset="0"/>
              <a:buChar char="•"/>
            </a:pPr>
            <a:r>
              <a:rPr lang="el-GR" sz="1400" dirty="0">
                <a:latin typeface="Calibri" panose="020F0502020204030204" pitchFamily="34" charset="0"/>
                <a:cs typeface="Calibri" panose="020F0502020204030204" pitchFamily="34" charset="0"/>
              </a:rPr>
              <a:t>Ο ΠΑΑΥΠΑ μετατρέπεται σε ΑΜΚΑ εντός ενός μηνός από τη χορήγηση της ΑΔΕΤ. </a:t>
            </a:r>
          </a:p>
          <a:p>
            <a:pPr marL="285750" indent="-285750" algn="just">
              <a:buFont typeface="Arial" panose="020B0604020202020204" pitchFamily="34" charset="0"/>
              <a:buChar char="•"/>
            </a:pPr>
            <a:endParaRPr lang="el-GR" sz="1400" dirty="0">
              <a:solidFill>
                <a:srgbClr val="0072BC"/>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l-GR" sz="1400" dirty="0">
                <a:latin typeface="Calibri" panose="020F0502020204030204" pitchFamily="34" charset="0"/>
                <a:cs typeface="Calibri" panose="020F0502020204030204" pitchFamily="34" charset="0"/>
              </a:rPr>
              <a:t>Τα κωλύματα και οι σημαντικές καθυστερήσεις στην έκδοση της άδειας διαμονής επηρεάζουν την απόδοση ΑΜΚΑ, στερώντας από τους δικαιούχους διεθνούς προστασίας τα αναγκαία έγγραφα για την πρόσβασή τους στο σύστημα υγείας. </a:t>
            </a:r>
          </a:p>
          <a:p>
            <a:pPr marL="285750" indent="-285750" algn="just">
              <a:buFont typeface="Arial" panose="020B0604020202020204" pitchFamily="34" charset="0"/>
              <a:buChar char="•"/>
            </a:pPr>
            <a:endParaRPr lang="el-GR" sz="1400" dirty="0">
              <a:solidFill>
                <a:srgbClr val="0072BC"/>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l-GR" sz="1400" dirty="0">
                <a:latin typeface="Calibri" panose="020F0502020204030204" pitchFamily="34" charset="0"/>
                <a:cs typeface="Calibri" panose="020F0502020204030204" pitchFamily="34" charset="0"/>
              </a:rPr>
              <a:t>Παράλληλα, η μετατροπή του ΠΑΑΥΠΑ σε ΑΜΚΑ δεν πραγματοποιείται αυτόματα, αλλά οι δικαιούχοι απευθύνονται στα ΚΕΠ για να τους αποδοθεί ΑΜΚΑ.</a:t>
            </a:r>
            <a:endParaRPr lang="en-US" sz="1400" dirty="0">
              <a:latin typeface="Calibri" panose="020F0502020204030204" pitchFamily="34" charset="0"/>
              <a:cs typeface="Calibri" panose="020F0502020204030204" pitchFamily="34" charset="0"/>
            </a:endParaRPr>
          </a:p>
        </p:txBody>
      </p:sp>
      <p:grpSp>
        <p:nvGrpSpPr>
          <p:cNvPr id="7"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8"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9" name="Ομάδα 8"/>
          <p:cNvGrpSpPr/>
          <p:nvPr/>
        </p:nvGrpSpPr>
        <p:grpSpPr>
          <a:xfrm>
            <a:off x="8453267" y="0"/>
            <a:ext cx="970757" cy="1056287"/>
            <a:chOff x="0" y="-10319"/>
            <a:chExt cx="1643063" cy="1917701"/>
          </a:xfrm>
        </p:grpSpPr>
        <p:pic>
          <p:nvPicPr>
            <p:cNvPr id="10"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ΑΡΙΘΜΟΣ ΜΗΤΡΩΟΥ ΚΟΙΝΩΝΙΚΗΣ ΑΣΦΑΛΙΣΗΣ </a:t>
            </a:r>
            <a:r>
              <a:rPr lang="el-GR" altLang="el-GR" sz="1800" b="1" dirty="0">
                <a:solidFill>
                  <a:srgbClr val="FF5757"/>
                </a:solidFill>
                <a:latin typeface="Lato"/>
              </a:rPr>
              <a:t>(ΑΜΚΑ)</a:t>
            </a:r>
            <a:endParaRPr lang="en-GB" sz="1800" b="1" dirty="0">
              <a:solidFill>
                <a:srgbClr val="FF5757"/>
              </a:solidFill>
              <a:latin typeface="Lato"/>
            </a:endParaRPr>
          </a:p>
        </p:txBody>
      </p:sp>
      <p:pic>
        <p:nvPicPr>
          <p:cNvPr id="3" name="Picture 2">
            <a:extLst>
              <a:ext uri="{FF2B5EF4-FFF2-40B4-BE49-F238E27FC236}">
                <a16:creationId xmlns:a16="http://schemas.microsoft.com/office/drawing/2014/main" id="{2E64091B-9267-55DC-DB90-59CA21D44AC5}"/>
              </a:ext>
            </a:extLst>
          </p:cNvPr>
          <p:cNvPicPr>
            <a:picLocks noChangeAspect="1"/>
          </p:cNvPicPr>
          <p:nvPr/>
        </p:nvPicPr>
        <p:blipFill>
          <a:blip r:embed="rId5"/>
          <a:stretch>
            <a:fillRect/>
          </a:stretch>
        </p:blipFill>
        <p:spPr>
          <a:xfrm>
            <a:off x="5123062" y="1794881"/>
            <a:ext cx="3524376" cy="2425893"/>
          </a:xfrm>
          <a:prstGeom prst="rect">
            <a:avLst/>
          </a:prstGeom>
        </p:spPr>
      </p:pic>
    </p:spTree>
    <p:extLst>
      <p:ext uri="{BB962C8B-B14F-4D97-AF65-F5344CB8AC3E}">
        <p14:creationId xmlns:p14="http://schemas.microsoft.com/office/powerpoint/2010/main" val="2362044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798" y="1056287"/>
            <a:ext cx="2920855" cy="3255321"/>
          </a:xfrm>
        </p:spPr>
        <p:txBody>
          <a:bodyPr>
            <a:normAutofit/>
          </a:bodyPr>
          <a:lstStyle/>
          <a:p>
            <a:pPr marL="0" indent="0" algn="just">
              <a:buNone/>
            </a:pPr>
            <a:r>
              <a:rPr lang="el-GR" altLang="el-GR" sz="1600" dirty="0">
                <a:latin typeface="Calibri" panose="020F0502020204030204" pitchFamily="34" charset="0"/>
                <a:cs typeface="Calibri" panose="020F0502020204030204" pitchFamily="34" charset="0"/>
              </a:rPr>
              <a:t>Ν. 2515/1997, αρ.31</a:t>
            </a:r>
            <a:r>
              <a:rPr lang="en-US" altLang="el-GR" sz="1600" dirty="0">
                <a:latin typeface="Calibri" panose="020F0502020204030204" pitchFamily="34" charset="0"/>
                <a:cs typeface="Calibri" panose="020F0502020204030204" pitchFamily="34" charset="0"/>
              </a:rPr>
              <a:t>: </a:t>
            </a:r>
            <a:endParaRPr lang="el-GR" altLang="el-GR" sz="16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Χορηγείται υποχρεωτικά Αριθμός Φορολογικού Μητρώου (Α.Φ.Μ.) σε όλα τα</a:t>
            </a:r>
            <a:r>
              <a:rPr lang="en-GB"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φυσικά και νομικά πρόσωπα, καθώς και στις ενώσεις προσώπων που έχουν</a:t>
            </a:r>
            <a:r>
              <a:rPr lang="en-GB"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την κατοικία τους ή την επαγγελματική τους εγκατάσταση ή διενεργούν</a:t>
            </a:r>
            <a:r>
              <a:rPr lang="en-GB"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πράξεις φορολογικού ενδιαφέροντος εντός της Ελληνικής Επικρατείας.</a:t>
            </a:r>
            <a:r>
              <a:rPr lang="en-GB" sz="1600" dirty="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a:p>
            <a:pPr marL="457200" lvl="1" indent="0" algn="just">
              <a:buNone/>
            </a:pPr>
            <a:endParaRPr lang="el-GR" altLang="el-GR" sz="1600" dirty="0">
              <a:latin typeface="Calibri" panose="020F0502020204030204" pitchFamily="34" charset="0"/>
            </a:endParaRPr>
          </a:p>
          <a:p>
            <a:pPr lvl="1" algn="just"/>
            <a:endParaRPr lang="el-GR" altLang="el-GR" sz="1600" dirty="0">
              <a:latin typeface="Calibri" panose="020F0502020204030204" pitchFamily="34" charset="0"/>
            </a:endParaRPr>
          </a:p>
          <a:p>
            <a:pPr algn="just"/>
            <a:endParaRPr lang="en-GB" sz="1600" dirty="0">
              <a:latin typeface="Lato Medium" panose="020F0502020204030203"/>
            </a:endParaRPr>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ΑΡΙΘΜΟΣ ΦΟΡΟΛΟΓΙΚΟΥ ΜΗΤΡΩΟΥ </a:t>
            </a:r>
            <a:r>
              <a:rPr lang="el-GR" altLang="el-GR" sz="1800" b="1" dirty="0">
                <a:solidFill>
                  <a:srgbClr val="FF5757"/>
                </a:solidFill>
                <a:latin typeface="Lato"/>
              </a:rPr>
              <a:t>(ΑΦΜ)</a:t>
            </a:r>
            <a:endParaRPr lang="en-GB" sz="1800" b="1" dirty="0">
              <a:solidFill>
                <a:srgbClr val="FF5757"/>
              </a:solidFill>
              <a:latin typeface="Lato"/>
            </a:endParaRPr>
          </a:p>
        </p:txBody>
      </p:sp>
      <p:pic>
        <p:nvPicPr>
          <p:cNvPr id="4" name="Picture 3">
            <a:extLst>
              <a:ext uri="{FF2B5EF4-FFF2-40B4-BE49-F238E27FC236}">
                <a16:creationId xmlns:a16="http://schemas.microsoft.com/office/drawing/2014/main" id="{3C6F5645-C331-0F9B-CFDE-52E0FF6F7864}"/>
              </a:ext>
            </a:extLst>
          </p:cNvPr>
          <p:cNvPicPr>
            <a:picLocks noChangeAspect="1"/>
          </p:cNvPicPr>
          <p:nvPr/>
        </p:nvPicPr>
        <p:blipFill>
          <a:blip r:embed="rId5"/>
          <a:stretch>
            <a:fillRect/>
          </a:stretch>
        </p:blipFill>
        <p:spPr>
          <a:xfrm>
            <a:off x="4111771" y="1380683"/>
            <a:ext cx="3294261" cy="2785589"/>
          </a:xfrm>
          <a:prstGeom prst="rect">
            <a:avLst/>
          </a:prstGeom>
        </p:spPr>
      </p:pic>
    </p:spTree>
    <p:extLst>
      <p:ext uri="{BB962C8B-B14F-4D97-AF65-F5344CB8AC3E}">
        <p14:creationId xmlns:p14="http://schemas.microsoft.com/office/powerpoint/2010/main" val="150667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855" y="1388045"/>
            <a:ext cx="4309316" cy="2925990"/>
          </a:xfrm>
        </p:spPr>
        <p:txBody>
          <a:bodyPr>
            <a:normAutofit lnSpcReduction="10000"/>
          </a:bodyPr>
          <a:lstStyle/>
          <a:p>
            <a:pPr marL="0" indent="0">
              <a:buNone/>
            </a:pPr>
            <a:r>
              <a:rPr lang="el-GR" sz="1600" dirty="0"/>
              <a:t> </a:t>
            </a:r>
            <a:r>
              <a:rPr lang="el-GR" sz="1600" dirty="0">
                <a:latin typeface="Calibri" panose="020F0502020204030204" pitchFamily="34" charset="0"/>
                <a:cs typeface="Calibri" panose="020F0502020204030204" pitchFamily="34" charset="0"/>
              </a:rPr>
              <a:t>Απόφαση Α.Α.Δ.Ε. 1270/11-12-2020 (ΦΕΚ τ. Β’ 5508/14-12-2020)</a:t>
            </a:r>
          </a:p>
          <a:p>
            <a:pPr marL="0" indent="0">
              <a:buNone/>
            </a:pPr>
            <a:endParaRPr lang="el-GR" sz="1600" dirty="0">
              <a:latin typeface="Calibri" panose="020F0502020204030204" pitchFamily="34" charset="0"/>
              <a:cs typeface="Calibri" panose="020F0502020204030204" pitchFamily="34" charset="0"/>
            </a:endParaRPr>
          </a:p>
          <a:p>
            <a:pPr algn="just"/>
            <a:r>
              <a:rPr lang="el-GR" sz="1600" dirty="0">
                <a:latin typeface="Calibri" panose="020F0502020204030204" pitchFamily="34" charset="0"/>
                <a:cs typeface="Calibri" panose="020F0502020204030204" pitchFamily="34" charset="0"/>
              </a:rPr>
              <a:t>Αρμόδια υπηρεσία για την απόδοση ΑΦΜ σε αιτούντα διεθνή προστασία είναι από 31-12-2020, η Υπηρεσία Ασύλου η οποία παρέλαβε το σχετικό αίτημα και όχι η ΔΟΥ κατοικίας.</a:t>
            </a:r>
          </a:p>
          <a:p>
            <a:pPr marL="0" indent="0" algn="just">
              <a:buNone/>
            </a:pPr>
            <a:endParaRPr lang="el-GR" sz="1600" dirty="0">
              <a:latin typeface="Calibri" panose="020F0502020204030204" pitchFamily="34" charset="0"/>
              <a:cs typeface="Calibri" panose="020F0502020204030204" pitchFamily="34" charset="0"/>
            </a:endParaRPr>
          </a:p>
          <a:p>
            <a:pPr algn="just"/>
            <a:r>
              <a:rPr lang="el-GR" sz="1600" dirty="0">
                <a:latin typeface="Calibri" panose="020F0502020204030204" pitchFamily="34" charset="0"/>
                <a:cs typeface="Calibri" panose="020F0502020204030204" pitchFamily="34" charset="0"/>
              </a:rPr>
              <a:t>Η Α.Α.Δ.Ε. δεν διενεργεί επιπλέον ελέγχους ταυτοποίησης, πέραν των ελέγχων που πραγματοποιούνται από το σύστημα του Υπουργείου Μετανάστευσης και Ασύλου.</a:t>
            </a:r>
          </a:p>
          <a:p>
            <a:pPr algn="just"/>
            <a:endParaRPr lang="el-GR" sz="16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l-GR" sz="1600" dirty="0"/>
          </a:p>
          <a:p>
            <a:pPr>
              <a:buFont typeface="Arial" panose="020B0604020202020204" pitchFamily="34" charset="0"/>
              <a:buChar char="•"/>
            </a:pPr>
            <a:endParaRPr lang="en-GB" sz="1600" dirty="0"/>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ΑΡΙΘΜΟΣ ΦΟΡΟΛΟΓΙΚΟΥ ΜΗΤΡΩΟΥ </a:t>
            </a:r>
            <a:r>
              <a:rPr lang="el-GR" altLang="el-GR" sz="1800" b="1" dirty="0">
                <a:solidFill>
                  <a:srgbClr val="FF5757"/>
                </a:solidFill>
                <a:latin typeface="Lato"/>
              </a:rPr>
              <a:t>(ΑΦΜ)</a:t>
            </a:r>
            <a:endParaRPr lang="en-GB" sz="1800" b="1" dirty="0">
              <a:solidFill>
                <a:srgbClr val="FF5757"/>
              </a:solidFill>
              <a:latin typeface="Lato"/>
            </a:endParaRPr>
          </a:p>
        </p:txBody>
      </p:sp>
      <p:pic>
        <p:nvPicPr>
          <p:cNvPr id="4" name="Picture 3">
            <a:extLst>
              <a:ext uri="{FF2B5EF4-FFF2-40B4-BE49-F238E27FC236}">
                <a16:creationId xmlns:a16="http://schemas.microsoft.com/office/drawing/2014/main" id="{55D35899-7E6F-5964-1DEA-2FB7ED166DEE}"/>
              </a:ext>
            </a:extLst>
          </p:cNvPr>
          <p:cNvPicPr>
            <a:picLocks noChangeAspect="1"/>
          </p:cNvPicPr>
          <p:nvPr/>
        </p:nvPicPr>
        <p:blipFill>
          <a:blip r:embed="rId5"/>
          <a:stretch>
            <a:fillRect/>
          </a:stretch>
        </p:blipFill>
        <p:spPr>
          <a:xfrm>
            <a:off x="4808171" y="1435184"/>
            <a:ext cx="4020936" cy="2767422"/>
          </a:xfrm>
          <a:prstGeom prst="rect">
            <a:avLst/>
          </a:prstGeom>
        </p:spPr>
      </p:pic>
    </p:spTree>
    <p:extLst>
      <p:ext uri="{BB962C8B-B14F-4D97-AF65-F5344CB8AC3E}">
        <p14:creationId xmlns:p14="http://schemas.microsoft.com/office/powerpoint/2010/main" val="4147947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92E907-91BD-B924-0E84-6E17ED0A02B3}"/>
              </a:ext>
            </a:extLst>
          </p:cNvPr>
          <p:cNvSpPr txBox="1"/>
          <p:nvPr/>
        </p:nvSpPr>
        <p:spPr>
          <a:xfrm>
            <a:off x="405727" y="1364434"/>
            <a:ext cx="8029764" cy="2639441"/>
          </a:xfrm>
          <a:prstGeom prst="rect">
            <a:avLst/>
          </a:prstGeom>
          <a:noFill/>
        </p:spPr>
        <p:txBody>
          <a:bodyPr wrap="square">
            <a:spAutoFit/>
          </a:bodyPr>
          <a:lstStyle/>
          <a:p>
            <a:pPr algn="just">
              <a:lnSpc>
                <a:spcPct val="150000"/>
              </a:lnSpc>
            </a:pPr>
            <a:r>
              <a:rPr lang="el-GR" sz="1600" dirty="0">
                <a:latin typeface="Calibri" panose="020F0502020204030204" pitchFamily="34" charset="0"/>
                <a:cs typeface="Calibri" panose="020F0502020204030204" pitchFamily="34" charset="0"/>
              </a:rPr>
              <a:t>Για τους </a:t>
            </a:r>
            <a:r>
              <a:rPr lang="el-GR" sz="1600" b="1" dirty="0">
                <a:latin typeface="Calibri" panose="020F0502020204030204" pitchFamily="34" charset="0"/>
                <a:cs typeface="Calibri" panose="020F0502020204030204" pitchFamily="34" charset="0"/>
              </a:rPr>
              <a:t>αναγνωρισμένους πρόσφυγες </a:t>
            </a:r>
            <a:r>
              <a:rPr lang="el-GR" sz="1600" dirty="0">
                <a:latin typeface="Calibri" panose="020F0502020204030204" pitchFamily="34" charset="0"/>
                <a:cs typeface="Calibri" panose="020F0502020204030204" pitchFamily="34" charset="0"/>
              </a:rPr>
              <a:t>που υπέβαλλαν αίτημα ασύλου πριν την ως άνω ημερομηνία, αρμόδια για την απόδοση ΑΦΜ παραμένει η οικεία Διεύθυνση Οικονομικών Υποθέσεων (ΔΟΥ). Απαιτείται η υποβολή αποδεικτικού διεύθυνσης, ήτοι πιστοποιητικό διαμονής σε δομή φιλοξενίας, λογαριασμός κοινής ωφέλειας ή αντίγραφο μισθωτήριου στο όνομά τους. Κατά συνέπεια, </a:t>
            </a:r>
            <a:r>
              <a:rPr lang="el-GR" sz="1600" b="1" dirty="0">
                <a:latin typeface="Calibri" panose="020F0502020204030204" pitchFamily="34" charset="0"/>
                <a:cs typeface="Calibri" panose="020F0502020204030204" pitchFamily="34" charset="0"/>
              </a:rPr>
              <a:t>δικαιούχοι διεθνούς προστασίας, οι οποίοι δεν διαθέτουν πιστοποιητικό διαμονής ή/και είναι άστεγοι δεν δύνανται να αποκτήσουν ΑΦΜ</a:t>
            </a:r>
            <a:r>
              <a:rPr lang="el-GR" sz="1600" dirty="0">
                <a:latin typeface="Calibri" panose="020F0502020204030204" pitchFamily="34" charset="0"/>
                <a:cs typeface="Calibri" panose="020F0502020204030204" pitchFamily="34" charset="0"/>
              </a:rPr>
              <a:t>, με αποτέλεσμα την αδυναμία φορολογικής δήλωσης και λήψης εκκαθαριστικού σημειώματος.</a:t>
            </a:r>
            <a:endParaRPr lang="el-GR" sz="2400" dirty="0">
              <a:latin typeface="Calibri" panose="020F0502020204030204" pitchFamily="34" charset="0"/>
              <a:cs typeface="Calibri" panose="020F0502020204030204" pitchFamily="34" charset="0"/>
            </a:endParaRPr>
          </a:p>
        </p:txBody>
      </p:sp>
      <p:grpSp>
        <p:nvGrpSpPr>
          <p:cNvPr id="6"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7"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8" name="Ομάδα 7"/>
          <p:cNvGrpSpPr/>
          <p:nvPr/>
        </p:nvGrpSpPr>
        <p:grpSpPr>
          <a:xfrm>
            <a:off x="8453267" y="0"/>
            <a:ext cx="970757" cy="1056287"/>
            <a:chOff x="0" y="-10319"/>
            <a:chExt cx="1643063" cy="1917701"/>
          </a:xfrm>
        </p:grpSpPr>
        <p:pic>
          <p:nvPicPr>
            <p:cNvPr id="9"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ΑΡΙΘΜΟΣ ΦΟΡΟΛΟΓΙΚΟΥ ΜΗΤΡΩΟΥ </a:t>
            </a:r>
            <a:r>
              <a:rPr lang="el-GR" altLang="el-GR" sz="1800" b="1" dirty="0">
                <a:solidFill>
                  <a:srgbClr val="FF5757"/>
                </a:solidFill>
                <a:latin typeface="Lato"/>
              </a:rPr>
              <a:t>(ΑΦΜ)</a:t>
            </a:r>
            <a:endParaRPr lang="en-GB" sz="1800" b="1" dirty="0">
              <a:solidFill>
                <a:srgbClr val="FF5757"/>
              </a:solidFill>
              <a:latin typeface="Lato"/>
            </a:endParaRPr>
          </a:p>
        </p:txBody>
      </p:sp>
    </p:spTree>
    <p:extLst>
      <p:ext uri="{BB962C8B-B14F-4D97-AF65-F5344CB8AC3E}">
        <p14:creationId xmlns:p14="http://schemas.microsoft.com/office/powerpoint/2010/main" val="3014799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979E8-01A9-5E66-1AA9-6BA03BC1C276}"/>
              </a:ext>
            </a:extLst>
          </p:cNvPr>
          <p:cNvSpPr>
            <a:spLocks noGrp="1"/>
          </p:cNvSpPr>
          <p:nvPr>
            <p:ph idx="1"/>
          </p:nvPr>
        </p:nvSpPr>
        <p:spPr>
          <a:xfrm>
            <a:off x="353759" y="1126347"/>
            <a:ext cx="3733791" cy="3057528"/>
          </a:xfrm>
        </p:spPr>
        <p:txBody>
          <a:bodyPr>
            <a:normAutofit fontScale="85000" lnSpcReduction="20000"/>
          </a:bodyPr>
          <a:lstStyle/>
          <a:p>
            <a:pPr algn="just"/>
            <a:r>
              <a:rPr lang="el-GR" sz="1600" dirty="0">
                <a:latin typeface="Calibri" panose="020F0502020204030204" pitchFamily="34" charset="0"/>
                <a:cs typeface="Calibri" panose="020F0502020204030204" pitchFamily="34" charset="0"/>
              </a:rPr>
              <a:t>Ο ΑΦΜ </a:t>
            </a:r>
            <a:r>
              <a:rPr lang="el-GR" sz="1600" b="1" dirty="0">
                <a:latin typeface="Calibri" panose="020F0502020204030204" pitchFamily="34" charset="0"/>
                <a:cs typeface="Calibri" panose="020F0502020204030204" pitchFamily="34" charset="0"/>
              </a:rPr>
              <a:t>απενεργοποιείται αυτόματα κατά τη λήξη της ΑΔΕΤ και παραμένει ανενεργός μέχρι την ανανέωσή της</a:t>
            </a:r>
            <a:r>
              <a:rPr lang="el-GR" sz="1600" dirty="0">
                <a:latin typeface="Calibri" panose="020F0502020204030204" pitchFamily="34" charset="0"/>
                <a:cs typeface="Calibri" panose="020F0502020204030204" pitchFamily="34" charset="0"/>
              </a:rPr>
              <a:t>, με αποτέλεσμα οι ενδιαφερόμενοι να διατρέχουν </a:t>
            </a:r>
            <a:r>
              <a:rPr lang="el-GR" sz="1600" b="1" dirty="0">
                <a:latin typeface="Calibri" panose="020F0502020204030204" pitchFamily="34" charset="0"/>
                <a:cs typeface="Calibri" panose="020F0502020204030204" pitchFamily="34" charset="0"/>
              </a:rPr>
              <a:t>κίνδυνο απώλειας κεκτημένων δικαιωμάτων</a:t>
            </a:r>
            <a:r>
              <a:rPr lang="el-GR" sz="1600" dirty="0">
                <a:latin typeface="Calibri" panose="020F0502020204030204" pitchFamily="34" charset="0"/>
                <a:cs typeface="Calibri" panose="020F0502020204030204" pitchFamily="34" charset="0"/>
              </a:rPr>
              <a:t>, όπως η εργασία ή τα επιδόματα ανεργίας.</a:t>
            </a:r>
          </a:p>
          <a:p>
            <a:pPr marL="0" indent="0" algn="just">
              <a:buNone/>
            </a:pPr>
            <a:endParaRPr lang="el-GR" sz="1600" dirty="0">
              <a:latin typeface="Calibri" panose="020F0502020204030204" pitchFamily="34" charset="0"/>
              <a:cs typeface="Calibri" panose="020F0502020204030204" pitchFamily="34" charset="0"/>
            </a:endParaRPr>
          </a:p>
          <a:p>
            <a:pPr algn="just"/>
            <a:r>
              <a:rPr lang="el-GR" sz="1600" dirty="0">
                <a:latin typeface="Calibri" panose="020F0502020204030204" pitchFamily="34" charset="0"/>
                <a:cs typeface="Calibri" panose="020F0502020204030204" pitchFamily="34" charset="0"/>
              </a:rPr>
              <a:t>Κλειδάριθμος </a:t>
            </a:r>
            <a:r>
              <a:rPr lang="en-GB" sz="1600" dirty="0" err="1">
                <a:latin typeface="Calibri" panose="020F0502020204030204" pitchFamily="34" charset="0"/>
                <a:cs typeface="Calibri" panose="020F0502020204030204" pitchFamily="34" charset="0"/>
              </a:rPr>
              <a:t>taxisnet</a:t>
            </a:r>
            <a:r>
              <a:rPr lang="en-GB"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Η απόδοση κλειδαρίθμου υπόκειται στην υποβολή ηλεκτρονικής αίτησης, </a:t>
            </a:r>
            <a:r>
              <a:rPr lang="el-GR" sz="1600" b="1" dirty="0">
                <a:latin typeface="Calibri" panose="020F0502020204030204" pitchFamily="34" charset="0"/>
                <a:cs typeface="Calibri" panose="020F0502020204030204" pitchFamily="34" charset="0"/>
              </a:rPr>
              <a:t>διαθέσιμης μόνο στα ελληνικά</a:t>
            </a:r>
            <a:r>
              <a:rPr lang="el-GR" sz="1600" dirty="0">
                <a:latin typeface="Calibri" panose="020F0502020204030204" pitchFamily="34" charset="0"/>
                <a:cs typeface="Calibri" panose="020F0502020204030204" pitchFamily="34" charset="0"/>
              </a:rPr>
              <a:t>, για την οποία απαιτείται η εισαγωγή έγκυρου ταυτοποιητικού εγγράφου, καθώς και τραπεζικού λογαριασμού και ενεργού online banking. Κατόπιν της αίτησης, οι ενδιαφερόμενοι αιτούνται ραντεβού με την αρμόδια ΔΟΥ για την παραλαβή του κλειδαρίθμου.</a:t>
            </a:r>
            <a:endParaRPr lang="en-US" sz="1600" dirty="0">
              <a:latin typeface="Calibri" panose="020F0502020204030204" pitchFamily="34" charset="0"/>
              <a:cs typeface="Calibri" panose="020F0502020204030204" pitchFamily="34" charset="0"/>
            </a:endParaRPr>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ΑΡΙΘΜΟΣ ΦΟΡΟΛΟΓΙΚΟΥ ΜΗΤΡΩΟΥ </a:t>
            </a:r>
            <a:r>
              <a:rPr lang="el-GR" altLang="el-GR" sz="1800" b="1" dirty="0">
                <a:solidFill>
                  <a:srgbClr val="FF5757"/>
                </a:solidFill>
                <a:latin typeface="Lato"/>
              </a:rPr>
              <a:t>(ΑΦΜ)</a:t>
            </a:r>
            <a:endParaRPr lang="en-GB" sz="1800" b="1" dirty="0">
              <a:solidFill>
                <a:srgbClr val="FF5757"/>
              </a:solidFill>
              <a:latin typeface="Lato"/>
            </a:endParaRPr>
          </a:p>
        </p:txBody>
      </p:sp>
      <p:pic>
        <p:nvPicPr>
          <p:cNvPr id="4" name="Picture 3">
            <a:extLst>
              <a:ext uri="{FF2B5EF4-FFF2-40B4-BE49-F238E27FC236}">
                <a16:creationId xmlns:a16="http://schemas.microsoft.com/office/drawing/2014/main" id="{957E7ABF-CD61-777B-8A69-1085BCCAB9CF}"/>
              </a:ext>
            </a:extLst>
          </p:cNvPr>
          <p:cNvPicPr>
            <a:picLocks noChangeAspect="1"/>
          </p:cNvPicPr>
          <p:nvPr/>
        </p:nvPicPr>
        <p:blipFill>
          <a:blip r:embed="rId5"/>
          <a:stretch>
            <a:fillRect/>
          </a:stretch>
        </p:blipFill>
        <p:spPr>
          <a:xfrm>
            <a:off x="4335830" y="1192959"/>
            <a:ext cx="4033048" cy="2930924"/>
          </a:xfrm>
          <a:prstGeom prst="rect">
            <a:avLst/>
          </a:prstGeom>
        </p:spPr>
      </p:pic>
    </p:spTree>
    <p:extLst>
      <p:ext uri="{BB962C8B-B14F-4D97-AF65-F5344CB8AC3E}">
        <p14:creationId xmlns:p14="http://schemas.microsoft.com/office/powerpoint/2010/main" val="2832449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331" y="1427517"/>
            <a:ext cx="8017406" cy="2715480"/>
          </a:xfrm>
        </p:spPr>
        <p:txBody>
          <a:bodyPr>
            <a:noAutofit/>
          </a:bodyPr>
          <a:lstStyle/>
          <a:p>
            <a:pPr marL="0" indent="0" algn="just">
              <a:buNone/>
            </a:pPr>
            <a:r>
              <a:rPr lang="el-GR" sz="1600" dirty="0">
                <a:latin typeface="Calibri" panose="020F0502020204030204" pitchFamily="34" charset="0"/>
                <a:cs typeface="Calibri" panose="020F0502020204030204" pitchFamily="34" charset="0"/>
              </a:rPr>
              <a:t>Ν. 4465/2017, αρ. 16 (Οδηγία 2014/92/ΕΕ)</a:t>
            </a:r>
            <a:r>
              <a:rPr lang="en-US" sz="1600" dirty="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a:p>
            <a:pPr marL="0" indent="0" algn="just">
              <a:buNone/>
            </a:pPr>
            <a:endParaRPr lang="en-US" sz="1600" dirty="0">
              <a:latin typeface="Calibri" panose="020F0502020204030204" pitchFamily="34" charset="0"/>
              <a:cs typeface="Calibri" panose="020F0502020204030204" pitchFamily="34" charset="0"/>
            </a:endParaRPr>
          </a:p>
          <a:p>
            <a:pPr marL="0" indent="0" algn="just">
              <a:buNone/>
            </a:pPr>
            <a:r>
              <a:rPr lang="en-US"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Οι καταναλωτές που </a:t>
            </a:r>
            <a:r>
              <a:rPr lang="el-GR" sz="1600" b="1" u="sng" dirty="0">
                <a:latin typeface="Calibri" panose="020F0502020204030204" pitchFamily="34" charset="0"/>
                <a:cs typeface="Calibri" panose="020F0502020204030204" pitchFamily="34" charset="0"/>
              </a:rPr>
              <a:t>δεν έχουν σταθερή διεύθυνση κατοικίας</a:t>
            </a:r>
            <a:r>
              <a:rPr lang="el-GR" sz="1600" dirty="0">
                <a:latin typeface="Calibri" panose="020F0502020204030204" pitchFamily="34" charset="0"/>
                <a:cs typeface="Calibri" panose="020F0502020204030204" pitchFamily="34" charset="0"/>
              </a:rPr>
              <a:t>, οι </a:t>
            </a:r>
            <a:r>
              <a:rPr lang="el-GR" sz="1600" b="1" u="sng" dirty="0">
                <a:latin typeface="Calibri" panose="020F0502020204030204" pitchFamily="34" charset="0"/>
                <a:cs typeface="Calibri" panose="020F0502020204030204" pitchFamily="34" charset="0"/>
              </a:rPr>
              <a:t>αιτούντες άσυλο </a:t>
            </a:r>
            <a:r>
              <a:rPr lang="el-GR" sz="1600" dirty="0">
                <a:latin typeface="Calibri" panose="020F0502020204030204" pitchFamily="34" charset="0"/>
                <a:cs typeface="Calibri" panose="020F0502020204030204" pitchFamily="34" charset="0"/>
              </a:rPr>
              <a:t>και οι καταναλωτές που δεν είναι κάτοχοι άδειας παραμονής, αλλά των οποίων η απέλαση είναι αδύνατη για νομικούς ή πραγματικούς λόγους, </a:t>
            </a:r>
            <a:r>
              <a:rPr lang="el-GR" sz="1600" b="1" u="sng" dirty="0">
                <a:latin typeface="Calibri" panose="020F0502020204030204" pitchFamily="34" charset="0"/>
                <a:cs typeface="Calibri" panose="020F0502020204030204" pitchFamily="34" charset="0"/>
              </a:rPr>
              <a:t>θα πρέπει να προσκομίζουν τα απαραίτητα δημόσια δικαιολογητικά που αποδεικνύουν την ταυτότητα ή/και ιδιότητά τους </a:t>
            </a:r>
            <a:r>
              <a:rPr lang="el-GR" sz="1600" dirty="0">
                <a:latin typeface="Calibri" panose="020F0502020204030204" pitchFamily="34" charset="0"/>
                <a:cs typeface="Calibri" panose="020F0502020204030204" pitchFamily="34" charset="0"/>
              </a:rPr>
              <a:t>για το άνοιγμα και χρήση λογαριασμού πληρωμών με βασικά χαρακτηριστικά στα πιστωτικά ιδρύματα που είναι εγκατεστημένα στην Ελλάδα. Στις περιπτώσεις αυτές, το άνοιγμα του λογαριασμού πληρωμών με βασικά χαρακτηριστικά επιτρέπεται για κάθε νόμιμη αιτία</a:t>
            </a:r>
            <a:r>
              <a:rPr lang="en-US"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a:p>
            <a:pPr marL="0" indent="0" algn="just">
              <a:buNone/>
            </a:pPr>
            <a:r>
              <a:rPr lang="el-GR" sz="1600" dirty="0"/>
              <a:t> </a:t>
            </a:r>
            <a:endParaRPr lang="en-GB" sz="1600" dirty="0"/>
          </a:p>
          <a:p>
            <a:pPr algn="just"/>
            <a:endParaRPr lang="en-GB" sz="1600" dirty="0"/>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ΤΡΑΠΕΖΙΚΟΣ </a:t>
            </a:r>
            <a:r>
              <a:rPr lang="el-GR" altLang="el-GR" sz="1800" b="1" dirty="0">
                <a:solidFill>
                  <a:srgbClr val="FF5757"/>
                </a:solidFill>
                <a:latin typeface="Lato"/>
              </a:rPr>
              <a:t>ΛΟΓΑΡΙΑΣΜΟΣ</a:t>
            </a:r>
            <a:endParaRPr lang="en-GB" sz="1800" b="1" dirty="0">
              <a:solidFill>
                <a:srgbClr val="FF5757"/>
              </a:solidFill>
              <a:latin typeface="Lato"/>
            </a:endParaRPr>
          </a:p>
        </p:txBody>
      </p:sp>
    </p:spTree>
    <p:extLst>
      <p:ext uri="{BB962C8B-B14F-4D97-AF65-F5344CB8AC3E}">
        <p14:creationId xmlns:p14="http://schemas.microsoft.com/office/powerpoint/2010/main" val="206087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123" y="898456"/>
            <a:ext cx="2886306" cy="3619043"/>
          </a:xfrm>
        </p:spPr>
        <p:txBody>
          <a:bodyPr>
            <a:normAutofit fontScale="47500" lnSpcReduction="20000"/>
          </a:bodyPr>
          <a:lstStyle/>
          <a:p>
            <a:pPr algn="just">
              <a:lnSpc>
                <a:spcPct val="150000"/>
              </a:lnSpc>
            </a:pPr>
            <a:r>
              <a:rPr lang="el-GR" sz="2400" b="1" dirty="0">
                <a:latin typeface="Calibri" panose="020F0502020204030204" pitchFamily="34" charset="0"/>
                <a:cs typeface="Calibri" panose="020F0502020204030204" pitchFamily="34" charset="0"/>
              </a:rPr>
              <a:t>Αλλά...</a:t>
            </a:r>
          </a:p>
          <a:p>
            <a:pPr algn="just">
              <a:lnSpc>
                <a:spcPct val="150000"/>
              </a:lnSpc>
            </a:pPr>
            <a:r>
              <a:rPr lang="el-GR" sz="2500" dirty="0">
                <a:latin typeface="Calibri" panose="020F0502020204030204" pitchFamily="34" charset="0"/>
                <a:cs typeface="Calibri" panose="020F0502020204030204" pitchFamily="34" charset="0"/>
              </a:rPr>
              <a:t>«Τα πιστωτικά ιδρύματα που προσφέρουν λογαριασμούς πληρωμών με βασικά χαρακτηριστικά </a:t>
            </a:r>
            <a:r>
              <a:rPr lang="el-GR" sz="2500" b="1" u="sng" dirty="0">
                <a:latin typeface="Calibri" panose="020F0502020204030204" pitchFamily="34" charset="0"/>
                <a:cs typeface="Calibri" panose="020F0502020204030204" pitchFamily="34" charset="0"/>
              </a:rPr>
              <a:t>ανοίγουν</a:t>
            </a:r>
            <a:r>
              <a:rPr lang="el-GR" sz="2500" dirty="0">
                <a:latin typeface="Calibri" panose="020F0502020204030204" pitchFamily="34" charset="0"/>
                <a:cs typeface="Calibri" panose="020F0502020204030204" pitchFamily="34" charset="0"/>
              </a:rPr>
              <a:t> .....ή </a:t>
            </a:r>
            <a:r>
              <a:rPr lang="el-GR" sz="2500" b="1" u="sng" dirty="0">
                <a:latin typeface="Calibri" panose="020F0502020204030204" pitchFamily="34" charset="0"/>
                <a:cs typeface="Calibri" panose="020F0502020204030204" pitchFamily="34" charset="0"/>
              </a:rPr>
              <a:t>απορρίπτουν</a:t>
            </a:r>
            <a:r>
              <a:rPr lang="el-GR" sz="2500" dirty="0">
                <a:latin typeface="Calibri" panose="020F0502020204030204" pitchFamily="34" charset="0"/>
                <a:cs typeface="Calibri" panose="020F0502020204030204" pitchFamily="34" charset="0"/>
              </a:rPr>
              <a:t> την αίτηση..... στην περίπτωση που το άνοιγμά του (λογαριασμού) θα είχε ως αποτέλεσμα την παράβαση του Κεφαλαίου Ε` του ν. 3691/2008 (νομιμοποίηση εσόδων από εγκληματικές δραστηριότητες ή χρηματοδότηση της τρομοκρατίας).</a:t>
            </a:r>
            <a:endParaRPr lang="en-GB" sz="2500" dirty="0">
              <a:latin typeface="Calibri" panose="020F0502020204030204" pitchFamily="34" charset="0"/>
              <a:cs typeface="Calibri" panose="020F0502020204030204" pitchFamily="34" charset="0"/>
            </a:endParaRPr>
          </a:p>
          <a:p>
            <a:pPr algn="just">
              <a:lnSpc>
                <a:spcPct val="150000"/>
              </a:lnSpc>
            </a:pPr>
            <a:endParaRPr lang="en-GB" sz="1600" dirty="0"/>
          </a:p>
          <a:p>
            <a:pPr algn="just">
              <a:lnSpc>
                <a:spcPct val="150000"/>
              </a:lnSpc>
            </a:pPr>
            <a:endParaRPr lang="en-GB" sz="1600" dirty="0"/>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ΤΡΑΠΕΖΙΚΟΣ </a:t>
            </a:r>
            <a:r>
              <a:rPr lang="el-GR" altLang="el-GR" sz="1800" b="1" dirty="0">
                <a:solidFill>
                  <a:srgbClr val="FF5757"/>
                </a:solidFill>
                <a:latin typeface="Lato"/>
              </a:rPr>
              <a:t>ΛΟΓΑΡΙΑΣΜΟΣ</a:t>
            </a:r>
            <a:endParaRPr lang="en-GB" sz="1800" b="1" dirty="0">
              <a:solidFill>
                <a:srgbClr val="FF5757"/>
              </a:solidFill>
              <a:latin typeface="Lato"/>
            </a:endParaRPr>
          </a:p>
        </p:txBody>
      </p:sp>
      <p:pic>
        <p:nvPicPr>
          <p:cNvPr id="4" name="Picture 3">
            <a:extLst>
              <a:ext uri="{FF2B5EF4-FFF2-40B4-BE49-F238E27FC236}">
                <a16:creationId xmlns:a16="http://schemas.microsoft.com/office/drawing/2014/main" id="{F2CC24CB-F86D-2E8B-B356-60A0CFE51398}"/>
              </a:ext>
            </a:extLst>
          </p:cNvPr>
          <p:cNvPicPr>
            <a:picLocks noChangeAspect="1"/>
          </p:cNvPicPr>
          <p:nvPr/>
        </p:nvPicPr>
        <p:blipFill>
          <a:blip r:embed="rId5"/>
          <a:stretch>
            <a:fillRect/>
          </a:stretch>
        </p:blipFill>
        <p:spPr>
          <a:xfrm>
            <a:off x="3445653" y="1434094"/>
            <a:ext cx="4868726" cy="2877513"/>
          </a:xfrm>
          <a:prstGeom prst="rect">
            <a:avLst/>
          </a:prstGeom>
        </p:spPr>
      </p:pic>
    </p:spTree>
    <p:extLst>
      <p:ext uri="{BB962C8B-B14F-4D97-AF65-F5344CB8AC3E}">
        <p14:creationId xmlns:p14="http://schemas.microsoft.com/office/powerpoint/2010/main" val="1408284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331" y="1056286"/>
            <a:ext cx="7977936" cy="3219685"/>
          </a:xfrm>
        </p:spPr>
        <p:txBody>
          <a:bodyPr>
            <a:noAutofit/>
          </a:bodyPr>
          <a:lstStyle/>
          <a:p>
            <a:pPr marL="0" indent="0">
              <a:buNone/>
            </a:pPr>
            <a:r>
              <a:rPr lang="el-GR" sz="1400" dirty="0">
                <a:latin typeface="Calibri" panose="020F0502020204030204" pitchFamily="34" charset="0"/>
                <a:cs typeface="Calibri" panose="020F0502020204030204" pitchFamily="34" charset="0"/>
              </a:rPr>
              <a:t>Επιτροπή Τραπεζικών και Πιστωτικών θεμάτων της Τράπεζας της Ελλάδος (έγγραφο </a:t>
            </a:r>
            <a:r>
              <a:rPr lang="en-GB" sz="1400" dirty="0">
                <a:latin typeface="Calibri" panose="020F0502020204030204" pitchFamily="34" charset="0"/>
                <a:cs typeface="Calibri" panose="020F0502020204030204" pitchFamily="34" charset="0"/>
              </a:rPr>
              <a:t>281/5/17.3.2009</a:t>
            </a:r>
            <a:r>
              <a:rPr lang="el-GR" sz="140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p>
            <a:pPr marL="0" indent="0">
              <a:buNone/>
            </a:pPr>
            <a:r>
              <a:rPr lang="el-GR" sz="1400" dirty="0">
                <a:latin typeface="Calibri" panose="020F0502020204030204" pitchFamily="34" charset="0"/>
                <a:cs typeface="Calibri" panose="020F0502020204030204" pitchFamily="34" charset="0"/>
              </a:rPr>
              <a:t>Δικαιολογητικά</a:t>
            </a:r>
            <a:r>
              <a:rPr lang="en-US" sz="1400" dirty="0">
                <a:latin typeface="Calibri" panose="020F0502020204030204" pitchFamily="34" charset="0"/>
                <a:cs typeface="Calibri" panose="020F0502020204030204" pitchFamily="34" charset="0"/>
              </a:rPr>
              <a:t>: </a:t>
            </a:r>
          </a:p>
          <a:p>
            <a:pPr marL="0" indent="0">
              <a:buNone/>
            </a:pPr>
            <a:r>
              <a:rPr lang="en-US" sz="1400" dirty="0">
                <a:latin typeface="Calibri" panose="020F0502020204030204" pitchFamily="34" charset="0"/>
                <a:cs typeface="Calibri" panose="020F0502020204030204" pitchFamily="34" charset="0"/>
              </a:rPr>
              <a:t>“</a:t>
            </a:r>
            <a:r>
              <a:rPr lang="el-GR" sz="1400" dirty="0">
                <a:latin typeface="Calibri" panose="020F0502020204030204" pitchFamily="34" charset="0"/>
                <a:cs typeface="Calibri" panose="020F0502020204030204" pitchFamily="34" charset="0"/>
              </a:rPr>
              <a:t>5.5.1. Τα στοιχεία που απαιτούνται κατ' ελάχιστον για την πιστοποίηση της ταυτότητας των </a:t>
            </a:r>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φυσικών προσώπων είναι τα εξής:</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 </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1. Ονοματεπώνυμο και πατρώνυμο</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2. Αριθμός δελτίου ταυτότητας ή διαβατηρίου</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3. Εκδούσα αρχή</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4. Ημερομηνία και τόπος γέννησης</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5. Παρούσα Διεύθυνση κατοικίας</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6. Τηλέφωνο επικοινωνίας</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7. Ασκούμενο Επάγγελμα και παρούσα επαγγελματική διεύθυνση</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8. Αριθμός Φορολογικού Μητρώου (Α.Φ.Μ)</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9. Υπόδειγμα υπογραφής πελάτη</a:t>
            </a:r>
            <a:r>
              <a:rPr lang="en-US" sz="1400" dirty="0">
                <a:latin typeface="Calibri" panose="020F0502020204030204" pitchFamily="34" charset="0"/>
                <a:cs typeface="Calibri" panose="020F0502020204030204" pitchFamily="34" charset="0"/>
              </a:rPr>
              <a:t>”</a:t>
            </a:r>
            <a:br>
              <a:rPr lang="el-GR" sz="1400" dirty="0">
                <a:latin typeface="Calibri" panose="020F0502020204030204" pitchFamily="34" charset="0"/>
                <a:cs typeface="Calibri" panose="020F0502020204030204" pitchFamily="34" charset="0"/>
              </a:rPr>
            </a:br>
            <a:r>
              <a:rPr lang="el-GR" sz="1400" dirty="0"/>
              <a:t> </a:t>
            </a:r>
          </a:p>
          <a:p>
            <a:pPr marL="0" indent="0">
              <a:buNone/>
            </a:pPr>
            <a:endParaRPr lang="el-GR" sz="1400" dirty="0"/>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ΤΡΑΠΕΖΙΚΟΣ </a:t>
            </a:r>
            <a:r>
              <a:rPr lang="el-GR" altLang="el-GR" sz="1800" b="1" dirty="0">
                <a:solidFill>
                  <a:srgbClr val="FF5757"/>
                </a:solidFill>
                <a:latin typeface="Lato"/>
              </a:rPr>
              <a:t>ΛΟΓΑΡΙΑΣΜΟΣ</a:t>
            </a:r>
            <a:endParaRPr lang="en-GB" sz="1800" b="1" dirty="0">
              <a:solidFill>
                <a:srgbClr val="FF5757"/>
              </a:solidFill>
              <a:latin typeface="Lato"/>
            </a:endParaRPr>
          </a:p>
        </p:txBody>
      </p:sp>
    </p:spTree>
    <p:extLst>
      <p:ext uri="{BB962C8B-B14F-4D97-AF65-F5344CB8AC3E}">
        <p14:creationId xmlns:p14="http://schemas.microsoft.com/office/powerpoint/2010/main" val="4113847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331" y="1327403"/>
            <a:ext cx="4260171" cy="2929704"/>
          </a:xfrm>
        </p:spPr>
        <p:txBody>
          <a:bodyPr>
            <a:normAutofit fontScale="92500" lnSpcReduction="20000"/>
          </a:bodyPr>
          <a:lstStyle/>
          <a:p>
            <a:pPr algn="just"/>
            <a:endParaRPr lang="el-GR" sz="1600" dirty="0"/>
          </a:p>
          <a:p>
            <a:pPr algn="just"/>
            <a:r>
              <a:rPr lang="el-GR" sz="1600" dirty="0">
                <a:latin typeface="Calibri" panose="020F0502020204030204" pitchFamily="34" charset="0"/>
                <a:cs typeface="Calibri" panose="020F0502020204030204" pitchFamily="34" charset="0"/>
              </a:rPr>
              <a:t>Πολλές τράπεζες αρνήθηκαν το «άνοιγμα» τραπεζικού λογαριασμού, λόγω έλλειψης βεβαίωσης εργοδότη, ορισμένης διάρκειας ισχύος του δελτίου αιτούντος άσυλο, αδυναμίας καταβολής ελάχιστου ποσού κατάθεσης κλπ.</a:t>
            </a:r>
          </a:p>
          <a:p>
            <a:pPr algn="just"/>
            <a:endParaRPr lang="en-GB" sz="1600" dirty="0">
              <a:latin typeface="Calibri" panose="020F0502020204030204" pitchFamily="34" charset="0"/>
              <a:cs typeface="Calibri" panose="020F0502020204030204" pitchFamily="34" charset="0"/>
            </a:endParaRPr>
          </a:p>
          <a:p>
            <a:pPr algn="just"/>
            <a:r>
              <a:rPr lang="en-GB" sz="1600" dirty="0">
                <a:latin typeface="Calibri" panose="020F0502020204030204" pitchFamily="34" charset="0"/>
                <a:cs typeface="Calibri" panose="020F0502020204030204" pitchFamily="34" charset="0"/>
              </a:rPr>
              <a:t>A</a:t>
            </a:r>
            <a:r>
              <a:rPr lang="el-GR" sz="1600" dirty="0">
                <a:latin typeface="Calibri" panose="020F0502020204030204" pitchFamily="34" charset="0"/>
                <a:cs typeface="Calibri" panose="020F0502020204030204" pitchFamily="34" charset="0"/>
              </a:rPr>
              <a:t>πό τα 47.000 νοικοκυριά αιτούντων άσυλο που λάμβαναν το οικονομικό βοήθημα μέσω της Υ.Α. το 2021, </a:t>
            </a:r>
            <a:r>
              <a:rPr lang="el-GR" sz="1600" b="1" dirty="0">
                <a:latin typeface="Calibri" panose="020F0502020204030204" pitchFamily="34" charset="0"/>
                <a:cs typeface="Calibri" panose="020F0502020204030204" pitchFamily="34" charset="0"/>
              </a:rPr>
              <a:t>μόνο το 15</a:t>
            </a:r>
            <a:r>
              <a:rPr lang="en-GB" sz="1600" b="1" dirty="0">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κατάφερε να αποκτήσει τραπεζικό λογαριασμό</a:t>
            </a:r>
            <a:r>
              <a:rPr lang="el-GR" sz="1600" dirty="0">
                <a:latin typeface="Calibri" panose="020F0502020204030204" pitchFamily="34" charset="0"/>
                <a:cs typeface="Calibri" panose="020F0502020204030204" pitchFamily="34" charset="0"/>
              </a:rPr>
              <a:t>, ενώ το ποσοστό αυτό σε σχέση με τον πληθυσμό που διέμενε σε δομές φιλοξενίας ανέρχεται στο 4%.</a:t>
            </a:r>
            <a:endParaRPr lang="en-GB" sz="1600" dirty="0">
              <a:latin typeface="Calibri" panose="020F0502020204030204" pitchFamily="34" charset="0"/>
              <a:cs typeface="Calibri" panose="020F0502020204030204" pitchFamily="34" charset="0"/>
            </a:endParaRPr>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ΤΡΑΠΕΖΙΚΟΣ </a:t>
            </a:r>
            <a:r>
              <a:rPr lang="el-GR" altLang="el-GR" sz="1800" b="1" dirty="0">
                <a:solidFill>
                  <a:srgbClr val="FF5757"/>
                </a:solidFill>
                <a:latin typeface="Lato"/>
              </a:rPr>
              <a:t>ΛΟΓΑΡΙΑΣΜΟΣ</a:t>
            </a:r>
            <a:endParaRPr lang="en-GB" sz="1800" b="1" dirty="0">
              <a:solidFill>
                <a:srgbClr val="FF5757"/>
              </a:solidFill>
              <a:latin typeface="Lato"/>
            </a:endParaRPr>
          </a:p>
        </p:txBody>
      </p:sp>
      <p:pic>
        <p:nvPicPr>
          <p:cNvPr id="4" name="Picture 3">
            <a:extLst>
              <a:ext uri="{FF2B5EF4-FFF2-40B4-BE49-F238E27FC236}">
                <a16:creationId xmlns:a16="http://schemas.microsoft.com/office/drawing/2014/main" id="{C8C99CAE-55BC-227A-DFB4-742850FAEE71}"/>
              </a:ext>
            </a:extLst>
          </p:cNvPr>
          <p:cNvPicPr>
            <a:picLocks noChangeAspect="1"/>
          </p:cNvPicPr>
          <p:nvPr/>
        </p:nvPicPr>
        <p:blipFill>
          <a:blip r:embed="rId5"/>
          <a:stretch>
            <a:fillRect/>
          </a:stretch>
        </p:blipFill>
        <p:spPr>
          <a:xfrm>
            <a:off x="4856614" y="1586574"/>
            <a:ext cx="3399299" cy="2446475"/>
          </a:xfrm>
          <a:prstGeom prst="rect">
            <a:avLst/>
          </a:prstGeom>
        </p:spPr>
      </p:pic>
    </p:spTree>
    <p:extLst>
      <p:ext uri="{BB962C8B-B14F-4D97-AF65-F5344CB8AC3E}">
        <p14:creationId xmlns:p14="http://schemas.microsoft.com/office/powerpoint/2010/main" val="2592265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034" y="904571"/>
            <a:ext cx="8754312" cy="3647693"/>
          </a:xfrm>
        </p:spPr>
        <p:txBody>
          <a:bodyPr>
            <a:noAutofit/>
          </a:bodyPr>
          <a:lstStyle/>
          <a:p>
            <a:pPr algn="just"/>
            <a:endParaRPr lang="el-GR" sz="1400" dirty="0"/>
          </a:p>
          <a:p>
            <a:pPr algn="just"/>
            <a:endParaRPr lang="en-GB" sz="1400" dirty="0"/>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ΕΡΓΑΣΙΑ</a:t>
            </a:r>
            <a:endParaRPr lang="en-GB" sz="1800" b="1" dirty="0">
              <a:solidFill>
                <a:srgbClr val="FF5757"/>
              </a:solidFill>
              <a:latin typeface="Lato"/>
            </a:endParaRPr>
          </a:p>
        </p:txBody>
      </p:sp>
      <p:sp>
        <p:nvSpPr>
          <p:cNvPr id="12" name="TextBox 11">
            <a:extLst>
              <a:ext uri="{FF2B5EF4-FFF2-40B4-BE49-F238E27FC236}">
                <a16:creationId xmlns:a16="http://schemas.microsoft.com/office/drawing/2014/main" id="{A3963F5D-6556-C5DB-1E25-C1E82EBF6E91}"/>
              </a:ext>
            </a:extLst>
          </p:cNvPr>
          <p:cNvSpPr txBox="1"/>
          <p:nvPr/>
        </p:nvSpPr>
        <p:spPr>
          <a:xfrm>
            <a:off x="859900" y="1356628"/>
            <a:ext cx="3076260" cy="3023456"/>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N.4636/2019, </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αρ. 53</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Οι</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α</a:t>
            </a: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ιτούντες</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διεθνή</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π</a:t>
            </a: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ροστ</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ασία, μετά την πάροδο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έξι (6) μηνών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από την ολοκλήρωση της διαδικασίας κατάθεσης της αίτησης διεθνούς προστασίας…..</a:t>
            </a: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έχουν δικαίωμα ουσιαστικής πρόσβασης στην αγορά εργασίας...»</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BA707164-7CF3-A9DF-D4FB-B646266A420B}"/>
              </a:ext>
            </a:extLst>
          </p:cNvPr>
          <p:cNvPicPr>
            <a:picLocks noChangeAspect="1"/>
          </p:cNvPicPr>
          <p:nvPr/>
        </p:nvPicPr>
        <p:blipFill>
          <a:blip r:embed="rId5"/>
          <a:stretch>
            <a:fillRect/>
          </a:stretch>
        </p:blipFill>
        <p:spPr>
          <a:xfrm>
            <a:off x="4039105" y="1357312"/>
            <a:ext cx="4216809" cy="2833183"/>
          </a:xfrm>
          <a:prstGeom prst="rect">
            <a:avLst/>
          </a:prstGeom>
        </p:spPr>
      </p:pic>
    </p:spTree>
    <p:extLst>
      <p:ext uri="{BB962C8B-B14F-4D97-AF65-F5344CB8AC3E}">
        <p14:creationId xmlns:p14="http://schemas.microsoft.com/office/powerpoint/2010/main" val="421231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445" y="1263056"/>
            <a:ext cx="8494213" cy="2828720"/>
          </a:xfrm>
        </p:spPr>
        <p:txBody>
          <a:bodyPr>
            <a:normAutofit/>
          </a:bodyPr>
          <a:lstStyle/>
          <a:p>
            <a:pPr>
              <a:lnSpc>
                <a:spcPct val="150000"/>
              </a:lnSpc>
            </a:pPr>
            <a:r>
              <a:rPr lang="el-GR" sz="1600" dirty="0">
                <a:latin typeface="Calibri" panose="020F0502020204030204" pitchFamily="34" charset="0"/>
                <a:cs typeface="Calibri" panose="020F0502020204030204" pitchFamily="34" charset="0"/>
              </a:rPr>
              <a:t>Μόλις το 2019 εκδόθηκε σχετική Υπουργική Απόφαση (του τότε Υπουργείου Μεταναστευτικής Πολιτικής), η οποία ρύθμιζε το πλαίσιο και τους όρους παροχής των παροχών του προγράμματος ESTIA. </a:t>
            </a:r>
            <a:endParaRPr lang="en-US" sz="1600" dirty="0">
              <a:latin typeface="Calibri" panose="020F0502020204030204" pitchFamily="34" charset="0"/>
              <a:cs typeface="Calibri" panose="020F0502020204030204" pitchFamily="34" charset="0"/>
            </a:endParaRPr>
          </a:p>
          <a:p>
            <a:pPr>
              <a:lnSpc>
                <a:spcPct val="150000"/>
              </a:lnSpc>
            </a:pPr>
            <a:r>
              <a:rPr lang="el-GR" sz="1600" dirty="0">
                <a:latin typeface="Calibri" panose="020F0502020204030204" pitchFamily="34" charset="0"/>
                <a:cs typeface="Calibri" panose="020F0502020204030204" pitchFamily="34" charset="0"/>
              </a:rPr>
              <a:t>ΥΑ αριθμ. οικ. 6382/19 για τον «Καθορισμό πλαισίου υλοποίησης του προγράμματος παροχής </a:t>
            </a:r>
            <a:r>
              <a:rPr lang="el-GR" sz="1600" b="1" dirty="0">
                <a:latin typeface="Calibri" panose="020F0502020204030204" pitchFamily="34" charset="0"/>
                <a:cs typeface="Calibri" panose="020F0502020204030204" pitchFamily="34" charset="0"/>
              </a:rPr>
              <a:t>οικονομικής βοήθειας και στέγασης </a:t>
            </a:r>
            <a:r>
              <a:rPr lang="el-GR" sz="1600" dirty="0">
                <a:latin typeface="Calibri" panose="020F0502020204030204" pitchFamily="34" charset="0"/>
                <a:cs typeface="Calibri" panose="020F0502020204030204" pitchFamily="34" charset="0"/>
              </a:rPr>
              <a:t>«ΕΣΤΙΑ» (ΦΕΚ</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853/Β/12.03.2019). </a:t>
            </a:r>
            <a:endParaRPr lang="en-US" sz="1600" dirty="0">
              <a:latin typeface="Calibri" panose="020F0502020204030204" pitchFamily="34" charset="0"/>
              <a:cs typeface="Calibri" panose="020F0502020204030204" pitchFamily="34" charset="0"/>
            </a:endParaRPr>
          </a:p>
          <a:p>
            <a:pPr>
              <a:lnSpc>
                <a:spcPct val="150000"/>
              </a:lnSpc>
            </a:pPr>
            <a:r>
              <a:rPr lang="el-GR" sz="1600" dirty="0">
                <a:latin typeface="Calibri" panose="020F0502020204030204" pitchFamily="34" charset="0"/>
                <a:cs typeface="Calibri" panose="020F0502020204030204" pitchFamily="34" charset="0"/>
              </a:rPr>
              <a:t>Η ανωτέρω ΥΑ εκδόθηκε δυνάμει του άρθρου 24 Α του Ν. 4540/2018, όπως τροποποιήθηκε με το Ν</a:t>
            </a:r>
            <a:r>
              <a:rPr lang="en-US"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 4587/2018. </a:t>
            </a:r>
            <a:endParaRPr lang="en-GB" sz="1600" dirty="0">
              <a:latin typeface="Calibri" panose="020F0502020204030204" pitchFamily="34" charset="0"/>
              <a:cs typeface="Calibri" panose="020F0502020204030204" pitchFamily="34" charset="0"/>
            </a:endParaRPr>
          </a:p>
        </p:txBody>
      </p:sp>
      <p:sp>
        <p:nvSpPr>
          <p:cNvPr id="5" name="Title 1"/>
          <p:cNvSpPr>
            <a:spLocks noGrp="1"/>
          </p:cNvSpPr>
          <p:nvPr>
            <p:ph type="title"/>
          </p:nvPr>
        </p:nvSpPr>
        <p:spPr>
          <a:xfrm>
            <a:off x="440754" y="204348"/>
            <a:ext cx="8380904" cy="539013"/>
          </a:xfrm>
        </p:spPr>
        <p:txBody>
          <a:bodyPr>
            <a:normAutofit fontScale="90000"/>
          </a:bodyPr>
          <a:lstStyle/>
          <a:p>
            <a:r>
              <a:rPr lang="el-GR" sz="2000" b="1" dirty="0">
                <a:solidFill>
                  <a:schemeClr val="bg1"/>
                </a:solidFill>
                <a:latin typeface="Lato"/>
                <a:cs typeface="Calibri" panose="020F0502020204030204" pitchFamily="34" charset="0"/>
              </a:rPr>
              <a:t>ΤΟ ΠΡΟΓΡΑΜΜΑ </a:t>
            </a:r>
            <a:r>
              <a:rPr lang="en-US" sz="2000" b="1" dirty="0">
                <a:solidFill>
                  <a:schemeClr val="bg1"/>
                </a:solidFill>
                <a:latin typeface="Lato"/>
                <a:cs typeface="Calibri" panose="020F0502020204030204" pitchFamily="34" charset="0"/>
              </a:rPr>
              <a:t>ESTIA</a:t>
            </a:r>
            <a:r>
              <a:rPr lang="el-GR" sz="2000" b="1" dirty="0">
                <a:solidFill>
                  <a:schemeClr val="bg1"/>
                </a:solidFill>
                <a:latin typeface="Lato"/>
                <a:cs typeface="Calibri" panose="020F0502020204030204" pitchFamily="34" charset="0"/>
              </a:rPr>
              <a:t> </a:t>
            </a:r>
            <a:br>
              <a:rPr lang="el-GR" sz="2000" b="1" dirty="0">
                <a:solidFill>
                  <a:schemeClr val="bg1"/>
                </a:solidFill>
                <a:latin typeface="Lato"/>
                <a:cs typeface="Calibri" panose="020F0502020204030204" pitchFamily="34" charset="0"/>
              </a:rPr>
            </a:br>
            <a:r>
              <a:rPr lang="en-GB" sz="2000" dirty="0">
                <a:latin typeface="Lato"/>
                <a:cs typeface="Calibri" panose="020F0502020204030204" pitchFamily="34" charset="0"/>
              </a:rPr>
              <a:t>(</a:t>
            </a:r>
            <a:r>
              <a:rPr lang="en-GB" sz="2000" b="1" dirty="0">
                <a:latin typeface="Lato"/>
                <a:cs typeface="Calibri" panose="020F0502020204030204" pitchFamily="34" charset="0"/>
              </a:rPr>
              <a:t>E</a:t>
            </a:r>
            <a:r>
              <a:rPr lang="en-GB" sz="2000" dirty="0">
                <a:latin typeface="Lato"/>
                <a:cs typeface="Calibri" panose="020F0502020204030204" pitchFamily="34" charset="0"/>
              </a:rPr>
              <a:t>mergency </a:t>
            </a:r>
            <a:r>
              <a:rPr lang="en-GB" sz="2000" b="1" dirty="0">
                <a:latin typeface="Lato"/>
                <a:cs typeface="Calibri" panose="020F0502020204030204" pitchFamily="34" charset="0"/>
              </a:rPr>
              <a:t>S</a:t>
            </a:r>
            <a:r>
              <a:rPr lang="en-GB" sz="2000" dirty="0">
                <a:latin typeface="Lato"/>
                <a:cs typeface="Calibri" panose="020F0502020204030204" pitchFamily="34" charset="0"/>
              </a:rPr>
              <a:t>upport </a:t>
            </a:r>
            <a:r>
              <a:rPr lang="en-GB" sz="2000" b="1" dirty="0">
                <a:latin typeface="Lato"/>
                <a:cs typeface="Calibri" panose="020F0502020204030204" pitchFamily="34" charset="0"/>
              </a:rPr>
              <a:t>T</a:t>
            </a:r>
            <a:r>
              <a:rPr lang="en-GB" sz="2000" dirty="0">
                <a:latin typeface="Lato"/>
                <a:cs typeface="Calibri" panose="020F0502020204030204" pitchFamily="34" charset="0"/>
              </a:rPr>
              <a:t>o </a:t>
            </a:r>
            <a:r>
              <a:rPr lang="en-GB" sz="2000" b="1" dirty="0">
                <a:latin typeface="Lato"/>
                <a:cs typeface="Calibri" panose="020F0502020204030204" pitchFamily="34" charset="0"/>
              </a:rPr>
              <a:t>I</a:t>
            </a:r>
            <a:r>
              <a:rPr lang="en-GB" sz="2000" dirty="0">
                <a:latin typeface="Lato"/>
                <a:cs typeface="Calibri" panose="020F0502020204030204" pitchFamily="34" charset="0"/>
              </a:rPr>
              <a:t>ntegration and </a:t>
            </a:r>
            <a:r>
              <a:rPr lang="en-GB" sz="2000" b="1" dirty="0">
                <a:latin typeface="Lato"/>
                <a:cs typeface="Calibri" panose="020F0502020204030204" pitchFamily="34" charset="0"/>
              </a:rPr>
              <a:t>A</a:t>
            </a:r>
            <a:r>
              <a:rPr lang="en-GB" sz="2000" dirty="0">
                <a:latin typeface="Lato"/>
                <a:cs typeface="Calibri" panose="020F0502020204030204" pitchFamily="34" charset="0"/>
              </a:rPr>
              <a:t>ccommodation)</a:t>
            </a:r>
          </a:p>
        </p:txBody>
      </p:sp>
      <p:grpSp>
        <p:nvGrpSpPr>
          <p:cNvPr id="4" name="Ομάδα 3"/>
          <p:cNvGrpSpPr/>
          <p:nvPr/>
        </p:nvGrpSpPr>
        <p:grpSpPr>
          <a:xfrm>
            <a:off x="8038826" y="147949"/>
            <a:ext cx="970757" cy="1056287"/>
            <a:chOff x="0" y="-10319"/>
            <a:chExt cx="1643063" cy="1917701"/>
          </a:xfrm>
        </p:grpSpPr>
        <p:pic>
          <p:nvPicPr>
            <p:cNvPr id="6"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62610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59" y="1340559"/>
            <a:ext cx="7935047" cy="2961725"/>
          </a:xfrm>
        </p:spPr>
        <p:txBody>
          <a:bodyPr>
            <a:normAutofit fontScale="92500"/>
          </a:bodyPr>
          <a:lstStyle/>
          <a:p>
            <a:pPr algn="just"/>
            <a:r>
              <a:rPr lang="el-GR" sz="1600" dirty="0">
                <a:latin typeface="Calibri" panose="020F0502020204030204" pitchFamily="34" charset="0"/>
                <a:cs typeface="Calibri" panose="020F0502020204030204" pitchFamily="34" charset="0"/>
              </a:rPr>
              <a:t>Έγγραφο</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της Διοικήτριας του ΟΑΕΔ με αρ. 51777/13-07-2017</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Λόγω της αδυναμίας προσκόμισης λογαριασμού ΔΕΚΟ, ή λογαριασμού σταθερής τηλεφωνίας ή μισθωτηρίου συμβολαίου κατατεθειμένου στην αρμόδια ΔΟΥ (ως βεβαιώσεων μόνιμης κατοικίας, σύμφωνα με την </a:t>
            </a:r>
            <a:r>
              <a:rPr lang="el-GR" sz="1600" b="1" dirty="0">
                <a:latin typeface="Calibri" panose="020F0502020204030204" pitchFamily="34" charset="0"/>
                <a:cs typeface="Calibri" panose="020F0502020204030204" pitchFamily="34" charset="0"/>
              </a:rPr>
              <a:t>απόφαση του Δ.Σ. ΟΑΕΔ:3701/55/ 22-11-2011</a:t>
            </a:r>
            <a:r>
              <a:rPr lang="el-GR" sz="1600" dirty="0">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οι αιτούντες άσυλο, οι αναγνωρισμένοι πρόσφυγες και οι άστεγοι, δεν δύνανται να εγγραφούν στα μητρώα ανέργων του ΟΑΕΔ.</a:t>
            </a:r>
          </a:p>
          <a:p>
            <a:pPr marL="0" indent="0" algn="just">
              <a:buNone/>
            </a:pPr>
            <a:endParaRPr lang="el-GR" sz="1600" b="1" dirty="0">
              <a:latin typeface="Calibri" panose="020F0502020204030204" pitchFamily="34" charset="0"/>
              <a:cs typeface="Calibri" panose="020F0502020204030204" pitchFamily="34" charset="0"/>
            </a:endParaRPr>
          </a:p>
          <a:p>
            <a:pPr algn="just"/>
            <a:r>
              <a:rPr lang="el-GR" sz="1600" dirty="0">
                <a:latin typeface="Calibri" panose="020F0502020204030204" pitchFamily="34" charset="0"/>
                <a:cs typeface="Calibri" panose="020F0502020204030204" pitchFamily="34" charset="0"/>
              </a:rPr>
              <a:t>Ήδη όμως από το 2016, στους προστατευόμενους λόγους διάκρισης (Ν. 4443/2016, «</a:t>
            </a:r>
            <a:r>
              <a:rPr lang="en-GB" sz="1600" dirty="0" err="1">
                <a:latin typeface="Calibri" panose="020F0502020204030204" pitchFamily="34" charset="0"/>
                <a:cs typeface="Calibri" panose="020F0502020204030204" pitchFamily="34" charset="0"/>
              </a:rPr>
              <a:t>Ενσωμάτωση</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της</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Οδηγί</a:t>
            </a:r>
            <a:r>
              <a:rPr lang="en-GB" sz="1600" dirty="0">
                <a:latin typeface="Calibri" panose="020F0502020204030204" pitchFamily="34" charset="0"/>
                <a:cs typeface="Calibri" panose="020F0502020204030204" pitchFamily="34" charset="0"/>
              </a:rPr>
              <a:t>ας 2000/43/ΕΚ περί εφαρμογής της αρχής της ίσης μεταχείρισης προσώπων ασχέτως φυλετικής ή εθνοτικής τους καταγωγής, της Οδηγίας 2000/78/ΕΚ για τη διαμόρφωση γενικού πλαισίου για την ίση μεταχείριση στην απασχόληση και την εργασία</a:t>
            </a:r>
            <a:r>
              <a:rPr lang="el-GR" sz="1600" dirty="0">
                <a:latin typeface="Calibri" panose="020F0502020204030204" pitchFamily="34" charset="0"/>
                <a:cs typeface="Calibri" panose="020F0502020204030204" pitchFamily="34" charset="0"/>
              </a:rPr>
              <a:t> κλπ»</a:t>
            </a:r>
            <a:r>
              <a:rPr lang="en-GB"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αρ.2) , προστέθηκαν </a:t>
            </a:r>
            <a:r>
              <a:rPr lang="el-GR" sz="1600" b="1" u="sng" dirty="0">
                <a:latin typeface="Calibri" panose="020F0502020204030204" pitchFamily="34" charset="0"/>
                <a:cs typeface="Calibri" panose="020F0502020204030204" pitchFamily="34" charset="0"/>
              </a:rPr>
              <a:t>η οικογενειακή και η κοινωνική κατάσταση του προσώπου.</a:t>
            </a:r>
          </a:p>
          <a:p>
            <a:pPr algn="just"/>
            <a:endParaRPr lang="en-GB" sz="1600" dirty="0"/>
          </a:p>
        </p:txBody>
      </p:sp>
      <p:grpSp>
        <p:nvGrpSpPr>
          <p:cNvPr id="4"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5"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6" name="Ομάδα 5"/>
          <p:cNvGrpSpPr/>
          <p:nvPr/>
        </p:nvGrpSpPr>
        <p:grpSpPr>
          <a:xfrm>
            <a:off x="8453267" y="0"/>
            <a:ext cx="970757" cy="1056287"/>
            <a:chOff x="0" y="-10319"/>
            <a:chExt cx="1643063" cy="1917701"/>
          </a:xfrm>
        </p:grpSpPr>
        <p:pic>
          <p:nvPicPr>
            <p:cNvPr id="7"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ΕΓΓΡΑΦΗ ΣΤΑ ΜΗΤΡΩΑ ΤΟΥ </a:t>
            </a:r>
            <a:r>
              <a:rPr lang="el-GR" altLang="el-GR" sz="1800" b="1" dirty="0">
                <a:solidFill>
                  <a:srgbClr val="FF5757"/>
                </a:solidFill>
                <a:latin typeface="Lato"/>
              </a:rPr>
              <a:t>ΟΑΕΔ</a:t>
            </a:r>
            <a:endParaRPr lang="en-GB" sz="1800" b="1" dirty="0">
              <a:solidFill>
                <a:srgbClr val="FF5757"/>
              </a:solidFill>
              <a:latin typeface="Lato"/>
            </a:endParaRPr>
          </a:p>
        </p:txBody>
      </p:sp>
    </p:spTree>
    <p:extLst>
      <p:ext uri="{BB962C8B-B14F-4D97-AF65-F5344CB8AC3E}">
        <p14:creationId xmlns:p14="http://schemas.microsoft.com/office/powerpoint/2010/main" val="309893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034" y="904571"/>
            <a:ext cx="8754312" cy="3647693"/>
          </a:xfrm>
        </p:spPr>
        <p:txBody>
          <a:bodyPr>
            <a:noAutofit/>
          </a:bodyPr>
          <a:lstStyle/>
          <a:p>
            <a:pPr algn="just"/>
            <a:r>
              <a:rPr lang="el-GR" sz="1400" dirty="0">
                <a:latin typeface="Calibri" panose="020F0502020204030204" pitchFamily="34" charset="0"/>
                <a:cs typeface="Calibri" panose="020F0502020204030204" pitchFamily="34" charset="0"/>
              </a:rPr>
              <a:t>Παρέμβαση του Συνηγόρου του Πολίτη (αρ.πρωτ. 233156/6800/12-2-2018)</a:t>
            </a:r>
          </a:p>
          <a:p>
            <a:pPr algn="just"/>
            <a:r>
              <a:rPr lang="el-GR" sz="1400" dirty="0">
                <a:latin typeface="Calibri" panose="020F0502020204030204" pitchFamily="34" charset="0"/>
                <a:cs typeface="Calibri" panose="020F0502020204030204" pitchFamily="34" charset="0"/>
              </a:rPr>
              <a:t>Απόφαση Διοικητικού Συμβουλίου ΟΑΕΔ με αριθμό </a:t>
            </a:r>
            <a:r>
              <a:rPr lang="en-GB" sz="1400" b="1" dirty="0">
                <a:latin typeface="Calibri" panose="020F0502020204030204" pitchFamily="34" charset="0"/>
                <a:cs typeface="Calibri" panose="020F0502020204030204" pitchFamily="34" charset="0"/>
              </a:rPr>
              <a:t>553/15/</a:t>
            </a:r>
            <a:r>
              <a:rPr lang="el-GR" sz="1400" b="1" dirty="0">
                <a:latin typeface="Calibri" panose="020F0502020204030204" pitchFamily="34" charset="0"/>
                <a:cs typeface="Calibri" panose="020F0502020204030204" pitchFamily="34" charset="0"/>
              </a:rPr>
              <a:t>19-3-</a:t>
            </a:r>
            <a:r>
              <a:rPr lang="en-GB" sz="1400" b="1" dirty="0">
                <a:latin typeface="Calibri" panose="020F0502020204030204" pitchFamily="34" charset="0"/>
                <a:cs typeface="Calibri" panose="020F0502020204030204" pitchFamily="34" charset="0"/>
              </a:rPr>
              <a:t>2018</a:t>
            </a:r>
            <a:r>
              <a:rPr lang="el-GR" sz="1400" b="1" dirty="0">
                <a:latin typeface="Calibri" panose="020F0502020204030204" pitchFamily="34" charset="0"/>
                <a:cs typeface="Calibri" panose="020F0502020204030204" pitchFamily="34" charset="0"/>
              </a:rPr>
              <a:t> που συμπεριλαμβάνει στα απαραίτητα δικαιολογητικά εγγραφής και κατά συνέπεια επιτρέπει πλέον την εγγραφή στα μητρώα ανέργων του ΟΑΕΔ τους πρόσφυγες και τους αιτούντες άσυλο</a:t>
            </a:r>
            <a:r>
              <a:rPr lang="en-US" sz="1400" b="1" dirty="0">
                <a:latin typeface="Calibri" panose="020F0502020204030204" pitchFamily="34" charset="0"/>
                <a:cs typeface="Calibri" panose="020F0502020204030204" pitchFamily="34" charset="0"/>
              </a:rPr>
              <a:t>: </a:t>
            </a:r>
          </a:p>
          <a:p>
            <a:pPr marL="0" indent="0">
              <a:buNone/>
            </a:pPr>
            <a:r>
              <a:rPr lang="el-GR" sz="1400" dirty="0">
                <a:latin typeface="Calibri" panose="020F0502020204030204" pitchFamily="34" charset="0"/>
                <a:cs typeface="Calibri" panose="020F0502020204030204" pitchFamily="34" charset="0"/>
              </a:rPr>
              <a:t>- </a:t>
            </a:r>
            <a:r>
              <a:rPr lang="el-GR" sz="1400" b="1" u="sng" dirty="0">
                <a:latin typeface="Calibri" panose="020F0502020204030204" pitchFamily="34" charset="0"/>
                <a:cs typeface="Calibri" panose="020F0502020204030204" pitchFamily="34" charset="0"/>
              </a:rPr>
              <a:t>Βεβαίωση Δομών προσωρινής Φιλοξενίας ή βεβαίωση διαμονής σε παραχωρημένο ακίνητο </a:t>
            </a:r>
            <a:r>
              <a:rPr lang="el-GR" sz="1400" dirty="0">
                <a:latin typeface="Calibri" panose="020F0502020204030204" pitchFamily="34" charset="0"/>
                <a:cs typeface="Calibri" panose="020F0502020204030204" pitchFamily="34" charset="0"/>
              </a:rPr>
              <a:t>ή παραχωρητήριο συμβόλαιο για άνεργους πρόσφυγες και αιτούντες άσυλο.</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a:t>
            </a:r>
            <a:r>
              <a:rPr lang="el-GR" sz="1400" b="1" u="sng" dirty="0">
                <a:latin typeface="Calibri" panose="020F0502020204030204" pitchFamily="34" charset="0"/>
                <a:cs typeface="Calibri" panose="020F0502020204030204" pitchFamily="34" charset="0"/>
              </a:rPr>
              <a:t>Βεβαίωση διαμονής από Ανοιχτό Κέντρο Ημέρας Αστέγων/Υπνωτήριο </a:t>
            </a:r>
            <a:r>
              <a:rPr lang="el-GR" sz="1400" dirty="0">
                <a:latin typeface="Calibri" panose="020F0502020204030204" pitchFamily="34" charset="0"/>
                <a:cs typeface="Calibri" panose="020F0502020204030204" pitchFamily="34" charset="0"/>
              </a:rPr>
              <a:t>ή βεβαίωση από Κοινωνική Υπηρεσία ότι ο ωφελούμενος διαβιεί στο δρόμο ή σε ακατάλληλα καταλύματα ή βεβαίωση διαμονής σε ειδικές δομές φιλοξενίας ή σε Μονάδες Κλειστής Φροντίδας ή σε Στέγες Υποστηριζόμενης Διαβίωσης ή σε Ξενώνες Μεταβατικής Φιλοξενίας Αστέγων ή Κοινωνικό Ξενώνα Βραχυχρόνιας Φιλοξενίας για άνεργους αστέγους.</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 Βεβαίωση φιλοξενίας από αντίστοιχες </a:t>
            </a:r>
            <a:r>
              <a:rPr lang="el-GR" sz="1400" b="1" u="sng" dirty="0">
                <a:latin typeface="Calibri" panose="020F0502020204030204" pitchFamily="34" charset="0"/>
                <a:cs typeface="Calibri" panose="020F0502020204030204" pitchFamily="34" charset="0"/>
              </a:rPr>
              <a:t>Δομές Φιλοξενίας </a:t>
            </a:r>
            <a:r>
              <a:rPr lang="el-GR" sz="1400" dirty="0">
                <a:latin typeface="Calibri" panose="020F0502020204030204" pitchFamily="34" charset="0"/>
                <a:cs typeface="Calibri" panose="020F0502020204030204" pitchFamily="34" charset="0"/>
              </a:rPr>
              <a:t>για:</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 Άνεργες γυναίκες που φιλοξενούνται σε Ξενώνες Γυναικών θυμάτων βίας.</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 Ανέργους που φιλοξενούνται σε Δομές Παιδικής Προστασίας, έχουν συμπληρώσει το 18ο έτος της ηλικίας τους, δεν σπουδάζουν και δεν έχουν πρόσβαση σε κατοικία.</a:t>
            </a:r>
            <a:br>
              <a:rPr lang="el-GR" sz="1400" dirty="0">
                <a:latin typeface="Calibri" panose="020F0502020204030204" pitchFamily="34" charset="0"/>
                <a:cs typeface="Calibri" panose="020F0502020204030204" pitchFamily="34" charset="0"/>
              </a:rPr>
            </a:br>
            <a:r>
              <a:rPr lang="el-GR" sz="1400" dirty="0">
                <a:latin typeface="Calibri" panose="020F0502020204030204" pitchFamily="34" charset="0"/>
                <a:cs typeface="Calibri" panose="020F0502020204030204" pitchFamily="34" charset="0"/>
              </a:rPr>
              <a:t>- Ανέργους που φιλοξενούνται σε Μονάδες Ψυχοκοινωνικής Αποκατάστασης (οικοτροφεία, ξενώνες κ.τλ.) ή είναι δικαιούχοι του προγράμματος Προστατευομένων Διαμερισμάτων του αριθμ. 9 του ν. 2716/1999</a:t>
            </a:r>
            <a:r>
              <a:rPr lang="el-GR" sz="1400" dirty="0"/>
              <a:t>.</a:t>
            </a:r>
            <a:endParaRPr lang="en-GB" sz="1400" b="1" dirty="0"/>
          </a:p>
          <a:p>
            <a:pPr algn="just"/>
            <a:endParaRPr lang="el-GR" sz="1400" dirty="0"/>
          </a:p>
          <a:p>
            <a:pPr algn="just"/>
            <a:endParaRPr lang="en-GB" sz="1400" dirty="0"/>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800" b="1" dirty="0">
                <a:latin typeface="Lato"/>
              </a:rPr>
              <a:t>ΕΓΓΡΑΦΗ ΣΤΑ ΜΗΤΡΩΑ ΤΟΥ </a:t>
            </a:r>
            <a:r>
              <a:rPr lang="el-GR" altLang="el-GR" sz="1800" b="1" dirty="0">
                <a:solidFill>
                  <a:srgbClr val="FF5757"/>
                </a:solidFill>
                <a:latin typeface="Lato"/>
              </a:rPr>
              <a:t>ΟΑΕΔ</a:t>
            </a:r>
            <a:endParaRPr lang="en-GB" sz="1800" b="1" dirty="0">
              <a:solidFill>
                <a:srgbClr val="FF5757"/>
              </a:solidFill>
              <a:latin typeface="Lato"/>
            </a:endParaRPr>
          </a:p>
        </p:txBody>
      </p:sp>
    </p:spTree>
    <p:extLst>
      <p:ext uri="{BB962C8B-B14F-4D97-AF65-F5344CB8AC3E}">
        <p14:creationId xmlns:p14="http://schemas.microsoft.com/office/powerpoint/2010/main" val="4267704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907" y="1223237"/>
            <a:ext cx="3389752" cy="3033870"/>
          </a:xfrm>
        </p:spPr>
        <p:txBody>
          <a:bodyPr>
            <a:normAutofit lnSpcReduction="10000"/>
          </a:bodyPr>
          <a:lstStyle/>
          <a:p>
            <a:pPr algn="just"/>
            <a:r>
              <a:rPr lang="el-GR" sz="1600" dirty="0">
                <a:latin typeface="Calibri" panose="020F0502020204030204" pitchFamily="34" charset="0"/>
                <a:cs typeface="Calibri" panose="020F0502020204030204" pitchFamily="34" charset="0"/>
              </a:rPr>
              <a:t>Η εκπαίδευση ως θεμελιώδες ανθρώπινο </a:t>
            </a:r>
            <a:r>
              <a:rPr lang="el-GR" sz="1600" b="1" u="sng" dirty="0">
                <a:latin typeface="Calibri" panose="020F0502020204030204" pitchFamily="34" charset="0"/>
                <a:cs typeface="Calibri" panose="020F0502020204030204" pitchFamily="34" charset="0"/>
              </a:rPr>
              <a:t>δικαίωμα</a:t>
            </a:r>
            <a:r>
              <a:rPr lang="el-GR" sz="1600" dirty="0">
                <a:latin typeface="Calibri" panose="020F0502020204030204" pitchFamily="34" charset="0"/>
                <a:cs typeface="Calibri" panose="020F0502020204030204" pitchFamily="34" charset="0"/>
              </a:rPr>
              <a:t>, κατοχυρώνεται για ΟΛΑ ανεξαιρέτως τα παιδιά, στην Σύμβαση για τα δικαιώματα του παιδιού (η Ελλάδα την επικύρωσε το 1992).</a:t>
            </a:r>
          </a:p>
          <a:p>
            <a:pPr marL="0" indent="0" algn="just">
              <a:buNone/>
            </a:pPr>
            <a:endParaRPr lang="el-GR" sz="1600" dirty="0">
              <a:latin typeface="Calibri" panose="020F0502020204030204" pitchFamily="34" charset="0"/>
              <a:cs typeface="Calibri" panose="020F0502020204030204" pitchFamily="34" charset="0"/>
            </a:endParaRPr>
          </a:p>
          <a:p>
            <a:pPr algn="just"/>
            <a:r>
              <a:rPr lang="el-GR" sz="1600" dirty="0">
                <a:latin typeface="Calibri" panose="020F0502020204030204" pitchFamily="34" charset="0"/>
                <a:cs typeface="Calibri" panose="020F0502020204030204" pitchFamily="34" charset="0"/>
              </a:rPr>
              <a:t> Άρθρο 28</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«Τα Συµβαλλόµενα Κράτη</a:t>
            </a:r>
            <a:r>
              <a:rPr lang="en-US"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καθιστούν τη στοιχειώδη εκπαίδευση υποχρεωτική και δωρεάν </a:t>
            </a:r>
            <a:r>
              <a:rPr lang="el-GR" sz="1600" b="1" u="sng" dirty="0">
                <a:latin typeface="Calibri" panose="020F0502020204030204" pitchFamily="34" charset="0"/>
                <a:cs typeface="Calibri" panose="020F0502020204030204" pitchFamily="34" charset="0"/>
              </a:rPr>
              <a:t>για όλους</a:t>
            </a:r>
            <a:r>
              <a:rPr lang="el-GR" sz="1600" dirty="0">
                <a:latin typeface="Calibri" panose="020F0502020204030204" pitchFamily="34" charset="0"/>
                <a:cs typeface="Calibri" panose="020F0502020204030204" pitchFamily="34" charset="0"/>
              </a:rPr>
              <a:t>». </a:t>
            </a:r>
            <a:endParaRPr lang="en-GB" sz="1600" dirty="0">
              <a:latin typeface="Calibri" panose="020F0502020204030204" pitchFamily="34" charset="0"/>
              <a:cs typeface="Calibri" panose="020F0502020204030204" pitchFamily="34" charset="0"/>
            </a:endParaRPr>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sz="1800" b="1" dirty="0">
                <a:solidFill>
                  <a:srgbClr val="FF5757"/>
                </a:solidFill>
                <a:latin typeface="Lato"/>
              </a:rPr>
              <a:t>ΕΚΠΑΙΔΕΥΣΗ</a:t>
            </a:r>
            <a:endParaRPr lang="en-GB" sz="1800" b="1" dirty="0">
              <a:solidFill>
                <a:srgbClr val="FF5757"/>
              </a:solidFill>
              <a:latin typeface="Lato"/>
            </a:endParaRPr>
          </a:p>
        </p:txBody>
      </p:sp>
      <p:pic>
        <p:nvPicPr>
          <p:cNvPr id="4" name="Picture 3">
            <a:extLst>
              <a:ext uri="{FF2B5EF4-FFF2-40B4-BE49-F238E27FC236}">
                <a16:creationId xmlns:a16="http://schemas.microsoft.com/office/drawing/2014/main" id="{7143056F-59BE-6CF8-4F9A-E1C91862C1E4}"/>
              </a:ext>
            </a:extLst>
          </p:cNvPr>
          <p:cNvPicPr>
            <a:picLocks noChangeAspect="1"/>
          </p:cNvPicPr>
          <p:nvPr/>
        </p:nvPicPr>
        <p:blipFill>
          <a:blip r:embed="rId5"/>
          <a:stretch>
            <a:fillRect/>
          </a:stretch>
        </p:blipFill>
        <p:spPr>
          <a:xfrm>
            <a:off x="4251052" y="1289849"/>
            <a:ext cx="3808990" cy="2630414"/>
          </a:xfrm>
          <a:prstGeom prst="rect">
            <a:avLst/>
          </a:prstGeom>
        </p:spPr>
      </p:pic>
    </p:spTree>
    <p:extLst>
      <p:ext uri="{BB962C8B-B14F-4D97-AF65-F5344CB8AC3E}">
        <p14:creationId xmlns:p14="http://schemas.microsoft.com/office/powerpoint/2010/main" val="3193496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387" y="1341997"/>
            <a:ext cx="4474450" cy="2854554"/>
          </a:xfrm>
        </p:spPr>
        <p:txBody>
          <a:bodyPr>
            <a:normAutofit/>
          </a:bodyPr>
          <a:lstStyle/>
          <a:p>
            <a:pPr marL="0" indent="0" algn="just">
              <a:buNone/>
            </a:pPr>
            <a:r>
              <a:rPr lang="el-GR" sz="1600" dirty="0">
                <a:latin typeface="Calibri" panose="020F0502020204030204" pitchFamily="34" charset="0"/>
                <a:cs typeface="Calibri" panose="020F0502020204030204" pitchFamily="34" charset="0"/>
              </a:rPr>
              <a:t>Σύμβαση του 1951 για το καθεστώς των προσφύγων</a:t>
            </a:r>
            <a:r>
              <a:rPr lang="en-US" sz="1600" dirty="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a:p>
            <a:pPr marL="0" indent="0" algn="just">
              <a:buNone/>
            </a:pPr>
            <a:endParaRPr lang="el-GR" sz="1600" dirty="0">
              <a:latin typeface="Calibri" panose="020F0502020204030204" pitchFamily="34" charset="0"/>
              <a:cs typeface="Calibri" panose="020F0502020204030204" pitchFamily="34" charset="0"/>
            </a:endParaRPr>
          </a:p>
          <a:p>
            <a:pPr marL="0" indent="0" algn="just">
              <a:buNone/>
            </a:pPr>
            <a:r>
              <a:rPr lang="el-GR" sz="1600" dirty="0">
                <a:latin typeface="Calibri" panose="020F0502020204030204" pitchFamily="34" charset="0"/>
                <a:cs typeface="Calibri" panose="020F0502020204030204" pitchFamily="34" charset="0"/>
              </a:rPr>
              <a:t>Άρθρο 22</a:t>
            </a:r>
            <a:r>
              <a:rPr lang="en-US" sz="1600" dirty="0">
                <a:latin typeface="Calibri" panose="020F0502020204030204" pitchFamily="34" charset="0"/>
                <a:cs typeface="Calibri" panose="020F0502020204030204" pitchFamily="34" charset="0"/>
              </a:rPr>
              <a:t>: </a:t>
            </a:r>
            <a:endParaRPr lang="el-GR" sz="1600" dirty="0">
              <a:latin typeface="Calibri" panose="020F0502020204030204" pitchFamily="34" charset="0"/>
              <a:cs typeface="Calibri" panose="020F0502020204030204" pitchFamily="34" charset="0"/>
            </a:endParaRPr>
          </a:p>
          <a:p>
            <a:pPr algn="just"/>
            <a:r>
              <a:rPr lang="el-GR" sz="1600" dirty="0">
                <a:latin typeface="Calibri" panose="020F0502020204030204" pitchFamily="34" charset="0"/>
                <a:cs typeface="Calibri" panose="020F0502020204030204" pitchFamily="34" charset="0"/>
              </a:rPr>
              <a:t>Στοιχειώδης (υποχρεωτική) εκπαίδευση: ίση μεταχείριση με τους έχοντες την ιθαγένεια.</a:t>
            </a:r>
          </a:p>
          <a:p>
            <a:pPr algn="just"/>
            <a:r>
              <a:rPr lang="el-GR" sz="1600" dirty="0">
                <a:latin typeface="Calibri" panose="020F0502020204030204" pitchFamily="34" charset="0"/>
                <a:cs typeface="Calibri" panose="020F0502020204030204" pitchFamily="34" charset="0"/>
              </a:rPr>
              <a:t>Λοιπή εκπαίδευση (τριτοβάθμια, αναγνώριση διπλωμάτων, υποτροφίες)</a:t>
            </a:r>
            <a:r>
              <a:rPr lang="en-GB"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 ευνοϊκή/ ίση μεταχείριση με αλλοδαπούς</a:t>
            </a:r>
            <a:r>
              <a:rPr lang="el-GR" sz="1800" dirty="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sz="1800" b="1" dirty="0">
                <a:solidFill>
                  <a:srgbClr val="FF5757"/>
                </a:solidFill>
                <a:latin typeface="Lato"/>
              </a:rPr>
              <a:t>ΕΚΠΑΙΔΕΥΣΗ</a:t>
            </a:r>
            <a:endParaRPr lang="en-GB" sz="1800" b="1" dirty="0">
              <a:solidFill>
                <a:srgbClr val="FF5757"/>
              </a:solidFill>
              <a:latin typeface="Lato"/>
            </a:endParaRPr>
          </a:p>
        </p:txBody>
      </p:sp>
      <p:pic>
        <p:nvPicPr>
          <p:cNvPr id="4" name="Picture 3">
            <a:extLst>
              <a:ext uri="{FF2B5EF4-FFF2-40B4-BE49-F238E27FC236}">
                <a16:creationId xmlns:a16="http://schemas.microsoft.com/office/drawing/2014/main" id="{DA844C9D-8CC2-09D7-49E3-130087C7BFA3}"/>
              </a:ext>
            </a:extLst>
          </p:cNvPr>
          <p:cNvPicPr>
            <a:picLocks noChangeAspect="1"/>
          </p:cNvPicPr>
          <p:nvPr/>
        </p:nvPicPr>
        <p:blipFill>
          <a:blip r:embed="rId5"/>
          <a:stretch>
            <a:fillRect/>
          </a:stretch>
        </p:blipFill>
        <p:spPr>
          <a:xfrm>
            <a:off x="5008005" y="1410962"/>
            <a:ext cx="3578877" cy="2367751"/>
          </a:xfrm>
          <a:prstGeom prst="rect">
            <a:avLst/>
          </a:prstGeom>
        </p:spPr>
      </p:pic>
    </p:spTree>
    <p:extLst>
      <p:ext uri="{BB962C8B-B14F-4D97-AF65-F5344CB8AC3E}">
        <p14:creationId xmlns:p14="http://schemas.microsoft.com/office/powerpoint/2010/main" val="1163325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331" y="1378631"/>
            <a:ext cx="7869262" cy="2594734"/>
          </a:xfrm>
        </p:spPr>
        <p:txBody>
          <a:bodyPr>
            <a:normAutofit/>
          </a:bodyPr>
          <a:lstStyle/>
          <a:p>
            <a:pPr marL="0" indent="0" algn="just">
              <a:buNone/>
            </a:pPr>
            <a:r>
              <a:rPr lang="el-GR" sz="1600" dirty="0">
                <a:latin typeface="Calibri" panose="020F0502020204030204" pitchFamily="34" charset="0"/>
                <a:cs typeface="Calibri" panose="020F0502020204030204" pitchFamily="34" charset="0"/>
              </a:rPr>
              <a:t>Ν. 4636/2019</a:t>
            </a:r>
            <a:r>
              <a:rPr lang="en-US" sz="1600" dirty="0">
                <a:latin typeface="Calibri" panose="020F0502020204030204" pitchFamily="34" charset="0"/>
                <a:cs typeface="Calibri" panose="020F0502020204030204" pitchFamily="34" charset="0"/>
              </a:rPr>
              <a:t>: </a:t>
            </a:r>
          </a:p>
          <a:p>
            <a:pPr algn="just"/>
            <a:r>
              <a:rPr lang="el-GR" sz="1600" dirty="0">
                <a:latin typeface="Calibri" panose="020F0502020204030204" pitchFamily="34" charset="0"/>
                <a:cs typeface="Calibri" panose="020F0502020204030204" pitchFamily="34" charset="0"/>
              </a:rPr>
              <a:t>Άρθρο 28 (Άρθρο 27 Οδηγίας 2011/95/ΕΕ)</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«Κάθε ανήλικος στον οποίο </a:t>
            </a:r>
            <a:r>
              <a:rPr lang="el-GR" sz="1600" b="1" u="sng" dirty="0">
                <a:latin typeface="Calibri" panose="020F0502020204030204" pitchFamily="34" charset="0"/>
                <a:cs typeface="Calibri" panose="020F0502020204030204" pitchFamily="34" charset="0"/>
              </a:rPr>
              <a:t>έχει χορηγηθεί </a:t>
            </a:r>
            <a:r>
              <a:rPr lang="el-GR" sz="1600" dirty="0">
                <a:latin typeface="Calibri" panose="020F0502020204030204" pitchFamily="34" charset="0"/>
                <a:cs typeface="Calibri" panose="020F0502020204030204" pitchFamily="34" charset="0"/>
              </a:rPr>
              <a:t>καθεστώς διεθνούς προστασίας, </a:t>
            </a:r>
            <a:r>
              <a:rPr lang="el-GR" sz="1600" b="1" u="sng" dirty="0">
                <a:latin typeface="Calibri" panose="020F0502020204030204" pitchFamily="34" charset="0"/>
                <a:cs typeface="Calibri" panose="020F0502020204030204" pitchFamily="34" charset="0"/>
              </a:rPr>
              <a:t>υποχρεούται</a:t>
            </a:r>
            <a:r>
              <a:rPr lang="el-GR" sz="1600" dirty="0">
                <a:latin typeface="Calibri" panose="020F0502020204030204" pitchFamily="34" charset="0"/>
                <a:cs typeface="Calibri" panose="020F0502020204030204" pitchFamily="34" charset="0"/>
              </a:rPr>
              <a:t> να εντάσσεται στις μονάδες παροχής πρωτοβάθμιας και δευτεροβάθμιας υποχρεωτικής εκπαίδευσης του δημόσιου εκπαιδευτικού συστήματος με τους όρους που ισχύουν για τους Έλληνες πολίτες».</a:t>
            </a:r>
          </a:p>
          <a:p>
            <a:pPr marL="0" indent="0" algn="just">
              <a:buNone/>
            </a:pPr>
            <a:endParaRPr lang="el-GR" sz="1600" dirty="0">
              <a:latin typeface="Calibri" panose="020F0502020204030204" pitchFamily="34" charset="0"/>
              <a:cs typeface="Calibri" panose="020F0502020204030204" pitchFamily="34" charset="0"/>
            </a:endParaRPr>
          </a:p>
          <a:p>
            <a:pPr algn="just"/>
            <a:r>
              <a:rPr lang="el-GR" sz="1600" dirty="0">
                <a:latin typeface="Calibri" panose="020F0502020204030204" pitchFamily="34" charset="0"/>
                <a:cs typeface="Calibri" panose="020F0502020204030204" pitchFamily="34" charset="0"/>
              </a:rPr>
              <a:t>Άρθρο 27 Οδηγίας 2011/95/ΕΕ</a:t>
            </a:r>
            <a:r>
              <a:rPr lang="en-US"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a:t>
            </a:r>
            <a:r>
              <a:rPr lang="el-GR" sz="1600" b="1" u="sng" dirty="0">
                <a:latin typeface="Calibri" panose="020F0502020204030204" pitchFamily="34" charset="0"/>
                <a:cs typeface="Calibri" panose="020F0502020204030204" pitchFamily="34" charset="0"/>
              </a:rPr>
              <a:t>Τα κράτη μέλη παρέχουν </a:t>
            </a:r>
            <a:r>
              <a:rPr lang="el-GR" sz="1600" dirty="0">
                <a:latin typeface="Calibri" panose="020F0502020204030204" pitchFamily="34" charset="0"/>
                <a:cs typeface="Calibri" panose="020F0502020204030204" pitchFamily="34" charset="0"/>
              </a:rPr>
              <a:t>πλήρη πρόσβαση στο εκπαιδευτικό σύστημα σε κάθε ανήλικο στον οποίο έχει χορηγηθεί διεθνής προστασία υπό όρους ίδιους με τους ισχύοντες για τους υπηκόους».</a:t>
            </a:r>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sz="1800" b="1" dirty="0">
                <a:solidFill>
                  <a:srgbClr val="FF5757"/>
                </a:solidFill>
                <a:latin typeface="Lato"/>
              </a:rPr>
              <a:t>ΕΚΠΑΙΔΕΥΣΗ</a:t>
            </a:r>
            <a:endParaRPr lang="en-GB" sz="1800" b="1" dirty="0">
              <a:solidFill>
                <a:srgbClr val="FF5757"/>
              </a:solidFill>
              <a:latin typeface="Lato"/>
            </a:endParaRPr>
          </a:p>
        </p:txBody>
      </p:sp>
    </p:spTree>
    <p:extLst>
      <p:ext uri="{BB962C8B-B14F-4D97-AF65-F5344CB8AC3E}">
        <p14:creationId xmlns:p14="http://schemas.microsoft.com/office/powerpoint/2010/main" val="2565225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331" y="1072601"/>
            <a:ext cx="8145556" cy="3432787"/>
          </a:xfrm>
        </p:spPr>
        <p:txBody>
          <a:bodyPr>
            <a:noAutofit/>
          </a:bodyPr>
          <a:lstStyle/>
          <a:p>
            <a:pPr algn="just"/>
            <a:r>
              <a:rPr lang="el-GR" sz="1400" b="1" dirty="0">
                <a:latin typeface="Calibri" panose="020F0502020204030204" pitchFamily="34" charset="0"/>
                <a:cs typeface="Calibri" panose="020F0502020204030204" pitchFamily="34" charset="0"/>
              </a:rPr>
              <a:t>Άρθρο 51 </a:t>
            </a:r>
            <a:r>
              <a:rPr lang="el-GR" sz="1400" dirty="0">
                <a:latin typeface="Calibri" panose="020F0502020204030204" pitchFamily="34" charset="0"/>
                <a:cs typeface="Calibri" panose="020F0502020204030204" pitchFamily="34" charset="0"/>
              </a:rPr>
              <a:t>(Άρθρο 14 Οδηγίας 2013/33/ΕΕ)</a:t>
            </a:r>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«Οι </a:t>
            </a:r>
            <a:r>
              <a:rPr lang="el-GR" sz="1400" b="1" u="sng" dirty="0">
                <a:latin typeface="Calibri" panose="020F0502020204030204" pitchFamily="34" charset="0"/>
                <a:cs typeface="Calibri" panose="020F0502020204030204" pitchFamily="34" charset="0"/>
              </a:rPr>
              <a:t>ανήλικοι αιτούντες </a:t>
            </a:r>
            <a:r>
              <a:rPr lang="el-GR" sz="1400" dirty="0">
                <a:latin typeface="Calibri" panose="020F0502020204030204" pitchFamily="34" charset="0"/>
                <a:cs typeface="Calibri" panose="020F0502020204030204" pitchFamily="34" charset="0"/>
              </a:rPr>
              <a:t>και τα ανήλικα τέκνα των αιτούντων κατά την παραμονή τους στη χώρα </a:t>
            </a:r>
            <a:r>
              <a:rPr lang="el-GR" sz="1400" b="1" u="sng" dirty="0">
                <a:latin typeface="Calibri" panose="020F0502020204030204" pitchFamily="34" charset="0"/>
                <a:cs typeface="Calibri" panose="020F0502020204030204" pitchFamily="34" charset="0"/>
              </a:rPr>
              <a:t>υποχρεούνται</a:t>
            </a:r>
            <a:r>
              <a:rPr lang="el-GR" sz="1400" dirty="0">
                <a:latin typeface="Calibri" panose="020F0502020204030204" pitchFamily="34" charset="0"/>
                <a:cs typeface="Calibri" panose="020F0502020204030204" pitchFamily="34" charset="0"/>
              </a:rPr>
              <a:t> να εντάσσονται σε μονάδες παροχής πρωτοβάθμιας και δευτεροβάθμιας εκπαίδευσης του δημόσιου εκπαιδευτικού συστήματος</a:t>
            </a:r>
            <a:r>
              <a:rPr lang="en-US" sz="1400" dirty="0">
                <a:latin typeface="Calibri" panose="020F0502020204030204" pitchFamily="34" charset="0"/>
                <a:cs typeface="Calibri" panose="020F0502020204030204" pitchFamily="34" charset="0"/>
              </a:rPr>
              <a:t>.</a:t>
            </a:r>
            <a:r>
              <a:rPr lang="el-GR" sz="1400" dirty="0">
                <a:latin typeface="Calibri" panose="020F0502020204030204" pitchFamily="34" charset="0"/>
                <a:cs typeface="Calibri" panose="020F0502020204030204" pitchFamily="34" charset="0"/>
              </a:rPr>
              <a:t> Η ένταξη γίνεται υπό προϋποθέσεις, ανάλογες με αυτές που ισχύουν για τους Έλληνες πολίτες και με διευκολύνσεις, ως προς την εγγραφή σε περίπτωση δυσχερειών υποβολής των απαιτούμενων δικαιολογητικών και για όσο χρονικό διάστημα δεν εκτελείται μέτρο απομάκρυνσης, που εκκρεμεί κατά των ιδίων ή των γονέων τους».</a:t>
            </a:r>
          </a:p>
          <a:p>
            <a:pPr marL="0" indent="0" algn="just">
              <a:buNone/>
            </a:pPr>
            <a:endParaRPr lang="el-GR" sz="1400" dirty="0">
              <a:latin typeface="Calibri" panose="020F0502020204030204" pitchFamily="34" charset="0"/>
              <a:cs typeface="Calibri" panose="020F0502020204030204" pitchFamily="34" charset="0"/>
            </a:endParaRPr>
          </a:p>
          <a:p>
            <a:pPr algn="just"/>
            <a:r>
              <a:rPr lang="el-GR" sz="1400" b="1" dirty="0">
                <a:latin typeface="Calibri" panose="020F0502020204030204" pitchFamily="34" charset="0"/>
                <a:cs typeface="Calibri" panose="020F0502020204030204" pitchFamily="34" charset="0"/>
              </a:rPr>
              <a:t>Άρθρο 14 </a:t>
            </a:r>
            <a:r>
              <a:rPr lang="el-GR" sz="1400" dirty="0">
                <a:latin typeface="Calibri" panose="020F0502020204030204" pitchFamily="34" charset="0"/>
                <a:cs typeface="Calibri" panose="020F0502020204030204" pitchFamily="34" charset="0"/>
              </a:rPr>
              <a:t>Οδηγίας 2013/33/ΕΕ </a:t>
            </a:r>
            <a:r>
              <a:rPr lang="en-US" sz="1400" dirty="0">
                <a:latin typeface="Calibri" panose="020F0502020204030204" pitchFamily="34" charset="0"/>
                <a:cs typeface="Calibri" panose="020F0502020204030204" pitchFamily="34" charset="0"/>
              </a:rPr>
              <a:t>:</a:t>
            </a:r>
            <a:r>
              <a:rPr lang="el-GR" sz="1400" dirty="0">
                <a:latin typeface="Calibri" panose="020F0502020204030204" pitchFamily="34" charset="0"/>
                <a:cs typeface="Calibri" panose="020F0502020204030204" pitchFamily="34" charset="0"/>
              </a:rPr>
              <a:t>Τα </a:t>
            </a:r>
            <a:r>
              <a:rPr lang="el-GR" sz="1400" b="1" u="sng" dirty="0">
                <a:latin typeface="Calibri" panose="020F0502020204030204" pitchFamily="34" charset="0"/>
                <a:cs typeface="Calibri" panose="020F0502020204030204" pitchFamily="34" charset="0"/>
              </a:rPr>
              <a:t>κράτη μέλη παρέχουν </a:t>
            </a:r>
            <a:r>
              <a:rPr lang="el-GR" sz="1400" dirty="0">
                <a:latin typeface="Calibri" panose="020F0502020204030204" pitchFamily="34" charset="0"/>
                <a:cs typeface="Calibri" panose="020F0502020204030204" pitchFamily="34" charset="0"/>
              </a:rPr>
              <a:t>στα ανήλικα τέκνα των αιτούντων και στους ανηλίκους αιτούντες πρόσβαση στο εκπαιδευτικό σύστημα, υπό προϋποθέσεις ανάλογες με αυτές που ισχύουν για τους δικούς τους υπηκόους, ενόσω δεν είναι εκτελεστό μέτρο απομάκρυνσης κατ’ αυτών των ιδίων ή των γονέων τους. Η εκπαίδευση μπορεί να παρέχεται στα κέντρα φιλοξενίας.</a:t>
            </a:r>
            <a:endParaRPr lang="en-GB" sz="1400" dirty="0">
              <a:latin typeface="Calibri" panose="020F0502020204030204" pitchFamily="34" charset="0"/>
              <a:cs typeface="Calibri" panose="020F0502020204030204" pitchFamily="34" charset="0"/>
            </a:endParaRPr>
          </a:p>
          <a:p>
            <a:pPr algn="just"/>
            <a:endParaRPr lang="en-GB" sz="1400" dirty="0"/>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sz="1800" b="1" dirty="0">
                <a:solidFill>
                  <a:srgbClr val="FF5757"/>
                </a:solidFill>
                <a:latin typeface="Lato"/>
              </a:rPr>
              <a:t>ΕΚΠΑΙΔΕΥΣΗ</a:t>
            </a:r>
            <a:endParaRPr lang="en-GB" sz="1800" b="1" dirty="0">
              <a:solidFill>
                <a:srgbClr val="FF5757"/>
              </a:solidFill>
              <a:latin typeface="Lato"/>
            </a:endParaRPr>
          </a:p>
        </p:txBody>
      </p:sp>
    </p:spTree>
    <p:extLst>
      <p:ext uri="{BB962C8B-B14F-4D97-AF65-F5344CB8AC3E}">
        <p14:creationId xmlns:p14="http://schemas.microsoft.com/office/powerpoint/2010/main" val="584182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5DF4-36B1-931B-D27F-9F1AC49A135D}"/>
              </a:ext>
            </a:extLst>
          </p:cNvPr>
          <p:cNvSpPr>
            <a:spLocks noGrp="1"/>
          </p:cNvSpPr>
          <p:nvPr>
            <p:ph type="title"/>
          </p:nvPr>
        </p:nvSpPr>
        <p:spPr>
          <a:xfrm>
            <a:off x="209550" y="4463457"/>
            <a:ext cx="4636455" cy="388126"/>
          </a:xfrm>
        </p:spPr>
        <p:txBody>
          <a:bodyPr>
            <a:noAutofit/>
          </a:bodyPr>
          <a:lstStyle/>
          <a:p>
            <a:r>
              <a:rPr lang="el-GR" sz="1050" dirty="0"/>
              <a:t> Πηγή: </a:t>
            </a:r>
            <a:r>
              <a:rPr lang="en-US" sz="1050" dirty="0"/>
              <a:t>https://www.synigoros.gr/?i=childrens-rights.el.epanapatrismos.787548</a:t>
            </a:r>
            <a:br>
              <a:rPr lang="en-US" sz="1800" dirty="0"/>
            </a:br>
            <a:endParaRPr lang="en-US" sz="1800" dirty="0"/>
          </a:p>
        </p:txBody>
      </p:sp>
      <p:sp>
        <p:nvSpPr>
          <p:cNvPr id="4" name="Content Placeholder 3">
            <a:extLst>
              <a:ext uri="{FF2B5EF4-FFF2-40B4-BE49-F238E27FC236}">
                <a16:creationId xmlns:a16="http://schemas.microsoft.com/office/drawing/2014/main" id="{8E5B2F74-5862-C907-E32C-59737A9E25E8}"/>
              </a:ext>
            </a:extLst>
          </p:cNvPr>
          <p:cNvSpPr>
            <a:spLocks noGrp="1"/>
          </p:cNvSpPr>
          <p:nvPr>
            <p:ph sz="half" idx="2"/>
          </p:nvPr>
        </p:nvSpPr>
        <p:spPr>
          <a:xfrm>
            <a:off x="4502864" y="1573213"/>
            <a:ext cx="4315146" cy="2540000"/>
          </a:xfrm>
        </p:spPr>
        <p:txBody>
          <a:bodyPr>
            <a:normAutofit lnSpcReduction="10000"/>
          </a:bodyPr>
          <a:lstStyle/>
          <a:p>
            <a:pPr marL="0" indent="0" algn="just">
              <a:lnSpc>
                <a:spcPct val="150000"/>
              </a:lnSpc>
              <a:buNone/>
            </a:pPr>
            <a:r>
              <a:rPr lang="el-GR" sz="1600" dirty="0">
                <a:latin typeface="Calibri" panose="020F0502020204030204" pitchFamily="34" charset="0"/>
                <a:cs typeface="Calibri" panose="020F0502020204030204" pitchFamily="34" charset="0"/>
              </a:rPr>
              <a:t>Από τα 10.431 παιδιά σχολικής ηλικίας είχε εγγραφεί ποσοστό 62% αλλά έως τις αρχές Ιανουαρίου φοιτούσε μόλις ποσοστό 14,2% (δηλ. μόλις 1.483 παιδιά), στην πραγματικότητα μάλιστα ακόμη μικρότερο, εξαιτίας της αυξημένης σχολικής διαρροής που σχετίζεται με τις δυσλειτουργίες του συστήματος.</a:t>
            </a:r>
          </a:p>
        </p:txBody>
      </p:sp>
      <p:pic>
        <p:nvPicPr>
          <p:cNvPr id="5" name="Content Placeholder 4">
            <a:extLst>
              <a:ext uri="{FF2B5EF4-FFF2-40B4-BE49-F238E27FC236}">
                <a16:creationId xmlns:a16="http://schemas.microsoft.com/office/drawing/2014/main" id="{71F731AE-FC66-75CE-D820-B9F5C5A558A3}"/>
              </a:ext>
            </a:extLst>
          </p:cNvPr>
          <p:cNvPicPr>
            <a:picLocks noGrp="1" noChangeAspect="1"/>
          </p:cNvPicPr>
          <p:nvPr>
            <p:ph sz="half" idx="1"/>
          </p:nvPr>
        </p:nvPicPr>
        <p:blipFill rotWithShape="1">
          <a:blip r:embed="rId2"/>
          <a:srcRect l="1250" r="2059"/>
          <a:stretch/>
        </p:blipFill>
        <p:spPr>
          <a:xfrm>
            <a:off x="263136" y="1573213"/>
            <a:ext cx="4144403" cy="2540000"/>
          </a:xfrm>
          <a:prstGeom prst="rect">
            <a:avLst/>
          </a:prstGeom>
        </p:spPr>
      </p:pic>
      <p:grpSp>
        <p:nvGrpSpPr>
          <p:cNvPr id="6" name="Group 3">
            <a:extLst>
              <a:ext uri="{FF2B5EF4-FFF2-40B4-BE49-F238E27FC236}">
                <a16:creationId xmlns:a16="http://schemas.microsoft.com/office/drawing/2014/main" id="{E9CDB669-2787-78D2-A552-7EBAF39890CE}"/>
              </a:ext>
            </a:extLst>
          </p:cNvPr>
          <p:cNvGrpSpPr>
            <a:grpSpLocks/>
          </p:cNvGrpSpPr>
          <p:nvPr/>
        </p:nvGrpSpPr>
        <p:grpSpPr bwMode="auto">
          <a:xfrm>
            <a:off x="475331" y="808967"/>
            <a:ext cx="547688" cy="223838"/>
            <a:chOff x="0" y="0"/>
            <a:chExt cx="1609743" cy="660400"/>
          </a:xfrm>
        </p:grpSpPr>
        <p:sp>
          <p:nvSpPr>
            <p:cNvPr id="7"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8" name="Ομάδα 7"/>
          <p:cNvGrpSpPr/>
          <p:nvPr/>
        </p:nvGrpSpPr>
        <p:grpSpPr>
          <a:xfrm>
            <a:off x="8453267" y="0"/>
            <a:ext cx="970757" cy="1056287"/>
            <a:chOff x="0" y="-10319"/>
            <a:chExt cx="1643063" cy="1917701"/>
          </a:xfrm>
        </p:grpSpPr>
        <p:pic>
          <p:nvPicPr>
            <p:cNvPr id="9" name="Picture 7">
              <a:extLst>
                <a:ext uri="{FF2B5EF4-FFF2-40B4-BE49-F238E27FC236}">
                  <a16:creationId xmlns:a16="http://schemas.microsoft.com/office/drawing/2014/main" id="{1852AE82-FA62-1C21-D57B-26302D2FD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8D47299F-0B9C-3CD1-2337-6DED00300A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10FA1009-6031-A6DD-C7E9-72E3993A87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itle 1"/>
          <p:cNvSpPr txBox="1">
            <a:spLocks/>
          </p:cNvSpPr>
          <p:nvPr/>
        </p:nvSpPr>
        <p:spPr>
          <a:xfrm>
            <a:off x="475331" y="263636"/>
            <a:ext cx="7780583" cy="529018"/>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600" b="1" dirty="0">
                <a:latin typeface="Lato"/>
              </a:rPr>
              <a:t>ΠΟΡΙΣΜΑ ΑΝΑΦΟΡΙΚΑ ΜΕ ΤΗΝ ΕΚΠΑΙΔΕΥΤΙΚΗ ΕΝΤΑΞΗ ΠΑΙΔΙΩΝ ΠΟΥ ΔΙΑΒΙΟΥΝ ΣΕ ΔΟΜΕΣ ΚΑΙ ΚΥΤ ΤΟΥ </a:t>
            </a:r>
            <a:r>
              <a:rPr lang="el-GR" altLang="el-GR" sz="1600" b="1" dirty="0">
                <a:solidFill>
                  <a:srgbClr val="FF5757"/>
                </a:solidFill>
                <a:latin typeface="Lato"/>
              </a:rPr>
              <a:t>ΥΠΟΥΡΓΕΙΟΥ ΜΕΤΑΝΑΣΤΕΥΣΗΣ &amp; ΑΣΥΛΟΥ</a:t>
            </a:r>
            <a:endParaRPr lang="en-GB" sz="1600" b="1" dirty="0">
              <a:solidFill>
                <a:srgbClr val="FF5757"/>
              </a:solidFill>
              <a:latin typeface="Lato"/>
            </a:endParaRPr>
          </a:p>
        </p:txBody>
      </p:sp>
    </p:spTree>
    <p:extLst>
      <p:ext uri="{BB962C8B-B14F-4D97-AF65-F5344CB8AC3E}">
        <p14:creationId xmlns:p14="http://schemas.microsoft.com/office/powerpoint/2010/main" val="2760942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5B2F74-5862-C907-E32C-59737A9E25E8}"/>
              </a:ext>
            </a:extLst>
          </p:cNvPr>
          <p:cNvSpPr>
            <a:spLocks noGrp="1"/>
          </p:cNvSpPr>
          <p:nvPr>
            <p:ph sz="half" idx="2"/>
          </p:nvPr>
        </p:nvSpPr>
        <p:spPr>
          <a:xfrm>
            <a:off x="4648200" y="1634163"/>
            <a:ext cx="4315146" cy="1681359"/>
          </a:xfrm>
        </p:spPr>
        <p:txBody>
          <a:bodyPr>
            <a:normAutofit/>
          </a:bodyPr>
          <a:lstStyle/>
          <a:p>
            <a:pPr marL="0" indent="0" algn="just">
              <a:lnSpc>
                <a:spcPct val="150000"/>
              </a:lnSpc>
              <a:buNone/>
            </a:pPr>
            <a:r>
              <a:rPr lang="el-GR" sz="1600" dirty="0">
                <a:latin typeface="Calibri" panose="020F0502020204030204" pitchFamily="34" charset="0"/>
                <a:cs typeface="Calibri" panose="020F0502020204030204" pitchFamily="34" charset="0"/>
              </a:rPr>
              <a:t>Σε σύνολο 2.090 ανηλίκων σχολικής ηλικίας που διαμένουν στα ΚΥΤ μόλις 178 ήταν εγγεγραμμένοι/ες έως τον Ιανουάριο</a:t>
            </a:r>
            <a:r>
              <a:rPr lang="en-GB" sz="1600"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του 2021, ενώ είχαν φοιτήσει 7.</a:t>
            </a:r>
          </a:p>
          <a:p>
            <a:pPr algn="just">
              <a:lnSpc>
                <a:spcPct val="150000"/>
              </a:lnSpc>
            </a:pPr>
            <a:endParaRPr lang="en-US" sz="1600" dirty="0"/>
          </a:p>
        </p:txBody>
      </p:sp>
      <p:pic>
        <p:nvPicPr>
          <p:cNvPr id="1026" name="Picture 2" descr="Κως: Βελτίωση στη διαβίωση μεταναστών και προσφύγων στο Κέντρο Υποδοχής και  Ταυτοποίησης - ertnews.gr">
            <a:extLst>
              <a:ext uri="{FF2B5EF4-FFF2-40B4-BE49-F238E27FC236}">
                <a16:creationId xmlns:a16="http://schemas.microsoft.com/office/drawing/2014/main" id="{60562563-424D-D67A-C146-C70A946833B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9550" y="1634163"/>
            <a:ext cx="4286250" cy="241809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808967"/>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263636"/>
            <a:ext cx="7780583" cy="529018"/>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600" b="1" dirty="0">
                <a:latin typeface="Lato"/>
              </a:rPr>
              <a:t>ΠΟΡΙΣΜΑ ΑΝΑΦΟΡΙΚΑ ΜΕ ΤΗΝ ΕΚΠΑΙΔΕΥΤΙΚΗ ΕΝΤΑΞΗ ΠΑΙΔΙΩΝ ΠΟΥ ΔΙΑΒΙΟΥΝ ΣΕ ΔΟΜΕΣ ΚΑΙ ΚΥΤ ΤΟΥ </a:t>
            </a:r>
            <a:r>
              <a:rPr lang="el-GR" altLang="el-GR" sz="1600" b="1" dirty="0">
                <a:solidFill>
                  <a:srgbClr val="FF5757"/>
                </a:solidFill>
                <a:latin typeface="Lato"/>
              </a:rPr>
              <a:t>ΥΠΟΥΡΓΕΙΟΥ ΜΕΤΑΝΑΣΤΕΥΣΗΣ &amp; ΑΣΥΛΟΥ</a:t>
            </a:r>
            <a:endParaRPr lang="en-GB" sz="1600" b="1" dirty="0">
              <a:solidFill>
                <a:srgbClr val="FF5757"/>
              </a:solidFill>
              <a:latin typeface="Lato"/>
            </a:endParaRPr>
          </a:p>
        </p:txBody>
      </p:sp>
      <p:sp>
        <p:nvSpPr>
          <p:cNvPr id="12" name="Title 1">
            <a:extLst>
              <a:ext uri="{FF2B5EF4-FFF2-40B4-BE49-F238E27FC236}">
                <a16:creationId xmlns:a16="http://schemas.microsoft.com/office/drawing/2014/main" id="{F1CA5DF4-36B1-931B-D27F-9F1AC49A135D}"/>
              </a:ext>
            </a:extLst>
          </p:cNvPr>
          <p:cNvSpPr txBox="1">
            <a:spLocks/>
          </p:cNvSpPr>
          <p:nvPr/>
        </p:nvSpPr>
        <p:spPr>
          <a:xfrm>
            <a:off x="209550" y="4463457"/>
            <a:ext cx="4636455" cy="388126"/>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sz="1050"/>
              <a:t> Πηγή: </a:t>
            </a:r>
            <a:r>
              <a:rPr lang="en-US" sz="1050"/>
              <a:t>https://www.synigoros.gr/?i=childrens-rights.el.epanapatrismos.787548</a:t>
            </a:r>
            <a:br>
              <a:rPr lang="en-US" sz="1800"/>
            </a:br>
            <a:endParaRPr lang="en-US" sz="1800" dirty="0"/>
          </a:p>
        </p:txBody>
      </p:sp>
    </p:spTree>
    <p:extLst>
      <p:ext uri="{BB962C8B-B14F-4D97-AF65-F5344CB8AC3E}">
        <p14:creationId xmlns:p14="http://schemas.microsoft.com/office/powerpoint/2010/main" val="2676628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332" y="1341997"/>
            <a:ext cx="5459185" cy="2907660"/>
          </a:xfrm>
        </p:spPr>
        <p:txBody>
          <a:bodyPr>
            <a:normAutofit fontScale="85000" lnSpcReduction="20000"/>
          </a:bodyPr>
          <a:lstStyle/>
          <a:p>
            <a:pPr marL="0" indent="0" algn="just">
              <a:buNone/>
            </a:pPr>
            <a:r>
              <a:rPr lang="el-GR" sz="1600" dirty="0">
                <a:latin typeface="Calibri" panose="020F0502020204030204" pitchFamily="34" charset="0"/>
                <a:cs typeface="Calibri" panose="020F0502020204030204" pitchFamily="34" charset="0"/>
              </a:rPr>
              <a:t>Επιπλέον (σύμφωνα με το προ</a:t>
            </a:r>
            <a:r>
              <a:rPr lang="en-GB" sz="1600" dirty="0">
                <a:latin typeface="Calibri" panose="020F0502020204030204" pitchFamily="34" charset="0"/>
                <a:cs typeface="Calibri" panose="020F0502020204030204" pitchFamily="34" charset="0"/>
              </a:rPr>
              <a:t>ï</a:t>
            </a:r>
            <a:r>
              <a:rPr lang="el-GR" sz="1600" dirty="0">
                <a:latin typeface="Calibri" panose="020F0502020204030204" pitchFamily="34" charset="0"/>
                <a:cs typeface="Calibri" panose="020F0502020204030204" pitchFamily="34" charset="0"/>
              </a:rPr>
              <a:t>σχύσαν δίκαιο αλλά και τις διατάξεις του 4636/2019)</a:t>
            </a:r>
            <a:r>
              <a:rPr lang="en-US" sz="1600" dirty="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a:p>
            <a:pPr marL="0" indent="0" algn="just">
              <a:buNone/>
            </a:pPr>
            <a:endParaRPr lang="en-US" sz="1600" dirty="0">
              <a:latin typeface="Calibri" panose="020F0502020204030204" pitchFamily="34" charset="0"/>
              <a:cs typeface="Calibri" panose="020F0502020204030204" pitchFamily="34" charset="0"/>
            </a:endParaRPr>
          </a:p>
          <a:p>
            <a:pPr algn="just"/>
            <a:r>
              <a:rPr lang="el-GR" sz="1600" dirty="0">
                <a:latin typeface="Calibri" panose="020F0502020204030204" pitchFamily="34" charset="0"/>
                <a:cs typeface="Calibri" panose="020F0502020204030204" pitchFamily="34" charset="0"/>
              </a:rPr>
              <a:t>Η πρόσβαση στο γενικό εκπαιδευτικό σύστημα και σε προγράμματα περαιτέρω κατάρτισης ή επιμόρφωσης </a:t>
            </a:r>
            <a:r>
              <a:rPr lang="el-GR" sz="1600" b="1" dirty="0">
                <a:latin typeface="Calibri" panose="020F0502020204030204" pitchFamily="34" charset="0"/>
                <a:cs typeface="Calibri" panose="020F0502020204030204" pitchFamily="34" charset="0"/>
              </a:rPr>
              <a:t>επιτρέπεται στους ενήλικες δικαιούχους διεθνούς προστασίας </a:t>
            </a:r>
            <a:r>
              <a:rPr lang="el-GR" sz="1600" dirty="0">
                <a:latin typeface="Calibri" panose="020F0502020204030204" pitchFamily="34" charset="0"/>
                <a:cs typeface="Calibri" panose="020F0502020204030204" pitchFamily="34" charset="0"/>
              </a:rPr>
              <a:t>με τους ίδιους όρους που ισχύουν για τους νομίμως διαμένοντες στην Ελλάδα υπηκόους τρίτων χωρών.</a:t>
            </a:r>
          </a:p>
          <a:p>
            <a:pPr marL="0" indent="0" algn="just">
              <a:buNone/>
            </a:pPr>
            <a:endParaRPr lang="en-US" sz="1600" dirty="0">
              <a:latin typeface="Calibri" panose="020F0502020204030204" pitchFamily="34" charset="0"/>
              <a:cs typeface="Calibri" panose="020F0502020204030204" pitchFamily="34" charset="0"/>
            </a:endParaRPr>
          </a:p>
          <a:p>
            <a:pPr algn="just"/>
            <a:r>
              <a:rPr lang="el-GR" sz="1600" dirty="0">
                <a:latin typeface="Calibri" panose="020F0502020204030204" pitchFamily="34" charset="0"/>
                <a:cs typeface="Calibri" panose="020F0502020204030204" pitchFamily="34" charset="0"/>
              </a:rPr>
              <a:t>Δικαιούχοι διεθνούς προστασίας, οι οποίοι δεν μπορούν να παράσχουν τεκμηριωμένα αποδεικτικά στοιχεία των τίτλων τους, </a:t>
            </a:r>
            <a:r>
              <a:rPr lang="el-GR" sz="1600" b="1" dirty="0">
                <a:latin typeface="Calibri" panose="020F0502020204030204" pitchFamily="34" charset="0"/>
                <a:cs typeface="Calibri" panose="020F0502020204030204" pitchFamily="34" charset="0"/>
              </a:rPr>
              <a:t>διευκολύνονται ως προς την πλήρη πρόσβασή τους σε κατάλληλα προγράμματα για την αξιολόγηση, την επικύρωση και την πιστοποίηση της προηγούμενης μάθησής τους </a:t>
            </a:r>
            <a:r>
              <a:rPr lang="el-GR" sz="1600" dirty="0">
                <a:latin typeface="Calibri" panose="020F0502020204030204" pitchFamily="34" charset="0"/>
                <a:cs typeface="Calibri" panose="020F0502020204030204" pitchFamily="34" charset="0"/>
              </a:rPr>
              <a:t>(δεν υπάρχει αντίστοιχο νομικό/θεσμικό πλαίσιο ακόμα)</a:t>
            </a:r>
            <a:endParaRPr lang="en-US" sz="1600" dirty="0">
              <a:latin typeface="Calibri" panose="020F0502020204030204" pitchFamily="34" charset="0"/>
              <a:cs typeface="Calibri" panose="020F0502020204030204" pitchFamily="34" charset="0"/>
            </a:endParaRPr>
          </a:p>
          <a:p>
            <a:pPr marL="0" indent="0" algn="just">
              <a:buNone/>
            </a:pPr>
            <a:endParaRPr lang="en-US" sz="1600" dirty="0"/>
          </a:p>
          <a:p>
            <a:pPr algn="just">
              <a:buFont typeface="Wingdings" panose="05000000000000000000" pitchFamily="2" charset="2"/>
              <a:buChar char="q"/>
            </a:pPr>
            <a:endParaRPr lang="en-GB" sz="1600" dirty="0"/>
          </a:p>
          <a:p>
            <a:pPr algn="just"/>
            <a:endParaRPr lang="en-GB" sz="1600" dirty="0"/>
          </a:p>
          <a:p>
            <a:pPr algn="just">
              <a:buFont typeface="Wingdings" panose="05000000000000000000" pitchFamily="2" charset="2"/>
              <a:buChar char="q"/>
            </a:pPr>
            <a:endParaRPr lang="en-GB" sz="1600" dirty="0"/>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680734"/>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355235"/>
            <a:ext cx="7780583" cy="309185"/>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sz="1800" b="1" dirty="0">
                <a:solidFill>
                  <a:srgbClr val="FF5757"/>
                </a:solidFill>
                <a:latin typeface="Lato"/>
              </a:rPr>
              <a:t>ΕΚΠΑΙΔΕΥΣΗ</a:t>
            </a:r>
            <a:endParaRPr lang="en-GB" sz="1800" b="1" dirty="0">
              <a:solidFill>
                <a:srgbClr val="FF5757"/>
              </a:solidFill>
              <a:latin typeface="Lato"/>
            </a:endParaRPr>
          </a:p>
        </p:txBody>
      </p:sp>
      <p:pic>
        <p:nvPicPr>
          <p:cNvPr id="12" name="Picture 11">
            <a:extLst>
              <a:ext uri="{FF2B5EF4-FFF2-40B4-BE49-F238E27FC236}">
                <a16:creationId xmlns:a16="http://schemas.microsoft.com/office/drawing/2014/main" id="{29F0B192-CCAD-2B28-7E54-8072AD7E56FD}"/>
              </a:ext>
            </a:extLst>
          </p:cNvPr>
          <p:cNvPicPr>
            <a:picLocks noChangeAspect="1"/>
          </p:cNvPicPr>
          <p:nvPr/>
        </p:nvPicPr>
        <p:blipFill>
          <a:blip r:embed="rId5"/>
          <a:stretch>
            <a:fillRect/>
          </a:stretch>
        </p:blipFill>
        <p:spPr>
          <a:xfrm>
            <a:off x="6297854" y="1483629"/>
            <a:ext cx="2531253" cy="2628142"/>
          </a:xfrm>
          <a:prstGeom prst="rect">
            <a:avLst/>
          </a:prstGeom>
        </p:spPr>
      </p:pic>
    </p:spTree>
    <p:extLst>
      <p:ext uri="{BB962C8B-B14F-4D97-AF65-F5344CB8AC3E}">
        <p14:creationId xmlns:p14="http://schemas.microsoft.com/office/powerpoint/2010/main" val="2042875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731EC568-87BB-4FBE-9CC3-246220EF656C}"/>
              </a:ext>
            </a:extLst>
          </p:cNvPr>
          <p:cNvSpPr>
            <a:spLocks noGrp="1"/>
          </p:cNvSpPr>
          <p:nvPr>
            <p:ph idx="1"/>
          </p:nvPr>
        </p:nvSpPr>
        <p:spPr>
          <a:xfrm>
            <a:off x="475331" y="1262062"/>
            <a:ext cx="2600929" cy="2619375"/>
          </a:xfrm>
        </p:spPr>
        <p:txBody>
          <a:bodyPr>
            <a:normAutofit fontScale="85000" lnSpcReduction="20000"/>
          </a:bodyPr>
          <a:lstStyle/>
          <a:p>
            <a:pPr eaLnBrk="1" hangingPunct="1"/>
            <a:r>
              <a:rPr lang="el-GR" altLang="el-GR" sz="1600" b="1" dirty="0">
                <a:latin typeface="Calibri" panose="020F0502020204030204" pitchFamily="34" charset="0"/>
                <a:cs typeface="Calibri" panose="020F0502020204030204" pitchFamily="34" charset="0"/>
              </a:rPr>
              <a:t>Ίση μεταχείριση </a:t>
            </a:r>
            <a:r>
              <a:rPr lang="el-GR" altLang="el-GR" sz="1600" dirty="0">
                <a:latin typeface="Calibri" panose="020F0502020204030204" pitchFamily="34" charset="0"/>
                <a:cs typeface="Calibri" panose="020F0502020204030204" pitchFamily="34" charset="0"/>
              </a:rPr>
              <a:t>με τους Έλληνες πολίτες ως προς την αναγνώριση αλλοδαπών πτυχίων, πιστοποιητικών και λοιπών αποδεικτικών επίσημων τίτλων.</a:t>
            </a:r>
          </a:p>
          <a:p>
            <a:pPr marL="0" indent="0" eaLnBrk="1" hangingPunct="1">
              <a:buNone/>
            </a:pPr>
            <a:endParaRPr lang="el-GR" altLang="el-GR" sz="1600" dirty="0">
              <a:latin typeface="Calibri" panose="020F0502020204030204" pitchFamily="34" charset="0"/>
              <a:cs typeface="Calibri" panose="020F0502020204030204" pitchFamily="34" charset="0"/>
            </a:endParaRPr>
          </a:p>
          <a:p>
            <a:pPr eaLnBrk="1" hangingPunct="1"/>
            <a:r>
              <a:rPr lang="el-GR" altLang="el-GR" sz="1600" b="1" dirty="0">
                <a:latin typeface="Calibri" panose="020F0502020204030204" pitchFamily="34" charset="0"/>
                <a:cs typeface="Calibri" panose="020F0502020204030204" pitchFamily="34" charset="0"/>
              </a:rPr>
              <a:t>Διευκόλυνση</a:t>
            </a:r>
            <a:r>
              <a:rPr lang="el-GR" altLang="el-GR" sz="1600" dirty="0">
                <a:latin typeface="Calibri" panose="020F0502020204030204" pitchFamily="34" charset="0"/>
                <a:cs typeface="Calibri" panose="020F0502020204030204" pitchFamily="34" charset="0"/>
              </a:rPr>
              <a:t> - πρόσβαση σε κατάλληλα προγράμματα για την αξιολόγηση,  επικύρωση και πιστοποίηση της προηγούμενης μάθησης.</a:t>
            </a:r>
          </a:p>
        </p:txBody>
      </p:sp>
      <p:grpSp>
        <p:nvGrpSpPr>
          <p:cNvPr id="7" name="Group 3">
            <a:extLst>
              <a:ext uri="{FF2B5EF4-FFF2-40B4-BE49-F238E27FC236}">
                <a16:creationId xmlns:a16="http://schemas.microsoft.com/office/drawing/2014/main" id="{E9CDB669-2787-78D2-A552-7EBAF39890CE}"/>
              </a:ext>
            </a:extLst>
          </p:cNvPr>
          <p:cNvGrpSpPr>
            <a:grpSpLocks/>
          </p:cNvGrpSpPr>
          <p:nvPr/>
        </p:nvGrpSpPr>
        <p:grpSpPr bwMode="auto">
          <a:xfrm>
            <a:off x="475331" y="808967"/>
            <a:ext cx="547688" cy="223838"/>
            <a:chOff x="0" y="0"/>
            <a:chExt cx="1609743" cy="660400"/>
          </a:xfrm>
        </p:grpSpPr>
        <p:sp>
          <p:nvSpPr>
            <p:cNvPr id="8"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9" name="Ομάδα 8"/>
          <p:cNvGrpSpPr/>
          <p:nvPr/>
        </p:nvGrpSpPr>
        <p:grpSpPr>
          <a:xfrm>
            <a:off x="8453267" y="0"/>
            <a:ext cx="970757" cy="1056287"/>
            <a:chOff x="0" y="-10319"/>
            <a:chExt cx="1643063" cy="1917701"/>
          </a:xfrm>
        </p:grpSpPr>
        <p:pic>
          <p:nvPicPr>
            <p:cNvPr id="10"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itle 1"/>
          <p:cNvSpPr txBox="1">
            <a:spLocks/>
          </p:cNvSpPr>
          <p:nvPr/>
        </p:nvSpPr>
        <p:spPr>
          <a:xfrm>
            <a:off x="475331" y="263636"/>
            <a:ext cx="7780583" cy="361314"/>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600" b="1" dirty="0">
                <a:latin typeface="Lato"/>
              </a:rPr>
              <a:t>ΔΙΑΔΙΚΑΣΙΕΣ ΓΙΑ ΤΗΝ ΑΝΑΓΝΩΡΙΣΗ ΤΙΤΛΩΝ – </a:t>
            </a:r>
            <a:r>
              <a:rPr lang="el-GR" altLang="el-GR" sz="1600" b="1" dirty="0">
                <a:solidFill>
                  <a:srgbClr val="FF5757"/>
                </a:solidFill>
                <a:latin typeface="Lato"/>
              </a:rPr>
              <a:t>ΑΡ. 29</a:t>
            </a:r>
            <a:r>
              <a:rPr lang="en-US" altLang="el-GR" sz="1600" b="1" dirty="0">
                <a:solidFill>
                  <a:srgbClr val="FF5757"/>
                </a:solidFill>
                <a:latin typeface="Lato"/>
              </a:rPr>
              <a:t> N. 4636/2019</a:t>
            </a:r>
            <a:endParaRPr lang="en-GB" sz="1600" b="1" dirty="0">
              <a:solidFill>
                <a:srgbClr val="FF5757"/>
              </a:solidFill>
              <a:latin typeface="Lato"/>
            </a:endParaRPr>
          </a:p>
        </p:txBody>
      </p:sp>
      <p:pic>
        <p:nvPicPr>
          <p:cNvPr id="3" name="Picture 2">
            <a:extLst>
              <a:ext uri="{FF2B5EF4-FFF2-40B4-BE49-F238E27FC236}">
                <a16:creationId xmlns:a16="http://schemas.microsoft.com/office/drawing/2014/main" id="{F628A3D8-B46C-214A-4F17-780A5478427C}"/>
              </a:ext>
            </a:extLst>
          </p:cNvPr>
          <p:cNvPicPr>
            <a:picLocks noChangeAspect="1"/>
          </p:cNvPicPr>
          <p:nvPr/>
        </p:nvPicPr>
        <p:blipFill>
          <a:blip r:embed="rId5"/>
          <a:stretch>
            <a:fillRect/>
          </a:stretch>
        </p:blipFill>
        <p:spPr>
          <a:xfrm>
            <a:off x="3445652" y="1262062"/>
            <a:ext cx="4626502" cy="2619375"/>
          </a:xfrm>
          <a:prstGeom prst="rect">
            <a:avLst/>
          </a:prstGeom>
        </p:spPr>
      </p:pic>
    </p:spTree>
    <p:extLst>
      <p:ext uri="{BB962C8B-B14F-4D97-AF65-F5344CB8AC3E}">
        <p14:creationId xmlns:p14="http://schemas.microsoft.com/office/powerpoint/2010/main" val="152561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3423" y="1252627"/>
            <a:ext cx="5598235" cy="2707753"/>
          </a:xfrm>
        </p:spPr>
        <p:txBody>
          <a:bodyPr>
            <a:normAutofit fontScale="85000" lnSpcReduction="20000"/>
          </a:bodyPr>
          <a:lstStyle/>
          <a:p>
            <a:pPr marL="0" indent="0">
              <a:lnSpc>
                <a:spcPct val="150000"/>
              </a:lnSpc>
              <a:buNone/>
            </a:pPr>
            <a:r>
              <a:rPr lang="el-GR" sz="1900" dirty="0">
                <a:latin typeface="Calibri" panose="020F0502020204030204" pitchFamily="34" charset="0"/>
                <a:cs typeface="Calibri" panose="020F0502020204030204" pitchFamily="34" charset="0"/>
              </a:rPr>
              <a:t>Υ.Α.1</a:t>
            </a:r>
            <a:r>
              <a:rPr lang="en-GB" sz="1900" dirty="0">
                <a:latin typeface="Calibri" panose="020F0502020204030204" pitchFamily="34" charset="0"/>
                <a:cs typeface="Calibri" panose="020F0502020204030204" pitchFamily="34" charset="0"/>
              </a:rPr>
              <a:t>115202</a:t>
            </a:r>
            <a:r>
              <a:rPr lang="el-GR" sz="1900" dirty="0">
                <a:latin typeface="Calibri" panose="020F0502020204030204" pitchFamily="34" charset="0"/>
                <a:cs typeface="Calibri" panose="020F0502020204030204" pitchFamily="34" charset="0"/>
              </a:rPr>
              <a:t>/ΦΕΚ</a:t>
            </a:r>
            <a:r>
              <a:rPr lang="en-GB" sz="1900" dirty="0">
                <a:latin typeface="Calibri" panose="020F0502020204030204" pitchFamily="34" charset="0"/>
                <a:cs typeface="Calibri" panose="020F0502020204030204" pitchFamily="34" charset="0"/>
              </a:rPr>
              <a:t> 3322/</a:t>
            </a:r>
            <a:r>
              <a:rPr lang="el-GR" sz="1900" dirty="0">
                <a:latin typeface="Calibri" panose="020F0502020204030204" pitchFamily="34" charset="0"/>
                <a:cs typeface="Calibri" panose="020F0502020204030204" pitchFamily="34" charset="0"/>
              </a:rPr>
              <a:t> Β’/202</a:t>
            </a:r>
            <a:r>
              <a:rPr lang="en-GB" sz="1900" dirty="0">
                <a:latin typeface="Calibri" panose="020F0502020204030204" pitchFamily="34" charset="0"/>
                <a:cs typeface="Calibri" panose="020F0502020204030204" pitchFamily="34" charset="0"/>
              </a:rPr>
              <a:t>1</a:t>
            </a:r>
            <a:endParaRPr lang="en-US" sz="1900" dirty="0">
              <a:latin typeface="Calibri" panose="020F0502020204030204" pitchFamily="34" charset="0"/>
              <a:cs typeface="Calibri" panose="020F0502020204030204" pitchFamily="34" charset="0"/>
            </a:endParaRPr>
          </a:p>
          <a:p>
            <a:pPr marL="0" indent="0">
              <a:lnSpc>
                <a:spcPct val="150000"/>
              </a:lnSpc>
              <a:buNone/>
            </a:pPr>
            <a:r>
              <a:rPr lang="el-GR" sz="1900" b="1" u="sng" dirty="0">
                <a:latin typeface="Calibri" panose="020F0502020204030204" pitchFamily="34" charset="0"/>
                <a:cs typeface="Calibri" panose="020F0502020204030204" pitchFamily="34" charset="0"/>
              </a:rPr>
              <a:t>Οικονομικό βοήθημα</a:t>
            </a:r>
          </a:p>
          <a:p>
            <a:pPr marL="0" indent="0" algn="just">
              <a:lnSpc>
                <a:spcPct val="150000"/>
              </a:lnSpc>
              <a:buNone/>
            </a:pPr>
            <a:r>
              <a:rPr lang="el-GR" sz="1900" dirty="0">
                <a:latin typeface="Calibri" panose="020F0502020204030204" pitchFamily="34" charset="0"/>
                <a:cs typeface="Calibri" panose="020F0502020204030204" pitchFamily="34" charset="0"/>
              </a:rPr>
              <a:t>Το ύψος του πλήρους οικονομικού βοηθήματος κυμαίνεται ανάλογα με τον αριθμό των μελών της ωφελούμενης μονάδας ως εξής: α. 150 ευρώ για ωφελούμενη μονάδα ενός ατόμου, β. 270 ευρώ για ωφελούμενη μονάδα δύο ατόμων γ. 320 ευρώ για ωφελούμενη μονάδα τριών ατόμων, δ. 420 ευρώ για ωφελούμενη μονάδα τεσσάρων ατόμων και άνω. </a:t>
            </a:r>
            <a:endParaRPr lang="en-GB" sz="1900" dirty="0">
              <a:latin typeface="Calibri" panose="020F0502020204030204" pitchFamily="34" charset="0"/>
              <a:cs typeface="Calibri" panose="020F0502020204030204" pitchFamily="34" charset="0"/>
            </a:endParaRPr>
          </a:p>
          <a:p>
            <a:pPr>
              <a:lnSpc>
                <a:spcPct val="150000"/>
              </a:lnSpc>
              <a:buFont typeface="Arial" panose="020B0604020202020204" pitchFamily="34" charset="0"/>
              <a:buChar char="•"/>
            </a:pPr>
            <a:endParaRPr lang="en-GB" sz="1600" dirty="0"/>
          </a:p>
          <a:p>
            <a:pPr>
              <a:lnSpc>
                <a:spcPct val="150000"/>
              </a:lnSpc>
            </a:pPr>
            <a:endParaRPr lang="en-GB" sz="1800" dirty="0"/>
          </a:p>
        </p:txBody>
      </p:sp>
      <p:sp>
        <p:nvSpPr>
          <p:cNvPr id="5" name="Title 1"/>
          <p:cNvSpPr>
            <a:spLocks noGrp="1"/>
          </p:cNvSpPr>
          <p:nvPr>
            <p:ph type="title"/>
          </p:nvPr>
        </p:nvSpPr>
        <p:spPr>
          <a:xfrm>
            <a:off x="440754" y="204348"/>
            <a:ext cx="8380904" cy="354817"/>
          </a:xfrm>
        </p:spPr>
        <p:txBody>
          <a:bodyPr>
            <a:normAutofit/>
          </a:bodyPr>
          <a:lstStyle/>
          <a:p>
            <a:r>
              <a:rPr lang="el-GR" sz="2000" b="1" dirty="0">
                <a:solidFill>
                  <a:schemeClr val="bg1"/>
                </a:solidFill>
                <a:latin typeface="Lato"/>
                <a:cs typeface="Calibri" panose="020F0502020204030204" pitchFamily="34" charset="0"/>
              </a:rPr>
              <a:t>ΤΟ ΠΡΟΓΡΑΜΜΑ </a:t>
            </a:r>
            <a:r>
              <a:rPr lang="en-US" sz="2000" b="1" dirty="0">
                <a:solidFill>
                  <a:srgbClr val="0072BC"/>
                </a:solidFill>
                <a:latin typeface="Lato"/>
                <a:cs typeface="Calibri" panose="020F0502020204030204" pitchFamily="34" charset="0"/>
              </a:rPr>
              <a:t>ESTIA</a:t>
            </a:r>
            <a:r>
              <a:rPr lang="el-GR" sz="2000" b="1" dirty="0">
                <a:solidFill>
                  <a:srgbClr val="0072BC"/>
                </a:solidFill>
                <a:latin typeface="Lato"/>
                <a:cs typeface="Calibri" panose="020F0502020204030204" pitchFamily="34" charset="0"/>
              </a:rPr>
              <a:t> ΙΙ </a:t>
            </a:r>
            <a:endParaRPr lang="en-GB" sz="2000" dirty="0">
              <a:solidFill>
                <a:srgbClr val="0072BC"/>
              </a:solidFill>
              <a:latin typeface="Lato"/>
              <a:cs typeface="Calibri" panose="020F0502020204030204" pitchFamily="34" charset="0"/>
            </a:endParaRPr>
          </a:p>
        </p:txBody>
      </p:sp>
      <p:pic>
        <p:nvPicPr>
          <p:cNvPr id="1026" name="Picture 2" descr="Financial aid sign with money and piggy bank.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9207"/>
            <a:ext cx="3067849" cy="204523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Ομάδα 5"/>
          <p:cNvGrpSpPr/>
          <p:nvPr/>
        </p:nvGrpSpPr>
        <p:grpSpPr>
          <a:xfrm>
            <a:off x="8038826" y="147949"/>
            <a:ext cx="970757" cy="1056287"/>
            <a:chOff x="0" y="-10319"/>
            <a:chExt cx="1643063" cy="1917701"/>
          </a:xfrm>
        </p:grpSpPr>
        <p:pic>
          <p:nvPicPr>
            <p:cNvPr id="7" name="Picture 7">
              <a:extLst>
                <a:ext uri="{FF2B5EF4-FFF2-40B4-BE49-F238E27FC236}">
                  <a16:creationId xmlns:a16="http://schemas.microsoft.com/office/drawing/2014/main" id="{1852AE82-FA62-1C21-D57B-26302D2FD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8D47299F-0B9C-3CD1-2337-6DED00300A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10FA1009-6031-A6DD-C7E9-72E3993A87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3795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731EC568-87BB-4FBE-9CC3-246220EF656C}"/>
              </a:ext>
            </a:extLst>
          </p:cNvPr>
          <p:cNvSpPr>
            <a:spLocks noGrp="1"/>
          </p:cNvSpPr>
          <p:nvPr>
            <p:ph idx="1"/>
          </p:nvPr>
        </p:nvSpPr>
        <p:spPr>
          <a:xfrm>
            <a:off x="381547" y="1168004"/>
            <a:ext cx="8493504" cy="3016435"/>
          </a:xfrm>
        </p:spPr>
        <p:txBody>
          <a:bodyPr>
            <a:noAutofit/>
          </a:bodyPr>
          <a:lstStyle/>
          <a:p>
            <a:pPr marL="0" indent="0" eaLnBrk="1" hangingPunct="1">
              <a:buNone/>
            </a:pPr>
            <a:r>
              <a:rPr lang="el-GR" sz="1400" dirty="0">
                <a:latin typeface="Calibri" panose="020F0502020204030204" pitchFamily="34" charset="0"/>
                <a:cs typeface="Calibri" panose="020F0502020204030204" pitchFamily="34" charset="0"/>
              </a:rPr>
              <a:t>Στην πραγματικότητα</a:t>
            </a:r>
            <a:r>
              <a:rPr lang="en-GB" sz="1400" dirty="0">
                <a:latin typeface="Calibri" panose="020F0502020204030204" pitchFamily="34" charset="0"/>
                <a:cs typeface="Calibri" panose="020F0502020204030204" pitchFamily="34" charset="0"/>
              </a:rPr>
              <a:t>: </a:t>
            </a:r>
          </a:p>
          <a:p>
            <a:pPr eaLnBrk="1" hangingPunct="1"/>
            <a:r>
              <a:rPr lang="en-GB" sz="1400" dirty="0">
                <a:latin typeface="Calibri" panose="020F0502020204030204" pitchFamily="34" charset="0"/>
                <a:cs typeface="Calibri" panose="020F0502020204030204" pitchFamily="34" charset="0"/>
              </a:rPr>
              <a:t>O</a:t>
            </a:r>
            <a:r>
              <a:rPr lang="el-GR" sz="1400" dirty="0">
                <a:latin typeface="Calibri" panose="020F0502020204030204" pitchFamily="34" charset="0"/>
                <a:cs typeface="Calibri" panose="020F0502020204030204" pitchFamily="34" charset="0"/>
              </a:rPr>
              <a:t>ι πρόσφυγες </a:t>
            </a:r>
            <a:r>
              <a:rPr lang="el-GR" sz="1400" b="1" dirty="0">
                <a:latin typeface="Calibri" panose="020F0502020204030204" pitchFamily="34" charset="0"/>
                <a:cs typeface="Calibri" panose="020F0502020204030204" pitchFamily="34" charset="0"/>
              </a:rPr>
              <a:t>αδυνατούν να προσκομίσουν αποδεικτικά έγγραφα </a:t>
            </a:r>
            <a:r>
              <a:rPr lang="el-GR" sz="1400" dirty="0">
                <a:latin typeface="Calibri" panose="020F0502020204030204" pitchFamily="34" charset="0"/>
                <a:cs typeface="Calibri" panose="020F0502020204030204" pitchFamily="34" charset="0"/>
              </a:rPr>
              <a:t>για τις προηγούμενες σπουδές τους. Μπορεί να αναγκάστηκαν να εγκαταλείψουν στην πατρίδα τους τα προσωπικά τους υπάρχοντα και έγγραφα. </a:t>
            </a:r>
            <a:endParaRPr lang="en-GB" sz="1400" dirty="0">
              <a:latin typeface="Calibri" panose="020F0502020204030204" pitchFamily="34" charset="0"/>
              <a:cs typeface="Calibri" panose="020F0502020204030204" pitchFamily="34" charset="0"/>
            </a:endParaRPr>
          </a:p>
          <a:p>
            <a:pPr eaLnBrk="1" hangingPunct="1"/>
            <a:r>
              <a:rPr lang="el-GR" sz="1400" dirty="0">
                <a:latin typeface="Calibri" panose="020F0502020204030204" pitchFamily="34" charset="0"/>
                <a:cs typeface="Calibri" panose="020F0502020204030204" pitchFamily="34" charset="0"/>
              </a:rPr>
              <a:t>Ενδέχεται επίσης </a:t>
            </a:r>
            <a:r>
              <a:rPr lang="el-GR" sz="1400" b="1" dirty="0">
                <a:latin typeface="Calibri" panose="020F0502020204030204" pitchFamily="34" charset="0"/>
                <a:cs typeface="Calibri" panose="020F0502020204030204" pitchFamily="34" charset="0"/>
              </a:rPr>
              <a:t>να μην υπάρχει ασφαλής τρόπος επικοινωνίας </a:t>
            </a:r>
            <a:r>
              <a:rPr lang="el-GR" sz="1400" dirty="0">
                <a:latin typeface="Calibri" panose="020F0502020204030204" pitchFamily="34" charset="0"/>
                <a:cs typeface="Calibri" panose="020F0502020204030204" pitchFamily="34" charset="0"/>
              </a:rPr>
              <a:t>με τα εκπαιδευτικά ιδρύματα όπου απέκτησαν τα προσόντα τους ή οι σχετικοί φάκελοι και τα σχετικά αρχεία να έχουν καταστραφεί λόγω του πολέμου ή της βίας. </a:t>
            </a:r>
            <a:endParaRPr lang="en-GB" sz="1400" dirty="0">
              <a:latin typeface="Calibri" panose="020F0502020204030204" pitchFamily="34" charset="0"/>
              <a:cs typeface="Calibri" panose="020F0502020204030204" pitchFamily="34" charset="0"/>
            </a:endParaRPr>
          </a:p>
          <a:p>
            <a:pPr eaLnBrk="1" hangingPunct="1"/>
            <a:r>
              <a:rPr lang="el-GR" sz="1400" dirty="0">
                <a:latin typeface="Calibri" panose="020F0502020204030204" pitchFamily="34" charset="0"/>
                <a:cs typeface="Calibri" panose="020F0502020204030204" pitchFamily="34" charset="0"/>
              </a:rPr>
              <a:t>Είναι επίσης πιθανό </a:t>
            </a:r>
            <a:r>
              <a:rPr lang="el-GR" sz="1400" b="1" dirty="0">
                <a:latin typeface="Calibri" panose="020F0502020204030204" pitchFamily="34" charset="0"/>
                <a:cs typeface="Calibri" panose="020F0502020204030204" pitchFamily="34" charset="0"/>
              </a:rPr>
              <a:t>να συλλέγονται από τις αρχές της χώρας καταγωγής τους πληροφορίες </a:t>
            </a:r>
            <a:r>
              <a:rPr lang="el-GR" sz="1400" dirty="0">
                <a:latin typeface="Calibri" panose="020F0502020204030204" pitchFamily="34" charset="0"/>
                <a:cs typeface="Calibri" panose="020F0502020204030204" pitchFamily="34" charset="0"/>
              </a:rPr>
              <a:t>για το πρόσωπό τους για πολιτικούς ή άλλους λόγους. </a:t>
            </a:r>
            <a:endParaRPr lang="en-GB" sz="1400" dirty="0">
              <a:latin typeface="Calibri" panose="020F0502020204030204" pitchFamily="34" charset="0"/>
              <a:cs typeface="Calibri" panose="020F0502020204030204" pitchFamily="34" charset="0"/>
            </a:endParaRPr>
          </a:p>
          <a:p>
            <a:pPr eaLnBrk="1" hangingPunct="1"/>
            <a:r>
              <a:rPr lang="el-GR" sz="1400" b="1" dirty="0">
                <a:latin typeface="Calibri" panose="020F0502020204030204" pitchFamily="34" charset="0"/>
                <a:cs typeface="Calibri" panose="020F0502020204030204" pitchFamily="34" charset="0"/>
              </a:rPr>
              <a:t>Οι ευρωπαϊκοί φορείς </a:t>
            </a:r>
            <a:r>
              <a:rPr lang="el-GR" sz="1400" dirty="0">
                <a:latin typeface="Calibri" panose="020F0502020204030204" pitchFamily="34" charset="0"/>
                <a:cs typeface="Calibri" panose="020F0502020204030204" pitchFamily="34" charset="0"/>
              </a:rPr>
              <a:t>που είναι αρμόδιοι για την αναγνώριση των προσόντων έχουν εντοπίσει τα ειδικότερα προβλήματα που αντιμετωπίζουν οι πρόσφυγες προκειμένου προκειμένου να πιστοποιήσουν τις προηγούμενες σπουδές τους και έχουν αναδείξει την </a:t>
            </a:r>
            <a:r>
              <a:rPr lang="el-GR" sz="1400" b="1" dirty="0">
                <a:latin typeface="Calibri" panose="020F0502020204030204" pitchFamily="34" charset="0"/>
                <a:cs typeface="Calibri" panose="020F0502020204030204" pitchFamily="34" charset="0"/>
              </a:rPr>
              <a:t>έλλειψη των αποδεικτικών εγγράφων ως την κύρια πρόκληση</a:t>
            </a:r>
            <a:r>
              <a:rPr lang="en-GB" sz="1400" b="1" dirty="0">
                <a:latin typeface="Calibri" panose="020F0502020204030204" pitchFamily="34" charset="0"/>
                <a:cs typeface="Calibri" panose="020F0502020204030204" pitchFamily="34" charset="0"/>
              </a:rPr>
              <a:t>.</a:t>
            </a:r>
          </a:p>
          <a:p>
            <a:pPr marL="0" indent="0">
              <a:buNone/>
            </a:pPr>
            <a:endParaRPr lang="el-GR" altLang="el-GR" sz="900" dirty="0">
              <a:latin typeface="Lato Medium" panose="020F0502020204030203"/>
            </a:endParaRPr>
          </a:p>
          <a:p>
            <a:pPr marL="0" indent="0">
              <a:buNone/>
            </a:pPr>
            <a:r>
              <a:rPr lang="en-GB" altLang="el-GR" sz="900" dirty="0">
                <a:latin typeface="Lato Medium" panose="020F0502020204030203"/>
              </a:rPr>
              <a:t>(UNHCR, </a:t>
            </a:r>
            <a:r>
              <a:rPr lang="el-GR" sz="900" dirty="0"/>
              <a:t>Σημείωμα για την Ένταξη των Προσφύγων στην Ευρωπαϊκή Ένωση</a:t>
            </a:r>
            <a:r>
              <a:rPr lang="en-GB" sz="900" dirty="0">
                <a:latin typeface="Lato Medium" panose="020F0502020204030203"/>
              </a:rPr>
              <a:t>, 2007, https://www.refworld.org/cgi-bin/texis/vtx/rwmain/opendocpdf.pdf?reldoc=y&amp;docid=4c493c452)</a:t>
            </a:r>
            <a:endParaRPr lang="el-GR" altLang="el-GR" sz="900" dirty="0">
              <a:latin typeface="Arial" panose="020B0604020202020204" pitchFamily="34" charset="0"/>
            </a:endParaRPr>
          </a:p>
          <a:p>
            <a:pPr marL="0" indent="0" eaLnBrk="1" hangingPunct="1">
              <a:buNone/>
            </a:pPr>
            <a:endParaRPr lang="el-GR" altLang="el-GR" sz="1050" dirty="0">
              <a:latin typeface="Lato Medium" panose="020F0502020204030203"/>
            </a:endParaRPr>
          </a:p>
        </p:txBody>
      </p:sp>
      <p:grpSp>
        <p:nvGrpSpPr>
          <p:cNvPr id="6" name="Group 3">
            <a:extLst>
              <a:ext uri="{FF2B5EF4-FFF2-40B4-BE49-F238E27FC236}">
                <a16:creationId xmlns:a16="http://schemas.microsoft.com/office/drawing/2014/main" id="{E9CDB669-2787-78D2-A552-7EBAF39890CE}"/>
              </a:ext>
            </a:extLst>
          </p:cNvPr>
          <p:cNvGrpSpPr>
            <a:grpSpLocks/>
          </p:cNvGrpSpPr>
          <p:nvPr/>
        </p:nvGrpSpPr>
        <p:grpSpPr bwMode="auto">
          <a:xfrm>
            <a:off x="475331" y="808967"/>
            <a:ext cx="547688" cy="223838"/>
            <a:chOff x="0" y="0"/>
            <a:chExt cx="1609743" cy="660400"/>
          </a:xfrm>
        </p:grpSpPr>
        <p:sp>
          <p:nvSpPr>
            <p:cNvPr id="7"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8" name="Ομάδα 7"/>
          <p:cNvGrpSpPr/>
          <p:nvPr/>
        </p:nvGrpSpPr>
        <p:grpSpPr>
          <a:xfrm>
            <a:off x="8453267" y="0"/>
            <a:ext cx="970757" cy="1056287"/>
            <a:chOff x="0" y="-10319"/>
            <a:chExt cx="1643063" cy="1917701"/>
          </a:xfrm>
        </p:grpSpPr>
        <p:pic>
          <p:nvPicPr>
            <p:cNvPr id="9"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itle 1"/>
          <p:cNvSpPr txBox="1">
            <a:spLocks/>
          </p:cNvSpPr>
          <p:nvPr/>
        </p:nvSpPr>
        <p:spPr>
          <a:xfrm>
            <a:off x="475331" y="263636"/>
            <a:ext cx="7780583" cy="361314"/>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600" b="1" dirty="0">
                <a:latin typeface="Lato"/>
              </a:rPr>
              <a:t>ΔΙΑΔΙΚΑΣΙΕΣ ΓΙΑ ΤΗΝ ΑΝΑΓΝΩΡΙΣΗ ΤΙΤΛΩΝ – </a:t>
            </a:r>
            <a:r>
              <a:rPr lang="el-GR" altLang="el-GR" sz="1600" b="1" dirty="0">
                <a:solidFill>
                  <a:srgbClr val="FF5757"/>
                </a:solidFill>
                <a:latin typeface="Lato"/>
              </a:rPr>
              <a:t>ΑΡ. 29</a:t>
            </a:r>
            <a:r>
              <a:rPr lang="en-US" altLang="el-GR" sz="1600" b="1" dirty="0">
                <a:solidFill>
                  <a:srgbClr val="FF5757"/>
                </a:solidFill>
                <a:latin typeface="Lato"/>
              </a:rPr>
              <a:t> N. 4636/2019</a:t>
            </a:r>
            <a:endParaRPr lang="en-GB" sz="1600" b="1" dirty="0">
              <a:solidFill>
                <a:srgbClr val="FF5757"/>
              </a:solidFill>
              <a:latin typeface="Lato"/>
            </a:endParaRPr>
          </a:p>
        </p:txBody>
      </p:sp>
    </p:spTree>
    <p:extLst>
      <p:ext uri="{BB962C8B-B14F-4D97-AF65-F5344CB8AC3E}">
        <p14:creationId xmlns:p14="http://schemas.microsoft.com/office/powerpoint/2010/main" val="9567890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792" y="1013076"/>
            <a:ext cx="4523382" cy="3486256"/>
          </a:xfrm>
        </p:spPr>
        <p:txBody>
          <a:bodyPr>
            <a:noAutofit/>
          </a:bodyPr>
          <a:lstStyle/>
          <a:p>
            <a:pPr algn="just"/>
            <a:endParaRPr lang="el-GR" sz="1600" dirty="0"/>
          </a:p>
          <a:p>
            <a:pPr marL="0" indent="0" algn="just">
              <a:buNone/>
            </a:pPr>
            <a:r>
              <a:rPr lang="en-US" sz="1300" dirty="0">
                <a:latin typeface="Calibri" panose="020F0502020204030204" pitchFamily="34" charset="0"/>
                <a:cs typeface="Calibri" panose="020F0502020204030204" pitchFamily="34" charset="0"/>
              </a:rPr>
              <a:t>N. 4636/2019, </a:t>
            </a:r>
            <a:r>
              <a:rPr lang="el-GR" sz="1300" dirty="0">
                <a:latin typeface="Calibri" panose="020F0502020204030204" pitchFamily="34" charset="0"/>
                <a:cs typeface="Calibri" panose="020F0502020204030204" pitchFamily="34" charset="0"/>
              </a:rPr>
              <a:t>αρ. 24</a:t>
            </a:r>
            <a:r>
              <a:rPr lang="en-US" sz="1300" dirty="0">
                <a:latin typeface="Calibri" panose="020F0502020204030204" pitchFamily="34" charset="0"/>
                <a:cs typeface="Calibri" panose="020F0502020204030204" pitchFamily="34" charset="0"/>
              </a:rPr>
              <a:t>:</a:t>
            </a:r>
            <a:endParaRPr lang="el-GR" sz="1300" dirty="0">
              <a:latin typeface="Calibri" panose="020F0502020204030204" pitchFamily="34" charset="0"/>
              <a:cs typeface="Calibri" panose="020F0502020204030204" pitchFamily="34" charset="0"/>
            </a:endParaRPr>
          </a:p>
          <a:p>
            <a:pPr marL="0" indent="0" algn="just">
              <a:buNone/>
            </a:pPr>
            <a:endParaRPr lang="en-US" sz="1300" dirty="0">
              <a:latin typeface="Calibri" panose="020F0502020204030204" pitchFamily="34" charset="0"/>
              <a:cs typeface="Calibri" panose="020F0502020204030204" pitchFamily="34" charset="0"/>
            </a:endParaRPr>
          </a:p>
          <a:p>
            <a:pPr algn="just"/>
            <a:r>
              <a:rPr lang="en-GB" sz="1300" dirty="0" err="1">
                <a:latin typeface="Calibri" panose="020F0502020204030204" pitchFamily="34" charset="0"/>
                <a:cs typeface="Calibri" panose="020F0502020204030204" pitchFamily="34" charset="0"/>
              </a:rPr>
              <a:t>Σε</a:t>
            </a:r>
            <a:r>
              <a:rPr lang="en-GB" sz="1300" dirty="0">
                <a:latin typeface="Calibri" panose="020F0502020204030204" pitchFamily="34" charset="0"/>
                <a:cs typeface="Calibri" panose="020F0502020204030204" pitchFamily="34" charset="0"/>
              </a:rPr>
              <a:t> α</a:t>
            </a:r>
            <a:r>
              <a:rPr lang="en-GB" sz="1300" dirty="0" err="1">
                <a:latin typeface="Calibri" panose="020F0502020204030204" pitchFamily="34" charset="0"/>
                <a:cs typeface="Calibri" panose="020F0502020204030204" pitchFamily="34" charset="0"/>
              </a:rPr>
              <a:t>λλοδ</a:t>
            </a:r>
            <a:r>
              <a:rPr lang="en-GB" sz="1300" dirty="0">
                <a:latin typeface="Calibri" panose="020F0502020204030204" pitchFamily="34" charset="0"/>
                <a:cs typeface="Calibri" panose="020F0502020204030204" pitchFamily="34" charset="0"/>
              </a:rPr>
              <a:t>από ή ανιθαγενή ο οποίος αναγνωρίζεται ως δικαιούχος διεθνούς προστασίας χορηγείται από την αρμόδια αρχή παραλαβής, άδεια διαμονής τριετούς διάρκειας</a:t>
            </a:r>
            <a:r>
              <a:rPr lang="el-GR" sz="1300" dirty="0">
                <a:latin typeface="Calibri" panose="020F0502020204030204" pitchFamily="34" charset="0"/>
                <a:cs typeface="Calibri" panose="020F0502020204030204" pitchFamily="34" charset="0"/>
              </a:rPr>
              <a:t>,</a:t>
            </a:r>
            <a:r>
              <a:rPr lang="en-GB" sz="1300" dirty="0">
                <a:latin typeface="Calibri" panose="020F0502020204030204" pitchFamily="34" charset="0"/>
                <a:cs typeface="Calibri" panose="020F0502020204030204" pitchFamily="34" charset="0"/>
              </a:rPr>
              <a:t> με την επιφύλαξη της παραγράφου 3 του άρθρου 21</a:t>
            </a:r>
            <a:r>
              <a:rPr lang="el-GR" sz="1300" dirty="0">
                <a:latin typeface="Calibri" panose="020F0502020204030204" pitchFamily="34" charset="0"/>
                <a:cs typeface="Calibri" panose="020F0502020204030204" pitchFamily="34" charset="0"/>
              </a:rPr>
              <a:t> (το πρόσωπο αποτελεί κίνδυνο για την ασφάλεια του κράτους ή συνιστά κίνδυνο για την κοινωνία λόγω τελεσίδικης καταδίκης για την διάπραξη ιδιαίτερα σοβαρού εγκλήματος).</a:t>
            </a:r>
          </a:p>
          <a:p>
            <a:pPr marL="0" indent="0" algn="just">
              <a:buNone/>
            </a:pPr>
            <a:endParaRPr lang="el-GR" sz="1300" dirty="0">
              <a:latin typeface="Calibri" panose="020F0502020204030204" pitchFamily="34" charset="0"/>
              <a:cs typeface="Calibri" panose="020F0502020204030204" pitchFamily="34" charset="0"/>
            </a:endParaRPr>
          </a:p>
          <a:p>
            <a:pPr algn="just"/>
            <a:r>
              <a:rPr lang="el-GR" sz="1300" dirty="0">
                <a:latin typeface="Calibri" panose="020F0502020204030204" pitchFamily="34" charset="0"/>
                <a:cs typeface="Calibri" panose="020F0502020204030204" pitchFamily="34" charset="0"/>
              </a:rPr>
              <a:t>Σε υπήκοο τρίτης χώρας ή ανιθαγενή, ο οποίος αναγνωρίζεται ως δικαιούχος επικουρικής προστασίας χορηγείται από την αρμόδια αρχή παραλαβής, άδεια διαμονής ενός (1) έτους.</a:t>
            </a:r>
            <a:endParaRPr lang="en-GB" sz="1300" dirty="0">
              <a:latin typeface="Calibri" panose="020F0502020204030204" pitchFamily="34" charset="0"/>
              <a:cs typeface="Calibri" panose="020F0502020204030204" pitchFamily="34" charset="0"/>
            </a:endParaRPr>
          </a:p>
          <a:p>
            <a:pPr marL="0" indent="0" algn="just">
              <a:buNone/>
            </a:pPr>
            <a:endParaRPr lang="el-GR" sz="1200" dirty="0">
              <a:latin typeface="Calibri" panose="020F0502020204030204" pitchFamily="34" charset="0"/>
              <a:cs typeface="Calibri" panose="020F0502020204030204" pitchFamily="34" charset="0"/>
            </a:endParaRPr>
          </a:p>
          <a:p>
            <a:pPr marL="0" indent="0" algn="just">
              <a:buNone/>
            </a:pPr>
            <a:r>
              <a:rPr lang="en-US" sz="1200"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a:p>
            <a:pPr algn="just">
              <a:buFont typeface="Wingdings" panose="05000000000000000000" pitchFamily="2" charset="2"/>
              <a:buChar char="q"/>
            </a:pPr>
            <a:endParaRPr lang="en-GB" sz="1600" dirty="0"/>
          </a:p>
          <a:p>
            <a:pPr marL="0" indent="0" algn="just">
              <a:buNone/>
            </a:pPr>
            <a:r>
              <a:rPr lang="en-US" sz="1600" dirty="0"/>
              <a:t> </a:t>
            </a:r>
            <a:endParaRPr lang="en-GB" sz="1600" dirty="0"/>
          </a:p>
          <a:p>
            <a:pPr algn="just"/>
            <a:endParaRPr lang="en-GB" sz="1600" dirty="0"/>
          </a:p>
        </p:txBody>
      </p:sp>
      <p:grpSp>
        <p:nvGrpSpPr>
          <p:cNvPr id="4" name="Group 3">
            <a:extLst>
              <a:ext uri="{FF2B5EF4-FFF2-40B4-BE49-F238E27FC236}">
                <a16:creationId xmlns:a16="http://schemas.microsoft.com/office/drawing/2014/main" id="{E9CDB669-2787-78D2-A552-7EBAF39890CE}"/>
              </a:ext>
            </a:extLst>
          </p:cNvPr>
          <p:cNvGrpSpPr>
            <a:grpSpLocks/>
          </p:cNvGrpSpPr>
          <p:nvPr/>
        </p:nvGrpSpPr>
        <p:grpSpPr bwMode="auto">
          <a:xfrm>
            <a:off x="475331" y="808967"/>
            <a:ext cx="547688" cy="223838"/>
            <a:chOff x="0" y="0"/>
            <a:chExt cx="1609743" cy="660400"/>
          </a:xfrm>
        </p:grpSpPr>
        <p:sp>
          <p:nvSpPr>
            <p:cNvPr id="5"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6" name="Ομάδα 5"/>
          <p:cNvGrpSpPr/>
          <p:nvPr/>
        </p:nvGrpSpPr>
        <p:grpSpPr>
          <a:xfrm>
            <a:off x="8453267" y="0"/>
            <a:ext cx="970757" cy="1056287"/>
            <a:chOff x="0" y="-10319"/>
            <a:chExt cx="1643063" cy="1917701"/>
          </a:xfrm>
        </p:grpSpPr>
        <p:pic>
          <p:nvPicPr>
            <p:cNvPr id="7"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txBox="1">
            <a:spLocks/>
          </p:cNvSpPr>
          <p:nvPr/>
        </p:nvSpPr>
        <p:spPr>
          <a:xfrm>
            <a:off x="475331" y="263636"/>
            <a:ext cx="7780583" cy="361314"/>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600" b="1" dirty="0">
                <a:latin typeface="Lato"/>
              </a:rPr>
              <a:t>ΑΔΕΙΑ </a:t>
            </a:r>
            <a:r>
              <a:rPr lang="el-GR" altLang="el-GR" sz="1600" b="1" dirty="0">
                <a:solidFill>
                  <a:srgbClr val="FF5757"/>
                </a:solidFill>
                <a:latin typeface="Lato"/>
              </a:rPr>
              <a:t>ΔΙΑΜΟΝΗΣ</a:t>
            </a:r>
            <a:endParaRPr lang="en-GB" sz="1600" b="1" dirty="0">
              <a:solidFill>
                <a:srgbClr val="FF5757"/>
              </a:solidFill>
              <a:latin typeface="Lato"/>
            </a:endParaRPr>
          </a:p>
        </p:txBody>
      </p:sp>
      <p:pic>
        <p:nvPicPr>
          <p:cNvPr id="11" name="Picture 10">
            <a:extLst>
              <a:ext uri="{FF2B5EF4-FFF2-40B4-BE49-F238E27FC236}">
                <a16:creationId xmlns:a16="http://schemas.microsoft.com/office/drawing/2014/main" id="{71024071-BE51-F619-A979-0AEFA51DED49}"/>
              </a:ext>
            </a:extLst>
          </p:cNvPr>
          <p:cNvPicPr>
            <a:picLocks noChangeAspect="1"/>
          </p:cNvPicPr>
          <p:nvPr/>
        </p:nvPicPr>
        <p:blipFill>
          <a:blip r:embed="rId5"/>
          <a:stretch>
            <a:fillRect/>
          </a:stretch>
        </p:blipFill>
        <p:spPr>
          <a:xfrm>
            <a:off x="5135174" y="1828800"/>
            <a:ext cx="3657600" cy="1981200"/>
          </a:xfrm>
          <a:prstGeom prst="rect">
            <a:avLst/>
          </a:prstGeom>
        </p:spPr>
      </p:pic>
    </p:spTree>
    <p:extLst>
      <p:ext uri="{BB962C8B-B14F-4D97-AF65-F5344CB8AC3E}">
        <p14:creationId xmlns:p14="http://schemas.microsoft.com/office/powerpoint/2010/main" val="3357351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330" y="1302527"/>
            <a:ext cx="4405507" cy="3018087"/>
          </a:xfrm>
        </p:spPr>
        <p:txBody>
          <a:bodyPr>
            <a:normAutofit fontScale="85000" lnSpcReduction="20000"/>
          </a:bodyPr>
          <a:lstStyle/>
          <a:p>
            <a:pPr algn="just"/>
            <a:endParaRPr lang="el-GR" sz="1600" dirty="0"/>
          </a:p>
          <a:p>
            <a:pPr algn="just"/>
            <a:r>
              <a:rPr lang="el-GR" sz="1600" b="1" dirty="0">
                <a:latin typeface="Calibri" panose="020F0502020204030204" pitchFamily="34" charset="0"/>
                <a:cs typeface="Calibri" panose="020F0502020204030204" pitchFamily="34" charset="0"/>
              </a:rPr>
              <a:t>Πολύμηνες καθυστερήσεις στην έκδοση αδειών διαμονής </a:t>
            </a:r>
            <a:r>
              <a:rPr lang="el-GR" sz="1600" dirty="0">
                <a:latin typeface="Calibri" panose="020F0502020204030204" pitchFamily="34" charset="0"/>
                <a:cs typeface="Calibri" panose="020F0502020204030204" pitchFamily="34" charset="0"/>
              </a:rPr>
              <a:t>(ο ΣτΠ καταγράφει καθυστερήσεις που μπορεί να υπερβαίνουν το ένα έτος</a:t>
            </a:r>
            <a:r>
              <a:rPr lang="en-GB" sz="1600" dirty="0">
                <a:latin typeface="Calibri" panose="020F0502020204030204" pitchFamily="34" charset="0"/>
                <a:cs typeface="Calibri" panose="020F0502020204030204" pitchFamily="34" charset="0"/>
              </a:rPr>
              <a:t>:</a:t>
            </a:r>
            <a:r>
              <a:rPr lang="el-GR" sz="1600" dirty="0">
                <a:latin typeface="Calibri" panose="020F0502020204030204" pitchFamily="34" charset="0"/>
                <a:cs typeface="Calibri" panose="020F0502020204030204" pitchFamily="34" charset="0"/>
              </a:rPr>
              <a:t>  </a:t>
            </a:r>
            <a:r>
              <a:rPr lang="en-US" sz="1600" i="1" dirty="0">
                <a:latin typeface="Calibri" panose="020F0502020204030204" pitchFamily="34" charset="0"/>
                <a:cs typeface="Calibri" panose="020F0502020204030204" pitchFamily="34" charset="0"/>
              </a:rPr>
              <a:t>https://www.synigoros.gr/?i=human-rights.el.eisodos-aitounton-asulo.683651</a:t>
            </a:r>
            <a:r>
              <a:rPr lang="el-GR" sz="1600" dirty="0">
                <a:latin typeface="Calibri" panose="020F0502020204030204" pitchFamily="34" charset="0"/>
                <a:cs typeface="Calibri" panose="020F0502020204030204" pitchFamily="34" charset="0"/>
              </a:rPr>
              <a:t>), οι οποίες αποτελούν προϋπόθεση για μια σειρά διαδικασιών, όπως η πιστοποίηση αναπηρίας και η υποβολή αίτησης για διάφορα επιδόματα κοινωνικής πρόνοιας και ενίσχυσης ευάλωτων κοινωνικών ομάδων.</a:t>
            </a:r>
          </a:p>
          <a:p>
            <a:pPr marL="0" indent="0" algn="just">
              <a:buNone/>
            </a:pPr>
            <a:endParaRPr lang="el-GR" sz="1600" dirty="0">
              <a:latin typeface="Calibri" panose="020F0502020204030204" pitchFamily="34" charset="0"/>
              <a:cs typeface="Calibri" panose="020F0502020204030204" pitchFamily="34" charset="0"/>
            </a:endParaRPr>
          </a:p>
          <a:p>
            <a:pPr algn="just"/>
            <a:r>
              <a:rPr lang="el-GR" sz="1600" dirty="0">
                <a:latin typeface="Calibri" panose="020F0502020204030204" pitchFamily="34" charset="0"/>
                <a:cs typeface="Calibri" panose="020F0502020204030204" pitchFamily="34" charset="0"/>
              </a:rPr>
              <a:t>Στην περίπτωση της άδειας διαμονής μονοετούς διάρκειας, αυτή μπορεί να περιέλθει στην κατοχή του δικαιούχου λίγες εβδομάδες πριν την παρέλευση της ισχύος της.</a:t>
            </a:r>
            <a:endParaRPr lang="en-GB" sz="1600" dirty="0">
              <a:latin typeface="Calibri" panose="020F0502020204030204" pitchFamily="34" charset="0"/>
              <a:cs typeface="Calibri" panose="020F0502020204030204" pitchFamily="34" charset="0"/>
            </a:endParaRPr>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808967"/>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263636"/>
            <a:ext cx="7780583" cy="361314"/>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600" b="1" dirty="0">
                <a:latin typeface="Lato"/>
              </a:rPr>
              <a:t>ΑΔΕΙΑ </a:t>
            </a:r>
            <a:r>
              <a:rPr lang="el-GR" altLang="el-GR" sz="1600" b="1" dirty="0">
                <a:solidFill>
                  <a:srgbClr val="FF5757"/>
                </a:solidFill>
                <a:latin typeface="Lato"/>
              </a:rPr>
              <a:t>ΔΙΑΜΟΝΗΣ</a:t>
            </a:r>
            <a:endParaRPr lang="en-GB" sz="1600" b="1" dirty="0">
              <a:solidFill>
                <a:srgbClr val="FF5757"/>
              </a:solidFill>
              <a:latin typeface="Lato"/>
            </a:endParaRPr>
          </a:p>
        </p:txBody>
      </p:sp>
      <p:pic>
        <p:nvPicPr>
          <p:cNvPr id="4" name="Picture 3">
            <a:extLst>
              <a:ext uri="{FF2B5EF4-FFF2-40B4-BE49-F238E27FC236}">
                <a16:creationId xmlns:a16="http://schemas.microsoft.com/office/drawing/2014/main" id="{5269CBCE-1E30-07AE-CB49-16BC7CA1F02A}"/>
              </a:ext>
            </a:extLst>
          </p:cNvPr>
          <p:cNvPicPr>
            <a:picLocks noChangeAspect="1"/>
          </p:cNvPicPr>
          <p:nvPr/>
        </p:nvPicPr>
        <p:blipFill>
          <a:blip r:embed="rId5"/>
          <a:stretch>
            <a:fillRect/>
          </a:stretch>
        </p:blipFill>
        <p:spPr>
          <a:xfrm>
            <a:off x="4880837" y="1598686"/>
            <a:ext cx="3862250" cy="2519141"/>
          </a:xfrm>
          <a:prstGeom prst="rect">
            <a:avLst/>
          </a:prstGeom>
        </p:spPr>
      </p:pic>
    </p:spTree>
    <p:extLst>
      <p:ext uri="{BB962C8B-B14F-4D97-AF65-F5344CB8AC3E}">
        <p14:creationId xmlns:p14="http://schemas.microsoft.com/office/powerpoint/2010/main" val="2920965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823F6-1C78-7826-6863-C95CEC637170}"/>
              </a:ext>
            </a:extLst>
          </p:cNvPr>
          <p:cNvSpPr>
            <a:spLocks noGrp="1"/>
          </p:cNvSpPr>
          <p:nvPr>
            <p:ph idx="1"/>
          </p:nvPr>
        </p:nvSpPr>
        <p:spPr>
          <a:xfrm>
            <a:off x="475330" y="1124909"/>
            <a:ext cx="7826633" cy="3195705"/>
          </a:xfrm>
        </p:spPr>
        <p:txBody>
          <a:bodyPr>
            <a:noAutofit/>
          </a:bodyPr>
          <a:lstStyle/>
          <a:p>
            <a:pPr algn="just"/>
            <a:r>
              <a:rPr lang="el-GR" sz="1400" dirty="0"/>
              <a:t> </a:t>
            </a:r>
            <a:r>
              <a:rPr lang="el-GR" sz="1400" b="1" dirty="0">
                <a:latin typeface="Calibri" panose="020F0502020204030204" pitchFamily="34" charset="0"/>
                <a:cs typeface="Calibri" panose="020F0502020204030204" pitchFamily="34" charset="0"/>
              </a:rPr>
              <a:t>Εθνική Επιτροπή για τα Δικαιώματα του Ανθρώπου (ΕΕΔΑ)</a:t>
            </a:r>
            <a:r>
              <a:rPr lang="en-GB" sz="1400" b="1"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«Οι συστημικές πλημμέλειες στη διαδικασία έκδοσης και ανανέωσης των ΑΔΕΤ, οι οποίες εκθέτουν τους δικαιούχους σε υψηλούς κινδύνους απώλειας εργασίας και αδυναμίας να υπαχθούν στην κοινωνική πρόνοια» (ΕΕΔΑ, «Επιστολή της ΕΕΔΑ προς τα συναρμόδια Υπουργεία για το θέμα της ανανέωσης των αδειών διαμονής δικαιούχων διεθνούς προστασίας», 27 Ιουλίου 2021, διαθέσιμο στο: </a:t>
            </a:r>
            <a:r>
              <a:rPr lang="el-GR" sz="1400" dirty="0">
                <a:latin typeface="Calibri" panose="020F0502020204030204" pitchFamily="34" charset="0"/>
                <a:cs typeface="Calibri" panose="020F0502020204030204" pitchFamily="34" charset="0"/>
                <a:hlinkClick r:id="rId2"/>
              </a:rPr>
              <a:t>https://bit.ly/3Gz5mv9</a:t>
            </a:r>
            <a:r>
              <a:rPr lang="el-GR" sz="1400" dirty="0">
                <a:latin typeface="Calibri" panose="020F0502020204030204" pitchFamily="34" charset="0"/>
                <a:cs typeface="Calibri" panose="020F0502020204030204" pitchFamily="34" charset="0"/>
              </a:rPr>
              <a:t>).  </a:t>
            </a:r>
          </a:p>
          <a:p>
            <a:pPr algn="just"/>
            <a:r>
              <a:rPr lang="el-GR" sz="1400" b="1" dirty="0">
                <a:latin typeface="Calibri" panose="020F0502020204030204" pitchFamily="34" charset="0"/>
                <a:cs typeface="Calibri" panose="020F0502020204030204" pitchFamily="34" charset="0"/>
              </a:rPr>
              <a:t>Ευρωπαϊκή Επιτροπή</a:t>
            </a:r>
            <a:r>
              <a:rPr lang="en-GB" sz="1400" dirty="0">
                <a:latin typeface="Calibri" panose="020F0502020204030204" pitchFamily="34" charset="0"/>
                <a:cs typeface="Calibri" panose="020F0502020204030204" pitchFamily="34" charset="0"/>
              </a:rPr>
              <a:t>:</a:t>
            </a:r>
            <a:r>
              <a:rPr lang="el-GR" sz="1400" dirty="0">
                <a:latin typeface="Calibri" panose="020F0502020204030204" pitchFamily="34" charset="0"/>
                <a:cs typeface="Calibri" panose="020F0502020204030204" pitchFamily="34" charset="0"/>
              </a:rPr>
              <a:t> «</a:t>
            </a:r>
            <a:r>
              <a:rPr lang="en-GB" sz="1400" dirty="0">
                <a:latin typeface="Calibri" panose="020F0502020204030204" pitchFamily="34" charset="0"/>
                <a:cs typeface="Calibri" panose="020F0502020204030204" pitchFamily="34" charset="0"/>
              </a:rPr>
              <a:t> H E.E. </a:t>
            </a:r>
            <a:r>
              <a:rPr lang="el-GR" sz="1400" dirty="0">
                <a:latin typeface="Calibri" panose="020F0502020204030204" pitchFamily="34" charset="0"/>
                <a:cs typeface="Calibri" panose="020F0502020204030204" pitchFamily="34" charset="0"/>
              </a:rPr>
              <a:t>παραμένει ανήσυχη λόγω των δυσχερειών και διοικητικών καθυστερήσεων στην Ελλάδα, οι οποίες παρεμποδίζουν την πρόσβαση στα δικαιώματα των δικαιούχων, όπως προβλέπονται στην Οδηγία για την αναγνώριση»(Ευρωπαϊκή Επιτροπή, Επιστολή υπ’αριθμ. Ares(2021)8048555, 7 Δεκεμβρίου 2021, διαθέσιμο στο: </a:t>
            </a:r>
            <a:r>
              <a:rPr lang="el-GR" sz="1400" dirty="0">
                <a:latin typeface="Calibri" panose="020F0502020204030204" pitchFamily="34" charset="0"/>
                <a:cs typeface="Calibri" panose="020F0502020204030204" pitchFamily="34" charset="0"/>
                <a:hlinkClick r:id="rId3"/>
              </a:rPr>
              <a:t>https://bit.ly/3KRgHsk</a:t>
            </a:r>
            <a:r>
              <a:rPr lang="el-GR" sz="1400" dirty="0">
                <a:latin typeface="Calibri" panose="020F0502020204030204" pitchFamily="34" charset="0"/>
                <a:cs typeface="Calibri" panose="020F0502020204030204" pitchFamily="34" charset="0"/>
              </a:rPr>
              <a:t>).  </a:t>
            </a:r>
          </a:p>
          <a:p>
            <a:pPr algn="just"/>
            <a:r>
              <a:rPr lang="el-GR" sz="1400" dirty="0">
                <a:latin typeface="Calibri" panose="020F0502020204030204" pitchFamily="34" charset="0"/>
                <a:cs typeface="Calibri" panose="020F0502020204030204" pitchFamily="34" charset="0"/>
              </a:rPr>
              <a:t> </a:t>
            </a:r>
            <a:r>
              <a:rPr lang="el-GR" sz="1400" b="1" dirty="0">
                <a:latin typeface="Calibri" panose="020F0502020204030204" pitchFamily="34" charset="0"/>
                <a:cs typeface="Calibri" panose="020F0502020204030204" pitchFamily="34" charset="0"/>
              </a:rPr>
              <a:t>Ευρωπαϊκός Οργανισμός για το Άσυλο </a:t>
            </a:r>
            <a:r>
              <a:rPr lang="el-GR" sz="1400" dirty="0">
                <a:latin typeface="Calibri" panose="020F0502020204030204" pitchFamily="34" charset="0"/>
                <a:cs typeface="Calibri" panose="020F0502020204030204" pitchFamily="34" charset="0"/>
              </a:rPr>
              <a:t>(European Union Agency for Asylum, EUAA)</a:t>
            </a:r>
            <a:r>
              <a:rPr lang="en-GB" sz="1400" dirty="0">
                <a:latin typeface="Calibri" panose="020F0502020204030204" pitchFamily="34" charset="0"/>
                <a:cs typeface="Calibri" panose="020F0502020204030204" pitchFamily="34" charset="0"/>
              </a:rPr>
              <a:t>:</a:t>
            </a:r>
            <a:r>
              <a:rPr lang="el-GR" sz="1400" dirty="0">
                <a:latin typeface="Calibri" panose="020F0502020204030204" pitchFamily="34" charset="0"/>
                <a:cs typeface="Calibri" panose="020F0502020204030204" pitchFamily="34" charset="0"/>
              </a:rPr>
              <a:t> επιβεβαιώνει τα «διοικητικά εμπόδια και καθυστερήσεις», κυρίως σε μεγάλα αστικά κέντρα (</a:t>
            </a:r>
            <a:r>
              <a:rPr lang="en-US" sz="1400" dirty="0">
                <a:latin typeface="Calibri" panose="020F0502020204030204" pitchFamily="34" charset="0"/>
                <a:cs typeface="Calibri" panose="020F0502020204030204" pitchFamily="34" charset="0"/>
              </a:rPr>
              <a:t>EUAA, Residence permits for third-country nationals in the context of asylum, EUAA/IAS/2022/6, Ια</a:t>
            </a:r>
            <a:r>
              <a:rPr lang="en-US" sz="1400" dirty="0" err="1">
                <a:latin typeface="Calibri" panose="020F0502020204030204" pitchFamily="34" charset="0"/>
                <a:cs typeface="Calibri" panose="020F0502020204030204" pitchFamily="34" charset="0"/>
              </a:rPr>
              <a:t>νουάριος</a:t>
            </a:r>
            <a:r>
              <a:rPr lang="en-US" sz="1400" dirty="0">
                <a:latin typeface="Calibri" panose="020F0502020204030204" pitchFamily="34" charset="0"/>
                <a:cs typeface="Calibri" panose="020F0502020204030204" pitchFamily="34" charset="0"/>
              </a:rPr>
              <a:t> 2022, 2, </a:t>
            </a:r>
            <a:r>
              <a:rPr lang="en-US" sz="1400" dirty="0" err="1">
                <a:latin typeface="Calibri" panose="020F0502020204030204" pitchFamily="34" charset="0"/>
                <a:cs typeface="Calibri" panose="020F0502020204030204" pitchFamily="34" charset="0"/>
              </a:rPr>
              <a:t>δι</a:t>
            </a:r>
            <a:r>
              <a:rPr lang="en-US" sz="1400" dirty="0">
                <a:latin typeface="Calibri" panose="020F0502020204030204" pitchFamily="34" charset="0"/>
                <a:cs typeface="Calibri" panose="020F0502020204030204" pitchFamily="34" charset="0"/>
              </a:rPr>
              <a:t>αθέσιμο στο: </a:t>
            </a:r>
            <a:r>
              <a:rPr lang="en-US" sz="1400" dirty="0">
                <a:latin typeface="Calibri" panose="020F0502020204030204" pitchFamily="34" charset="0"/>
                <a:cs typeface="Calibri" panose="020F0502020204030204" pitchFamily="34" charset="0"/>
                <a:hlinkClick r:id="rId4"/>
              </a:rPr>
              <a:t>https://bit.ly/3fZ6eO7</a:t>
            </a:r>
            <a:r>
              <a:rPr lang="en-US" sz="1400" dirty="0">
                <a:latin typeface="Calibri" panose="020F0502020204030204" pitchFamily="34" charset="0"/>
                <a:cs typeface="Calibri" panose="020F0502020204030204" pitchFamily="34" charset="0"/>
              </a:rPr>
              <a:t>)</a:t>
            </a:r>
            <a:r>
              <a:rPr lang="el-GR" sz="1400" dirty="0">
                <a:latin typeface="Calibri" panose="020F0502020204030204" pitchFamily="34" charset="0"/>
                <a:cs typeface="Calibri" panose="020F0502020204030204" pitchFamily="34" charset="0"/>
              </a:rPr>
              <a:t>. </a:t>
            </a:r>
            <a:endParaRPr lang="en-US" sz="1400" dirty="0">
              <a:latin typeface="Calibri" panose="020F0502020204030204" pitchFamily="34" charset="0"/>
              <a:cs typeface="Calibri" panose="020F0502020204030204" pitchFamily="34" charset="0"/>
            </a:endParaRPr>
          </a:p>
        </p:txBody>
      </p:sp>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808967"/>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263636"/>
            <a:ext cx="7780583" cy="361314"/>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600" b="1" dirty="0">
                <a:latin typeface="Lato"/>
              </a:rPr>
              <a:t>ΑΔΕΙΑ </a:t>
            </a:r>
            <a:r>
              <a:rPr lang="el-GR" altLang="el-GR" sz="1600" b="1" dirty="0">
                <a:solidFill>
                  <a:srgbClr val="FF5757"/>
                </a:solidFill>
                <a:latin typeface="Lato"/>
              </a:rPr>
              <a:t>ΔΙΑΜΟΝΗΣ</a:t>
            </a:r>
            <a:endParaRPr lang="en-GB" sz="1600" b="1" dirty="0">
              <a:solidFill>
                <a:srgbClr val="FF5757"/>
              </a:solidFill>
              <a:latin typeface="Lato"/>
            </a:endParaRPr>
          </a:p>
        </p:txBody>
      </p:sp>
    </p:spTree>
    <p:extLst>
      <p:ext uri="{BB962C8B-B14F-4D97-AF65-F5344CB8AC3E}">
        <p14:creationId xmlns:p14="http://schemas.microsoft.com/office/powerpoint/2010/main" val="3566409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475331" y="808967"/>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263636"/>
            <a:ext cx="7780583" cy="361314"/>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600" b="1" dirty="0">
                <a:latin typeface="Lato"/>
              </a:rPr>
              <a:t>ΚΟΙΝΩΝΙΚΗ </a:t>
            </a:r>
            <a:r>
              <a:rPr lang="el-GR" altLang="el-GR" sz="1600" b="1" dirty="0">
                <a:solidFill>
                  <a:srgbClr val="FF5757"/>
                </a:solidFill>
                <a:latin typeface="Lato"/>
              </a:rPr>
              <a:t>ΠΡΟΝΟΙΑ</a:t>
            </a:r>
            <a:endParaRPr lang="en-GB" sz="1600" b="1" dirty="0">
              <a:solidFill>
                <a:srgbClr val="FF5757"/>
              </a:solidFill>
              <a:latin typeface="Lato"/>
            </a:endParaRPr>
          </a:p>
        </p:txBody>
      </p:sp>
      <p:sp>
        <p:nvSpPr>
          <p:cNvPr id="12" name="Content Placeholder 2">
            <a:extLst>
              <a:ext uri="{FF2B5EF4-FFF2-40B4-BE49-F238E27FC236}">
                <a16:creationId xmlns:a16="http://schemas.microsoft.com/office/drawing/2014/main" id="{501823F6-1C78-7826-6863-C95CEC637170}"/>
              </a:ext>
            </a:extLst>
          </p:cNvPr>
          <p:cNvSpPr>
            <a:spLocks noGrp="1"/>
          </p:cNvSpPr>
          <p:nvPr>
            <p:ph idx="1"/>
          </p:nvPr>
        </p:nvSpPr>
        <p:spPr>
          <a:xfrm>
            <a:off x="475330" y="1526193"/>
            <a:ext cx="3975557" cy="2794421"/>
          </a:xfrm>
        </p:spPr>
        <p:txBody>
          <a:bodyPr>
            <a:noAutofit/>
          </a:bodyPr>
          <a:lstStyle/>
          <a:p>
            <a:r>
              <a:rPr lang="el-GR" sz="1600" dirty="0">
                <a:latin typeface="Calibri" panose="020F0502020204030204" pitchFamily="34" charset="0"/>
                <a:cs typeface="Calibri" panose="020F0502020204030204" pitchFamily="34" charset="0"/>
              </a:rPr>
              <a:t>Σύμβαση της Γενεύης για το καθεστώς των προσφύγων, 1951, άρθρο 23, </a:t>
            </a:r>
            <a:r>
              <a:rPr lang="el-GR" sz="1600" i="0" dirty="0">
                <a:solidFill>
                  <a:srgbClr val="000000"/>
                </a:solidFill>
                <a:effectLst/>
                <a:latin typeface="Calibri" panose="020F0502020204030204" pitchFamily="34" charset="0"/>
                <a:cs typeface="Calibri" panose="020F0502020204030204" pitchFamily="34" charset="0"/>
              </a:rPr>
              <a:t>άρθρο 29 Οδηγίας 2011/95/ΕΕ και Ν. 4636/2019, άρθρο 30</a:t>
            </a:r>
            <a:r>
              <a:rPr lang="en-GB" sz="1600" i="0" dirty="0">
                <a:solidFill>
                  <a:srgbClr val="000000"/>
                </a:solidFill>
                <a:effectLst/>
                <a:latin typeface="Calibri" panose="020F0502020204030204" pitchFamily="34" charset="0"/>
                <a:cs typeface="Calibri" panose="020F0502020204030204" pitchFamily="34" charset="0"/>
              </a:rPr>
              <a:t>:</a:t>
            </a:r>
            <a:endParaRPr lang="el-GR" sz="1600" i="0" dirty="0">
              <a:solidFill>
                <a:srgbClr val="000000"/>
              </a:solidFill>
              <a:effectLst/>
              <a:latin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cs typeface="Calibri" panose="020F0502020204030204" pitchFamily="34" charset="0"/>
            </a:endParaRPr>
          </a:p>
          <a:p>
            <a:pPr marL="0" indent="0">
              <a:buNone/>
            </a:pPr>
            <a:r>
              <a:rPr lang="el-GR" sz="1600" dirty="0">
                <a:solidFill>
                  <a:srgbClr val="000000"/>
                </a:solidFill>
                <a:latin typeface="Calibri" panose="020F0502020204030204" pitchFamily="34" charset="0"/>
                <a:cs typeface="Calibri" panose="020F0502020204030204" pitchFamily="34" charset="0"/>
              </a:rPr>
              <a:t>«Στους </a:t>
            </a:r>
            <a:r>
              <a:rPr lang="el-GR" sz="1600" b="0" i="0" dirty="0">
                <a:solidFill>
                  <a:srgbClr val="000000"/>
                </a:solidFill>
                <a:effectLst/>
                <a:latin typeface="Calibri" panose="020F0502020204030204" pitchFamily="34" charset="0"/>
                <a:cs typeface="Calibri" panose="020F0502020204030204" pitchFamily="34" charset="0"/>
              </a:rPr>
              <a:t>δικαιούχους διεθνούς προστασίας παρέχεται η αναγκαία συνδρομή σε θέματα κοινωνικής αρωγής με τους όρους που ισχύουν για τους Έλληνες πολίτες».</a:t>
            </a:r>
            <a:r>
              <a:rPr lang="el-GR" sz="1600" dirty="0">
                <a:latin typeface="Calibri" panose="020F0502020204030204" pitchFamily="34" charset="0"/>
                <a:cs typeface="Calibri" panose="020F0502020204030204" pitchFamily="34" charset="0"/>
              </a:rPr>
              <a:t> </a:t>
            </a:r>
          </a:p>
          <a:p>
            <a:pPr marL="0" indent="0">
              <a:buNone/>
            </a:pPr>
            <a:r>
              <a:rPr lang="el-GR" sz="1600" b="1" u="sng" dirty="0">
                <a:latin typeface="Calibri" panose="020F0502020204030204" pitchFamily="34" charset="0"/>
                <a:cs typeface="Calibri" panose="020F0502020204030204" pitchFamily="34" charset="0"/>
              </a:rPr>
              <a:t>Αλλά</a:t>
            </a:r>
            <a:r>
              <a:rPr lang="en-GB" sz="1600" dirty="0">
                <a:latin typeface="Calibri" panose="020F0502020204030204" pitchFamily="34" charset="0"/>
                <a:cs typeface="Calibri" panose="020F0502020204030204" pitchFamily="34" charset="0"/>
              </a:rPr>
              <a:t>:</a:t>
            </a:r>
          </a:p>
          <a:p>
            <a:pPr algn="just"/>
            <a:endParaRPr lang="en-US" sz="1400" dirty="0">
              <a:latin typeface="Lato Medium" panose="020F0502020204030203"/>
            </a:endParaRPr>
          </a:p>
        </p:txBody>
      </p:sp>
      <p:pic>
        <p:nvPicPr>
          <p:cNvPr id="15" name="Picture 14">
            <a:extLst>
              <a:ext uri="{FF2B5EF4-FFF2-40B4-BE49-F238E27FC236}">
                <a16:creationId xmlns:a16="http://schemas.microsoft.com/office/drawing/2014/main" id="{58C12879-3E24-635B-043A-8A5E5CC55B47}"/>
              </a:ext>
            </a:extLst>
          </p:cNvPr>
          <p:cNvPicPr>
            <a:picLocks noChangeAspect="1"/>
          </p:cNvPicPr>
          <p:nvPr/>
        </p:nvPicPr>
        <p:blipFill>
          <a:blip r:embed="rId5"/>
          <a:stretch>
            <a:fillRect/>
          </a:stretch>
        </p:blipFill>
        <p:spPr>
          <a:xfrm>
            <a:off x="4571999" y="1526193"/>
            <a:ext cx="4171087" cy="2554102"/>
          </a:xfrm>
          <a:prstGeom prst="rect">
            <a:avLst/>
          </a:prstGeom>
        </p:spPr>
      </p:pic>
    </p:spTree>
    <p:extLst>
      <p:ext uri="{BB962C8B-B14F-4D97-AF65-F5344CB8AC3E}">
        <p14:creationId xmlns:p14="http://schemas.microsoft.com/office/powerpoint/2010/main" val="3727878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E9CDB669-2787-78D2-A552-7EBAF39890CE}"/>
              </a:ext>
            </a:extLst>
          </p:cNvPr>
          <p:cNvGrpSpPr>
            <a:grpSpLocks/>
          </p:cNvGrpSpPr>
          <p:nvPr/>
        </p:nvGrpSpPr>
        <p:grpSpPr bwMode="auto">
          <a:xfrm>
            <a:off x="2777777" y="190603"/>
            <a:ext cx="547688" cy="223838"/>
            <a:chOff x="0" y="0"/>
            <a:chExt cx="1609743" cy="660400"/>
          </a:xfrm>
        </p:grpSpPr>
        <p:sp>
          <p:nvSpPr>
            <p:cNvPr id="6" name="Freeform 4">
              <a:extLst>
                <a:ext uri="{FF2B5EF4-FFF2-40B4-BE49-F238E27FC236}">
                  <a16:creationId xmlns:a16="http://schemas.microsoft.com/office/drawing/2014/main" id="{60E4B490-4A88-1C7B-C145-B50419E5B76D}"/>
                </a:ext>
              </a:extLst>
            </p:cNvPr>
            <p:cNvSpPr>
              <a:spLocks/>
            </p:cNvSpPr>
            <p:nvPr/>
          </p:nvSpPr>
          <p:spPr bwMode="auto">
            <a:xfrm>
              <a:off x="0" y="0"/>
              <a:ext cx="1609743" cy="660400"/>
            </a:xfrm>
            <a:custGeom>
              <a:avLst/>
              <a:gdLst>
                <a:gd name="T0" fmla="*/ 1485283 w 1609743"/>
                <a:gd name="T1" fmla="*/ 660400 h 660400"/>
                <a:gd name="T2" fmla="*/ 124460 w 1609743"/>
                <a:gd name="T3" fmla="*/ 660400 h 660400"/>
                <a:gd name="T4" fmla="*/ 0 w 1609743"/>
                <a:gd name="T5" fmla="*/ 535940 h 660400"/>
                <a:gd name="T6" fmla="*/ 0 w 1609743"/>
                <a:gd name="T7" fmla="*/ 124460 h 660400"/>
                <a:gd name="T8" fmla="*/ 124460 w 1609743"/>
                <a:gd name="T9" fmla="*/ 0 h 660400"/>
                <a:gd name="T10" fmla="*/ 1485283 w 1609743"/>
                <a:gd name="T11" fmla="*/ 0 h 660400"/>
                <a:gd name="T12" fmla="*/ 1609743 w 1609743"/>
                <a:gd name="T13" fmla="*/ 124460 h 660400"/>
                <a:gd name="T14" fmla="*/ 1609743 w 1609743"/>
                <a:gd name="T15" fmla="*/ 535940 h 660400"/>
                <a:gd name="T16" fmla="*/ 1485283 w 1609743"/>
                <a:gd name="T17" fmla="*/ 660400 h 660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9743" h="660400">
                  <a:moveTo>
                    <a:pt x="1485283" y="660400"/>
                  </a:moveTo>
                  <a:lnTo>
                    <a:pt x="124460" y="660400"/>
                  </a:lnTo>
                  <a:cubicBezTo>
                    <a:pt x="55880" y="660400"/>
                    <a:pt x="0" y="604520"/>
                    <a:pt x="0" y="535940"/>
                  </a:cubicBezTo>
                  <a:lnTo>
                    <a:pt x="0" y="124460"/>
                  </a:lnTo>
                  <a:cubicBezTo>
                    <a:pt x="0" y="55880"/>
                    <a:pt x="55880" y="0"/>
                    <a:pt x="124460" y="0"/>
                  </a:cubicBezTo>
                  <a:lnTo>
                    <a:pt x="1485283" y="0"/>
                  </a:lnTo>
                  <a:cubicBezTo>
                    <a:pt x="1553863" y="0"/>
                    <a:pt x="1609743" y="55880"/>
                    <a:pt x="1609743" y="124460"/>
                  </a:cubicBezTo>
                  <a:lnTo>
                    <a:pt x="1609743" y="535940"/>
                  </a:lnTo>
                  <a:cubicBezTo>
                    <a:pt x="1609743" y="604520"/>
                    <a:pt x="1553863" y="660400"/>
                    <a:pt x="1485283" y="660400"/>
                  </a:cubicBezTo>
                  <a:close/>
                </a:path>
              </a:pathLst>
            </a:custGeom>
            <a:solidFill>
              <a:srgbClr val="036E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grpSp>
        <p:nvGrpSpPr>
          <p:cNvPr id="7" name="Ομάδα 6"/>
          <p:cNvGrpSpPr/>
          <p:nvPr/>
        </p:nvGrpSpPr>
        <p:grpSpPr>
          <a:xfrm>
            <a:off x="8453267" y="0"/>
            <a:ext cx="970757" cy="1056287"/>
            <a:chOff x="0" y="-10319"/>
            <a:chExt cx="1643063" cy="1917701"/>
          </a:xfrm>
        </p:grpSpPr>
        <p:pic>
          <p:nvPicPr>
            <p:cNvPr id="8"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475331" y="158268"/>
            <a:ext cx="7780583" cy="269329"/>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altLang="el-GR" sz="1600" b="1" dirty="0">
                <a:latin typeface="Lato"/>
              </a:rPr>
              <a:t>ΚΟΙΝΩΝΙΚΗ </a:t>
            </a:r>
            <a:r>
              <a:rPr lang="el-GR" altLang="el-GR" sz="1600" b="1" dirty="0">
                <a:solidFill>
                  <a:srgbClr val="FF5757"/>
                </a:solidFill>
                <a:latin typeface="Lato"/>
              </a:rPr>
              <a:t>ΠΡΟΝΟΙΑ</a:t>
            </a:r>
            <a:endParaRPr lang="en-GB" sz="1600" b="1" dirty="0">
              <a:solidFill>
                <a:srgbClr val="FF5757"/>
              </a:solidFill>
              <a:latin typeface="Lato"/>
            </a:endParaRPr>
          </a:p>
        </p:txBody>
      </p:sp>
      <p:graphicFrame>
        <p:nvGraphicFramePr>
          <p:cNvPr id="2" name="Θέση περιεχομένου 1"/>
          <p:cNvGraphicFramePr>
            <a:graphicFrameLocks noGrp="1"/>
          </p:cNvGraphicFramePr>
          <p:nvPr>
            <p:ph idx="1"/>
            <p:extLst>
              <p:ext uri="{D42A27DB-BD31-4B8C-83A1-F6EECF244321}">
                <p14:modId xmlns:p14="http://schemas.microsoft.com/office/powerpoint/2010/main" val="2530575668"/>
              </p:ext>
            </p:extLst>
          </p:nvPr>
        </p:nvGraphicFramePr>
        <p:xfrm>
          <a:off x="534539" y="747043"/>
          <a:ext cx="7721375" cy="3617786"/>
        </p:xfrm>
        <a:graphic>
          <a:graphicData uri="http://schemas.openxmlformats.org/drawingml/2006/table">
            <a:tbl>
              <a:tblPr firstRow="1" bandRow="1">
                <a:tableStyleId>{7DF18680-E054-41AD-8BC1-D1AEF772440D}</a:tableStyleId>
              </a:tblPr>
              <a:tblGrid>
                <a:gridCol w="1750669">
                  <a:extLst>
                    <a:ext uri="{9D8B030D-6E8A-4147-A177-3AD203B41FA5}">
                      <a16:colId xmlns:a16="http://schemas.microsoft.com/office/drawing/2014/main" val="3701986408"/>
                    </a:ext>
                  </a:extLst>
                </a:gridCol>
                <a:gridCol w="2416020">
                  <a:extLst>
                    <a:ext uri="{9D8B030D-6E8A-4147-A177-3AD203B41FA5}">
                      <a16:colId xmlns:a16="http://schemas.microsoft.com/office/drawing/2014/main" val="769058811"/>
                    </a:ext>
                  </a:extLst>
                </a:gridCol>
                <a:gridCol w="2233540">
                  <a:extLst>
                    <a:ext uri="{9D8B030D-6E8A-4147-A177-3AD203B41FA5}">
                      <a16:colId xmlns:a16="http://schemas.microsoft.com/office/drawing/2014/main" val="1922348611"/>
                    </a:ext>
                  </a:extLst>
                </a:gridCol>
                <a:gridCol w="1321146">
                  <a:extLst>
                    <a:ext uri="{9D8B030D-6E8A-4147-A177-3AD203B41FA5}">
                      <a16:colId xmlns:a16="http://schemas.microsoft.com/office/drawing/2014/main" val="205977056"/>
                    </a:ext>
                  </a:extLst>
                </a:gridCol>
              </a:tblGrid>
              <a:tr h="315823">
                <a:tc>
                  <a:txBody>
                    <a:bodyPr/>
                    <a:lstStyle/>
                    <a:p>
                      <a:r>
                        <a:rPr lang="el-GR" sz="1000" dirty="0"/>
                        <a:t>Κατηγορία</a:t>
                      </a:r>
                      <a:r>
                        <a:rPr lang="el-GR" sz="1000" baseline="0" dirty="0"/>
                        <a:t> επιδόματος </a:t>
                      </a:r>
                      <a:endParaRPr lang="el-GR" sz="1000" dirty="0"/>
                    </a:p>
                  </a:txBody>
                  <a:tcPr/>
                </a:tc>
                <a:tc>
                  <a:txBody>
                    <a:bodyPr/>
                    <a:lstStyle/>
                    <a:p>
                      <a:r>
                        <a:rPr lang="el-GR" sz="1000" dirty="0"/>
                        <a:t>Είδος κοινωνικής</a:t>
                      </a:r>
                      <a:r>
                        <a:rPr lang="el-GR" sz="1000" baseline="0" dirty="0"/>
                        <a:t> υποστήριξης</a:t>
                      </a:r>
                      <a:endParaRPr lang="el-GR" sz="1000" dirty="0"/>
                    </a:p>
                  </a:txBody>
                  <a:tcPr/>
                </a:tc>
                <a:tc>
                  <a:txBody>
                    <a:bodyPr/>
                    <a:lstStyle/>
                    <a:p>
                      <a:r>
                        <a:rPr lang="el-GR" sz="1000" dirty="0"/>
                        <a:t>Κριτήρια επιλεξιμότητας</a:t>
                      </a:r>
                    </a:p>
                  </a:txBody>
                  <a:tcPr/>
                </a:tc>
                <a:tc>
                  <a:txBody>
                    <a:bodyPr/>
                    <a:lstStyle/>
                    <a:p>
                      <a:r>
                        <a:rPr lang="el-GR" sz="1000" dirty="0"/>
                        <a:t>Προσβασιμότητα</a:t>
                      </a:r>
                    </a:p>
                  </a:txBody>
                  <a:tcPr/>
                </a:tc>
                <a:extLst>
                  <a:ext uri="{0D108BD9-81ED-4DB2-BD59-A6C34878D82A}">
                    <a16:rowId xmlns:a16="http://schemas.microsoft.com/office/drawing/2014/main" val="1384735626"/>
                  </a:ext>
                </a:extLst>
              </a:tr>
              <a:tr h="437293">
                <a:tc>
                  <a:txBody>
                    <a:bodyPr/>
                    <a:lstStyle/>
                    <a:p>
                      <a:pPr algn="ctr"/>
                      <a:r>
                        <a:rPr lang="el-GR" sz="1000" b="1" dirty="0"/>
                        <a:t>Ελάχιστο εγγυημένο εισόδημα</a:t>
                      </a:r>
                    </a:p>
                  </a:txBody>
                  <a:tcPr/>
                </a:tc>
                <a:tc>
                  <a:txBody>
                    <a:bodyPr/>
                    <a:lstStyle/>
                    <a:p>
                      <a:pPr algn="ctr"/>
                      <a:r>
                        <a:rPr lang="el-GR" sz="1000" dirty="0"/>
                        <a:t>Μηνιαίο οικονομικό βοήθημα για</a:t>
                      </a:r>
                      <a:r>
                        <a:rPr lang="el-GR" sz="1000" baseline="0" dirty="0"/>
                        <a:t> ανθρώπους που ζουν κάτω από το όριο της φτώχειας</a:t>
                      </a:r>
                      <a:endParaRPr lang="el-GR" sz="1000" dirty="0"/>
                    </a:p>
                  </a:txBody>
                  <a:tcPr/>
                </a:tc>
                <a:tc>
                  <a:txBody>
                    <a:bodyPr/>
                    <a:lstStyle/>
                    <a:p>
                      <a:pPr algn="ctr"/>
                      <a:r>
                        <a:rPr lang="el-GR" sz="1000" dirty="0"/>
                        <a:t>Βεβαίωση κατοικίας</a:t>
                      </a:r>
                    </a:p>
                  </a:txBody>
                  <a:tcPr/>
                </a:tc>
                <a:tc>
                  <a:txBody>
                    <a:bodyPr/>
                    <a:lstStyle/>
                    <a:p>
                      <a:pPr algn="ctr"/>
                      <a:r>
                        <a:rPr lang="el-GR" sz="1000" dirty="0"/>
                        <a:t>√</a:t>
                      </a:r>
                    </a:p>
                  </a:txBody>
                  <a:tcPr anchor="ctr"/>
                </a:tc>
                <a:extLst>
                  <a:ext uri="{0D108BD9-81ED-4DB2-BD59-A6C34878D82A}">
                    <a16:rowId xmlns:a16="http://schemas.microsoft.com/office/drawing/2014/main" val="2341257388"/>
                  </a:ext>
                </a:extLst>
              </a:tr>
              <a:tr h="558763">
                <a:tc>
                  <a:txBody>
                    <a:bodyPr/>
                    <a:lstStyle/>
                    <a:p>
                      <a:pPr algn="ctr"/>
                      <a:r>
                        <a:rPr lang="el-GR" sz="1000" b="1"/>
                        <a:t>Επίδομα παιδιού</a:t>
                      </a:r>
                      <a:endParaRPr lang="el-GR" sz="1000" b="1" dirty="0"/>
                    </a:p>
                  </a:txBody>
                  <a:tcPr/>
                </a:tc>
                <a:tc>
                  <a:txBody>
                    <a:bodyPr/>
                    <a:lstStyle/>
                    <a:p>
                      <a:pPr algn="ctr"/>
                      <a:r>
                        <a:rPr lang="el-GR" sz="1000" dirty="0"/>
                        <a:t>Μηνιαίο</a:t>
                      </a:r>
                      <a:r>
                        <a:rPr lang="el-GR" sz="1000" baseline="0" dirty="0"/>
                        <a:t> οικονομικό βοήθημα για νοικοκυριά με χαμηλό εισόδημα και ανήλικα τέκνα (έως 93 ευρώ)</a:t>
                      </a:r>
                      <a:endParaRPr lang="el-GR" sz="1000" dirty="0"/>
                    </a:p>
                  </a:txBody>
                  <a:tcPr/>
                </a:tc>
                <a:tc>
                  <a:txBody>
                    <a:bodyPr/>
                    <a:lstStyle/>
                    <a:p>
                      <a:pPr algn="ctr"/>
                      <a:r>
                        <a:rPr lang="el-GR" sz="1000" dirty="0"/>
                        <a:t>5 χρόνια συνεχούς</a:t>
                      </a:r>
                      <a:r>
                        <a:rPr lang="el-GR" sz="1000" baseline="0" dirty="0"/>
                        <a:t> διαμονής στην Ελλάδα, η οποία αποδεικνύεται μέσω εκκαθαριστικών της Εφορίας</a:t>
                      </a:r>
                      <a:endParaRPr lang="el-GR" sz="1000" dirty="0"/>
                    </a:p>
                  </a:txBody>
                  <a:tcPr/>
                </a:tc>
                <a:tc>
                  <a:txBody>
                    <a:bodyPr/>
                    <a:lstStyle/>
                    <a:p>
                      <a:pPr algn="ctr"/>
                      <a:r>
                        <a:rPr lang="el-GR" sz="1000" dirty="0"/>
                        <a:t>--</a:t>
                      </a:r>
                    </a:p>
                  </a:txBody>
                  <a:tcPr anchor="ctr"/>
                </a:tc>
                <a:extLst>
                  <a:ext uri="{0D108BD9-81ED-4DB2-BD59-A6C34878D82A}">
                    <a16:rowId xmlns:a16="http://schemas.microsoft.com/office/drawing/2014/main" val="1050920539"/>
                  </a:ext>
                </a:extLst>
              </a:tr>
              <a:tr h="680233">
                <a:tc>
                  <a:txBody>
                    <a:bodyPr/>
                    <a:lstStyle/>
                    <a:p>
                      <a:pPr algn="ctr"/>
                      <a:r>
                        <a:rPr lang="el-GR" sz="1000" b="1" dirty="0"/>
                        <a:t>Επίδομα γέννησης</a:t>
                      </a:r>
                    </a:p>
                  </a:txBody>
                  <a:tcPr/>
                </a:tc>
                <a:tc>
                  <a:txBody>
                    <a:bodyPr/>
                    <a:lstStyle/>
                    <a:p>
                      <a:pPr algn="ctr"/>
                      <a:r>
                        <a:rPr lang="el-GR" sz="1000" dirty="0"/>
                        <a:t>Εφ’ άπαξ παροχή 2000 ευρώ για τις γυναίκες που γεννούν στην Ελλάδα</a:t>
                      </a:r>
                    </a:p>
                  </a:txBody>
                  <a:tcPr/>
                </a:tc>
                <a:tc>
                  <a:txBody>
                    <a:bodyPr/>
                    <a:lstStyle/>
                    <a:p>
                      <a:pPr algn="ctr"/>
                      <a:r>
                        <a:rPr lang="el-GR" sz="1000" dirty="0"/>
                        <a:t>7 χρόνια συνεχούς διαμονής στην Ελλάδα (12 χρόνια από το 2024),</a:t>
                      </a:r>
                      <a:r>
                        <a:rPr lang="el-GR" sz="1000" baseline="0" dirty="0"/>
                        <a:t> η οποία αποδεικνύεται μέσω εκκαθαριστικών της Εφορίας</a:t>
                      </a:r>
                      <a:endParaRPr lang="el-GR" sz="1000" dirty="0"/>
                    </a:p>
                  </a:txBody>
                  <a:tcPr/>
                </a:tc>
                <a:tc>
                  <a:txBody>
                    <a:bodyPr/>
                    <a:lstStyle/>
                    <a:p>
                      <a:pPr algn="ctr"/>
                      <a:r>
                        <a:rPr lang="el-GR" sz="1000" dirty="0"/>
                        <a:t>--</a:t>
                      </a:r>
                    </a:p>
                  </a:txBody>
                  <a:tcPr anchor="ctr"/>
                </a:tc>
                <a:extLst>
                  <a:ext uri="{0D108BD9-81ED-4DB2-BD59-A6C34878D82A}">
                    <a16:rowId xmlns:a16="http://schemas.microsoft.com/office/drawing/2014/main" val="2966755290"/>
                  </a:ext>
                </a:extLst>
              </a:tr>
              <a:tr h="680233">
                <a:tc>
                  <a:txBody>
                    <a:bodyPr/>
                    <a:lstStyle/>
                    <a:p>
                      <a:pPr algn="ctr"/>
                      <a:r>
                        <a:rPr lang="el-GR" sz="1000" b="1" dirty="0"/>
                        <a:t>Επίδομα</a:t>
                      </a:r>
                      <a:r>
                        <a:rPr lang="el-GR" sz="1000" b="1" baseline="0" dirty="0"/>
                        <a:t> στέγασης</a:t>
                      </a:r>
                      <a:endParaRPr lang="el-GR" sz="1000" b="1" dirty="0"/>
                    </a:p>
                  </a:txBody>
                  <a:tcPr/>
                </a:tc>
                <a:tc>
                  <a:txBody>
                    <a:bodyPr/>
                    <a:lstStyle/>
                    <a:p>
                      <a:pPr algn="ctr"/>
                      <a:r>
                        <a:rPr lang="el-GR" sz="1000" dirty="0"/>
                        <a:t>Μηνιαίο οικονομικό βοήθημα 70 έως 210 ευρώ για</a:t>
                      </a:r>
                      <a:r>
                        <a:rPr lang="el-GR" sz="1000" baseline="0" dirty="0"/>
                        <a:t> νοικοκυριά με χαμηλό εισόδημα</a:t>
                      </a:r>
                      <a:endParaRPr lang="el-GR" sz="1000" dirty="0"/>
                    </a:p>
                  </a:txBody>
                  <a:tcPr/>
                </a:tc>
                <a:tc>
                  <a:txBody>
                    <a:bodyPr/>
                    <a:lstStyle/>
                    <a:p>
                      <a:pPr algn="ctr"/>
                      <a:r>
                        <a:rPr lang="el-GR" sz="1000" dirty="0"/>
                        <a:t>5 χρόνια συνεχούς διαμονής</a:t>
                      </a:r>
                      <a:r>
                        <a:rPr lang="el-GR" sz="1000" baseline="0" dirty="0"/>
                        <a:t> στην Ελλάδα, η οποία αποδεικνύεται μέσω εκκαθαριστικών της Εφορίας</a:t>
                      </a:r>
                    </a:p>
                    <a:p>
                      <a:pPr algn="ctr"/>
                      <a:endParaRPr lang="el-GR" sz="1000" dirty="0"/>
                    </a:p>
                  </a:txBody>
                  <a:tcPr/>
                </a:tc>
                <a:tc>
                  <a:txBody>
                    <a:bodyPr/>
                    <a:lstStyle/>
                    <a:p>
                      <a:pPr algn="ctr"/>
                      <a:r>
                        <a:rPr lang="el-GR" sz="1000" dirty="0"/>
                        <a:t>--</a:t>
                      </a:r>
                    </a:p>
                  </a:txBody>
                  <a:tcPr anchor="ctr"/>
                </a:tc>
                <a:extLst>
                  <a:ext uri="{0D108BD9-81ED-4DB2-BD59-A6C34878D82A}">
                    <a16:rowId xmlns:a16="http://schemas.microsoft.com/office/drawing/2014/main" val="1581261405"/>
                  </a:ext>
                </a:extLst>
              </a:tr>
              <a:tr h="295578">
                <a:tc>
                  <a:txBody>
                    <a:bodyPr/>
                    <a:lstStyle/>
                    <a:p>
                      <a:pPr algn="ctr"/>
                      <a:r>
                        <a:rPr lang="el-GR" sz="1000" b="1" dirty="0"/>
                        <a:t>Επίδομα αναπηρίας</a:t>
                      </a:r>
                    </a:p>
                  </a:txBody>
                  <a:tcPr/>
                </a:tc>
                <a:tc>
                  <a:txBody>
                    <a:bodyPr/>
                    <a:lstStyle/>
                    <a:p>
                      <a:pPr algn="ctr"/>
                      <a:r>
                        <a:rPr lang="el-GR" sz="1000" dirty="0"/>
                        <a:t>Μηνιαίο οικονομικό βοήθημα</a:t>
                      </a:r>
                      <a:r>
                        <a:rPr lang="el-GR" sz="1000" baseline="0" dirty="0"/>
                        <a:t> για ανθρώπους με αναπηρία</a:t>
                      </a:r>
                      <a:endParaRPr lang="el-GR" sz="1000" dirty="0"/>
                    </a:p>
                  </a:txBody>
                  <a:tcPr/>
                </a:tc>
                <a:tc>
                  <a:txBody>
                    <a:bodyPr/>
                    <a:lstStyle/>
                    <a:p>
                      <a:pPr algn="ctr"/>
                      <a:r>
                        <a:rPr lang="el-GR" sz="1000" dirty="0"/>
                        <a:t>Ιατρική πιστοποίηση</a:t>
                      </a:r>
                      <a:r>
                        <a:rPr lang="el-GR" sz="1000" baseline="0" dirty="0"/>
                        <a:t> αναπηρίας</a:t>
                      </a:r>
                      <a:endParaRPr lang="el-GR" sz="1000" dirty="0"/>
                    </a:p>
                  </a:txBody>
                  <a:tcPr/>
                </a:tc>
                <a:tc>
                  <a:txBody>
                    <a:bodyPr/>
                    <a:lstStyle/>
                    <a:p>
                      <a:pPr algn="ctr"/>
                      <a:r>
                        <a:rPr lang="el-GR" sz="1000" dirty="0"/>
                        <a:t>√</a:t>
                      </a:r>
                    </a:p>
                  </a:txBody>
                  <a:tcPr anchor="ctr"/>
                </a:tc>
                <a:extLst>
                  <a:ext uri="{0D108BD9-81ED-4DB2-BD59-A6C34878D82A}">
                    <a16:rowId xmlns:a16="http://schemas.microsoft.com/office/drawing/2014/main" val="252779608"/>
                  </a:ext>
                </a:extLst>
              </a:tr>
              <a:tr h="295578">
                <a:tc>
                  <a:txBody>
                    <a:bodyPr/>
                    <a:lstStyle/>
                    <a:p>
                      <a:pPr algn="ctr"/>
                      <a:r>
                        <a:rPr lang="el-GR" sz="1000" b="1" dirty="0"/>
                        <a:t>Επίδομα ανασφάλιστων υπερηλίκων</a:t>
                      </a:r>
                    </a:p>
                  </a:txBody>
                  <a:tcPr/>
                </a:tc>
                <a:tc>
                  <a:txBody>
                    <a:bodyPr/>
                    <a:lstStyle/>
                    <a:p>
                      <a:pPr algn="ctr"/>
                      <a:r>
                        <a:rPr lang="el-GR" sz="1000" dirty="0"/>
                        <a:t>Μηνιαίο</a:t>
                      </a:r>
                      <a:r>
                        <a:rPr lang="el-GR" sz="1000" baseline="0" dirty="0"/>
                        <a:t> οικονομικό βοήθημα (έως 360 ευρώ)</a:t>
                      </a:r>
                      <a:endParaRPr lang="el-GR" sz="1000" dirty="0"/>
                    </a:p>
                  </a:txBody>
                  <a:tcPr/>
                </a:tc>
                <a:tc>
                  <a:txBody>
                    <a:bodyPr/>
                    <a:lstStyle/>
                    <a:p>
                      <a:pPr algn="ctr"/>
                      <a:r>
                        <a:rPr lang="el-GR" sz="1000" dirty="0"/>
                        <a:t>15 χρόνια</a:t>
                      </a:r>
                      <a:r>
                        <a:rPr lang="el-GR" sz="1000" baseline="0" dirty="0"/>
                        <a:t> διαμονής στην Ελλάδα</a:t>
                      </a:r>
                      <a:endParaRPr lang="el-GR" sz="1000" dirty="0"/>
                    </a:p>
                  </a:txBody>
                  <a:tcPr/>
                </a:tc>
                <a:tc>
                  <a:txBody>
                    <a:bodyPr/>
                    <a:lstStyle/>
                    <a:p>
                      <a:pPr algn="ctr"/>
                      <a:r>
                        <a:rPr lang="el-GR" sz="1000" dirty="0"/>
                        <a:t>--</a:t>
                      </a:r>
                    </a:p>
                  </a:txBody>
                  <a:tcPr anchor="ctr"/>
                </a:tc>
                <a:extLst>
                  <a:ext uri="{0D108BD9-81ED-4DB2-BD59-A6C34878D82A}">
                    <a16:rowId xmlns:a16="http://schemas.microsoft.com/office/drawing/2014/main" val="621907154"/>
                  </a:ext>
                </a:extLst>
              </a:tr>
            </a:tbl>
          </a:graphicData>
        </a:graphic>
      </p:graphicFrame>
    </p:spTree>
    <p:extLst>
      <p:ext uri="{BB962C8B-B14F-4D97-AF65-F5344CB8AC3E}">
        <p14:creationId xmlns:p14="http://schemas.microsoft.com/office/powerpoint/2010/main" val="4141528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622" y="3501380"/>
            <a:ext cx="5737856" cy="603465"/>
          </a:xfrm>
        </p:spPr>
        <p:txBody>
          <a:bodyPr>
            <a:normAutofit/>
          </a:bodyPr>
          <a:lstStyle/>
          <a:p>
            <a:r>
              <a:rPr lang="el-GR" sz="2000" b="1" dirty="0">
                <a:solidFill>
                  <a:srgbClr val="03989E"/>
                </a:solidFill>
              </a:rPr>
              <a:t>Ευχαριστώ πολύ για την προσοχή σας!</a:t>
            </a:r>
            <a:endParaRPr lang="en-GB" sz="2000" b="1" dirty="0">
              <a:solidFill>
                <a:srgbClr val="03989E"/>
              </a:solidFill>
              <a:latin typeface="Lato Medium" panose="020F0502020204030203"/>
            </a:endParaRPr>
          </a:p>
        </p:txBody>
      </p:sp>
      <p:pic>
        <p:nvPicPr>
          <p:cNvPr id="16" name="Picture Placeholder 15"/>
          <p:cNvPicPr>
            <a:picLocks noGrp="1" noChangeAspect="1"/>
          </p:cNvPicPr>
          <p:nvPr>
            <p:ph type="pic" sz="quarter" idx="13"/>
          </p:nvPr>
        </p:nvPicPr>
        <p:blipFill>
          <a:blip r:embed="rId2"/>
          <a:srcRect l="21267" r="21267"/>
          <a:stretch>
            <a:fillRect/>
          </a:stretch>
        </p:blipFill>
        <p:spPr>
          <a:xfrm>
            <a:off x="5946890" y="942046"/>
            <a:ext cx="3197110" cy="3167708"/>
          </a:xfrm>
          <a:prstGeom prst="rect">
            <a:avLst/>
          </a:prstGeom>
        </p:spPr>
      </p:pic>
      <p:grpSp>
        <p:nvGrpSpPr>
          <p:cNvPr id="11" name="Ομάδα 10"/>
          <p:cNvGrpSpPr/>
          <p:nvPr/>
        </p:nvGrpSpPr>
        <p:grpSpPr>
          <a:xfrm>
            <a:off x="452991" y="1169006"/>
            <a:ext cx="3734272" cy="1909474"/>
            <a:chOff x="452991" y="1169006"/>
            <a:chExt cx="3734272" cy="1909474"/>
          </a:xfrm>
        </p:grpSpPr>
        <p:grpSp>
          <p:nvGrpSpPr>
            <p:cNvPr id="10" name="Ομάδα 9"/>
            <p:cNvGrpSpPr/>
            <p:nvPr/>
          </p:nvGrpSpPr>
          <p:grpSpPr>
            <a:xfrm>
              <a:off x="465622" y="1859054"/>
              <a:ext cx="2005337" cy="1219426"/>
              <a:chOff x="465622" y="1859054"/>
              <a:chExt cx="2005337" cy="1219426"/>
            </a:xfrm>
          </p:grpSpPr>
          <p:pic>
            <p:nvPicPr>
              <p:cNvPr id="5126" name="Picture 6" descr="File:Facebook f logo (2019).svg -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6" y="1869286"/>
                <a:ext cx="318091" cy="31809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ile:Twitter-logo.svg - Wikimedia Comm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685" y="2329694"/>
                <a:ext cx="324233" cy="26670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File:YouTube social white squircle.svg - Wikimedia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22" y="2743024"/>
                <a:ext cx="332359" cy="332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29640" y="1859054"/>
                <a:ext cx="1222707" cy="338554"/>
              </a:xfrm>
              <a:prstGeom prst="rect">
                <a:avLst/>
              </a:prstGeom>
              <a:noFill/>
            </p:spPr>
            <p:txBody>
              <a:bodyPr wrap="none" rtlCol="0">
                <a:spAutoFit/>
              </a:bodyPr>
              <a:lstStyle/>
              <a:p>
                <a:r>
                  <a:rPr lang="en-US" sz="1600" dirty="0" err="1">
                    <a:solidFill>
                      <a:srgbClr val="0072BC"/>
                    </a:solidFill>
                    <a:latin typeface="Lato Medium" panose="020F0502020204030203"/>
                  </a:rPr>
                  <a:t>unhcrgreece</a:t>
                </a:r>
                <a:endParaRPr lang="el-GR" sz="1600" dirty="0">
                  <a:solidFill>
                    <a:srgbClr val="0072BC"/>
                  </a:solidFill>
                </a:endParaRPr>
              </a:p>
            </p:txBody>
          </p:sp>
          <p:sp>
            <p:nvSpPr>
              <p:cNvPr id="14" name="TextBox 13"/>
              <p:cNvSpPr txBox="1"/>
              <p:nvPr/>
            </p:nvSpPr>
            <p:spPr>
              <a:xfrm>
                <a:off x="929640" y="2293767"/>
                <a:ext cx="1541319" cy="338554"/>
              </a:xfrm>
              <a:prstGeom prst="rect">
                <a:avLst/>
              </a:prstGeom>
              <a:noFill/>
            </p:spPr>
            <p:txBody>
              <a:bodyPr wrap="none" rtlCol="0">
                <a:spAutoFit/>
              </a:bodyPr>
              <a:lstStyle/>
              <a:p>
                <a:r>
                  <a:rPr lang="en-US" sz="1600" dirty="0">
                    <a:solidFill>
                      <a:srgbClr val="0072BC"/>
                    </a:solidFill>
                    <a:latin typeface="Lato Medium" panose="020F0502020204030203"/>
                  </a:rPr>
                  <a:t>@</a:t>
                </a:r>
                <a:r>
                  <a:rPr lang="en-US" sz="1600" dirty="0" err="1">
                    <a:solidFill>
                      <a:srgbClr val="0072BC"/>
                    </a:solidFill>
                    <a:latin typeface="Lato Medium" panose="020F0502020204030203"/>
                  </a:rPr>
                  <a:t>UNHCRgreece</a:t>
                </a:r>
                <a:endParaRPr lang="el-GR" sz="1600" dirty="0">
                  <a:solidFill>
                    <a:srgbClr val="0072BC"/>
                  </a:solidFill>
                </a:endParaRPr>
              </a:p>
            </p:txBody>
          </p:sp>
          <p:sp>
            <p:nvSpPr>
              <p:cNvPr id="15" name="TextBox 14"/>
              <p:cNvSpPr txBox="1"/>
              <p:nvPr/>
            </p:nvSpPr>
            <p:spPr>
              <a:xfrm>
                <a:off x="929640" y="2739926"/>
                <a:ext cx="1222707" cy="338554"/>
              </a:xfrm>
              <a:prstGeom prst="rect">
                <a:avLst/>
              </a:prstGeom>
              <a:noFill/>
            </p:spPr>
            <p:txBody>
              <a:bodyPr wrap="none" rtlCol="0">
                <a:spAutoFit/>
              </a:bodyPr>
              <a:lstStyle/>
              <a:p>
                <a:r>
                  <a:rPr lang="en-US" sz="1600" dirty="0" err="1">
                    <a:solidFill>
                      <a:srgbClr val="0072BC"/>
                    </a:solidFill>
                    <a:latin typeface="Lato Medium" panose="020F0502020204030203"/>
                  </a:rPr>
                  <a:t>unhcrgreece</a:t>
                </a:r>
                <a:endParaRPr lang="el-GR" sz="1600" dirty="0">
                  <a:solidFill>
                    <a:srgbClr val="0072BC"/>
                  </a:solidFill>
                </a:endParaRPr>
              </a:p>
            </p:txBody>
          </p:sp>
        </p:grpSp>
        <p:pic>
          <p:nvPicPr>
            <p:cNvPr id="5132" name="Picture 12" descr="Website Logo Sale Online, 59% OFF | pwdnutrition.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991" y="1292465"/>
              <a:ext cx="337856" cy="3378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29640" y="1169006"/>
              <a:ext cx="3257623" cy="584775"/>
            </a:xfrm>
            <a:prstGeom prst="rect">
              <a:avLst/>
            </a:prstGeom>
            <a:noFill/>
          </p:spPr>
          <p:txBody>
            <a:bodyPr wrap="none" rtlCol="0">
              <a:spAutoFit/>
            </a:bodyPr>
            <a:lstStyle/>
            <a:p>
              <a:r>
                <a:rPr lang="en-US" sz="1600" dirty="0">
                  <a:solidFill>
                    <a:srgbClr val="0072BC"/>
                  </a:solidFill>
                  <a:latin typeface="Lato Medium" panose="020F0502020204030203"/>
                  <a:hlinkClick r:id="rId7"/>
                </a:rPr>
                <a:t>www.unhcr.gr</a:t>
              </a:r>
              <a:endParaRPr lang="en-US" sz="1600" dirty="0">
                <a:solidFill>
                  <a:srgbClr val="0072BC"/>
                </a:solidFill>
                <a:latin typeface="Lato Medium" panose="020F0502020204030203"/>
              </a:endParaRPr>
            </a:p>
            <a:p>
              <a:r>
                <a:rPr lang="en-US" sz="1600" dirty="0">
                  <a:solidFill>
                    <a:srgbClr val="0072BC"/>
                  </a:solidFill>
                  <a:latin typeface="Lato Medium" panose="020F0502020204030203"/>
                  <a:hlinkClick r:id="rId8"/>
                </a:rPr>
                <a:t>www.data.unhcr.org/Mediterranean</a:t>
              </a:r>
              <a:r>
                <a:rPr lang="en-US" sz="1600" dirty="0">
                  <a:solidFill>
                    <a:srgbClr val="0072BC"/>
                  </a:solidFill>
                  <a:latin typeface="Lato Medium" panose="020F0502020204030203"/>
                </a:rPr>
                <a:t> </a:t>
              </a:r>
              <a:endParaRPr lang="el-GR" sz="1600" dirty="0">
                <a:solidFill>
                  <a:srgbClr val="0072BC"/>
                </a:solidFill>
              </a:endParaRPr>
            </a:p>
          </p:txBody>
        </p:sp>
      </p:grpSp>
      <p:grpSp>
        <p:nvGrpSpPr>
          <p:cNvPr id="20" name="Ομάδα 19"/>
          <p:cNvGrpSpPr/>
          <p:nvPr/>
        </p:nvGrpSpPr>
        <p:grpSpPr>
          <a:xfrm>
            <a:off x="5226007" y="3345084"/>
            <a:ext cx="1447295" cy="1681319"/>
            <a:chOff x="0" y="-10319"/>
            <a:chExt cx="1643063" cy="1917701"/>
          </a:xfrm>
        </p:grpSpPr>
        <p:pic>
          <p:nvPicPr>
            <p:cNvPr id="21" name="Picture 7">
              <a:extLst>
                <a:ext uri="{FF2B5EF4-FFF2-40B4-BE49-F238E27FC236}">
                  <a16:creationId xmlns:a16="http://schemas.microsoft.com/office/drawing/2014/main" id="{1852AE82-FA62-1C21-D57B-26302D2FD0C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a:extLst>
                <a:ext uri="{FF2B5EF4-FFF2-40B4-BE49-F238E27FC236}">
                  <a16:creationId xmlns:a16="http://schemas.microsoft.com/office/drawing/2014/main" id="{8D47299F-0B9C-3CD1-2337-6DED00300A4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a:extLst>
                <a:ext uri="{FF2B5EF4-FFF2-40B4-BE49-F238E27FC236}">
                  <a16:creationId xmlns:a16="http://schemas.microsoft.com/office/drawing/2014/main" id="{10FA1009-6031-A6DD-C7E9-72E3993A875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79214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282" y="1419502"/>
            <a:ext cx="8502857" cy="2626226"/>
          </a:xfrm>
        </p:spPr>
        <p:txBody>
          <a:bodyPr>
            <a:normAutofit/>
          </a:bodyPr>
          <a:lstStyle/>
          <a:p>
            <a:pPr marL="0" indent="0" algn="just">
              <a:lnSpc>
                <a:spcPct val="150000"/>
              </a:lnSpc>
              <a:buNone/>
            </a:pPr>
            <a:r>
              <a:rPr lang="el-GR" sz="1600" i="1" dirty="0">
                <a:latin typeface="Calibri" panose="020F0502020204030204" pitchFamily="34" charset="0"/>
                <a:cs typeface="Calibri" panose="020F0502020204030204" pitchFamily="34" charset="0"/>
              </a:rPr>
              <a:t>Υ.Α.1</a:t>
            </a:r>
            <a:r>
              <a:rPr lang="en-GB" sz="1600" i="1" dirty="0">
                <a:latin typeface="Calibri" panose="020F0502020204030204" pitchFamily="34" charset="0"/>
                <a:cs typeface="Calibri" panose="020F0502020204030204" pitchFamily="34" charset="0"/>
              </a:rPr>
              <a:t>115202</a:t>
            </a:r>
            <a:r>
              <a:rPr lang="el-GR" sz="1600" i="1" dirty="0">
                <a:latin typeface="Calibri" panose="020F0502020204030204" pitchFamily="34" charset="0"/>
                <a:cs typeface="Calibri" panose="020F0502020204030204" pitchFamily="34" charset="0"/>
              </a:rPr>
              <a:t>/ΦΕΚ</a:t>
            </a:r>
            <a:r>
              <a:rPr lang="en-GB" sz="1600" i="1" dirty="0">
                <a:latin typeface="Calibri" panose="020F0502020204030204" pitchFamily="34" charset="0"/>
                <a:cs typeface="Calibri" panose="020F0502020204030204" pitchFamily="34" charset="0"/>
              </a:rPr>
              <a:t> 3322/</a:t>
            </a:r>
            <a:r>
              <a:rPr lang="el-GR" sz="1600" i="1" dirty="0">
                <a:latin typeface="Calibri" panose="020F0502020204030204" pitchFamily="34" charset="0"/>
                <a:cs typeface="Calibri" panose="020F0502020204030204" pitchFamily="34" charset="0"/>
              </a:rPr>
              <a:t> Β’/202</a:t>
            </a:r>
            <a:r>
              <a:rPr lang="en-GB" sz="1600" i="1" dirty="0">
                <a:latin typeface="Calibri" panose="020F0502020204030204" pitchFamily="34" charset="0"/>
                <a:cs typeface="Calibri" panose="020F0502020204030204" pitchFamily="34" charset="0"/>
              </a:rPr>
              <a:t>1</a:t>
            </a:r>
            <a:endParaRPr lang="en-US" sz="1600" i="1" dirty="0">
              <a:latin typeface="Calibri" panose="020F0502020204030204" pitchFamily="34" charset="0"/>
              <a:cs typeface="Calibri" panose="020F0502020204030204" pitchFamily="34" charset="0"/>
            </a:endParaRPr>
          </a:p>
          <a:p>
            <a:pPr algn="just">
              <a:lnSpc>
                <a:spcPct val="150000"/>
              </a:lnSpc>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0" indent="0" algn="just">
              <a:lnSpc>
                <a:spcPct val="150000"/>
              </a:lnSpc>
              <a:buNone/>
            </a:pPr>
            <a:r>
              <a:rPr lang="en-US" sz="1800" dirty="0">
                <a:latin typeface="Calibri" panose="020F0502020204030204" pitchFamily="34" charset="0"/>
                <a:cs typeface="Calibri" panose="020F0502020204030204" pitchFamily="34" charset="0"/>
              </a:rPr>
              <a:t>H</a:t>
            </a:r>
            <a:r>
              <a:rPr lang="el-GR" sz="1800" dirty="0">
                <a:latin typeface="Calibri" panose="020F0502020204030204" pitchFamily="34" charset="0"/>
                <a:cs typeface="Calibri" panose="020F0502020204030204" pitchFamily="34" charset="0"/>
              </a:rPr>
              <a:t> παροχή του οικονομικού βοηθήματος τερματίζεται αυτοδίκαια εντός </a:t>
            </a:r>
            <a:r>
              <a:rPr lang="el-GR" sz="1800" b="1" u="sng" dirty="0">
                <a:latin typeface="Calibri" panose="020F0502020204030204" pitchFamily="34" charset="0"/>
                <a:cs typeface="Calibri" panose="020F0502020204030204" pitchFamily="34" charset="0"/>
              </a:rPr>
              <a:t>τριάντα (30) ημερών </a:t>
            </a:r>
            <a:r>
              <a:rPr lang="el-GR" sz="1800" dirty="0">
                <a:latin typeface="Calibri" panose="020F0502020204030204" pitchFamily="34" charset="0"/>
                <a:cs typeface="Calibri" panose="020F0502020204030204" pitchFamily="34" charset="0"/>
              </a:rPr>
              <a:t>από τη γνωστοποίηση, στον Υπεύθυνο του Προγράμματος, της επίδοσης απόφασης χορήγησης διεθνούς προστασίας ή τελεσίδικης απορριπτικής απόφασης επί της αίτησης διεθνούς προστασίας.</a:t>
            </a:r>
            <a:endParaRPr lang="en-GB" sz="1800" dirty="0">
              <a:latin typeface="Calibri" panose="020F0502020204030204" pitchFamily="34" charset="0"/>
              <a:cs typeface="Calibri" panose="020F0502020204030204" pitchFamily="34" charset="0"/>
            </a:endParaRPr>
          </a:p>
        </p:txBody>
      </p:sp>
      <p:sp>
        <p:nvSpPr>
          <p:cNvPr id="7" name="Title 1"/>
          <p:cNvSpPr txBox="1">
            <a:spLocks/>
          </p:cNvSpPr>
          <p:nvPr/>
        </p:nvSpPr>
        <p:spPr>
          <a:xfrm>
            <a:off x="440754" y="204348"/>
            <a:ext cx="8380904" cy="354817"/>
          </a:xfrm>
          <a:prstGeom prst="rect">
            <a:avLst/>
          </a:prstGeom>
        </p:spPr>
        <p:txBody>
          <a:bodyPr vert="horz" lIns="0" tIns="0" rIns="0" bIns="0" rtlCol="0" anchor="b" anchorCtr="0">
            <a:normAutofit/>
          </a:bodyPr>
          <a:lstStyle>
            <a:lvl1pPr algn="l" defTabSz="457200" rtl="0" eaLnBrk="1" latinLnBrk="0" hangingPunct="1">
              <a:lnSpc>
                <a:spcPct val="90000"/>
              </a:lnSpc>
              <a:spcBef>
                <a:spcPct val="0"/>
              </a:spcBef>
              <a:buNone/>
              <a:defRPr sz="3600" b="0" kern="1200">
                <a:solidFill>
                  <a:schemeClr val="tx2"/>
                </a:solidFill>
                <a:latin typeface="Lato Heavy" panose="020F0502020204030203" pitchFamily="34" charset="0"/>
                <a:ea typeface="Lato Heavy" panose="020F0502020204030203" pitchFamily="34" charset="0"/>
                <a:cs typeface="Lato Heavy" panose="020F0502020204030203" pitchFamily="34" charset="0"/>
              </a:defRPr>
            </a:lvl1pPr>
          </a:lstStyle>
          <a:p>
            <a:r>
              <a:rPr lang="el-GR" sz="2000" b="1">
                <a:solidFill>
                  <a:schemeClr val="bg1"/>
                </a:solidFill>
                <a:latin typeface="Lato"/>
                <a:cs typeface="Calibri" panose="020F0502020204030204" pitchFamily="34" charset="0"/>
              </a:rPr>
              <a:t>ΤΟ ΠΡΟΓΡΑΜΜΑ </a:t>
            </a:r>
            <a:r>
              <a:rPr lang="en-US" sz="2000" b="1">
                <a:solidFill>
                  <a:srgbClr val="0072BC"/>
                </a:solidFill>
                <a:latin typeface="Lato"/>
                <a:cs typeface="Calibri" panose="020F0502020204030204" pitchFamily="34" charset="0"/>
              </a:rPr>
              <a:t>ESTIA</a:t>
            </a:r>
            <a:r>
              <a:rPr lang="el-GR" sz="2000" b="1">
                <a:solidFill>
                  <a:srgbClr val="0072BC"/>
                </a:solidFill>
                <a:latin typeface="Lato"/>
                <a:cs typeface="Calibri" panose="020F0502020204030204" pitchFamily="34" charset="0"/>
              </a:rPr>
              <a:t> ΙΙ </a:t>
            </a:r>
            <a:endParaRPr lang="en-GB" sz="2000" dirty="0">
              <a:solidFill>
                <a:srgbClr val="0072BC"/>
              </a:solidFill>
              <a:latin typeface="Lato"/>
              <a:cs typeface="Calibri" panose="020F0502020204030204" pitchFamily="34" charset="0"/>
            </a:endParaRPr>
          </a:p>
        </p:txBody>
      </p:sp>
      <p:grpSp>
        <p:nvGrpSpPr>
          <p:cNvPr id="4" name="Ομάδα 3"/>
          <p:cNvGrpSpPr/>
          <p:nvPr/>
        </p:nvGrpSpPr>
        <p:grpSpPr>
          <a:xfrm>
            <a:off x="8038826" y="147949"/>
            <a:ext cx="970757" cy="1056287"/>
            <a:chOff x="0" y="-10319"/>
            <a:chExt cx="1643063" cy="1917701"/>
          </a:xfrm>
        </p:grpSpPr>
        <p:pic>
          <p:nvPicPr>
            <p:cNvPr id="5"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2762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54" y="1394623"/>
            <a:ext cx="8342908" cy="3001763"/>
          </a:xfrm>
        </p:spPr>
        <p:txBody>
          <a:bodyPr>
            <a:normAutofit fontScale="92500" lnSpcReduction="20000"/>
          </a:bodyPr>
          <a:lstStyle/>
          <a:p>
            <a:pPr marL="0" indent="0" algn="just">
              <a:lnSpc>
                <a:spcPct val="150000"/>
              </a:lnSpc>
              <a:buNone/>
            </a:pPr>
            <a:r>
              <a:rPr lang="el-GR" sz="1600" b="1" dirty="0">
                <a:latin typeface="Calibri" panose="020F0502020204030204" pitchFamily="34" charset="0"/>
                <a:cs typeface="Calibri" panose="020F0502020204030204" pitchFamily="34" charset="0"/>
              </a:rPr>
              <a:t>Άρθρο 82 Ν. 4636/2019</a:t>
            </a:r>
          </a:p>
          <a:p>
            <a:pPr marL="0" indent="0" algn="just">
              <a:lnSpc>
                <a:spcPct val="150000"/>
              </a:lnSpc>
              <a:buNone/>
            </a:pPr>
            <a:r>
              <a:rPr lang="el-GR" sz="1600" b="1" dirty="0">
                <a:latin typeface="Calibri" panose="020F0502020204030204" pitchFamily="34" charset="0"/>
                <a:cs typeface="Calibri" panose="020F0502020204030204" pitchFamily="34" charset="0"/>
              </a:rPr>
              <a:t>«Αιτιολογία και επίδοση αποφάσεων και άλλων διαδικαστικών εγγράφων» </a:t>
            </a:r>
            <a:endParaRPr lang="en-US" sz="1600" b="1" dirty="0">
              <a:latin typeface="Calibri" panose="020F0502020204030204" pitchFamily="34" charset="0"/>
              <a:cs typeface="Calibri" panose="020F0502020204030204" pitchFamily="34" charset="0"/>
            </a:endParaRPr>
          </a:p>
          <a:p>
            <a:pPr marL="0" indent="0" algn="just">
              <a:lnSpc>
                <a:spcPct val="150000"/>
              </a:lnSpc>
              <a:buNone/>
            </a:pPr>
            <a:endParaRPr lang="el-GR" sz="1600" dirty="0">
              <a:latin typeface="Calibri" panose="020F0502020204030204" pitchFamily="34" charset="0"/>
              <a:cs typeface="Calibri" panose="020F0502020204030204" pitchFamily="34" charset="0"/>
            </a:endParaRPr>
          </a:p>
          <a:p>
            <a:pPr marL="0" indent="0" algn="just">
              <a:lnSpc>
                <a:spcPct val="150000"/>
              </a:lnSpc>
              <a:buNone/>
            </a:pPr>
            <a:r>
              <a:rPr lang="el-GR" sz="1700" dirty="0">
                <a:latin typeface="Calibri" panose="020F0502020204030204" pitchFamily="34" charset="0"/>
                <a:cs typeface="Calibri" panose="020F0502020204030204" pitchFamily="34" charset="0"/>
              </a:rPr>
              <a:t>«3. Η επίδοση της απόφασης ...διενεργείται (α) αυτοπροσώπως στον αιτούντα ή (β) με συστημένη επιστολή που αποστέλλεται ταχυδρομικώς στη δηλωθείσα διεύθυνση κατοικίας ή διαμονής ή στον χώρο εργασίας, προσωπικώς στον ίδιο ή στον πληρεξούσιο δικηγόρο του ή στον εξουσιοδοτημένο σύμβουλο ή στον εκπρόσωπό του...(γ) με ηλεκτρονικό ταχυδρομείο .....</a:t>
            </a:r>
            <a:r>
              <a:rPr lang="en-GB" sz="1700" dirty="0">
                <a:latin typeface="Calibri" panose="020F0502020204030204" pitchFamily="34" charset="0"/>
                <a:cs typeface="Calibri" panose="020F0502020204030204" pitchFamily="34" charset="0"/>
              </a:rPr>
              <a:t>, (</a:t>
            </a:r>
            <a:r>
              <a:rPr lang="el-GR" sz="1700" dirty="0">
                <a:latin typeface="Calibri" panose="020F0502020204030204" pitchFamily="34" charset="0"/>
                <a:cs typeface="Calibri" panose="020F0502020204030204" pitchFamily="34" charset="0"/>
              </a:rPr>
              <a:t>δ)σε ηλεκτρονική εφαρμογή που διαχειρίζεται η Υπηρεσία Ασύλου και στην οποία έχει πρόσβαση ο αιτών μέσω λογαριασμού που διατηρεί».</a:t>
            </a:r>
            <a:endParaRPr lang="en-US" sz="1700" dirty="0">
              <a:latin typeface="Calibri" panose="020F0502020204030204" pitchFamily="34" charset="0"/>
              <a:cs typeface="Calibri" panose="020F0502020204030204" pitchFamily="34" charset="0"/>
            </a:endParaRPr>
          </a:p>
          <a:p>
            <a:pPr algn="just">
              <a:lnSpc>
                <a:spcPct val="150000"/>
              </a:lnSpc>
            </a:pPr>
            <a:endParaRPr lang="en-GB" sz="1600" dirty="0"/>
          </a:p>
        </p:txBody>
      </p:sp>
      <p:sp>
        <p:nvSpPr>
          <p:cNvPr id="8" name="Title 1"/>
          <p:cNvSpPr>
            <a:spLocks noGrp="1"/>
          </p:cNvSpPr>
          <p:nvPr>
            <p:ph type="title"/>
          </p:nvPr>
        </p:nvSpPr>
        <p:spPr>
          <a:xfrm>
            <a:off x="440754" y="204348"/>
            <a:ext cx="8380904" cy="354817"/>
          </a:xfrm>
        </p:spPr>
        <p:txBody>
          <a:bodyPr>
            <a:normAutofit/>
          </a:bodyPr>
          <a:lstStyle/>
          <a:p>
            <a:r>
              <a:rPr lang="el-GR" sz="2000" b="1" dirty="0">
                <a:solidFill>
                  <a:schemeClr val="bg1"/>
                </a:solidFill>
                <a:latin typeface="Lato"/>
                <a:cs typeface="Calibri" panose="020F0502020204030204" pitchFamily="34" charset="0"/>
              </a:rPr>
              <a:t>ΤΟ ΠΡΟΓΡΑΜΜΑ </a:t>
            </a:r>
            <a:r>
              <a:rPr lang="en-US" sz="2000" b="1" dirty="0">
                <a:solidFill>
                  <a:srgbClr val="0072BC"/>
                </a:solidFill>
                <a:latin typeface="Lato"/>
                <a:cs typeface="Calibri" panose="020F0502020204030204" pitchFamily="34" charset="0"/>
              </a:rPr>
              <a:t>ESTIA</a:t>
            </a:r>
            <a:r>
              <a:rPr lang="el-GR" sz="2000" b="1" dirty="0">
                <a:solidFill>
                  <a:srgbClr val="0072BC"/>
                </a:solidFill>
                <a:latin typeface="Lato"/>
                <a:cs typeface="Calibri" panose="020F0502020204030204" pitchFamily="34" charset="0"/>
              </a:rPr>
              <a:t> ΙΙ </a:t>
            </a:r>
            <a:endParaRPr lang="en-GB" sz="2000" dirty="0">
              <a:solidFill>
                <a:srgbClr val="0072BC"/>
              </a:solidFill>
              <a:latin typeface="Lato"/>
              <a:cs typeface="Calibri" panose="020F0502020204030204" pitchFamily="34" charset="0"/>
            </a:endParaRPr>
          </a:p>
        </p:txBody>
      </p:sp>
      <p:grpSp>
        <p:nvGrpSpPr>
          <p:cNvPr id="4" name="Ομάδα 3"/>
          <p:cNvGrpSpPr/>
          <p:nvPr/>
        </p:nvGrpSpPr>
        <p:grpSpPr>
          <a:xfrm>
            <a:off x="8038826" y="147949"/>
            <a:ext cx="970757" cy="1056287"/>
            <a:chOff x="0" y="-10319"/>
            <a:chExt cx="1643063" cy="1917701"/>
          </a:xfrm>
        </p:grpSpPr>
        <p:pic>
          <p:nvPicPr>
            <p:cNvPr id="5"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6751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282" y="766401"/>
            <a:ext cx="8588376" cy="3532609"/>
          </a:xfrm>
        </p:spPr>
        <p:txBody>
          <a:bodyPr>
            <a:noAutofit/>
          </a:bodyPr>
          <a:lstStyle/>
          <a:p>
            <a:pPr marL="0" indent="0" algn="just">
              <a:lnSpc>
                <a:spcPct val="150000"/>
              </a:lnSpc>
              <a:buNone/>
            </a:pPr>
            <a:r>
              <a:rPr lang="el-GR" sz="1200" b="1" dirty="0">
                <a:latin typeface="Calibri" panose="020F0502020204030204" pitchFamily="34" charset="0"/>
                <a:cs typeface="Calibri" panose="020F0502020204030204" pitchFamily="34" charset="0"/>
              </a:rPr>
              <a:t>Άρθρο 82 Ν. 4636/2019</a:t>
            </a:r>
          </a:p>
          <a:p>
            <a:pPr marL="0" indent="0" algn="just">
              <a:lnSpc>
                <a:spcPct val="150000"/>
              </a:lnSpc>
              <a:buNone/>
            </a:pPr>
            <a:r>
              <a:rPr lang="el-GR" sz="1200" b="1" dirty="0">
                <a:latin typeface="Calibri" panose="020F0502020204030204" pitchFamily="34" charset="0"/>
                <a:cs typeface="Calibri" panose="020F0502020204030204" pitchFamily="34" charset="0"/>
              </a:rPr>
              <a:t>«Αιτιολογία και επίδοση αποφάσεων και άλλων διαδικαστικών εγγράφων» </a:t>
            </a:r>
          </a:p>
          <a:p>
            <a:pPr marL="0" indent="0" algn="just">
              <a:lnSpc>
                <a:spcPct val="150000"/>
              </a:lnSpc>
              <a:buNone/>
            </a:pPr>
            <a:r>
              <a:rPr lang="el-GR" sz="1200" dirty="0">
                <a:latin typeface="Calibri" panose="020F0502020204030204" pitchFamily="34" charset="0"/>
                <a:cs typeface="Calibri" panose="020F0502020204030204" pitchFamily="34" charset="0"/>
              </a:rPr>
              <a:t>«4. Σε περίπτωση που ο αιτών είναι κρατούμενος ή παραμένει σε Περιφερειακές Υπηρεσίες Υποδοχής και Ταυτοποίησης ή διαμένει σε Κέντρα Υποδοχής ή Φιλοξενίας, το απόσπασμα του διατακτικού της απόφασης και το συνοδευτικό επεξηγηματικό έγγραφο του δεύτερου εδαφίου της παραγράφου 3 αποστέλλονται με κάθε πρόσφορο τρόπο </a:t>
            </a:r>
            <a:r>
              <a:rPr lang="el-GR" sz="1200" b="1" dirty="0">
                <a:latin typeface="Calibri" panose="020F0502020204030204" pitchFamily="34" charset="0"/>
                <a:cs typeface="Calibri" panose="020F0502020204030204" pitchFamily="34" charset="0"/>
              </a:rPr>
              <a:t>στον προϊστάμενο του οικείου Κέντρου ή καταστήματος ή εγκατάστασης</a:t>
            </a:r>
            <a:r>
              <a:rPr lang="el-GR" sz="1200" dirty="0">
                <a:latin typeface="Calibri" panose="020F0502020204030204" pitchFamily="34" charset="0"/>
                <a:cs typeface="Calibri" panose="020F0502020204030204" pitchFamily="34" charset="0"/>
              </a:rPr>
              <a:t>, </a:t>
            </a:r>
            <a:r>
              <a:rPr lang="el-GR" sz="1200" b="1" dirty="0">
                <a:latin typeface="Calibri" panose="020F0502020204030204" pitchFamily="34" charset="0"/>
                <a:cs typeface="Calibri" panose="020F0502020204030204" pitchFamily="34" charset="0"/>
              </a:rPr>
              <a:t>ο οποίος μεριμνά για την άμεση ανάρτηση ανακοίνωσης περί της σχετικής παραλαβής</a:t>
            </a:r>
            <a:r>
              <a:rPr lang="el-GR" sz="1200" dirty="0">
                <a:latin typeface="Calibri" panose="020F0502020204030204" pitchFamily="34" charset="0"/>
                <a:cs typeface="Calibri" panose="020F0502020204030204" pitchFamily="34" charset="0"/>
              </a:rPr>
              <a:t>, καθώς και των ωρών παράδοσης και διανομής των εγγράφων στους αιτούντες για κάθε εργάσιμη ημέρα και ώρα σε εμφανείς χώρους των εγκαταστάσεων και συντάσσει σχετική πράξη παραλαβής και ανάρτησης. Οι αιτούντες εξασφαλίζουν ότι προσέρχονται στο κέντρο εντός των ωρών παράδοσης και διανομής αλληλογραφίας, προκειμένου να τους επιδοθεί η σχετική αλληλογραφία. Για κάθε επίδοση στον αιτούντα συντάσσεται σχετική έκθεση επίδοσης</a:t>
            </a:r>
            <a:r>
              <a:rPr lang="el-GR" sz="1200" b="1" dirty="0">
                <a:latin typeface="Calibri" panose="020F0502020204030204" pitchFamily="34" charset="0"/>
                <a:cs typeface="Calibri" panose="020F0502020204030204" pitchFamily="34" charset="0"/>
              </a:rPr>
              <a:t>. Η επίδοση θεωρείται ότι έχει συντελεστεί μετά την πάροδο τριών (3) ημερών από την ημερομηνία σύνταξης της σχετικής πράξης παραλαβής του πρώτου εδαφίου.».</a:t>
            </a:r>
            <a:endParaRPr lang="en-US" sz="1200" b="1" dirty="0">
              <a:latin typeface="Calibri" panose="020F0502020204030204" pitchFamily="34" charset="0"/>
              <a:cs typeface="Calibri" panose="020F0502020204030204" pitchFamily="34" charset="0"/>
            </a:endParaRPr>
          </a:p>
          <a:p>
            <a:pPr algn="just">
              <a:lnSpc>
                <a:spcPct val="150000"/>
              </a:lnSpc>
            </a:pPr>
            <a:endParaRPr lang="el-GR" sz="1200" dirty="0"/>
          </a:p>
          <a:p>
            <a:pPr marL="0" indent="0" algn="just">
              <a:lnSpc>
                <a:spcPct val="150000"/>
              </a:lnSpc>
              <a:buNone/>
            </a:pPr>
            <a:r>
              <a:rPr lang="el-GR" sz="1200" dirty="0"/>
              <a:t> </a:t>
            </a:r>
            <a:endParaRPr lang="en-US" sz="1200" dirty="0"/>
          </a:p>
          <a:p>
            <a:pPr algn="just">
              <a:lnSpc>
                <a:spcPct val="150000"/>
              </a:lnSpc>
            </a:pPr>
            <a:endParaRPr lang="en-GB" sz="1200" dirty="0"/>
          </a:p>
        </p:txBody>
      </p:sp>
      <p:sp>
        <p:nvSpPr>
          <p:cNvPr id="7" name="Title 1"/>
          <p:cNvSpPr>
            <a:spLocks noGrp="1"/>
          </p:cNvSpPr>
          <p:nvPr>
            <p:ph type="title"/>
          </p:nvPr>
        </p:nvSpPr>
        <p:spPr>
          <a:xfrm>
            <a:off x="440754" y="204348"/>
            <a:ext cx="8380904" cy="354817"/>
          </a:xfrm>
        </p:spPr>
        <p:txBody>
          <a:bodyPr>
            <a:normAutofit/>
          </a:bodyPr>
          <a:lstStyle/>
          <a:p>
            <a:r>
              <a:rPr lang="el-GR" sz="2000" b="1" dirty="0">
                <a:solidFill>
                  <a:schemeClr val="bg1"/>
                </a:solidFill>
                <a:latin typeface="Lato"/>
                <a:cs typeface="Calibri" panose="020F0502020204030204" pitchFamily="34" charset="0"/>
              </a:rPr>
              <a:t>ΤΟ ΠΡΟΓΡΑΜΜΑ </a:t>
            </a:r>
            <a:r>
              <a:rPr lang="en-US" sz="2000" b="1" dirty="0">
                <a:solidFill>
                  <a:srgbClr val="0072BC"/>
                </a:solidFill>
                <a:latin typeface="Lato"/>
                <a:cs typeface="Calibri" panose="020F0502020204030204" pitchFamily="34" charset="0"/>
              </a:rPr>
              <a:t>ESTIA</a:t>
            </a:r>
            <a:r>
              <a:rPr lang="el-GR" sz="2000" b="1" dirty="0">
                <a:solidFill>
                  <a:srgbClr val="0072BC"/>
                </a:solidFill>
                <a:latin typeface="Lato"/>
                <a:cs typeface="Calibri" panose="020F0502020204030204" pitchFamily="34" charset="0"/>
              </a:rPr>
              <a:t> ΙΙ </a:t>
            </a:r>
            <a:endParaRPr lang="en-GB" sz="2000" dirty="0">
              <a:solidFill>
                <a:srgbClr val="0072BC"/>
              </a:solidFill>
              <a:latin typeface="Lato"/>
              <a:cs typeface="Calibri" panose="020F0502020204030204" pitchFamily="34" charset="0"/>
            </a:endParaRPr>
          </a:p>
        </p:txBody>
      </p:sp>
      <p:grpSp>
        <p:nvGrpSpPr>
          <p:cNvPr id="4" name="Ομάδα 3"/>
          <p:cNvGrpSpPr/>
          <p:nvPr/>
        </p:nvGrpSpPr>
        <p:grpSpPr>
          <a:xfrm>
            <a:off x="8038826" y="147949"/>
            <a:ext cx="970757" cy="1056287"/>
            <a:chOff x="0" y="-10319"/>
            <a:chExt cx="1643063" cy="1917701"/>
          </a:xfrm>
        </p:grpSpPr>
        <p:pic>
          <p:nvPicPr>
            <p:cNvPr id="5"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904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54" y="1210429"/>
            <a:ext cx="8446688" cy="3110185"/>
          </a:xfrm>
        </p:spPr>
        <p:txBody>
          <a:bodyPr>
            <a:normAutofit/>
          </a:bodyPr>
          <a:lstStyle/>
          <a:p>
            <a:pPr marL="0" indent="0">
              <a:lnSpc>
                <a:spcPct val="150000"/>
              </a:lnSpc>
              <a:buNone/>
            </a:pPr>
            <a:r>
              <a:rPr lang="el-GR" sz="1600" b="1" dirty="0">
                <a:latin typeface="Calibri" panose="020F0502020204030204" pitchFamily="34" charset="0"/>
                <a:cs typeface="Calibri" panose="020F0502020204030204" pitchFamily="34" charset="0"/>
              </a:rPr>
              <a:t>Άρθρο 82 Ν. 4636/2019</a:t>
            </a:r>
          </a:p>
          <a:p>
            <a:pPr marL="0" indent="0">
              <a:lnSpc>
                <a:spcPct val="150000"/>
              </a:lnSpc>
              <a:buNone/>
            </a:pPr>
            <a:r>
              <a:rPr lang="el-GR" sz="1600" b="1" dirty="0">
                <a:latin typeface="Calibri" panose="020F0502020204030204" pitchFamily="34" charset="0"/>
                <a:cs typeface="Calibri" panose="020F0502020204030204" pitchFamily="34" charset="0"/>
              </a:rPr>
              <a:t>«Αιτιολογία και επίδοση αποφάσεων και άλλων διαδικαστικών εγγράφων» </a:t>
            </a:r>
            <a:endParaRPr lang="en-US" sz="1600" b="1" dirty="0">
              <a:latin typeface="Calibri" panose="020F0502020204030204" pitchFamily="34" charset="0"/>
              <a:cs typeface="Calibri" panose="020F0502020204030204" pitchFamily="34" charset="0"/>
            </a:endParaRPr>
          </a:p>
          <a:p>
            <a:pPr marL="0" indent="0">
              <a:lnSpc>
                <a:spcPct val="150000"/>
              </a:lnSpc>
              <a:buNone/>
            </a:pPr>
            <a:endParaRPr lang="el-GR" sz="1600" dirty="0">
              <a:latin typeface="Calibri" panose="020F0502020204030204" pitchFamily="34" charset="0"/>
              <a:cs typeface="Calibri" panose="020F0502020204030204" pitchFamily="34" charset="0"/>
            </a:endParaRPr>
          </a:p>
          <a:p>
            <a:pPr marL="0" indent="0" algn="just">
              <a:lnSpc>
                <a:spcPct val="150000"/>
              </a:lnSpc>
              <a:buNone/>
            </a:pPr>
            <a:r>
              <a:rPr lang="el-GR" sz="1600" dirty="0">
                <a:latin typeface="Calibri" panose="020F0502020204030204" pitchFamily="34" charset="0"/>
                <a:cs typeface="Calibri" panose="020F0502020204030204" pitchFamily="34" charset="0"/>
              </a:rPr>
              <a:t>5. Σε περίπτωση διαπιστωμένης μη ανεύρεσης του αιτούντος, με τους τρόπους που περιγράφονται στην παράγραφο 3 ............η απόφαση επιδίδεται στον Προϊστάμενο της Υπηρεσίας ενώπιον της οποίας υπεβλήθη η αίτηση. </a:t>
            </a:r>
            <a:r>
              <a:rPr lang="el-GR" sz="1600" u="sng" dirty="0">
                <a:latin typeface="Calibri" panose="020F0502020204030204" pitchFamily="34" charset="0"/>
                <a:cs typeface="Calibri" panose="020F0502020204030204" pitchFamily="34" charset="0"/>
              </a:rPr>
              <a:t>Με την επίδοση αυτή τεκμαίρεται ότι ο αιτών έλαβε γνώση</a:t>
            </a:r>
            <a:r>
              <a:rPr lang="el-GR" sz="160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pPr>
              <a:lnSpc>
                <a:spcPct val="150000"/>
              </a:lnSpc>
            </a:pPr>
            <a:endParaRPr lang="en-GB" sz="1600" dirty="0"/>
          </a:p>
        </p:txBody>
      </p:sp>
      <p:sp>
        <p:nvSpPr>
          <p:cNvPr id="5" name="Title 1"/>
          <p:cNvSpPr>
            <a:spLocks noGrp="1"/>
          </p:cNvSpPr>
          <p:nvPr>
            <p:ph type="title"/>
          </p:nvPr>
        </p:nvSpPr>
        <p:spPr>
          <a:xfrm>
            <a:off x="440754" y="204348"/>
            <a:ext cx="8380904" cy="354817"/>
          </a:xfrm>
        </p:spPr>
        <p:txBody>
          <a:bodyPr>
            <a:normAutofit/>
          </a:bodyPr>
          <a:lstStyle/>
          <a:p>
            <a:r>
              <a:rPr lang="el-GR" sz="2000" b="1" dirty="0">
                <a:solidFill>
                  <a:schemeClr val="bg1"/>
                </a:solidFill>
                <a:latin typeface="Lato"/>
                <a:cs typeface="Calibri" panose="020F0502020204030204" pitchFamily="34" charset="0"/>
              </a:rPr>
              <a:t>ΤΟ ΠΡΟΓΡΑΜΜΑ </a:t>
            </a:r>
            <a:r>
              <a:rPr lang="en-US" sz="2000" b="1" dirty="0">
                <a:solidFill>
                  <a:srgbClr val="0072BC"/>
                </a:solidFill>
                <a:latin typeface="Lato"/>
                <a:cs typeface="Calibri" panose="020F0502020204030204" pitchFamily="34" charset="0"/>
              </a:rPr>
              <a:t>ESTIA</a:t>
            </a:r>
            <a:r>
              <a:rPr lang="el-GR" sz="2000" b="1" dirty="0">
                <a:solidFill>
                  <a:srgbClr val="0072BC"/>
                </a:solidFill>
                <a:latin typeface="Lato"/>
                <a:cs typeface="Calibri" panose="020F0502020204030204" pitchFamily="34" charset="0"/>
              </a:rPr>
              <a:t> ΙΙ </a:t>
            </a:r>
            <a:endParaRPr lang="en-GB" sz="2000" dirty="0">
              <a:solidFill>
                <a:srgbClr val="0072BC"/>
              </a:solidFill>
              <a:latin typeface="Lato"/>
              <a:cs typeface="Calibri" panose="020F0502020204030204" pitchFamily="34" charset="0"/>
            </a:endParaRPr>
          </a:p>
        </p:txBody>
      </p:sp>
      <p:grpSp>
        <p:nvGrpSpPr>
          <p:cNvPr id="4" name="Ομάδα 3"/>
          <p:cNvGrpSpPr/>
          <p:nvPr/>
        </p:nvGrpSpPr>
        <p:grpSpPr>
          <a:xfrm>
            <a:off x="8038826" y="147949"/>
            <a:ext cx="970757" cy="1056287"/>
            <a:chOff x="0" y="-10319"/>
            <a:chExt cx="1643063" cy="1917701"/>
          </a:xfrm>
        </p:grpSpPr>
        <p:pic>
          <p:nvPicPr>
            <p:cNvPr id="6" name="Picture 7">
              <a:extLst>
                <a:ext uri="{FF2B5EF4-FFF2-40B4-BE49-F238E27FC236}">
                  <a16:creationId xmlns:a16="http://schemas.microsoft.com/office/drawing/2014/main" id="{1852AE82-FA62-1C21-D57B-26302D2FD0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19"/>
              <a:ext cx="958850" cy="191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8D47299F-0B9C-3CD1-2337-6DED00300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468313"/>
              <a:ext cx="480219"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10FA1009-6031-A6DD-C7E9-72E3993A87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757" y="277019"/>
              <a:ext cx="672306" cy="13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5700236"/>
      </p:ext>
    </p:extLst>
  </p:cSld>
  <p:clrMapOvr>
    <a:masterClrMapping/>
  </p:clrMapOvr>
</p:sld>
</file>

<file path=ppt/theme/theme1.xml><?xml version="1.0" encoding="utf-8"?>
<a:theme xmlns:a="http://schemas.openxmlformats.org/drawingml/2006/main" name="UNHCR2016">
  <a:themeElements>
    <a:clrScheme name="UNHCR Theme">
      <a:dk1>
        <a:sysClr val="windowText" lastClr="000000"/>
      </a:dk1>
      <a:lt1>
        <a:sysClr val="window" lastClr="FFFFFF"/>
      </a:lt1>
      <a:dk2>
        <a:srgbClr val="0072BC"/>
      </a:dk2>
      <a:lt2>
        <a:srgbClr val="E7E6E6"/>
      </a:lt2>
      <a:accent1>
        <a:srgbClr val="EF4A60"/>
      </a:accent1>
      <a:accent2>
        <a:srgbClr val="00B398"/>
      </a:accent2>
      <a:accent3>
        <a:srgbClr val="FAEB00"/>
      </a:accent3>
      <a:accent4>
        <a:srgbClr val="18375F"/>
      </a:accent4>
      <a:accent5>
        <a:srgbClr val="80B9DE"/>
      </a:accent5>
      <a:accent6>
        <a:srgbClr val="A5A5A5"/>
      </a:accent6>
      <a:hlink>
        <a:srgbClr val="0072BC"/>
      </a:hlink>
      <a:folHlink>
        <a:srgbClr val="954F72"/>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HCR 16x9bis.potx" id="{1F117BE9-6142-4DD1-8299-A7D6E7B2C5D9}" vid="{1CAFF71C-5571-433E-A016-22A12926EAA8}"/>
    </a:ext>
  </a:extLst>
</a:theme>
</file>

<file path=docProps/app.xml><?xml version="1.0" encoding="utf-8"?>
<Properties xmlns="http://schemas.openxmlformats.org/officeDocument/2006/extended-properties" xmlns:vt="http://schemas.openxmlformats.org/officeDocument/2006/docPropsVTypes">
  <Template>UNHCR 16x9</Template>
  <TotalTime>2757</TotalTime>
  <Words>5337</Words>
  <Application>Microsoft Office PowerPoint</Application>
  <PresentationFormat>On-screen Show (16:9)</PresentationFormat>
  <Paragraphs>319</Paragraphs>
  <Slides>56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Arimo</vt:lpstr>
      <vt:lpstr>Calibri</vt:lpstr>
      <vt:lpstr>Lato</vt:lpstr>
      <vt:lpstr>Lato Heavy</vt:lpstr>
      <vt:lpstr>Lato Medium</vt:lpstr>
      <vt:lpstr>Open Sans</vt:lpstr>
      <vt:lpstr>Roboto</vt:lpstr>
      <vt:lpstr>Times New Roman</vt:lpstr>
      <vt:lpstr>Wingdings</vt:lpstr>
      <vt:lpstr>UNHCR2016</vt:lpstr>
      <vt:lpstr>  των προσφύγων &amp; αιτούντων άσυλο</vt:lpstr>
      <vt:lpstr>ΤΟ ΠΡΟΓΡΑΜΜΑ ESTIA  (Emergency Support To Integration and Accommodation)</vt:lpstr>
      <vt:lpstr>ΤΟ ΠΡΟΓΡΑΜΜΑ ESTIA  (Emergency Support To Integration and Accommodation)</vt:lpstr>
      <vt:lpstr>ΤΟ ΠΡΟΓΡΑΜΜΑ ESTIA  (Emergency Support To Integration and Accommodation)</vt:lpstr>
      <vt:lpstr>ΤΟ ΠΡΟΓΡΑΜΜΑ ESTIA ΙΙ </vt:lpstr>
      <vt:lpstr>PowerPoint Presentation</vt:lpstr>
      <vt:lpstr>ΤΟ ΠΡΟΓΡΑΜΜΑ ESTIA ΙΙ </vt:lpstr>
      <vt:lpstr>ΤΟ ΠΡΟΓΡΑΜΜΑ ESTIA ΙΙ </vt:lpstr>
      <vt:lpstr>ΤΟ ΠΡΟΓΡΑΜΜΑ ESTIA ΙΙ </vt:lpstr>
      <vt:lpstr>ΤΟ ΠΡΟΓΡΑΜΜΑ ESTIA ΙΙ </vt:lpstr>
      <vt:lpstr>ΤΟ ΠΡΟΓΡΑΜΜΑ ESTIA: Δημογραφικά στοιχεία (έως τον 8ο του 2021)</vt:lpstr>
      <vt:lpstr>ΤΟ ΠΡΟΓΡΑΜΜΑ ESTIA: Δημογραφικά στοιχεία (έως τον 8ο του 2021)</vt:lpstr>
      <vt:lpstr>PowerPoint Presentation</vt:lpstr>
      <vt:lpstr>PowerPoint Presentation</vt:lpstr>
      <vt:lpstr>PowerPoint Presentation</vt:lpstr>
      <vt:lpstr>PowerPoint Presentation</vt:lpstr>
      <vt:lpstr>PowerPoint Presentation</vt:lpstr>
      <vt:lpstr>PowerPoint Presentation</vt:lpstr>
      <vt:lpstr>ΤΟ ΖΗΤΗΜΑ ΤΗΣ ΚΟΙΝΩΝΙΚΗΣ ΕΝΤΑΞΗΣ ΤΩΝ ΠΡΟΣΦΥΓΩΝ ΚΑΙ ΤΩΝ ΑΙΤΟΥΝΤΩΝ ΑΣΥΛΟ ΠΛΑΙΣΙΟ ΚΑΙ ΠΡΟΚΛΗΣΕΙΣ </vt:lpstr>
      <vt:lpstr>PowerPoint Presentation</vt:lpstr>
      <vt:lpstr>PowerPoint Presentation</vt:lpstr>
      <vt:lpstr>ΚΟΙΝΩΝΙΚΑ ΔΙΚΑΙΩΜΑΤΑ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Πηγή: https://www.synigoros.gr/?i=childrens-rights.el.epanapatrismos.787548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Ευχαριστώ πολύ για την προσοχή σας!</vt:lpstr>
    </vt:vector>
  </TitlesOfParts>
  <Company>UNHCR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Κοινωνικά δικαιώματα προσφύγων και αιτούντων άσυλο</dc:title>
  <dc:creator>Dorothea Kokozidou</dc:creator>
  <cp:lastModifiedBy>Dorothea Kokozidou</cp:lastModifiedBy>
  <cp:revision>204</cp:revision>
  <cp:lastPrinted>2019-11-29T08:49:52Z</cp:lastPrinted>
  <dcterms:created xsi:type="dcterms:W3CDTF">2019-11-21T13:07:38Z</dcterms:created>
  <dcterms:modified xsi:type="dcterms:W3CDTF">2022-05-27T12:34:03Z</dcterms:modified>
</cp:coreProperties>
</file>