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7"/>
  </p:notesMasterIdLst>
  <p:sldIdLst>
    <p:sldId id="333" r:id="rId3"/>
    <p:sldId id="334" r:id="rId4"/>
    <p:sldId id="335" r:id="rId5"/>
    <p:sldId id="336" r:id="rId6"/>
    <p:sldId id="337" r:id="rId7"/>
    <p:sldId id="339" r:id="rId8"/>
    <p:sldId id="347" r:id="rId9"/>
    <p:sldId id="327" r:id="rId10"/>
    <p:sldId id="326" r:id="rId11"/>
    <p:sldId id="259" r:id="rId12"/>
    <p:sldId id="260" r:id="rId13"/>
    <p:sldId id="261" r:id="rId14"/>
    <p:sldId id="262" r:id="rId15"/>
    <p:sldId id="286" r:id="rId16"/>
    <p:sldId id="291" r:id="rId17"/>
    <p:sldId id="329" r:id="rId18"/>
    <p:sldId id="322" r:id="rId19"/>
    <p:sldId id="328" r:id="rId20"/>
    <p:sldId id="294" r:id="rId21"/>
    <p:sldId id="330" r:id="rId22"/>
    <p:sldId id="296" r:id="rId23"/>
    <p:sldId id="299" r:id="rId24"/>
    <p:sldId id="300" r:id="rId25"/>
    <p:sldId id="301" r:id="rId26"/>
    <p:sldId id="303" r:id="rId27"/>
    <p:sldId id="304" r:id="rId28"/>
    <p:sldId id="305" r:id="rId29"/>
    <p:sldId id="323" r:id="rId30"/>
    <p:sldId id="306" r:id="rId31"/>
    <p:sldId id="324" r:id="rId32"/>
    <p:sldId id="302" r:id="rId33"/>
    <p:sldId id="265" r:id="rId34"/>
    <p:sldId id="266" r:id="rId35"/>
    <p:sldId id="307" r:id="rId36"/>
    <p:sldId id="310" r:id="rId37"/>
    <p:sldId id="271" r:id="rId38"/>
    <p:sldId id="315" r:id="rId39"/>
    <p:sldId id="316" r:id="rId40"/>
    <p:sldId id="317" r:id="rId41"/>
    <p:sldId id="273" r:id="rId42"/>
    <p:sldId id="274" r:id="rId43"/>
    <p:sldId id="275" r:id="rId44"/>
    <p:sldId id="276" r:id="rId45"/>
    <p:sldId id="309" r:id="rId46"/>
    <p:sldId id="313" r:id="rId47"/>
    <p:sldId id="331" r:id="rId48"/>
    <p:sldId id="332" r:id="rId49"/>
    <p:sldId id="340" r:id="rId50"/>
    <p:sldId id="341" r:id="rId51"/>
    <p:sldId id="342" r:id="rId52"/>
    <p:sldId id="343" r:id="rId53"/>
    <p:sldId id="344" r:id="rId54"/>
    <p:sldId id="345" r:id="rId55"/>
    <p:sldId id="346" r:id="rId56"/>
  </p:sldIdLst>
  <p:sldSz cx="10287000" cy="6858000" type="35mm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933C"/>
    <a:srgbClr val="C00000"/>
    <a:srgbClr val="4A45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972" y="12"/>
      </p:cViewPr>
      <p:guideLst>
        <p:guide orient="horz" pos="2160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2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5.emf"/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1C84A9-5739-4D55-B6C2-7277CDDFF633}" type="datetimeFigureOut">
              <a:rPr lang="el-GR" smtClean="0"/>
              <a:pPr/>
              <a:t>2/8/2016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1C1DB9-A712-4C20-B5AF-1AF6CA82AE4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30283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>
              <a:solidFill>
                <a:srgbClr val="FF0000"/>
              </a:solidFill>
            </a:endParaRPr>
          </a:p>
        </p:txBody>
      </p:sp>
      <p:sp>
        <p:nvSpPr>
          <p:cNvPr id="122884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D907B1-DEC7-4145-911A-F319E588ED11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l-GR" altLang="el-G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123908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1478E3-9138-4552-AB5C-178C59160EFD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l-GR" altLang="el-G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/>
          </a:p>
        </p:txBody>
      </p:sp>
      <p:sp>
        <p:nvSpPr>
          <p:cNvPr id="124932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47171A-F9B5-44CE-8214-EA169C6AB008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l-GR" altLang="el-G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5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smtClean="0"/>
          </a:p>
        </p:txBody>
      </p:sp>
      <p:sp>
        <p:nvSpPr>
          <p:cNvPr id="125956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62B448-9C14-452E-80B0-9C457E063E19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l-GR" altLang="el-G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126980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F921FE-18D3-4D3F-A8EB-D7D6BA7C8351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l-GR" altLang="el-G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126980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F921FE-18D3-4D3F-A8EB-D7D6BA7C8351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l-GR" altLang="el-G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126980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F921FE-18D3-4D3F-A8EB-D7D6BA7C8351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l-GR" altLang="el-G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83B08-0EA2-4F2F-85F7-6A2D8D98AB66}" type="slidenum">
              <a:rPr lang="el-GR" smtClean="0">
                <a:solidFill>
                  <a:prstClr val="black"/>
                </a:solidFill>
              </a:rPr>
              <a:pPr/>
              <a:t>9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564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9865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5466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753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5394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4609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4276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4085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3120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C1DB9-A712-4C20-B5AF-1AF6CA82AE4F}" type="slidenum">
              <a:rPr lang="el-GR" smtClean="0"/>
              <a:pPr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07309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C1DB9-A712-4C20-B5AF-1AF6CA82AE4F}" type="slidenum">
              <a:rPr lang="el-GR" smtClean="0"/>
              <a:pPr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005100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C1DB9-A712-4C20-B5AF-1AF6CA82AE4F}" type="slidenum">
              <a:rPr lang="el-GR" smtClean="0"/>
              <a:pPr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01587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4687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9031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0213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C1DB9-A712-4C20-B5AF-1AF6CA82AE4F}" type="slidenum">
              <a:rPr lang="el-GR" smtClean="0"/>
              <a:pPr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650222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C1DB9-A712-4C20-B5AF-1AF6CA82AE4F}" type="slidenum">
              <a:rPr lang="el-GR" smtClean="0"/>
              <a:pPr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71738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C1DB9-A712-4C20-B5AF-1AF6CA82AE4F}" type="slidenum">
              <a:rPr lang="el-GR" smtClean="0"/>
              <a:pPr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339456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C1DB9-A712-4C20-B5AF-1AF6CA82AE4F}" type="slidenum">
              <a:rPr lang="el-GR" smtClean="0"/>
              <a:pPr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87676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C1DB9-A712-4C20-B5AF-1AF6CA82AE4F}" type="slidenum">
              <a:rPr lang="el-GR" smtClean="0"/>
              <a:pPr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970282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C1DB9-A712-4C20-B5AF-1AF6CA82AE4F}" type="slidenum">
              <a:rPr lang="el-GR" smtClean="0"/>
              <a:pPr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739539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772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698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991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1949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C1DB9-A712-4C20-B5AF-1AF6CA82AE4F}" type="slidenum">
              <a:rPr lang="el-GR" smtClean="0"/>
              <a:pPr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186549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5816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0690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09406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92876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53C88A-4002-4251-9DC9-B65F51643A1A}" type="slidenum">
              <a:rPr lang="en-US" smtClean="0">
                <a:cs typeface="Arial" pitchFamily="34" charset="0"/>
              </a:rPr>
              <a:pPr/>
              <a:t>40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9313" y="711200"/>
            <a:ext cx="5183187" cy="3454400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4" y="4368424"/>
            <a:ext cx="5026025" cy="4064164"/>
          </a:xfrm>
          <a:noFill/>
          <a:ln/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294970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01861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4375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11801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03540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C1DB9-A712-4C20-B5AF-1AF6CA82AE4F}" type="slidenum">
              <a:rPr lang="el-GR" smtClean="0"/>
              <a:pPr/>
              <a:t>45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7403733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7980A41-19EE-4305-B90A-58E57B4FBDFA}" type="slidenum">
              <a:rPr lang="el-GR" altLang="el-GR">
                <a:latin typeface="Calibri" panose="020F0502020204030204" pitchFamily="34" charset="0"/>
              </a:rPr>
              <a:pPr eaLnBrk="1" hangingPunct="1"/>
              <a:t>48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32570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B4DF88-268B-43D6-A367-0B78BBA3CC7F}" type="slidenum">
              <a:rPr lang="el-GR" altLang="el-GR">
                <a:latin typeface="Calibri" panose="020F0502020204030204" pitchFamily="34" charset="0"/>
              </a:rPr>
              <a:pPr eaLnBrk="1" hangingPunct="1"/>
              <a:t>49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5580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D21CBA1-8CEE-47E4-B04D-4C8526D24BF9}" type="slidenum">
              <a:rPr lang="el-GR" altLang="el-GR">
                <a:latin typeface="Calibri" panose="020F0502020204030204" pitchFamily="34" charset="0"/>
              </a:rPr>
              <a:pPr eaLnBrk="1" hangingPunct="1"/>
              <a:t>50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69815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6F1FC21-51F0-4970-81AF-99DE36A257A5}" type="slidenum">
              <a:rPr lang="el-GR" altLang="el-GR">
                <a:latin typeface="Calibri" panose="020F0502020204030204" pitchFamily="34" charset="0"/>
              </a:rPr>
              <a:pPr eaLnBrk="1" hangingPunct="1"/>
              <a:t>51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40997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>
              <a:solidFill>
                <a:srgbClr val="FF0000"/>
              </a:solidFill>
            </a:endParaRPr>
          </a:p>
        </p:txBody>
      </p:sp>
      <p:sp>
        <p:nvSpPr>
          <p:cNvPr id="46084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F00222A-8066-4E34-94A1-FBD24592FE89}" type="slidenum">
              <a:rPr lang="el-GR" altLang="el-GR">
                <a:latin typeface="Calibri" panose="020F0502020204030204" pitchFamily="34" charset="0"/>
              </a:rPr>
              <a:pPr eaLnBrk="1" hangingPunct="1"/>
              <a:t>52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53583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2B55C0-497E-4146-8CEF-4928244DB956}" type="slidenum">
              <a:rPr lang="el-GR" altLang="el-GR">
                <a:latin typeface="Calibri" panose="020F0502020204030204" pitchFamily="34" charset="0"/>
              </a:rPr>
              <a:pPr eaLnBrk="1" hangingPunct="1"/>
              <a:t>53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4437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6A2992A-7B1C-4910-8443-82F4947C267B}" type="slidenum">
              <a:rPr lang="el-GR" altLang="el-GR">
                <a:latin typeface="Calibri" panose="020F0502020204030204" pitchFamily="34" charset="0"/>
              </a:rPr>
              <a:pPr eaLnBrk="1" hangingPunct="1"/>
              <a:t>54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743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/>
              <a:pPr/>
              <a:t>2/8/2016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/>
              <a:pPr/>
              <a:t>2/8/2016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4406901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2906713"/>
            <a:ext cx="874395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/>
              <a:pPr/>
              <a:t>2/8/2016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644" y="1600201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2162" y="1600201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/>
              <a:pPr/>
              <a:t>2/8/2016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2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2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4" y="1535113"/>
            <a:ext cx="454699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4" y="2174875"/>
            <a:ext cx="454699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/>
              <a:pPr/>
              <a:t>2/8/2016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/>
              <a:pPr/>
              <a:t>2/8/2016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/>
              <a:pPr/>
              <a:t>2/8/2016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3050"/>
            <a:ext cx="338435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273051"/>
            <a:ext cx="575071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1435101"/>
            <a:ext cx="338435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/>
              <a:pPr/>
              <a:t>2/8/2016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/>
              <a:pPr/>
              <a:t>2/8/2016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/>
              <a:pPr/>
              <a:t>2/8/2016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0335" y="274639"/>
            <a:ext cx="260389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274639"/>
            <a:ext cx="764024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/>
              <a:pPr/>
              <a:t>2/8/2016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UTh Logo" descr="Αγιος Δημήτριο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238" y="207963"/>
            <a:ext cx="8763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ΑΠΘ"/>
          <p:cNvSpPr txBox="1">
            <a:spLocks noChangeArrowheads="1"/>
          </p:cNvSpPr>
          <p:nvPr/>
        </p:nvSpPr>
        <p:spPr bwMode="auto">
          <a:xfrm>
            <a:off x="1098550" y="188913"/>
            <a:ext cx="2425700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l-GR" sz="1800" dirty="0">
                <a:solidFill>
                  <a:schemeClr val="tx1"/>
                </a:solidFill>
                <a:latin typeface="Century Gothic" pitchFamily="34" charset="0"/>
              </a:rPr>
              <a:t>ΑΡΙΣΤΟΤΕΛΕΙΟ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tx1"/>
                </a:solidFill>
                <a:latin typeface="Century Gothic" pitchFamily="34" charset="0"/>
              </a:rPr>
              <a:t>ΠΑΝΕΠΙΣΤΗΜΙΟ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tx1"/>
                </a:solidFill>
                <a:latin typeface="Century Gothic" pitchFamily="34" charset="0"/>
              </a:rPr>
              <a:t>ΘΕΣΣΑΛΟΝΙΚΗΣ</a:t>
            </a:r>
          </a:p>
        </p:txBody>
      </p:sp>
      <p:pic>
        <p:nvPicPr>
          <p:cNvPr id="6" name="Opencourses 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202" t="3781" r="16829" b="22774"/>
          <a:stretch>
            <a:fillRect/>
          </a:stretch>
        </p:blipFill>
        <p:spPr bwMode="auto">
          <a:xfrm>
            <a:off x="8666163" y="138113"/>
            <a:ext cx="158115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pencourses"/>
          <p:cNvSpPr txBox="1">
            <a:spLocks noChangeArrowheads="1"/>
          </p:cNvSpPr>
          <p:nvPr userDrawn="1"/>
        </p:nvSpPr>
        <p:spPr bwMode="auto">
          <a:xfrm>
            <a:off x="6240463" y="188913"/>
            <a:ext cx="2425700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l-GR" sz="1800" dirty="0" smtClean="0">
                <a:solidFill>
                  <a:schemeClr val="tx1"/>
                </a:solidFill>
                <a:latin typeface="Century Gothic" pitchFamily="34" charset="0"/>
              </a:rPr>
              <a:t>ΑΝΟΙΚΤΑ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tx1"/>
                </a:solidFill>
                <a:latin typeface="Century Gothic" pitchFamily="34" charset="0"/>
              </a:rPr>
              <a:t>ΑΚΑΔΗΜΑΪΚΑ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tx1"/>
                </a:solidFill>
                <a:latin typeface="Century Gothic" pitchFamily="34" charset="0"/>
              </a:rPr>
              <a:t>ΜΑΘΗΜΑΤΑ</a:t>
            </a:r>
            <a:endParaRPr lang="el-GR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cxnSp>
        <p:nvCxnSpPr>
          <p:cNvPr id="8" name="Grey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A7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9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79663" y="5622925"/>
            <a:ext cx="5529262" cy="123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7" descr="http://www.lib.umich.edu/files/services/copyright/cc-by-sa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8" y="5922963"/>
            <a:ext cx="1782762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Τίτλος"/>
          <p:cNvSpPr>
            <a:spLocks noGrp="1"/>
          </p:cNvSpPr>
          <p:nvPr>
            <p:ph type="ctrTitle"/>
          </p:nvPr>
        </p:nvSpPr>
        <p:spPr>
          <a:xfrm>
            <a:off x="771525" y="1844826"/>
            <a:ext cx="8743950" cy="15121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769014" y="3501008"/>
            <a:ext cx="8748972" cy="1800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7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/>
          <a:srcRect l="10464" t="9230" r="9892" b="10805"/>
          <a:stretch>
            <a:fillRect/>
          </a:stretch>
        </p:blipFill>
        <p:spPr bwMode="auto">
          <a:xfrm>
            <a:off x="122238" y="6073775"/>
            <a:ext cx="525462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h"/>
          <p:cNvSpPr txBox="1"/>
          <p:nvPr/>
        </p:nvSpPr>
        <p:spPr>
          <a:xfrm>
            <a:off x="12700" y="6543675"/>
            <a:ext cx="811213" cy="314325"/>
          </a:xfrm>
          <a:prstGeom prst="rect">
            <a:avLst/>
          </a:prstGeom>
        </p:spPr>
        <p:txBody>
          <a:bodyPr anchor="ctr">
            <a:normAutofit fontScale="32500" lnSpcReduction="20000"/>
          </a:bodyPr>
          <a:lstStyle/>
          <a:p>
            <a:pPr>
              <a:defRPr/>
            </a:pPr>
            <a:r>
              <a:rPr lang="el-GR" dirty="0">
                <a:solidFill>
                  <a:schemeClr val="tx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dirty="0">
                <a:solidFill>
                  <a:schemeClr val="tx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dirty="0">
                <a:solidFill>
                  <a:schemeClr val="tx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/>
        </p:nvSpPr>
        <p:spPr bwMode="auto">
          <a:xfrm>
            <a:off x="1255713" y="6308725"/>
            <a:ext cx="7775575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solidFill>
                  <a:schemeClr val="tx1"/>
                </a:solidFill>
                <a:latin typeface="Century Gothic" pitchFamily="34" charset="0"/>
              </a:rPr>
              <a:t>Βιοχημεία</a:t>
            </a:r>
            <a:endParaRPr lang="el-GR" sz="1000" dirty="0">
              <a:solidFill>
                <a:schemeClr val="tx1"/>
              </a:solidFill>
              <a:latin typeface="Century Gothic" pitchFamily="34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solidFill>
                  <a:schemeClr val="tx1"/>
                </a:solidFill>
                <a:latin typeface="Century Gothic" pitchFamily="34" charset="0"/>
              </a:rPr>
              <a:t>Τμήμα Γεωπονίας</a:t>
            </a:r>
            <a:endParaRPr lang="el-GR" sz="10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350" y="26082"/>
            <a:ext cx="92583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514350" y="1440000"/>
            <a:ext cx="9258300" cy="4761320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7688" y="6456363"/>
            <a:ext cx="6477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8C5D88F8-B973-4495-9C19-FF1981103BFC}" type="slidenum">
              <a:rPr lang="el-GR" altLang="el-GR" smtClean="0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 (Αρίθμιση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7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/>
          <a:srcRect l="10464" t="9230" r="9892" b="10805"/>
          <a:stretch>
            <a:fillRect/>
          </a:stretch>
        </p:blipFill>
        <p:spPr bwMode="auto">
          <a:xfrm>
            <a:off x="122238" y="6073775"/>
            <a:ext cx="525462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h"/>
          <p:cNvSpPr txBox="1"/>
          <p:nvPr/>
        </p:nvSpPr>
        <p:spPr>
          <a:xfrm>
            <a:off x="12700" y="6543675"/>
            <a:ext cx="811213" cy="314325"/>
          </a:xfrm>
          <a:prstGeom prst="rect">
            <a:avLst/>
          </a:prstGeom>
        </p:spPr>
        <p:txBody>
          <a:bodyPr anchor="ctr">
            <a:normAutofit fontScale="32500" lnSpcReduction="20000"/>
          </a:bodyPr>
          <a:lstStyle/>
          <a:p>
            <a:pPr>
              <a:defRPr/>
            </a:pPr>
            <a:r>
              <a:rPr lang="el-GR" dirty="0">
                <a:solidFill>
                  <a:schemeClr val="tx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dirty="0">
                <a:solidFill>
                  <a:schemeClr val="tx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dirty="0">
                <a:solidFill>
                  <a:schemeClr val="tx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 userDrawn="1"/>
        </p:nvSpPr>
        <p:spPr bwMode="auto">
          <a:xfrm>
            <a:off x="1255713" y="6308725"/>
            <a:ext cx="7775575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solidFill>
                  <a:schemeClr val="tx1"/>
                </a:solidFill>
                <a:latin typeface="Century Gothic" pitchFamily="34" charset="0"/>
              </a:rPr>
              <a:t>Βιοχημεία</a:t>
            </a:r>
            <a:endParaRPr lang="el-GR" sz="1000" dirty="0">
              <a:solidFill>
                <a:schemeClr val="tx1"/>
              </a:solidFill>
              <a:latin typeface="Century Gothic" pitchFamily="34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solidFill>
                  <a:schemeClr val="tx1"/>
                </a:solidFill>
                <a:latin typeface="Century Gothic" pitchFamily="34" charset="0"/>
              </a:rPr>
              <a:t>Τμήμα Γεωπονίας</a:t>
            </a:r>
            <a:endParaRPr lang="el-GR" sz="10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350" y="26082"/>
            <a:ext cx="92583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ομένα"/>
          <p:cNvSpPr>
            <a:spLocks noGrp="1"/>
          </p:cNvSpPr>
          <p:nvPr>
            <p:ph idx="1"/>
          </p:nvPr>
        </p:nvSpPr>
        <p:spPr>
          <a:xfrm>
            <a:off x="514350" y="1440000"/>
            <a:ext cx="9258300" cy="4761320"/>
          </a:xfrm>
        </p:spPr>
        <p:txBody>
          <a:bodyPr>
            <a:normAutofit/>
          </a:bodyPr>
          <a:lstStyle>
            <a:lvl1pPr marL="514350" indent="-514350">
              <a:spcBef>
                <a:spcPts val="1200"/>
              </a:spcBef>
              <a:buFont typeface="+mj-lt"/>
              <a:buAutoNum type="arabicPeriod"/>
              <a:defRPr/>
            </a:lvl1pPr>
            <a:lvl2pPr marL="971550" indent="-514350">
              <a:spcBef>
                <a:spcPts val="1200"/>
              </a:spcBef>
              <a:buFont typeface="+mj-lt"/>
              <a:buAutoNum type="romanLcPeriod"/>
              <a:defRPr/>
            </a:lvl2pPr>
            <a:lvl3pPr marL="1371600" indent="-457200">
              <a:spcBef>
                <a:spcPts val="1200"/>
              </a:spcBef>
              <a:buFont typeface="+mj-lt"/>
              <a:buAutoNum type="alphaLcPeriod"/>
              <a:defRPr/>
            </a:lvl3pPr>
            <a:lvl4pPr marL="1828800" indent="-457200">
              <a:spcBef>
                <a:spcPts val="1200"/>
              </a:spcBef>
              <a:buFont typeface="Arial" pitchFamily="34" charset="0"/>
              <a:buChar char="•"/>
              <a:defRPr/>
            </a:lvl4pPr>
            <a:lvl5pPr marL="2286000" indent="-457200">
              <a:spcBef>
                <a:spcPts val="1200"/>
              </a:spcBef>
              <a:buFont typeface="Courier New" pitchFamily="49" charset="0"/>
              <a:buChar char="o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7688" y="6456363"/>
            <a:ext cx="6477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4EBEE68B-4062-4C1A-AC60-1261B1F31876}" type="slidenum">
              <a:rPr lang="el-GR" altLang="el-GR" smtClean="0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33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9CBFF-51DE-421D-8C4F-DCE00F5A6CF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47525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AAF7D-55EA-4501-AEF8-EF8EB21F40E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89611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8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E88999-0F01-4C5E-8B7E-93AAB0E507E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38561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9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5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7FC2E-BE3F-4B9C-B5E8-015327239CB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76976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1535113"/>
            <a:ext cx="45450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2174875"/>
            <a:ext cx="45450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1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1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30588-8AA1-4642-ADEE-6496E368FBD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57120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53E90-15B8-499D-9B39-785343E440A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51869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A94F7-E100-4BF4-9FA8-A8061B9E572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45251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3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6" y="273058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3" y="1435103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700EA-FCB8-40D2-8C5E-E64F56D58A9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51860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6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6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6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6768B5-4069-4F68-BE1F-0AAFE25A98F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390668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6CDDF-A276-4B8A-A636-7BEB1E70E6C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600898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9490" y="609600"/>
            <a:ext cx="2185988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6" y="609600"/>
            <a:ext cx="6405563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85905D-042E-4FC5-9114-F1D260129A8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324178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771525" y="609600"/>
            <a:ext cx="874395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2EBBBF-F5C4-4AC7-9A6E-C63F8CC0301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6654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00201"/>
            <a:ext cx="92583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418AB-AC2B-484D-8092-AB74559764F1}" type="datetimeFigureOut">
              <a:rPr lang="el-GR" smtClean="0"/>
              <a:pPr/>
              <a:t>2/8/2016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6356351"/>
            <a:ext cx="3257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69CC9-7463-44BC-B9F3-2AD9DDB6913A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3" r:id="rId12"/>
    <p:sldLayoutId id="2147483674" r:id="rId13"/>
    <p:sldLayoutId id="2147483675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71525" y="609600"/>
            <a:ext cx="8743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5" y="1981200"/>
            <a:ext cx="87439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1526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6" y="6248400"/>
            <a:ext cx="325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023DDA-2C24-4E72-ACC1-67B8D9EFA9CB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007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9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8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7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8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1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5.emf"/><Relationship Id="rId4" Type="http://schemas.openxmlformats.org/officeDocument/2006/relationships/oleObject" Target="../embeddings/oleObject10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1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2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2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1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2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22.emf"/><Relationship Id="rId4" Type="http://schemas.openxmlformats.org/officeDocument/2006/relationships/oleObject" Target="../embeddings/oleObject17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2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2.emf"/><Relationship Id="rId4" Type="http://schemas.openxmlformats.org/officeDocument/2006/relationships/oleObject" Target="../embeddings/oleObject19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2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2.e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1.e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taen.com/wallpapers/get/id/14936/resolution/1024x768/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ourses.auth.gr/courses/OCRS508/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creativecommons.org/licenses/by/4.0/" TargetMode="External"/><Relationship Id="rId4" Type="http://schemas.openxmlformats.org/officeDocument/2006/relationships/hyperlink" Target="http://creativecommons.org/licenses/by-sa/4.0/" TargetMode="Externa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Τίτλος"/>
          <p:cNvSpPr>
            <a:spLocks noGrp="1"/>
          </p:cNvSpPr>
          <p:nvPr>
            <p:ph type="ctrTitle"/>
          </p:nvPr>
        </p:nvSpPr>
        <p:spPr>
          <a:xfrm>
            <a:off x="1257300" y="1844675"/>
            <a:ext cx="7772400" cy="1512888"/>
          </a:xfrm>
        </p:spPr>
        <p:txBody>
          <a:bodyPr anchor="t"/>
          <a:lstStyle/>
          <a:p>
            <a:pPr eaLnBrk="1" hangingPunct="1"/>
            <a:r>
              <a:rPr lang="el-GR" altLang="el-GR" b="1" dirty="0" smtClean="0">
                <a:latin typeface="Calibri" pitchFamily="34" charset="0"/>
              </a:rPr>
              <a:t>Βιοχημεία</a:t>
            </a:r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1255713" y="3500438"/>
            <a:ext cx="7775575" cy="1800225"/>
          </a:xfrm>
        </p:spPr>
        <p:txBody>
          <a:bodyPr rtlCol="0">
            <a:normAutofit fontScale="85000" lnSpcReduction="20000"/>
          </a:bodyPr>
          <a:lstStyle/>
          <a:p>
            <a:r>
              <a:rPr lang="el-GR" b="1" dirty="0" smtClean="0">
                <a:latin typeface="Calibri" pitchFamily="34" charset="0"/>
              </a:rPr>
              <a:t>Ενότητα 9: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l-GR" sz="3100" dirty="0" smtClean="0">
                <a:latin typeface="Calibri" pitchFamily="34" charset="0"/>
                <a:cs typeface="Calibri" pitchFamily="34" charset="0"/>
              </a:rPr>
              <a:t>Ο ενεργειακός μεταβολισμός - Εισαγωγή</a:t>
            </a:r>
            <a:endParaRPr lang="en-US" sz="3100" dirty="0">
              <a:latin typeface="Calibri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l-GR" dirty="0" smtClean="0">
              <a:latin typeface="Calibri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>
                <a:latin typeface="Calibri" pitchFamily="34" charset="0"/>
              </a:rPr>
              <a:t>Γρηγόριος </a:t>
            </a:r>
            <a:r>
              <a:rPr lang="el-GR" dirty="0" err="1" smtClean="0">
                <a:latin typeface="Calibri" pitchFamily="34" charset="0"/>
              </a:rPr>
              <a:t>Διαμαντίδης</a:t>
            </a:r>
            <a:r>
              <a:rPr lang="el-GR" dirty="0" smtClean="0">
                <a:latin typeface="Calibri" pitchFamily="34" charset="0"/>
              </a:rPr>
              <a:t>, Καθηγητής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>
                <a:latin typeface="Calibri" pitchFamily="34" charset="0"/>
              </a:rPr>
              <a:t>Τμήμα Γεωπονίας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dirty="0" smtClean="0">
                <a:latin typeface="Calibri" pitchFamily="34" charset="0"/>
              </a:rPr>
              <a:t>Άδειες Χρήσης</a:t>
            </a:r>
          </a:p>
        </p:txBody>
      </p:sp>
      <p:sp>
        <p:nvSpPr>
          <p:cNvPr id="62467" name="Περιεχόμενο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pPr eaLnBrk="1" hangingPunct="1"/>
            <a:r>
              <a:rPr lang="el-GR" altLang="el-GR" smtClean="0">
                <a:latin typeface="Calibri" pitchFamily="34" charset="0"/>
              </a:rPr>
              <a:t>Το παρόν εκπαιδευτικό υλικό υπόκειται σε</a:t>
            </a:r>
            <a:r>
              <a:rPr lang="en-US" altLang="el-GR" smtClean="0">
                <a:latin typeface="Calibri" pitchFamily="34" charset="0"/>
              </a:rPr>
              <a:t> </a:t>
            </a:r>
            <a:r>
              <a:rPr lang="el-GR" altLang="el-GR" smtClean="0">
                <a:latin typeface="Calibri" pitchFamily="34" charset="0"/>
              </a:rPr>
              <a:t>άδειες χρήσης </a:t>
            </a:r>
            <a:r>
              <a:rPr lang="en-US" altLang="el-GR" smtClean="0">
                <a:latin typeface="Calibri" pitchFamily="34" charset="0"/>
              </a:rPr>
              <a:t>Creative Commons. </a:t>
            </a:r>
          </a:p>
          <a:p>
            <a:pPr eaLnBrk="1" hangingPunct="1"/>
            <a:r>
              <a:rPr lang="el-GR" altLang="el-GR" smtClean="0">
                <a:latin typeface="Calibri" pitchFamily="34" charset="0"/>
              </a:rPr>
              <a:t>Για εκπαιδευτικό υλικό, όπως εικόνες, που υπόκειται σε άλλου τύπου άδειας χρήσης, η άδεια χρήσης αναφέρεται ρητώς. </a:t>
            </a:r>
          </a:p>
        </p:txBody>
      </p:sp>
      <p:pic>
        <p:nvPicPr>
          <p:cNvPr id="62468" name="Άδεια χρήσης" descr="Αδεια χρήσης Αναφορά, παρόμοι διανομή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9900" y="4941888"/>
            <a:ext cx="158432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9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D0FB431-A75C-4B6A-946D-02F0A8332B52}" type="slidenum">
              <a:rPr lang="el-GR" altLang="el-GR" smtClean="0">
                <a:solidFill>
                  <a:schemeClr val="tx1"/>
                </a:solidFill>
                <a:latin typeface="Calibri" pitchFamily="34" charset="0"/>
                <a:cs typeface="Arial" charset="0"/>
              </a:rPr>
              <a:pPr/>
              <a:t>2</a:t>
            </a:fld>
            <a:endParaRPr lang="el-GR" altLang="el-GR" smtClean="0">
              <a:solidFill>
                <a:schemeClr val="tx1"/>
              </a:solidFill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smtClean="0">
                <a:latin typeface="Calibri" pitchFamily="34" charset="0"/>
              </a:rPr>
              <a:t>Χρηματοδότηση</a:t>
            </a:r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3478212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latin typeface="Calibri" pitchFamily="34" charset="0"/>
              </a:rPr>
              <a:t>Το παρόν εκπαιδευτικό υλικό έχει αναπτυχθεί στα πλαίσια του εκπαιδευτικού έργου του διδάσκοντα.</a:t>
            </a:r>
            <a:endParaRPr lang="en-US" dirty="0" smtClean="0">
              <a:latin typeface="Calibri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latin typeface="Calibri" pitchFamily="34" charset="0"/>
              </a:rPr>
              <a:t>Το έργο «Ανοικτά Ακαδημαϊκά Μαθήματα στο Αριστοτέλειο Πανεπιστήμιο Θεσσαλονίκης» έχει χρηματοδοτήσει μόνο τη αναδιαμόρφωση του εκπαιδευτικού υλικού.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latin typeface="Calibri" pitchFamily="34" charset="0"/>
              </a:rPr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  <a:endParaRPr lang="en-US" dirty="0" smtClean="0">
              <a:latin typeface="Calibri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el-GR" dirty="0" smtClean="0">
              <a:latin typeface="Calibri" pitchFamily="34" charset="0"/>
            </a:endParaRPr>
          </a:p>
        </p:txBody>
      </p:sp>
      <p:pic>
        <p:nvPicPr>
          <p:cNvPr id="63492" name="ΕΣΠΑ Logo" descr="Λογότυπο επιχειρησιακού προγράμματος εκπαίδευσης και δια βίου μάθησης&#10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4425" y="4918075"/>
            <a:ext cx="55181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1C200E1-359A-4426-901B-C5BF141D2246}" type="slidenum">
              <a:rPr lang="el-GR" altLang="el-GR" smtClean="0">
                <a:latin typeface="Calibri" pitchFamily="34" charset="0"/>
                <a:cs typeface="Arial" charset="0"/>
              </a:rPr>
              <a:pPr/>
              <a:t>3</a:t>
            </a:fld>
            <a:endParaRPr lang="el-GR" altLang="el-GR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Τίτλος"/>
          <p:cNvSpPr>
            <a:spLocks noGrp="1"/>
          </p:cNvSpPr>
          <p:nvPr>
            <p:ph type="ctrTitle"/>
          </p:nvPr>
        </p:nvSpPr>
        <p:spPr>
          <a:xfrm>
            <a:off x="1257300" y="1844675"/>
            <a:ext cx="7772400" cy="2089150"/>
          </a:xfrm>
        </p:spPr>
        <p:txBody>
          <a:bodyPr anchor="t">
            <a:normAutofit/>
          </a:bodyPr>
          <a:lstStyle/>
          <a:p>
            <a:r>
              <a:rPr lang="el-GR" altLang="el-GR" b="1" dirty="0" smtClean="0">
                <a:latin typeface="Calibri" pitchFamily="34" charset="0"/>
              </a:rPr>
              <a:t>Ο ενεργειακός μεταβολισμός - Εισαγωγή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dirty="0" smtClean="0">
                <a:latin typeface="Calibri" pitchFamily="34" charset="0"/>
              </a:rPr>
              <a:t>Περιεχόμενα ενότητας (1)</a:t>
            </a:r>
          </a:p>
        </p:txBody>
      </p:sp>
      <p:sp>
        <p:nvSpPr>
          <p:cNvPr id="65539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 fontScale="92500" lnSpcReduction="10000"/>
          </a:bodyPr>
          <a:lstStyle/>
          <a:p>
            <a:r>
              <a:rPr lang="el-GR" sz="3000" dirty="0" smtClean="0"/>
              <a:t>Οι μορφές ενέργειας του περιβάλλοντος που χρησιμοποιούν τα κύτταρα και οι οργανισμοί.</a:t>
            </a:r>
          </a:p>
          <a:p>
            <a:r>
              <a:rPr lang="el-GR" sz="3000" dirty="0" smtClean="0"/>
              <a:t>Οι αντιδράσεις με τις οποίες εισέρχεται η ενέργεια του περιβάλλοντος</a:t>
            </a:r>
            <a:r>
              <a:rPr lang="en-US" sz="3000" dirty="0" smtClean="0"/>
              <a:t>,</a:t>
            </a:r>
            <a:r>
              <a:rPr lang="el-GR" sz="3000" dirty="0" smtClean="0"/>
              <a:t> ανεξάρτητα από τη μορφή της,  στα κύτταρα.</a:t>
            </a:r>
          </a:p>
          <a:p>
            <a:r>
              <a:rPr lang="el-GR" sz="3000" dirty="0" smtClean="0"/>
              <a:t>Μόρια στα οποία αποθηκεύεται παροδικά η ενέργεια.</a:t>
            </a:r>
          </a:p>
          <a:p>
            <a:pPr lvl="1"/>
            <a:r>
              <a:rPr lang="el-GR" dirty="0" smtClean="0"/>
              <a:t>Η ΑΤΡ.</a:t>
            </a:r>
          </a:p>
          <a:p>
            <a:pPr lvl="1"/>
            <a:r>
              <a:rPr lang="el-GR" dirty="0" smtClean="0"/>
              <a:t>Το </a:t>
            </a:r>
            <a:r>
              <a:rPr lang="en-US" dirty="0" smtClean="0"/>
              <a:t>NADP</a:t>
            </a:r>
            <a:r>
              <a:rPr lang="en-US" baseline="30000" dirty="0" smtClean="0"/>
              <a:t>+</a:t>
            </a:r>
            <a:r>
              <a:rPr lang="en-US" dirty="0" smtClean="0"/>
              <a:t> </a:t>
            </a:r>
            <a:r>
              <a:rPr lang="el-GR" dirty="0" smtClean="0"/>
              <a:t>.</a:t>
            </a:r>
          </a:p>
          <a:p>
            <a:pPr lvl="1"/>
            <a:r>
              <a:rPr lang="el-GR" dirty="0" smtClean="0"/>
              <a:t>Το </a:t>
            </a:r>
            <a:r>
              <a:rPr lang="en-US" dirty="0" smtClean="0"/>
              <a:t>NAD</a:t>
            </a:r>
            <a:r>
              <a:rPr lang="en-US" baseline="30000" dirty="0" smtClean="0"/>
              <a:t>+</a:t>
            </a:r>
            <a:r>
              <a:rPr lang="el-GR" dirty="0" smtClean="0"/>
              <a:t>. </a:t>
            </a:r>
          </a:p>
          <a:p>
            <a:pPr marL="1028700" lvl="1" indent="-571500"/>
            <a:endParaRPr lang="el-GR" altLang="el-GR" dirty="0" smtClean="0"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dirty="0" smtClean="0"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dirty="0" smtClean="0"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dirty="0" smtClean="0"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dirty="0" smtClean="0">
              <a:latin typeface="Calibri" pitchFamily="34" charset="0"/>
            </a:endParaRPr>
          </a:p>
        </p:txBody>
      </p:sp>
      <p:sp>
        <p:nvSpPr>
          <p:cNvPr id="65540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988A48A-DBBD-4C93-8B44-CDAB91A6D54C}" type="slidenum">
              <a:rPr lang="el-GR" altLang="el-GR" smtClean="0">
                <a:solidFill>
                  <a:schemeClr val="tx1"/>
                </a:solidFill>
                <a:latin typeface="Calibri" pitchFamily="34" charset="0"/>
                <a:cs typeface="Arial" charset="0"/>
              </a:rPr>
              <a:pPr/>
              <a:t>5</a:t>
            </a:fld>
            <a:endParaRPr lang="el-GR" altLang="el-GR" smtClean="0">
              <a:solidFill>
                <a:schemeClr val="tx1"/>
              </a:solidFill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dirty="0" smtClean="0">
                <a:latin typeface="Calibri" pitchFamily="34" charset="0"/>
              </a:rPr>
              <a:t>Περιεχόμενα ενότητας (2)</a:t>
            </a:r>
          </a:p>
        </p:txBody>
      </p:sp>
      <p:sp>
        <p:nvSpPr>
          <p:cNvPr id="65539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 startAt="4"/>
            </a:pPr>
            <a:r>
              <a:rPr lang="el-GR" sz="2800" dirty="0" smtClean="0">
                <a:latin typeface="+mj-lt"/>
              </a:rPr>
              <a:t>Καταβολισμός.</a:t>
            </a:r>
          </a:p>
          <a:p>
            <a:pPr>
              <a:buFont typeface="+mj-lt"/>
              <a:buAutoNum type="arabicPeriod" startAt="4"/>
            </a:pPr>
            <a:r>
              <a:rPr lang="el-GR" sz="2800" dirty="0" smtClean="0">
                <a:latin typeface="+mj-lt"/>
              </a:rPr>
              <a:t>Αναβολισμός.</a:t>
            </a:r>
          </a:p>
          <a:p>
            <a:pPr>
              <a:buFont typeface="+mj-lt"/>
              <a:buAutoNum type="arabicPeriod" startAt="4"/>
            </a:pPr>
            <a:r>
              <a:rPr lang="el-GR" sz="2800" dirty="0" smtClean="0">
                <a:latin typeface="+mj-lt"/>
              </a:rPr>
              <a:t>Φωτοσύνθεση.</a:t>
            </a:r>
          </a:p>
          <a:p>
            <a:pPr>
              <a:buFont typeface="+mj-lt"/>
              <a:buAutoNum type="arabicPeriod" startAt="4"/>
            </a:pPr>
            <a:r>
              <a:rPr lang="el-GR" sz="2800" dirty="0" smtClean="0">
                <a:latin typeface="+mj-lt"/>
              </a:rPr>
              <a:t>Κύκλος ΑΤΡ-</a:t>
            </a:r>
            <a:r>
              <a:rPr lang="en-US" sz="2800" dirty="0" smtClean="0">
                <a:latin typeface="+mj-lt"/>
              </a:rPr>
              <a:t>ADP.</a:t>
            </a:r>
          </a:p>
          <a:p>
            <a:pPr>
              <a:buFont typeface="+mj-lt"/>
              <a:buAutoNum type="arabicPeriod" startAt="4"/>
            </a:pPr>
            <a:r>
              <a:rPr lang="el-GR" sz="2800" dirty="0" smtClean="0">
                <a:latin typeface="+mj-lt"/>
              </a:rPr>
              <a:t>Η πηγή ηλεκτρονίων, ενέργειας και ατόμων άνθρακα στους </a:t>
            </a:r>
            <a:r>
              <a:rPr lang="el-GR" sz="2800" dirty="0" err="1" smtClean="0">
                <a:latin typeface="+mj-lt"/>
              </a:rPr>
              <a:t>χημειοργανότροφους</a:t>
            </a:r>
            <a:r>
              <a:rPr lang="el-GR" sz="2800" dirty="0" smtClean="0">
                <a:latin typeface="+mj-lt"/>
              </a:rPr>
              <a:t>  και στους </a:t>
            </a:r>
            <a:r>
              <a:rPr lang="el-GR" sz="2800" dirty="0" err="1" smtClean="0">
                <a:latin typeface="+mj-lt"/>
              </a:rPr>
              <a:t>φωτολιθότροφους</a:t>
            </a:r>
            <a:r>
              <a:rPr lang="el-GR" sz="2800" dirty="0" smtClean="0">
                <a:latin typeface="+mj-lt"/>
              </a:rPr>
              <a:t> οργανισμούς. </a:t>
            </a:r>
          </a:p>
          <a:p>
            <a:pPr>
              <a:buFont typeface="+mj-lt"/>
              <a:buAutoNum type="arabicPeriod" startAt="4"/>
            </a:pPr>
            <a:r>
              <a:rPr lang="el-GR" sz="2800" dirty="0" smtClean="0">
                <a:latin typeface="+mj-lt"/>
              </a:rPr>
              <a:t>Οι </a:t>
            </a:r>
            <a:r>
              <a:rPr lang="el-GR" sz="2800" dirty="0" err="1" smtClean="0">
                <a:latin typeface="+mj-lt"/>
              </a:rPr>
              <a:t>αυτότροφοι</a:t>
            </a:r>
            <a:r>
              <a:rPr lang="el-GR" sz="2800" dirty="0" smtClean="0">
                <a:latin typeface="+mj-lt"/>
              </a:rPr>
              <a:t> και οι </a:t>
            </a:r>
            <a:r>
              <a:rPr lang="el-GR" sz="2800" dirty="0" err="1" smtClean="0">
                <a:latin typeface="+mj-lt"/>
              </a:rPr>
              <a:t>ετερότροφοι</a:t>
            </a:r>
            <a:r>
              <a:rPr lang="el-GR" sz="2800" dirty="0" smtClean="0">
                <a:latin typeface="+mj-lt"/>
              </a:rPr>
              <a:t> οργανισμοί.</a:t>
            </a:r>
          </a:p>
          <a:p>
            <a:pPr>
              <a:buFont typeface="Calibri" pitchFamily="34" charset="0"/>
              <a:buAutoNum type="arabicPeriod" startAt="5"/>
            </a:pPr>
            <a:endParaRPr lang="el-GR" altLang="el-GR" sz="2800" dirty="0" smtClean="0">
              <a:latin typeface="+mj-lt"/>
            </a:endParaRPr>
          </a:p>
          <a:p>
            <a:pPr>
              <a:buFont typeface="Calibri" pitchFamily="34" charset="0"/>
              <a:buAutoNum type="arabicPeriod" startAt="5"/>
            </a:pPr>
            <a:endParaRPr lang="el-GR" altLang="el-GR" sz="2800" dirty="0" smtClean="0">
              <a:latin typeface="+mj-lt"/>
            </a:endParaRPr>
          </a:p>
          <a:p>
            <a:pPr>
              <a:buFont typeface="Calibri" pitchFamily="34" charset="0"/>
              <a:buAutoNum type="arabicPeriod" startAt="5"/>
            </a:pPr>
            <a:endParaRPr lang="el-GR" altLang="el-GR" sz="2800" dirty="0" smtClean="0">
              <a:latin typeface="+mj-lt"/>
            </a:endParaRPr>
          </a:p>
          <a:p>
            <a:pPr>
              <a:buFont typeface="Calibri" pitchFamily="34" charset="0"/>
              <a:buAutoNum type="arabicPeriod" startAt="5"/>
            </a:pPr>
            <a:endParaRPr lang="el-GR" altLang="el-GR" sz="2800" dirty="0" smtClean="0">
              <a:latin typeface="+mj-lt"/>
            </a:endParaRPr>
          </a:p>
        </p:txBody>
      </p:sp>
      <p:sp>
        <p:nvSpPr>
          <p:cNvPr id="65540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988A48A-DBBD-4C93-8B44-CDAB91A6D54C}" type="slidenum">
              <a:rPr lang="el-GR" altLang="el-GR" smtClean="0">
                <a:solidFill>
                  <a:schemeClr val="tx1"/>
                </a:solidFill>
                <a:latin typeface="Calibri" pitchFamily="34" charset="0"/>
                <a:cs typeface="Arial" charset="0"/>
              </a:rPr>
              <a:pPr/>
              <a:t>6</a:t>
            </a:fld>
            <a:endParaRPr lang="el-GR" altLang="el-GR" smtClean="0">
              <a:solidFill>
                <a:schemeClr val="tx1"/>
              </a:solidFill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dirty="0" smtClean="0">
                <a:latin typeface="Calibri" pitchFamily="34" charset="0"/>
              </a:rPr>
              <a:t>Περιεχόμενα ενότητας (3)</a:t>
            </a:r>
          </a:p>
        </p:txBody>
      </p:sp>
      <p:sp>
        <p:nvSpPr>
          <p:cNvPr id="65539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 startAt="10"/>
            </a:pPr>
            <a:r>
              <a:rPr lang="el-GR" sz="2800" dirty="0" smtClean="0">
                <a:latin typeface="+mj-lt"/>
              </a:rPr>
              <a:t>Κατάταξη οργανισμών με βάση την πηγή ηλεκτρονίων, του άνθρακα και της μορφής ενέργειας.</a:t>
            </a:r>
          </a:p>
          <a:p>
            <a:pPr>
              <a:buFont typeface="+mj-lt"/>
              <a:buAutoNum type="arabicPeriod" startAt="10"/>
            </a:pPr>
            <a:r>
              <a:rPr lang="el-GR" sz="2800" dirty="0" smtClean="0">
                <a:latin typeface="+mj-lt"/>
              </a:rPr>
              <a:t>Ο κύκλος οξυγόνου και άνθρακα.</a:t>
            </a:r>
          </a:p>
          <a:p>
            <a:pPr>
              <a:buFont typeface="Calibri" pitchFamily="34" charset="0"/>
              <a:buAutoNum type="arabicPeriod" startAt="7"/>
            </a:pPr>
            <a:endParaRPr lang="el-GR" altLang="el-GR" sz="2800" dirty="0" smtClean="0">
              <a:latin typeface="+mj-lt"/>
            </a:endParaRPr>
          </a:p>
          <a:p>
            <a:pPr>
              <a:buFont typeface="Calibri" pitchFamily="34" charset="0"/>
              <a:buAutoNum type="arabicPeriod" startAt="7"/>
            </a:pPr>
            <a:endParaRPr lang="el-GR" altLang="el-GR" sz="2800" dirty="0" smtClean="0">
              <a:latin typeface="+mj-lt"/>
            </a:endParaRPr>
          </a:p>
          <a:p>
            <a:pPr>
              <a:buFont typeface="Calibri" pitchFamily="34" charset="0"/>
              <a:buAutoNum type="arabicPeriod" startAt="7"/>
            </a:pPr>
            <a:endParaRPr lang="el-GR" altLang="el-GR" sz="2800" dirty="0" smtClean="0">
              <a:latin typeface="+mj-lt"/>
            </a:endParaRPr>
          </a:p>
        </p:txBody>
      </p:sp>
      <p:sp>
        <p:nvSpPr>
          <p:cNvPr id="65540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988A48A-DBBD-4C93-8B44-CDAB91A6D54C}" type="slidenum">
              <a:rPr lang="el-GR" altLang="el-GR" smtClean="0">
                <a:solidFill>
                  <a:schemeClr val="tx1"/>
                </a:solidFill>
                <a:latin typeface="Calibri" pitchFamily="34" charset="0"/>
                <a:cs typeface="Arial" charset="0"/>
              </a:rPr>
              <a:pPr/>
              <a:t>7</a:t>
            </a:fld>
            <a:endParaRPr lang="el-GR" altLang="el-GR" smtClean="0">
              <a:solidFill>
                <a:schemeClr val="tx1"/>
              </a:solidFill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940" y="116632"/>
            <a:ext cx="9968037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 smtClean="0"/>
              <a:t>Στόχος μαθήματος: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800" dirty="0" smtClean="0"/>
              <a:t>Οι μορφές ενέργειας του περιβάλλοντος που χρησιμοποιούν τα κύτταρα και οι οργανισμοί.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800" dirty="0" smtClean="0"/>
              <a:t>Οι αντιδράσεις με τις οποίες εισέρχεται η ενέργεια του περιβάλλοντος</a:t>
            </a:r>
            <a:r>
              <a:rPr lang="en-US" sz="2800" dirty="0" smtClean="0"/>
              <a:t>,</a:t>
            </a:r>
            <a:r>
              <a:rPr lang="el-GR" sz="2800" dirty="0" smtClean="0"/>
              <a:t> ανεξάρτητα από τη μορφή της,  στα κύτταρα.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800" dirty="0" smtClean="0"/>
              <a:t>Μόρια στα οποία αποθηκεύεται παροδικά η ενέργεια: η ΑΤΡ, το </a:t>
            </a:r>
            <a:r>
              <a:rPr lang="en-US" sz="2800" dirty="0" smtClean="0"/>
              <a:t>NADP</a:t>
            </a:r>
            <a:r>
              <a:rPr lang="en-US" sz="2800" baseline="30000" dirty="0" smtClean="0"/>
              <a:t>+</a:t>
            </a:r>
            <a:r>
              <a:rPr lang="en-US" sz="2800" dirty="0" smtClean="0"/>
              <a:t> </a:t>
            </a:r>
            <a:r>
              <a:rPr lang="el-GR" sz="2800" dirty="0" smtClean="0"/>
              <a:t>και το </a:t>
            </a:r>
            <a:r>
              <a:rPr lang="en-US" sz="2800" dirty="0" smtClean="0"/>
              <a:t>NAD</a:t>
            </a:r>
            <a:r>
              <a:rPr lang="en-US" sz="2800" baseline="30000" dirty="0" smtClean="0"/>
              <a:t>+</a:t>
            </a:r>
            <a:r>
              <a:rPr lang="el-GR" sz="2800" dirty="0"/>
              <a:t>.</a:t>
            </a:r>
            <a:r>
              <a:rPr lang="el-GR" sz="2800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800" dirty="0" smtClean="0"/>
              <a:t>Ο καταβολισμός, ο αναβολισμός, η φωτοσύνθεση, ο κύκλος ΑΤΡ-</a:t>
            </a:r>
            <a:r>
              <a:rPr lang="en-US" sz="2800" dirty="0" smtClean="0"/>
              <a:t>ADP.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800" dirty="0" smtClean="0"/>
              <a:t>Η πηγή ηλεκτρονίων, ενέργειας και ατόμων άνθρακα στους </a:t>
            </a:r>
            <a:r>
              <a:rPr lang="el-GR" sz="2800" dirty="0" err="1" smtClean="0"/>
              <a:t>χημειοργανότροφους</a:t>
            </a:r>
            <a:r>
              <a:rPr lang="el-GR" sz="2800" dirty="0" smtClean="0"/>
              <a:t>  και στους </a:t>
            </a:r>
            <a:r>
              <a:rPr lang="el-GR" sz="2800" dirty="0" err="1" smtClean="0"/>
              <a:t>φωτολιθότροφους</a:t>
            </a:r>
            <a:r>
              <a:rPr lang="el-GR" sz="2800" dirty="0" smtClean="0"/>
              <a:t> οργανισμούς. Οι </a:t>
            </a:r>
            <a:r>
              <a:rPr lang="el-GR" sz="2800" dirty="0" err="1" smtClean="0"/>
              <a:t>αυτότροφοι</a:t>
            </a:r>
            <a:r>
              <a:rPr lang="el-GR" sz="2800" dirty="0" smtClean="0"/>
              <a:t> και οι </a:t>
            </a:r>
            <a:r>
              <a:rPr lang="el-GR" sz="2800" dirty="0" err="1" smtClean="0"/>
              <a:t>ετερότροφοι</a:t>
            </a:r>
            <a:r>
              <a:rPr lang="el-GR" sz="2800" dirty="0" smtClean="0"/>
              <a:t> οργανισμοί.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800" dirty="0" smtClean="0"/>
              <a:t> Κατάταξη οργανισμών με βάση την πηγή ηλεκτρονίων, του άνθρακα και της μορφής ενέργειας.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800" dirty="0" smtClean="0"/>
              <a:t>Ο κύκλος οξυγόνου και άνθρακα.</a:t>
            </a:r>
          </a:p>
          <a:p>
            <a:pPr marL="514350" indent="-514350">
              <a:buFont typeface="+mj-lt"/>
              <a:buAutoNum type="arabicPeriod"/>
            </a:pPr>
            <a:endParaRPr lang="el-GR" sz="2800" dirty="0" smtClean="0"/>
          </a:p>
          <a:p>
            <a:pPr marL="514350" indent="-514350">
              <a:buFont typeface="+mj-lt"/>
              <a:buAutoNum type="arabicPeriod"/>
            </a:pPr>
            <a:endParaRPr lang="el-GR" sz="2800" dirty="0" smtClean="0"/>
          </a:p>
          <a:p>
            <a:r>
              <a:rPr lang="el-GR" sz="2800" dirty="0" smtClean="0"/>
              <a:t>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2317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4948" y="1124744"/>
            <a:ext cx="10009112" cy="5472608"/>
          </a:xfrm>
          <a:solidFill>
            <a:srgbClr val="FFFF00"/>
          </a:solidFill>
        </p:spPr>
        <p:txBody>
          <a:bodyPr/>
          <a:lstStyle/>
          <a:p>
            <a:pPr marL="0" indent="0" algn="ctr" eaLnBrk="1" hangingPunct="1"/>
            <a:r>
              <a:rPr lang="el-GR" sz="3600" b="1" dirty="0" smtClean="0">
                <a:latin typeface="Calibri" pitchFamily="34" charset="0"/>
              </a:rPr>
              <a:t>Η ύπαρξη μιας </a:t>
            </a:r>
            <a:r>
              <a:rPr lang="el-GR" sz="3600" b="1" u="sng" dirty="0" smtClean="0">
                <a:solidFill>
                  <a:srgbClr val="000066"/>
                </a:solidFill>
                <a:latin typeface="Calibri" pitchFamily="34" charset="0"/>
              </a:rPr>
              <a:t>ημιδιαπερατής μεμβράνης</a:t>
            </a:r>
            <a:r>
              <a:rPr lang="el-GR" sz="3600" b="1" dirty="0" smtClean="0">
                <a:latin typeface="Calibri" pitchFamily="34" charset="0"/>
              </a:rPr>
              <a:t> που οριοθετεί κάθε κύτταρο</a:t>
            </a:r>
            <a:r>
              <a:rPr lang="en-US" sz="3600" b="1" dirty="0" smtClean="0">
                <a:latin typeface="Calibri" pitchFamily="34" charset="0"/>
              </a:rPr>
              <a:t>.</a:t>
            </a:r>
            <a:endParaRPr lang="el-GR" sz="3600" b="1" dirty="0" smtClean="0">
              <a:latin typeface="Calibri" pitchFamily="34" charset="0"/>
            </a:endParaRPr>
          </a:p>
          <a:p>
            <a:pPr marL="0" indent="0" algn="ctr" eaLnBrk="1" hangingPunct="1"/>
            <a:r>
              <a:rPr lang="el-GR" sz="3600" b="1" dirty="0" smtClean="0">
                <a:solidFill>
                  <a:srgbClr val="003399"/>
                </a:solidFill>
                <a:latin typeface="Calibri" pitchFamily="34" charset="0"/>
              </a:rPr>
              <a:t> </a:t>
            </a:r>
            <a:r>
              <a:rPr lang="el-GR" sz="4000" b="1" u="sng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Η ικανότητα μεταβολισμού της ύλης άρα και της ενέργειας</a:t>
            </a:r>
            <a:r>
              <a:rPr lang="el-GR" sz="4000" b="1" u="sng" dirty="0" smtClean="0">
                <a:latin typeface="Calibri" pitchFamily="34" charset="0"/>
              </a:rPr>
              <a:t>.</a:t>
            </a:r>
          </a:p>
          <a:p>
            <a:pPr marL="0" indent="0" algn="ctr" eaLnBrk="1" hangingPunct="1"/>
            <a:r>
              <a:rPr lang="el-GR" sz="3600" b="1" dirty="0" smtClean="0">
                <a:latin typeface="Calibri" pitchFamily="34" charset="0"/>
              </a:rPr>
              <a:t> Η ύπαρξη των </a:t>
            </a:r>
            <a:r>
              <a:rPr lang="el-GR" sz="3600" b="1" u="sng" dirty="0" smtClean="0">
                <a:solidFill>
                  <a:schemeClr val="accent2"/>
                </a:solidFill>
                <a:latin typeface="Calibri" pitchFamily="34" charset="0"/>
              </a:rPr>
              <a:t>γενετικών πληροφοριών </a:t>
            </a:r>
            <a:r>
              <a:rPr lang="el-GR" sz="3600" b="1" dirty="0" smtClean="0">
                <a:latin typeface="Calibri" pitchFamily="34" charset="0"/>
              </a:rPr>
              <a:t>με βάση τις οποίες δομούνται και λειτουργούν τα κύτταρα.</a:t>
            </a:r>
          </a:p>
          <a:p>
            <a:pPr marL="0" indent="0" algn="ctr" eaLnBrk="1" hangingPunct="1"/>
            <a:r>
              <a:rPr lang="el-GR" sz="3600" b="1" u="sng" dirty="0" smtClean="0">
                <a:solidFill>
                  <a:schemeClr val="accent2"/>
                </a:solidFill>
                <a:latin typeface="Calibri" pitchFamily="34" charset="0"/>
              </a:rPr>
              <a:t> </a:t>
            </a:r>
            <a:r>
              <a:rPr lang="el-GR" sz="3600" b="1" u="sng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Η ικανότητα των γενετικών πληροφοριών</a:t>
            </a:r>
            <a:r>
              <a:rPr lang="el-GR" sz="36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να κατευθύνουν τον πολλαπλασιασμό τους και να μεταβιβάζονται στους απογόνους.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1056" y="188640"/>
            <a:ext cx="82232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4000" b="1" dirty="0">
                <a:solidFill>
                  <a:srgbClr val="FFFFFF"/>
                </a:solidFill>
                <a:latin typeface="Calibri" pitchFamily="34" charset="0"/>
              </a:rPr>
              <a:t>Τα 4 χαρακτηριστικά της ζωής στη Γη: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0" y="6353944"/>
            <a:ext cx="792088" cy="504056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>
            <a:solidFill>
              <a:srgbClr val="000000"/>
            </a:solidFill>
          </a:ln>
          <a:effectLst>
            <a:glow rad="228600">
              <a:srgbClr val="3333CC">
                <a:satMod val="175000"/>
                <a:alpha val="40000"/>
              </a:srgbClr>
            </a:glow>
          </a:effectLst>
        </p:spPr>
        <p:txBody>
          <a:bodyPr wrap="square" lIns="91440" tIns="45720" rIns="91440" bIns="45720">
            <a:prstTxWarp prst="textStop">
              <a:avLst>
                <a:gd name="adj" fmla="val 14286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b="1" kern="0" dirty="0" err="1">
                <a:ln w="11430"/>
                <a:gradFill>
                  <a:gsLst>
                    <a:gs pos="0">
                      <a:srgbClr val="2D2DB9">
                        <a:tint val="90000"/>
                        <a:satMod val="120000"/>
                      </a:srgbClr>
                    </a:gs>
                    <a:gs pos="25000">
                      <a:srgbClr val="2D2DB9">
                        <a:tint val="93000"/>
                        <a:satMod val="120000"/>
                      </a:srgbClr>
                    </a:gs>
                    <a:gs pos="50000">
                      <a:srgbClr val="2D2DB9">
                        <a:shade val="89000"/>
                        <a:satMod val="110000"/>
                      </a:srgbClr>
                    </a:gs>
                    <a:gs pos="75000">
                      <a:srgbClr val="2D2DB9">
                        <a:tint val="93000"/>
                        <a:satMod val="120000"/>
                      </a:srgbClr>
                    </a:gs>
                    <a:gs pos="100000">
                      <a:srgbClr val="2D2DB9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Victorian LET" pitchFamily="2" charset="0"/>
              </a:rPr>
              <a:t>GrD</a:t>
            </a:r>
            <a:endParaRPr lang="en-US" b="1" kern="0" dirty="0">
              <a:ln w="11430"/>
              <a:gradFill>
                <a:gsLst>
                  <a:gs pos="0">
                    <a:srgbClr val="2D2DB9">
                      <a:tint val="90000"/>
                      <a:satMod val="120000"/>
                    </a:srgbClr>
                  </a:gs>
                  <a:gs pos="25000">
                    <a:srgbClr val="2D2DB9">
                      <a:tint val="93000"/>
                      <a:satMod val="120000"/>
                    </a:srgbClr>
                  </a:gs>
                  <a:gs pos="50000">
                    <a:srgbClr val="2D2DB9">
                      <a:shade val="89000"/>
                      <a:satMod val="110000"/>
                    </a:srgbClr>
                  </a:gs>
                  <a:gs pos="75000">
                    <a:srgbClr val="2D2DB9">
                      <a:tint val="93000"/>
                      <a:satMod val="120000"/>
                    </a:srgbClr>
                  </a:gs>
                  <a:gs pos="100000">
                    <a:srgbClr val="2D2DB9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Victorian L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3031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3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600075" cy="381000"/>
          </a:xfrm>
          <a:noFill/>
        </p:spPr>
        <p:txBody>
          <a:bodyPr anchor="ctr"/>
          <a:lstStyle/>
          <a:p>
            <a:pPr algn="ctr"/>
            <a:fld id="{7C8AB91E-038B-409A-9D49-90D4EAB4CC89}" type="slidenum">
              <a:rPr lang="en-US" b="1">
                <a:solidFill>
                  <a:schemeClr val="tx2"/>
                </a:solidFill>
                <a:latin typeface="Calibri" pitchFamily="34" charset="0"/>
              </a:rPr>
              <a:pPr algn="ctr"/>
              <a:t>10</a:t>
            </a:fld>
            <a:endParaRPr lang="en-US" b="1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45060" name="AutoShape 3"/>
          <p:cNvSpPr>
            <a:spLocks noChangeArrowheads="1"/>
          </p:cNvSpPr>
          <p:nvPr/>
        </p:nvSpPr>
        <p:spPr bwMode="auto">
          <a:xfrm>
            <a:off x="4422775" y="620713"/>
            <a:ext cx="1008063" cy="1223962"/>
          </a:xfrm>
          <a:custGeom>
            <a:avLst/>
            <a:gdLst>
              <a:gd name="T0" fmla="*/ 35284397 w 21600"/>
              <a:gd name="T1" fmla="*/ 0 h 21600"/>
              <a:gd name="T2" fmla="*/ 0 w 21600"/>
              <a:gd name="T3" fmla="*/ 34677848 h 21600"/>
              <a:gd name="T4" fmla="*/ 35284397 w 21600"/>
              <a:gd name="T5" fmla="*/ 69355697 h 21600"/>
              <a:gd name="T6" fmla="*/ 47045875 w 21600"/>
              <a:gd name="T7" fmla="*/ 3467784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 b="1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1</a:t>
            </a:r>
            <a:endParaRPr lang="el-GR" b="1" dirty="0"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5061" name="AutoShape 4"/>
          <p:cNvSpPr>
            <a:spLocks noChangeArrowheads="1"/>
          </p:cNvSpPr>
          <p:nvPr/>
        </p:nvSpPr>
        <p:spPr bwMode="auto">
          <a:xfrm>
            <a:off x="4422775" y="4149725"/>
            <a:ext cx="1009650" cy="1223963"/>
          </a:xfrm>
          <a:custGeom>
            <a:avLst/>
            <a:gdLst>
              <a:gd name="T0" fmla="*/ 35395570 w 21600"/>
              <a:gd name="T1" fmla="*/ 0 h 21600"/>
              <a:gd name="T2" fmla="*/ 0 w 21600"/>
              <a:gd name="T3" fmla="*/ 34677933 h 21600"/>
              <a:gd name="T4" fmla="*/ 35395570 w 21600"/>
              <a:gd name="T5" fmla="*/ 69355810 h 21600"/>
              <a:gd name="T6" fmla="*/ 47194121 w 21600"/>
              <a:gd name="T7" fmla="*/ 34677933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 b="1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3</a:t>
            </a:r>
            <a:endParaRPr lang="el-GR" b="1" dirty="0"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7941" name="Text Box 5"/>
          <p:cNvSpPr txBox="1">
            <a:spLocks noChangeArrowheads="1"/>
          </p:cNvSpPr>
          <p:nvPr/>
        </p:nvSpPr>
        <p:spPr bwMode="auto">
          <a:xfrm>
            <a:off x="5480050" y="260350"/>
            <a:ext cx="4776788" cy="156966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3200" dirty="0">
                <a:solidFill>
                  <a:srgbClr val="FFFF00"/>
                </a:solidFill>
                <a:latin typeface="Calibri" pitchFamily="34" charset="0"/>
              </a:rPr>
              <a:t>ΕΝΕΡΓΕΙΑ ΥΔΡΟΛΥΣΗΣ ΤΗΣ </a:t>
            </a:r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ΑΤΡ</a:t>
            </a:r>
            <a:r>
              <a:rPr lang="el-GR" sz="3200" dirty="0">
                <a:solidFill>
                  <a:srgbClr val="FFFF00"/>
                </a:solidFill>
                <a:latin typeface="Calibri" pitchFamily="34" charset="0"/>
              </a:rPr>
              <a:t> ΚΑΙ ΑΝΑΓΩΓΙΚΗ ΔΥΝΑΜΗ  </a:t>
            </a:r>
            <a:r>
              <a:rPr lang="en-GB" sz="3200" b="1" dirty="0">
                <a:solidFill>
                  <a:srgbClr val="FFFF00"/>
                </a:solidFill>
                <a:latin typeface="Calibri" pitchFamily="34" charset="0"/>
              </a:rPr>
              <a:t>(NADPH+H</a:t>
            </a:r>
            <a:r>
              <a:rPr lang="en-GB" sz="3200" b="1" baseline="30000" dirty="0">
                <a:solidFill>
                  <a:srgbClr val="FFFF00"/>
                </a:solidFill>
                <a:latin typeface="Calibri" pitchFamily="34" charset="0"/>
              </a:rPr>
              <a:t>+</a:t>
            </a:r>
            <a:r>
              <a:rPr lang="en-GB" sz="3200" b="1" dirty="0">
                <a:solidFill>
                  <a:srgbClr val="FFFF00"/>
                </a:solidFill>
                <a:latin typeface="Calibri" pitchFamily="34" charset="0"/>
              </a:rPr>
              <a:t>)</a:t>
            </a:r>
          </a:p>
        </p:txBody>
      </p:sp>
      <p:sp>
        <p:nvSpPr>
          <p:cNvPr id="167942" name="Text Box 6"/>
          <p:cNvSpPr txBox="1">
            <a:spLocks noChangeArrowheads="1"/>
          </p:cNvSpPr>
          <p:nvPr/>
        </p:nvSpPr>
        <p:spPr bwMode="auto">
          <a:xfrm>
            <a:off x="5431532" y="2117174"/>
            <a:ext cx="4778375" cy="1815882"/>
          </a:xfrm>
          <a:prstGeom prst="rect">
            <a:avLst/>
          </a:prstGeom>
          <a:noFill/>
          <a:ln w="57150">
            <a:solidFill>
              <a:srgbClr val="CC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2800" dirty="0">
                <a:solidFill>
                  <a:srgbClr val="FFFF00"/>
                </a:solidFill>
                <a:latin typeface="Calibri" pitchFamily="34" charset="0"/>
              </a:rPr>
              <a:t>ΣΤΙΣ ΑΝΤΙΔΡΑΣΕΙΣ ΣΥΝΘΕΣΗΣ </a:t>
            </a:r>
            <a:r>
              <a:rPr lang="el-GR" sz="2800" dirty="0" smtClean="0">
                <a:solidFill>
                  <a:srgbClr val="FFFF00"/>
                </a:solidFill>
                <a:latin typeface="Calibri" pitchFamily="34" charset="0"/>
              </a:rPr>
              <a:t>ΜΟΡΙΩΝ, ΣΤΗΝ ΚΙΝΗΣΗ ΚΑΙ ΣΕ ΚΑΘΕ ΕΙΔΟΥΣ ΒΙΟΛΟΓΙΚΗ ΛΕΙΤΟΥΡΓΙΑ</a:t>
            </a:r>
            <a:endParaRPr lang="en-GB" sz="28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67943" name="Text Box 7"/>
          <p:cNvSpPr txBox="1">
            <a:spLocks noChangeArrowheads="1"/>
          </p:cNvSpPr>
          <p:nvPr/>
        </p:nvSpPr>
        <p:spPr bwMode="auto">
          <a:xfrm>
            <a:off x="5508625" y="4221163"/>
            <a:ext cx="4778375" cy="1076325"/>
          </a:xfrm>
          <a:prstGeom prst="rect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3200" dirty="0" smtClean="0">
                <a:solidFill>
                  <a:srgbClr val="FFFF00"/>
                </a:solidFill>
                <a:latin typeface="Calibri" pitchFamily="34" charset="0"/>
              </a:rPr>
              <a:t>ΜΕ ΟΞΕΙΔΟΑΝΑΓΩΓΙΚΕΣ </a:t>
            </a:r>
            <a:r>
              <a:rPr lang="el-GR" sz="3200" dirty="0">
                <a:solidFill>
                  <a:srgbClr val="FFFF00"/>
                </a:solidFill>
                <a:latin typeface="Calibri" pitchFamily="34" charset="0"/>
              </a:rPr>
              <a:t>ΑΝΤΙΔΡΑΣΕΙΣ</a:t>
            </a:r>
            <a:endParaRPr lang="en-GB" sz="32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5065" name="AutoShape 8"/>
          <p:cNvSpPr>
            <a:spLocks noChangeArrowheads="1"/>
          </p:cNvSpPr>
          <p:nvPr/>
        </p:nvSpPr>
        <p:spPr bwMode="auto">
          <a:xfrm>
            <a:off x="4422775" y="5634038"/>
            <a:ext cx="1009650" cy="1223962"/>
          </a:xfrm>
          <a:custGeom>
            <a:avLst/>
            <a:gdLst>
              <a:gd name="T0" fmla="*/ 35395570 w 21600"/>
              <a:gd name="T1" fmla="*/ 0 h 21600"/>
              <a:gd name="T2" fmla="*/ 0 w 21600"/>
              <a:gd name="T3" fmla="*/ 34677848 h 21600"/>
              <a:gd name="T4" fmla="*/ 35395570 w 21600"/>
              <a:gd name="T5" fmla="*/ 69355697 h 21600"/>
              <a:gd name="T6" fmla="*/ 47194121 w 21600"/>
              <a:gd name="T7" fmla="*/ 3467784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 b="1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4</a:t>
            </a:r>
            <a:endParaRPr lang="el-GR" b="1" dirty="0"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7945" name="Text Box 9"/>
          <p:cNvSpPr txBox="1">
            <a:spLocks noChangeArrowheads="1"/>
          </p:cNvSpPr>
          <p:nvPr/>
        </p:nvSpPr>
        <p:spPr bwMode="auto">
          <a:xfrm>
            <a:off x="5431532" y="5589588"/>
            <a:ext cx="4778375" cy="1076325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3200" dirty="0">
                <a:solidFill>
                  <a:srgbClr val="FFFF00"/>
                </a:solidFill>
                <a:latin typeface="Calibri" pitchFamily="34" charset="0"/>
              </a:rPr>
              <a:t>ΧΗΜΙΚΗ ΕΝΕΡΓΕΙΑ ΤΡΟΦΩΝ ΚΑΙ ΗΛΙΑΚΗ </a:t>
            </a:r>
            <a:endParaRPr lang="en-GB" sz="32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5067" name="AutoShape 10"/>
          <p:cNvSpPr>
            <a:spLocks noChangeArrowheads="1"/>
          </p:cNvSpPr>
          <p:nvPr/>
        </p:nvSpPr>
        <p:spPr bwMode="auto">
          <a:xfrm>
            <a:off x="4422775" y="2420938"/>
            <a:ext cx="1008063" cy="1223962"/>
          </a:xfrm>
          <a:custGeom>
            <a:avLst/>
            <a:gdLst>
              <a:gd name="T0" fmla="*/ 35284397 w 21600"/>
              <a:gd name="T1" fmla="*/ 0 h 21600"/>
              <a:gd name="T2" fmla="*/ 0 w 21600"/>
              <a:gd name="T3" fmla="*/ 34677848 h 21600"/>
              <a:gd name="T4" fmla="*/ 35284397 w 21600"/>
              <a:gd name="T5" fmla="*/ 69355697 h 21600"/>
              <a:gd name="T6" fmla="*/ 47045875 w 21600"/>
              <a:gd name="T7" fmla="*/ 3467784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 b="1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2</a:t>
            </a:r>
            <a:endParaRPr lang="el-GR" b="1" dirty="0"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11 - Ορθογώνιο"/>
          <p:cNvSpPr/>
          <p:nvPr/>
        </p:nvSpPr>
        <p:spPr>
          <a:xfrm>
            <a:off x="0" y="214290"/>
            <a:ext cx="44291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800" b="1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ΠΟΙΑ ΜΟΡΦΗΣ ΕΝΕΡΓΕΙΑ ΧΡΗΣΙΜΟΠΟΙΟΥΝ ΤΑ ΚΥΤΤΑΡΑ ΚΑΙ ΟΙ ΟΡΓΑΝΙΣΜΟΙ;</a:t>
            </a:r>
            <a:endParaRPr lang="el-GR" sz="2800" b="1" dirty="0"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12 - Ορθογώνιο"/>
          <p:cNvSpPr/>
          <p:nvPr/>
        </p:nvSpPr>
        <p:spPr>
          <a:xfrm>
            <a:off x="0" y="2643182"/>
            <a:ext cx="45720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800" b="1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ΠΟΥ ΤΗΝ ΧΡΗΣΙΜΟΠΟΙΟΥΝ ΚΑΙ ΜΕ ΠΟΙΟ ΤΡΟΠΟ;</a:t>
            </a:r>
            <a:endParaRPr lang="el-GR" sz="2800" b="1" dirty="0"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13 - Ορθογώνιο"/>
          <p:cNvSpPr/>
          <p:nvPr/>
        </p:nvSpPr>
        <p:spPr>
          <a:xfrm>
            <a:off x="0" y="4143380"/>
            <a:ext cx="4429120" cy="1471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l-GR" sz="2800" b="1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ΜΕ ΠΟΙΟ ΤΡΟΠΟ ΕΙΣΕΡΧΕΤΑΙ Η ΕΝΕΡΓΕΙΑ ΤΟΥ ΠΕΡΙΒΑΛΛΟΝΤΟΣ ΜΕΣΑ ΣΤΑ ΚΥΤΤΑΡΑ;</a:t>
            </a:r>
            <a:endParaRPr lang="el-GR" sz="2800" b="1" dirty="0"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14 - Ορθογώνιο"/>
          <p:cNvSpPr/>
          <p:nvPr/>
        </p:nvSpPr>
        <p:spPr>
          <a:xfrm>
            <a:off x="0" y="5929330"/>
            <a:ext cx="4357682" cy="79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l-GR" sz="2800" b="1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ΠΟΙΑ ΜΟΡΦΗ ΕΝΕΡΓΕΙΑΣ ΤΟΥ ΠΕΡΙΒΑΛΛΟΝΤΟΣ;</a:t>
            </a:r>
            <a:endParaRPr lang="en-GB" sz="2800" b="1" dirty="0"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7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7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7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79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79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79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79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79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79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79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79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7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7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7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79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79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79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79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79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79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79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79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41" grpId="0" animBg="1"/>
      <p:bldP spid="167942" grpId="0" animBg="1"/>
      <p:bldP spid="167943" grpId="0" animBg="1"/>
      <p:bldP spid="167945" grpId="0" animBg="1"/>
      <p:bldP spid="12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0932" y="188640"/>
            <a:ext cx="4608512" cy="38164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endParaRPr lang="el-GR" sz="2800" b="1" dirty="0" smtClean="0">
              <a:solidFill>
                <a:srgbClr val="FFFF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46083" name="Rectangle 2"/>
          <p:cNvSpPr>
            <a:spLocks noChangeArrowheads="1"/>
          </p:cNvSpPr>
          <p:nvPr/>
        </p:nvSpPr>
        <p:spPr bwMode="auto">
          <a:xfrm>
            <a:off x="5935588" y="2492896"/>
            <a:ext cx="3744416" cy="1443985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n-US" sz="4400" b="1">
                <a:solidFill>
                  <a:srgbClr val="FFFF00"/>
                </a:solidFill>
              </a:rPr>
              <a:t>ATP</a:t>
            </a:r>
          </a:p>
          <a:p>
            <a:pPr algn="ctr"/>
            <a:r>
              <a:rPr lang="en-US" sz="4400" b="1">
                <a:solidFill>
                  <a:srgbClr val="FFFF00"/>
                </a:solidFill>
              </a:rPr>
              <a:t>NAD</a:t>
            </a:r>
            <a:r>
              <a:rPr lang="el-GR" sz="4400" b="1">
                <a:solidFill>
                  <a:srgbClr val="FFFF00"/>
                </a:solidFill>
              </a:rPr>
              <a:t>Ρ</a:t>
            </a:r>
            <a:r>
              <a:rPr lang="en-US" sz="4400" b="1">
                <a:solidFill>
                  <a:srgbClr val="FFFF00"/>
                </a:solidFill>
              </a:rPr>
              <a:t>H</a:t>
            </a:r>
            <a:r>
              <a:rPr lang="el-GR" sz="4400" b="1">
                <a:solidFill>
                  <a:srgbClr val="FFFF00"/>
                </a:solidFill>
              </a:rPr>
              <a:t>+Η</a:t>
            </a:r>
            <a:r>
              <a:rPr lang="el-GR" sz="4400" b="1" baseline="30000">
                <a:solidFill>
                  <a:srgbClr val="FFFF00"/>
                </a:solidFill>
              </a:rPr>
              <a:t>+</a:t>
            </a:r>
            <a:endParaRPr lang="en-US" sz="3200" b="1">
              <a:solidFill>
                <a:schemeClr val="bg1"/>
              </a:solidFill>
            </a:endParaRPr>
          </a:p>
        </p:txBody>
      </p:sp>
      <p:sp>
        <p:nvSpPr>
          <p:cNvPr id="46085" name="AutoShape 4"/>
          <p:cNvSpPr>
            <a:spLocks noChangeArrowheads="1"/>
          </p:cNvSpPr>
          <p:nvPr/>
        </p:nvSpPr>
        <p:spPr bwMode="auto">
          <a:xfrm>
            <a:off x="3927914" y="404664"/>
            <a:ext cx="2295706" cy="811213"/>
          </a:xfrm>
          <a:prstGeom prst="rightArrow">
            <a:avLst>
              <a:gd name="adj1" fmla="val 50000"/>
              <a:gd name="adj2" fmla="val 44716"/>
            </a:avLst>
          </a:prstGeom>
          <a:solidFill>
            <a:schemeClr val="accent1"/>
          </a:solidFill>
          <a:ln w="762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 b="1" dirty="0" smtClean="0">
                <a:ea typeface="Tahoma" pitchFamily="34" charset="0"/>
                <a:cs typeface="Tahoma" pitchFamily="34" charset="0"/>
              </a:rPr>
              <a:t>Είσοδος στα κύτταρα</a:t>
            </a:r>
            <a:endParaRPr lang="el-GR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46087" name="Rectangle 6"/>
          <p:cNvSpPr>
            <a:spLocks noChangeArrowheads="1"/>
          </p:cNvSpPr>
          <p:nvPr/>
        </p:nvSpPr>
        <p:spPr bwMode="auto">
          <a:xfrm>
            <a:off x="144463" y="4221163"/>
            <a:ext cx="10039350" cy="2554545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4000" b="1" dirty="0" smtClean="0"/>
              <a:t>Κυτταρικές εργασίες:</a:t>
            </a:r>
          </a:p>
          <a:p>
            <a:pPr algn="ctr"/>
            <a:r>
              <a:rPr lang="el-GR" sz="4000" b="1" dirty="0" smtClean="0"/>
              <a:t>βιοσύνθεση μορίων (με βάση κάποια πηγή άνθρακα), μηχανική εργασία, οσμωτική ισορροπία, μεταφορά γενετικού υλικού, κ.ά.</a:t>
            </a:r>
            <a:endParaRPr lang="el-GR" sz="4000" b="1" dirty="0"/>
          </a:p>
        </p:txBody>
      </p:sp>
      <p:sp>
        <p:nvSpPr>
          <p:cNvPr id="46088" name="AutoShape 7"/>
          <p:cNvSpPr>
            <a:spLocks noChangeArrowheads="1"/>
          </p:cNvSpPr>
          <p:nvPr/>
        </p:nvSpPr>
        <p:spPr bwMode="auto">
          <a:xfrm>
            <a:off x="6143632" y="1196752"/>
            <a:ext cx="3429024" cy="1296144"/>
          </a:xfrm>
          <a:prstGeom prst="downArrow">
            <a:avLst>
              <a:gd name="adj1" fmla="val 60517"/>
              <a:gd name="adj2" fmla="val 52946"/>
            </a:avLst>
          </a:prstGeom>
          <a:solidFill>
            <a:schemeClr val="accent1"/>
          </a:solidFill>
          <a:ln w="571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l-GR" sz="2000" b="1" dirty="0" smtClean="0">
                <a:ea typeface="Tahoma" pitchFamily="34" charset="0"/>
                <a:cs typeface="Tahoma" pitchFamily="34" charset="0"/>
              </a:rPr>
              <a:t>αποθήκευση</a:t>
            </a:r>
            <a:endParaRPr lang="el-GR" sz="2000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46089" name="Rectangle 8"/>
          <p:cNvSpPr>
            <a:spLocks noChangeArrowheads="1"/>
          </p:cNvSpPr>
          <p:nvPr/>
        </p:nvSpPr>
        <p:spPr bwMode="auto">
          <a:xfrm>
            <a:off x="5575300" y="188640"/>
            <a:ext cx="47117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3200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ΟΞΕΙΔΟΑΝΑΓΩΓΙΚΕΣ ΑΝΤΙΔΡΑΣΕΙΣ</a:t>
            </a:r>
            <a:endParaRPr lang="en-GB" sz="3200" b="1" dirty="0">
              <a:solidFill>
                <a:srgbClr val="FFFF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46086" name="AutoShape 5"/>
          <p:cNvSpPr>
            <a:spLocks noChangeArrowheads="1"/>
          </p:cNvSpPr>
          <p:nvPr/>
        </p:nvSpPr>
        <p:spPr bwMode="auto">
          <a:xfrm rot="5400000">
            <a:off x="8975726" y="3341687"/>
            <a:ext cx="1511300" cy="822325"/>
          </a:xfrm>
          <a:prstGeom prst="rightArrow">
            <a:avLst>
              <a:gd name="adj1" fmla="val 50000"/>
              <a:gd name="adj2" fmla="val 45946"/>
            </a:avLst>
          </a:prstGeom>
          <a:solidFill>
            <a:schemeClr val="accent1"/>
          </a:solidFill>
          <a:ln w="762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rot="10800000" vert="horz" wrap="none" anchor="b"/>
          <a:lstStyle/>
          <a:p>
            <a:pPr algn="ctr"/>
            <a:r>
              <a:rPr lang="el-GR" sz="2000" b="1" dirty="0" smtClean="0">
                <a:ea typeface="Tahoma" pitchFamily="34" charset="0"/>
                <a:cs typeface="Tahoma" pitchFamily="34" charset="0"/>
              </a:rPr>
              <a:t>χρήση</a:t>
            </a:r>
            <a:endParaRPr lang="el-GR" sz="2000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980728"/>
            <a:ext cx="3384376" cy="2808312"/>
          </a:xfrm>
          <a:prstGeom prst="ellipse">
            <a:avLst/>
          </a:prstGeom>
          <a:solidFill>
            <a:srgbClr val="4A452A">
              <a:alpha val="8392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50000"/>
              </a:spcBef>
            </a:pPr>
            <a:r>
              <a:rPr lang="el-GR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ΧΗΜΙΚΗ ΕΝΕΡΓΕΙΑ ΤΡΟΦΩΝ </a:t>
            </a:r>
            <a:r>
              <a:rPr lang="en-US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l-GR" sz="2800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(οργανικά και ανόργανα μόρια)</a:t>
            </a:r>
            <a:r>
              <a:rPr lang="en-US" sz="2800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 </a:t>
            </a:r>
            <a:endParaRPr lang="el-GR" sz="2800" b="1" dirty="0">
              <a:solidFill>
                <a:srgbClr val="FFFF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407196" y="1124744"/>
            <a:ext cx="2376264" cy="1152128"/>
          </a:xfrm>
          <a:prstGeom prst="ellipse">
            <a:avLst/>
          </a:prstGeom>
          <a:solidFill>
            <a:srgbClr val="C00000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50000"/>
              </a:spcBef>
            </a:pPr>
            <a:r>
              <a:rPr lang="el-GR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ΗΛΙΑΚΗ</a:t>
            </a:r>
            <a:r>
              <a:rPr lang="en-US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l-GR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ΕΝΕΡΓΕΙΑ</a:t>
            </a:r>
            <a:endParaRPr lang="en-GB" sz="2800" b="1" dirty="0">
              <a:solidFill>
                <a:prstClr val="white">
                  <a:lumMod val="95000"/>
                </a:prstClr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17501" y="625604"/>
            <a:ext cx="3235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ΕΝΕΡΓΕΙΑ ΤΟΥ ΠΕΡΙΒΑΛΛΟΝΤΟΣ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animBg="1"/>
      <p:bldP spid="46085" grpId="0" animBg="1"/>
      <p:bldP spid="46087" grpId="0" animBg="1"/>
      <p:bldP spid="46088" grpId="0" animBg="1"/>
      <p:bldP spid="46089" grpId="0"/>
      <p:bldP spid="4608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0" y="1271588"/>
            <a:ext cx="600075" cy="244475"/>
          </a:xfrm>
        </p:spPr>
        <p:txBody>
          <a:bodyPr anchor="ctr">
            <a:normAutofit fontScale="92500" lnSpcReduction="10000"/>
          </a:bodyPr>
          <a:lstStyle/>
          <a:p>
            <a:pPr algn="ctr">
              <a:defRPr/>
            </a:pPr>
            <a:fld id="{E63DFCB0-DEB4-4D2E-B2AC-0A64706216D6}" type="slidenum">
              <a:rPr lang="en-US">
                <a:solidFill>
                  <a:srgbClr val="FFFFFF"/>
                </a:solidFill>
              </a:rPr>
              <a:pPr algn="ctr">
                <a:defRPr/>
              </a:pPr>
              <a:t>12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6083" name="Rectangle 2"/>
          <p:cNvSpPr>
            <a:spLocks noChangeArrowheads="1"/>
          </p:cNvSpPr>
          <p:nvPr/>
        </p:nvSpPr>
        <p:spPr bwMode="auto">
          <a:xfrm>
            <a:off x="5791572" y="2708920"/>
            <a:ext cx="4104456" cy="1443985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n-US" sz="4400" b="1">
                <a:solidFill>
                  <a:srgbClr val="FFFF00"/>
                </a:solidFill>
              </a:rPr>
              <a:t>ATP</a:t>
            </a:r>
          </a:p>
          <a:p>
            <a:pPr algn="ctr"/>
            <a:r>
              <a:rPr lang="en-US" sz="4400" b="1">
                <a:solidFill>
                  <a:srgbClr val="FFFF00"/>
                </a:solidFill>
              </a:rPr>
              <a:t>NAD</a:t>
            </a:r>
            <a:r>
              <a:rPr lang="el-GR" sz="4400" b="1">
                <a:solidFill>
                  <a:srgbClr val="FFFF00"/>
                </a:solidFill>
              </a:rPr>
              <a:t>Ρ</a:t>
            </a:r>
            <a:r>
              <a:rPr lang="en-US" sz="4400" b="1">
                <a:solidFill>
                  <a:srgbClr val="FFFF00"/>
                </a:solidFill>
              </a:rPr>
              <a:t>H</a:t>
            </a:r>
            <a:r>
              <a:rPr lang="el-GR" sz="4400" b="1">
                <a:solidFill>
                  <a:srgbClr val="FFFF00"/>
                </a:solidFill>
              </a:rPr>
              <a:t>+Η</a:t>
            </a:r>
            <a:r>
              <a:rPr lang="el-GR" sz="4400" b="1" baseline="30000">
                <a:solidFill>
                  <a:srgbClr val="FFFF00"/>
                </a:solidFill>
              </a:rPr>
              <a:t>+</a:t>
            </a:r>
            <a:endParaRPr lang="en-US" sz="3200" b="1">
              <a:solidFill>
                <a:schemeClr val="bg1"/>
              </a:solidFill>
            </a:endParaRPr>
          </a:p>
        </p:txBody>
      </p:sp>
      <p:sp>
        <p:nvSpPr>
          <p:cNvPr id="46085" name="AutoShape 4"/>
          <p:cNvSpPr>
            <a:spLocks noChangeArrowheads="1"/>
          </p:cNvSpPr>
          <p:nvPr/>
        </p:nvSpPr>
        <p:spPr bwMode="auto">
          <a:xfrm>
            <a:off x="4071930" y="357166"/>
            <a:ext cx="1450975" cy="811213"/>
          </a:xfrm>
          <a:prstGeom prst="rightArrow">
            <a:avLst>
              <a:gd name="adj1" fmla="val 50000"/>
              <a:gd name="adj2" fmla="val 44716"/>
            </a:avLst>
          </a:prstGeom>
          <a:solidFill>
            <a:schemeClr val="accent1"/>
          </a:solidFill>
          <a:ln w="762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 dirty="0" smtClean="0">
                <a:ea typeface="Tahoma" pitchFamily="34" charset="0"/>
                <a:cs typeface="Tahoma" pitchFamily="34" charset="0"/>
              </a:rPr>
              <a:t>είσοδος</a:t>
            </a:r>
            <a:endParaRPr lang="el-GR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46087" name="Rectangle 6"/>
          <p:cNvSpPr>
            <a:spLocks noChangeArrowheads="1"/>
          </p:cNvSpPr>
          <p:nvPr/>
        </p:nvSpPr>
        <p:spPr bwMode="auto">
          <a:xfrm>
            <a:off x="102940" y="5229200"/>
            <a:ext cx="10039350" cy="1323439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err="1" smtClean="0"/>
              <a:t>Κυτταρικ</a:t>
            </a:r>
            <a:r>
              <a:rPr lang="el-GR" sz="4000" dirty="0" smtClean="0"/>
              <a:t>ό</a:t>
            </a:r>
            <a:r>
              <a:rPr lang="en-US" sz="4000" dirty="0" smtClean="0"/>
              <a:t> </a:t>
            </a:r>
            <a:r>
              <a:rPr lang="el-GR" sz="4000" dirty="0" smtClean="0"/>
              <a:t>έργο</a:t>
            </a:r>
            <a:r>
              <a:rPr lang="en-US" sz="4000" dirty="0" smtClean="0"/>
              <a:t>:</a:t>
            </a:r>
            <a:endParaRPr lang="en-US" sz="4000" dirty="0"/>
          </a:p>
          <a:p>
            <a:pPr algn="ctr"/>
            <a:r>
              <a:rPr lang="el-GR" sz="4000" dirty="0" smtClean="0"/>
              <a:t>βιο</a:t>
            </a:r>
            <a:r>
              <a:rPr lang="en-US" sz="4000" dirty="0" err="1" smtClean="0"/>
              <a:t>σύνθεση</a:t>
            </a:r>
            <a:r>
              <a:rPr lang="en-US" sz="4000" dirty="0" smtClean="0"/>
              <a:t> </a:t>
            </a:r>
            <a:r>
              <a:rPr lang="en-US" sz="4000" dirty="0" err="1" smtClean="0"/>
              <a:t>μορίων</a:t>
            </a:r>
            <a:r>
              <a:rPr lang="el-GR" sz="4000" dirty="0" smtClean="0"/>
              <a:t> (με κάποια πηγή άνθρακα)</a:t>
            </a:r>
            <a:endParaRPr lang="en-US" sz="4000" dirty="0"/>
          </a:p>
        </p:txBody>
      </p:sp>
      <p:sp>
        <p:nvSpPr>
          <p:cNvPr id="46088" name="AutoShape 7"/>
          <p:cNvSpPr>
            <a:spLocks noChangeArrowheads="1"/>
          </p:cNvSpPr>
          <p:nvPr/>
        </p:nvSpPr>
        <p:spPr bwMode="auto">
          <a:xfrm>
            <a:off x="6143632" y="1285860"/>
            <a:ext cx="3429024" cy="1351052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571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 sz="2000" b="1" dirty="0" smtClean="0">
                <a:ea typeface="Tahoma" pitchFamily="34" charset="0"/>
                <a:cs typeface="Tahoma" pitchFamily="34" charset="0"/>
              </a:rPr>
              <a:t>αποθήκευση</a:t>
            </a:r>
            <a:endParaRPr lang="el-GR" sz="2000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46089" name="Rectangle 8"/>
          <p:cNvSpPr>
            <a:spLocks noChangeArrowheads="1"/>
          </p:cNvSpPr>
          <p:nvPr/>
        </p:nvSpPr>
        <p:spPr bwMode="auto">
          <a:xfrm>
            <a:off x="5357814" y="214290"/>
            <a:ext cx="47117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3200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ΟΞΕΙΔΟΑΝΑΓΩΓΙΚΕΣ ΑΝΤΙΔΡΑΣΕΙΣ</a:t>
            </a:r>
            <a:endParaRPr lang="en-GB" sz="3200" b="1" dirty="0">
              <a:solidFill>
                <a:srgbClr val="FFFF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9 - Έλλειψη"/>
          <p:cNvSpPr/>
          <p:nvPr/>
        </p:nvSpPr>
        <p:spPr>
          <a:xfrm>
            <a:off x="3500390" y="0"/>
            <a:ext cx="6786610" cy="285293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b="1" dirty="0" smtClean="0">
                <a:solidFill>
                  <a:srgbClr val="3333FF"/>
                </a:solidFill>
                <a:ea typeface="Tahoma" pitchFamily="34" charset="0"/>
                <a:cs typeface="Tahoma" pitchFamily="34" charset="0"/>
              </a:rPr>
              <a:t>ΚΑΤΑΒΟΛΙΣΜΟΣ</a:t>
            </a:r>
            <a:endParaRPr lang="el-GR" sz="4400" b="1" dirty="0">
              <a:solidFill>
                <a:srgbClr val="3333FF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10 - Έλλειψη"/>
          <p:cNvSpPr/>
          <p:nvPr/>
        </p:nvSpPr>
        <p:spPr>
          <a:xfrm>
            <a:off x="1759124" y="3861048"/>
            <a:ext cx="6786610" cy="2996952"/>
          </a:xfrm>
          <a:prstGeom prst="ellipse">
            <a:avLst/>
          </a:prstGeom>
          <a:solidFill>
            <a:schemeClr val="tx2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b="1" dirty="0" smtClean="0">
                <a:solidFill>
                  <a:srgbClr val="3333FF"/>
                </a:solidFill>
                <a:ea typeface="Tahoma" pitchFamily="34" charset="0"/>
                <a:cs typeface="Tahoma" pitchFamily="34" charset="0"/>
              </a:rPr>
              <a:t>ΑΝΑΒΟΛΙΣΜΟΣ</a:t>
            </a:r>
            <a:endParaRPr lang="el-GR" sz="4400" b="1" dirty="0">
              <a:solidFill>
                <a:srgbClr val="3333FF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11 - TextBox"/>
          <p:cNvSpPr txBox="1"/>
          <p:nvPr/>
        </p:nvSpPr>
        <p:spPr>
          <a:xfrm>
            <a:off x="71402" y="2428868"/>
            <a:ext cx="44291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smtClean="0">
                <a:ea typeface="Tahoma" pitchFamily="34" charset="0"/>
                <a:cs typeface="Tahoma" pitchFamily="34" charset="0"/>
              </a:rPr>
              <a:t>Ως προς την ενέργεια:</a:t>
            </a:r>
          </a:p>
          <a:p>
            <a:pPr algn="ctr"/>
            <a:r>
              <a:rPr lang="el-GR" sz="3200" b="1" dirty="0" smtClean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Χημειότροφοι οργανισμοί</a:t>
            </a:r>
            <a:endParaRPr lang="el-GR" sz="3200" b="1" dirty="0">
              <a:solidFill>
                <a:srgbClr val="FFFF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0" y="0"/>
            <a:ext cx="4135388" cy="2420888"/>
          </a:xfrm>
          <a:prstGeom prst="ellipse">
            <a:avLst/>
          </a:prstGeom>
          <a:solidFill>
            <a:schemeClr val="tx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50000"/>
              </a:spcBef>
            </a:pPr>
            <a:r>
              <a:rPr lang="el-GR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ΧΗΜΙΚΗ ΕΝΕΡΓΕΙΑ ΤΡΟΦΩΝ </a:t>
            </a:r>
            <a:r>
              <a:rPr lang="en-US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l-GR" sz="2800" b="1" dirty="0" smtClean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(οργανικά και οργανικά μόρια</a:t>
            </a:r>
            <a:r>
              <a:rPr lang="el-GR" sz="2800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)</a:t>
            </a:r>
            <a:r>
              <a:rPr lang="en-US" sz="2800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 </a:t>
            </a:r>
            <a:endParaRPr lang="el-GR" sz="2800" b="1" dirty="0">
              <a:solidFill>
                <a:srgbClr val="FFFF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46086" name="AutoShape 5"/>
          <p:cNvSpPr>
            <a:spLocks noChangeArrowheads="1"/>
          </p:cNvSpPr>
          <p:nvPr/>
        </p:nvSpPr>
        <p:spPr bwMode="auto">
          <a:xfrm rot="5400000">
            <a:off x="4906713" y="3665787"/>
            <a:ext cx="2159994" cy="822325"/>
          </a:xfrm>
          <a:prstGeom prst="rightArrow">
            <a:avLst>
              <a:gd name="adj1" fmla="val 50000"/>
              <a:gd name="adj2" fmla="val 45946"/>
            </a:avLst>
          </a:prstGeom>
          <a:solidFill>
            <a:schemeClr val="accent1"/>
          </a:solidFill>
          <a:ln w="762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rot="10800000" vert="horz" wrap="none" anchor="b"/>
          <a:lstStyle/>
          <a:p>
            <a:pPr algn="ctr"/>
            <a:r>
              <a:rPr lang="el-GR" sz="2800" b="1" dirty="0" smtClean="0">
                <a:ea typeface="Tahoma" pitchFamily="34" charset="0"/>
                <a:cs typeface="Tahoma" pitchFamily="34" charset="0"/>
              </a:rPr>
              <a:t>χρήση</a:t>
            </a:r>
            <a:endParaRPr lang="el-GR" sz="2800" b="1" dirty="0"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/>
          <p:cNvSpPr>
            <a:spLocks noChangeArrowheads="1"/>
          </p:cNvSpPr>
          <p:nvPr/>
        </p:nvSpPr>
        <p:spPr bwMode="auto">
          <a:xfrm>
            <a:off x="5647556" y="3356992"/>
            <a:ext cx="4176464" cy="1443985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</a:rPr>
              <a:t>ATP</a:t>
            </a:r>
          </a:p>
          <a:p>
            <a:pPr algn="ctr"/>
            <a:r>
              <a:rPr lang="en-US" sz="4400" b="1" dirty="0">
                <a:solidFill>
                  <a:srgbClr val="FFFF00"/>
                </a:solidFill>
              </a:rPr>
              <a:t>NAD</a:t>
            </a:r>
            <a:r>
              <a:rPr lang="el-GR" sz="4400" b="1" dirty="0">
                <a:solidFill>
                  <a:srgbClr val="FFFF00"/>
                </a:solidFill>
              </a:rPr>
              <a:t>Ρ</a:t>
            </a:r>
            <a:r>
              <a:rPr lang="en-US" sz="4400" b="1" dirty="0">
                <a:solidFill>
                  <a:srgbClr val="FFFF00"/>
                </a:solidFill>
              </a:rPr>
              <a:t>H</a:t>
            </a:r>
            <a:r>
              <a:rPr lang="el-GR" sz="4400" b="1" dirty="0">
                <a:solidFill>
                  <a:srgbClr val="FFFF00"/>
                </a:solidFill>
              </a:rPr>
              <a:t>+Η</a:t>
            </a:r>
            <a:r>
              <a:rPr lang="el-GR" sz="4400" b="1" baseline="30000" dirty="0">
                <a:solidFill>
                  <a:srgbClr val="FFFF00"/>
                </a:solidFill>
              </a:rPr>
              <a:t>+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6085" name="AutoShape 4"/>
          <p:cNvSpPr>
            <a:spLocks noChangeArrowheads="1"/>
          </p:cNvSpPr>
          <p:nvPr/>
        </p:nvSpPr>
        <p:spPr bwMode="auto">
          <a:xfrm>
            <a:off x="3055268" y="357166"/>
            <a:ext cx="2467637" cy="811213"/>
          </a:xfrm>
          <a:prstGeom prst="rightArrow">
            <a:avLst>
              <a:gd name="adj1" fmla="val 50000"/>
              <a:gd name="adj2" fmla="val 44716"/>
            </a:avLst>
          </a:prstGeom>
          <a:solidFill>
            <a:schemeClr val="accent1"/>
          </a:solidFill>
          <a:ln w="762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 sz="2000" b="1" dirty="0" smtClean="0">
                <a:ea typeface="Tahoma" pitchFamily="34" charset="0"/>
                <a:cs typeface="Tahoma" pitchFamily="34" charset="0"/>
              </a:rPr>
              <a:t>Είσοδος στα κύτταρα</a:t>
            </a:r>
            <a:endParaRPr lang="el-GR" sz="2000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46086" name="AutoShape 5"/>
          <p:cNvSpPr>
            <a:spLocks noChangeArrowheads="1"/>
          </p:cNvSpPr>
          <p:nvPr/>
        </p:nvSpPr>
        <p:spPr bwMode="auto">
          <a:xfrm rot="5400000">
            <a:off x="4871020" y="4133528"/>
            <a:ext cx="1511300" cy="822325"/>
          </a:xfrm>
          <a:prstGeom prst="rightArrow">
            <a:avLst>
              <a:gd name="adj1" fmla="val 50000"/>
              <a:gd name="adj2" fmla="val 45946"/>
            </a:avLst>
          </a:prstGeom>
          <a:solidFill>
            <a:schemeClr val="accent1"/>
          </a:solidFill>
          <a:ln w="762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rot="10800000" vert="horz" wrap="none" anchor="b"/>
          <a:lstStyle/>
          <a:p>
            <a:r>
              <a:rPr lang="el-GR" sz="2400" b="1" dirty="0" smtClean="0">
                <a:ea typeface="Tahoma" pitchFamily="34" charset="0"/>
                <a:cs typeface="Tahoma" pitchFamily="34" charset="0"/>
              </a:rPr>
              <a:t>χρήση</a:t>
            </a:r>
            <a:endParaRPr lang="el-GR" sz="2400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46087" name="Rectangle 6"/>
          <p:cNvSpPr>
            <a:spLocks noChangeArrowheads="1"/>
          </p:cNvSpPr>
          <p:nvPr/>
        </p:nvSpPr>
        <p:spPr bwMode="auto">
          <a:xfrm>
            <a:off x="102940" y="5229200"/>
            <a:ext cx="10039350" cy="1323439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FF00"/>
                </a:solidFill>
              </a:rPr>
              <a:t>Κυτταρικ</a:t>
            </a:r>
            <a:r>
              <a:rPr lang="el-GR" sz="4000" dirty="0" smtClean="0">
                <a:solidFill>
                  <a:srgbClr val="FFFF00"/>
                </a:solidFill>
              </a:rPr>
              <a:t>ό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l-GR" sz="4000" dirty="0" smtClean="0">
                <a:solidFill>
                  <a:srgbClr val="FFFF00"/>
                </a:solidFill>
              </a:rPr>
              <a:t>έργο</a:t>
            </a:r>
            <a:r>
              <a:rPr lang="en-US" sz="4000" dirty="0" smtClean="0">
                <a:solidFill>
                  <a:srgbClr val="FFFF00"/>
                </a:solidFill>
              </a:rPr>
              <a:t>:</a:t>
            </a:r>
            <a:endParaRPr lang="en-US" sz="4000" dirty="0">
              <a:solidFill>
                <a:srgbClr val="FFFF00"/>
              </a:solidFill>
            </a:endParaRPr>
          </a:p>
          <a:p>
            <a:pPr algn="ctr"/>
            <a:r>
              <a:rPr lang="el-GR" sz="4000" dirty="0" smtClean="0">
                <a:solidFill>
                  <a:srgbClr val="FFFF00"/>
                </a:solidFill>
              </a:rPr>
              <a:t>βιο</a:t>
            </a:r>
            <a:r>
              <a:rPr lang="en-US" sz="4000" dirty="0" err="1" smtClean="0">
                <a:solidFill>
                  <a:srgbClr val="FFFF00"/>
                </a:solidFill>
              </a:rPr>
              <a:t>σύνθεση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μορίων</a:t>
            </a:r>
            <a:r>
              <a:rPr lang="el-GR" sz="4000" dirty="0" smtClean="0">
                <a:solidFill>
                  <a:srgbClr val="FFFF00"/>
                </a:solidFill>
              </a:rPr>
              <a:t> (με κάποια πηγή άνθρακα)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46088" name="AutoShape 7"/>
          <p:cNvSpPr>
            <a:spLocks noChangeArrowheads="1"/>
          </p:cNvSpPr>
          <p:nvPr/>
        </p:nvSpPr>
        <p:spPr bwMode="auto">
          <a:xfrm>
            <a:off x="6143632" y="1285860"/>
            <a:ext cx="3429024" cy="2071132"/>
          </a:xfrm>
          <a:prstGeom prst="downArrow">
            <a:avLst>
              <a:gd name="adj1" fmla="val 50000"/>
              <a:gd name="adj2" fmla="val 43194"/>
            </a:avLst>
          </a:prstGeom>
          <a:solidFill>
            <a:schemeClr val="accent1"/>
          </a:solidFill>
          <a:ln w="5715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l-GR" sz="2400" b="1" dirty="0" smtClean="0">
                <a:ea typeface="Tahoma" pitchFamily="34" charset="0"/>
                <a:cs typeface="Tahoma" pitchFamily="34" charset="0"/>
              </a:rPr>
              <a:t>αποθήκευση</a:t>
            </a:r>
            <a:endParaRPr lang="el-GR" sz="2400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46089" name="Rectangle 8"/>
          <p:cNvSpPr>
            <a:spLocks noChangeArrowheads="1"/>
          </p:cNvSpPr>
          <p:nvPr/>
        </p:nvSpPr>
        <p:spPr bwMode="auto">
          <a:xfrm>
            <a:off x="5357814" y="214290"/>
            <a:ext cx="47117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3200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ΟΞΕΙΔΟΑΝΑΓΩΓΙΚΕΣ ΑΝΤΙΔΡΑΣΕΙΣ</a:t>
            </a:r>
            <a:endParaRPr lang="en-GB" sz="3200" b="1" dirty="0">
              <a:solidFill>
                <a:srgbClr val="FFFF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9 - Έλλειψη"/>
          <p:cNvSpPr/>
          <p:nvPr/>
        </p:nvSpPr>
        <p:spPr>
          <a:xfrm>
            <a:off x="3703340" y="0"/>
            <a:ext cx="6583660" cy="335699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b="1" dirty="0" smtClean="0">
                <a:solidFill>
                  <a:srgbClr val="3333FF"/>
                </a:solidFill>
                <a:ea typeface="Tahoma" pitchFamily="34" charset="0"/>
                <a:cs typeface="Tahoma" pitchFamily="34" charset="0"/>
              </a:rPr>
              <a:t>ΦΩΤΟΧΗΜΙΚΕΣ ΑΝΤΙΔΡΑΣΕΙΣ </a:t>
            </a:r>
            <a:endParaRPr lang="el-GR" sz="4400" b="1" dirty="0">
              <a:solidFill>
                <a:srgbClr val="3333FF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10 - Έλλειψη"/>
          <p:cNvSpPr/>
          <p:nvPr/>
        </p:nvSpPr>
        <p:spPr>
          <a:xfrm>
            <a:off x="1039044" y="4509120"/>
            <a:ext cx="6786610" cy="2000264"/>
          </a:xfrm>
          <a:prstGeom prst="ellipse">
            <a:avLst/>
          </a:prstGeom>
          <a:solidFill>
            <a:schemeClr val="tx2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b="1" dirty="0" smtClean="0">
                <a:solidFill>
                  <a:srgbClr val="3333FF"/>
                </a:solidFill>
                <a:ea typeface="Tahoma" pitchFamily="34" charset="0"/>
                <a:cs typeface="Tahoma" pitchFamily="34" charset="0"/>
              </a:rPr>
              <a:t>ΑΝΑΒΟΛΙΣΜΟΣ</a:t>
            </a:r>
            <a:endParaRPr lang="el-GR" sz="4400" b="1" dirty="0">
              <a:solidFill>
                <a:srgbClr val="3333FF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13 - TextBox"/>
          <p:cNvSpPr txBox="1"/>
          <p:nvPr/>
        </p:nvSpPr>
        <p:spPr>
          <a:xfrm>
            <a:off x="390972" y="2708920"/>
            <a:ext cx="45005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dirty="0" smtClean="0">
                <a:ea typeface="Tahoma" pitchFamily="34" charset="0"/>
                <a:cs typeface="Tahoma" pitchFamily="34" charset="0"/>
              </a:rPr>
              <a:t>Ως προς την ενέργεια:</a:t>
            </a:r>
          </a:p>
          <a:p>
            <a:pPr algn="ctr"/>
            <a:r>
              <a:rPr lang="el-GR" sz="3200" b="1" dirty="0" err="1" smtClean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Φωτότροφοι</a:t>
            </a:r>
            <a:r>
              <a:rPr lang="el-GR" sz="3200" b="1" dirty="0" smtClean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 οργανισμοί</a:t>
            </a:r>
            <a:endParaRPr lang="el-GR" sz="3200" b="1" dirty="0">
              <a:solidFill>
                <a:srgbClr val="FFFF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0" y="0"/>
            <a:ext cx="3127276" cy="172819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50000"/>
              </a:spcBef>
            </a:pPr>
            <a:r>
              <a:rPr lang="el-GR" sz="40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ΗΛΙΑΚΗ</a:t>
            </a:r>
            <a:r>
              <a:rPr lang="en-US" sz="40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l-GR" sz="40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ΕΝΕΡΓΕΙΑ</a:t>
            </a:r>
            <a:endParaRPr lang="en-GB" sz="4000" b="1" dirty="0">
              <a:solidFill>
                <a:prstClr val="white">
                  <a:lumMod val="95000"/>
                </a:prstClr>
              </a:solidFill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1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0932" y="188640"/>
            <a:ext cx="4608512" cy="38164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endParaRPr lang="el-GR" sz="2800" b="1" dirty="0" smtClean="0">
              <a:solidFill>
                <a:srgbClr val="FFFF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46083" name="Rectangle 2"/>
          <p:cNvSpPr>
            <a:spLocks noChangeArrowheads="1"/>
          </p:cNvSpPr>
          <p:nvPr/>
        </p:nvSpPr>
        <p:spPr bwMode="auto">
          <a:xfrm>
            <a:off x="5935588" y="2492896"/>
            <a:ext cx="3744416" cy="1443985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n-US" sz="4400" b="1">
                <a:solidFill>
                  <a:srgbClr val="FFFF00"/>
                </a:solidFill>
              </a:rPr>
              <a:t>ATP</a:t>
            </a:r>
          </a:p>
          <a:p>
            <a:pPr algn="ctr"/>
            <a:r>
              <a:rPr lang="en-US" sz="4400" b="1">
                <a:solidFill>
                  <a:srgbClr val="FFFF00"/>
                </a:solidFill>
              </a:rPr>
              <a:t>NAD</a:t>
            </a:r>
            <a:r>
              <a:rPr lang="el-GR" sz="4400" b="1">
                <a:solidFill>
                  <a:srgbClr val="FFFF00"/>
                </a:solidFill>
              </a:rPr>
              <a:t>Ρ</a:t>
            </a:r>
            <a:r>
              <a:rPr lang="en-US" sz="4400" b="1">
                <a:solidFill>
                  <a:srgbClr val="FFFF00"/>
                </a:solidFill>
              </a:rPr>
              <a:t>H</a:t>
            </a:r>
            <a:r>
              <a:rPr lang="el-GR" sz="4400" b="1">
                <a:solidFill>
                  <a:srgbClr val="FFFF00"/>
                </a:solidFill>
              </a:rPr>
              <a:t>+Η</a:t>
            </a:r>
            <a:r>
              <a:rPr lang="el-GR" sz="4400" b="1" baseline="30000">
                <a:solidFill>
                  <a:srgbClr val="FFFF00"/>
                </a:solidFill>
              </a:rPr>
              <a:t>+</a:t>
            </a:r>
            <a:endParaRPr lang="en-US" sz="3200" b="1">
              <a:solidFill>
                <a:schemeClr val="bg1"/>
              </a:solidFill>
            </a:endParaRPr>
          </a:p>
        </p:txBody>
      </p:sp>
      <p:sp>
        <p:nvSpPr>
          <p:cNvPr id="46085" name="AutoShape 4"/>
          <p:cNvSpPr>
            <a:spLocks noChangeArrowheads="1"/>
          </p:cNvSpPr>
          <p:nvPr/>
        </p:nvSpPr>
        <p:spPr bwMode="auto">
          <a:xfrm>
            <a:off x="3927914" y="404664"/>
            <a:ext cx="2295706" cy="811213"/>
          </a:xfrm>
          <a:prstGeom prst="rightArrow">
            <a:avLst>
              <a:gd name="adj1" fmla="val 50000"/>
              <a:gd name="adj2" fmla="val 44716"/>
            </a:avLst>
          </a:prstGeom>
          <a:solidFill>
            <a:schemeClr val="accent1"/>
          </a:solidFill>
          <a:ln w="762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 b="1" dirty="0" smtClean="0">
                <a:ea typeface="Tahoma" pitchFamily="34" charset="0"/>
                <a:cs typeface="Tahoma" pitchFamily="34" charset="0"/>
              </a:rPr>
              <a:t>Είσοδος στα κύτταρα</a:t>
            </a:r>
            <a:endParaRPr lang="el-GR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46087" name="Rectangle 6"/>
          <p:cNvSpPr>
            <a:spLocks noChangeArrowheads="1"/>
          </p:cNvSpPr>
          <p:nvPr/>
        </p:nvSpPr>
        <p:spPr bwMode="auto">
          <a:xfrm>
            <a:off x="144463" y="4221163"/>
            <a:ext cx="10039350" cy="2554545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4000" b="1" dirty="0" smtClean="0"/>
              <a:t>Κυτταρικές εργασίες:</a:t>
            </a:r>
          </a:p>
          <a:p>
            <a:pPr algn="ctr"/>
            <a:r>
              <a:rPr lang="el-GR" sz="4000" b="1" dirty="0" smtClean="0"/>
              <a:t>βιοσύνθεση μορίων (με βάση κάποια πηγή άνθρακα), μηχανική εργασία, οσμωτική ισορροπία, μεταφορά γενετικού υλικού, κ.ά.</a:t>
            </a:r>
            <a:endParaRPr lang="el-GR" sz="4000" b="1" dirty="0"/>
          </a:p>
        </p:txBody>
      </p:sp>
      <p:sp>
        <p:nvSpPr>
          <p:cNvPr id="46088" name="AutoShape 7"/>
          <p:cNvSpPr>
            <a:spLocks noChangeArrowheads="1"/>
          </p:cNvSpPr>
          <p:nvPr/>
        </p:nvSpPr>
        <p:spPr bwMode="auto">
          <a:xfrm>
            <a:off x="6143632" y="1196752"/>
            <a:ext cx="3429024" cy="1296144"/>
          </a:xfrm>
          <a:prstGeom prst="downArrow">
            <a:avLst>
              <a:gd name="adj1" fmla="val 60517"/>
              <a:gd name="adj2" fmla="val 52946"/>
            </a:avLst>
          </a:prstGeom>
          <a:solidFill>
            <a:schemeClr val="accent1"/>
          </a:solidFill>
          <a:ln w="571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l-GR" sz="2000" b="1" dirty="0" smtClean="0">
                <a:ea typeface="Tahoma" pitchFamily="34" charset="0"/>
                <a:cs typeface="Tahoma" pitchFamily="34" charset="0"/>
              </a:rPr>
              <a:t>αποθήκευση</a:t>
            </a:r>
            <a:endParaRPr lang="el-GR" sz="2000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46089" name="Rectangle 8"/>
          <p:cNvSpPr>
            <a:spLocks noChangeArrowheads="1"/>
          </p:cNvSpPr>
          <p:nvPr/>
        </p:nvSpPr>
        <p:spPr bwMode="auto">
          <a:xfrm>
            <a:off x="5575300" y="188640"/>
            <a:ext cx="47117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3200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ΟΞΕΙΔΟΑΝΑΓΩΓΙΚΕΣ ΑΝΤΙΔΡΑΣΕΙΣ</a:t>
            </a:r>
            <a:endParaRPr lang="en-GB" sz="3200" b="1" dirty="0">
              <a:solidFill>
                <a:srgbClr val="FFFF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46086" name="AutoShape 5"/>
          <p:cNvSpPr>
            <a:spLocks noChangeArrowheads="1"/>
          </p:cNvSpPr>
          <p:nvPr/>
        </p:nvSpPr>
        <p:spPr bwMode="auto">
          <a:xfrm rot="5400000">
            <a:off x="8975726" y="3341687"/>
            <a:ext cx="1511300" cy="822325"/>
          </a:xfrm>
          <a:prstGeom prst="rightArrow">
            <a:avLst>
              <a:gd name="adj1" fmla="val 50000"/>
              <a:gd name="adj2" fmla="val 45946"/>
            </a:avLst>
          </a:prstGeom>
          <a:solidFill>
            <a:schemeClr val="accent1"/>
          </a:solidFill>
          <a:ln w="762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rot="10800000" vert="horz" wrap="none" anchor="b"/>
          <a:lstStyle/>
          <a:p>
            <a:pPr algn="ctr"/>
            <a:r>
              <a:rPr lang="el-GR" sz="2000" b="1" dirty="0" smtClean="0">
                <a:ea typeface="Tahoma" pitchFamily="34" charset="0"/>
                <a:cs typeface="Tahoma" pitchFamily="34" charset="0"/>
              </a:rPr>
              <a:t>χρήση</a:t>
            </a:r>
            <a:endParaRPr lang="el-GR" sz="2000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980728"/>
            <a:ext cx="3384376" cy="2808312"/>
          </a:xfrm>
          <a:prstGeom prst="ellipse">
            <a:avLst/>
          </a:prstGeom>
          <a:solidFill>
            <a:schemeClr val="tx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50000"/>
              </a:spcBef>
            </a:pPr>
            <a:r>
              <a:rPr lang="el-GR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ΧΗΜΙΚΗ ΕΝΕΡΓΕΙΑ ΤΡΟΦΩΝ </a:t>
            </a:r>
            <a:r>
              <a:rPr lang="en-US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l-GR" sz="2800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(οργανικά και ανόργανα μόρια)</a:t>
            </a:r>
            <a:r>
              <a:rPr lang="en-US" sz="2800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 </a:t>
            </a:r>
            <a:endParaRPr lang="el-GR" sz="2800" b="1" dirty="0">
              <a:solidFill>
                <a:srgbClr val="FFFF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407196" y="1124744"/>
            <a:ext cx="2376264" cy="115212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50000"/>
              </a:spcBef>
            </a:pPr>
            <a:r>
              <a:rPr lang="el-GR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ΗΛΙΑΚΗ</a:t>
            </a:r>
            <a:r>
              <a:rPr lang="en-US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l-GR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ΕΝΕΡΓΕΙΑ</a:t>
            </a:r>
            <a:endParaRPr lang="en-GB" sz="2800" b="1" dirty="0">
              <a:solidFill>
                <a:prstClr val="white">
                  <a:lumMod val="95000"/>
                </a:prstClr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Up Arrow 1"/>
          <p:cNvSpPr/>
          <p:nvPr/>
        </p:nvSpPr>
        <p:spPr>
          <a:xfrm rot="2560570">
            <a:off x="5246533" y="548681"/>
            <a:ext cx="1152128" cy="26662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55999" y="625604"/>
            <a:ext cx="3235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ΕΝΕΡΓΕΙΑ ΤΟΥ ΠΕΡΙΒΑΛΛΟΝΤΟΣ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6083" grpId="0" animBg="1"/>
      <p:bldP spid="46085" grpId="0" animBg="1"/>
      <p:bldP spid="46087" grpId="0" animBg="1"/>
      <p:bldP spid="46088" grpId="0" animBg="1"/>
      <p:bldP spid="46086" grpId="0" animBg="1"/>
      <p:bldP spid="11" grpId="0" animBg="1"/>
      <p:bldP spid="12" grpId="0" animBg="1"/>
      <p:bldP spid="2" grpId="0" animBg="1"/>
      <p:bldP spid="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0932" y="188640"/>
            <a:ext cx="5688632" cy="39604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endParaRPr lang="el-GR" sz="2800" b="1" dirty="0" smtClean="0">
              <a:solidFill>
                <a:srgbClr val="FFFF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46083" name="Rectangle 2"/>
          <p:cNvSpPr>
            <a:spLocks noChangeArrowheads="1"/>
          </p:cNvSpPr>
          <p:nvPr/>
        </p:nvSpPr>
        <p:spPr bwMode="auto">
          <a:xfrm>
            <a:off x="5935588" y="2492896"/>
            <a:ext cx="3744416" cy="1443985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n-US" sz="4400" b="1">
                <a:solidFill>
                  <a:srgbClr val="FFFF00"/>
                </a:solidFill>
              </a:rPr>
              <a:t>ATP</a:t>
            </a:r>
          </a:p>
          <a:p>
            <a:pPr algn="ctr"/>
            <a:r>
              <a:rPr lang="en-US" sz="4400" b="1">
                <a:solidFill>
                  <a:srgbClr val="FFFF00"/>
                </a:solidFill>
              </a:rPr>
              <a:t>NAD</a:t>
            </a:r>
            <a:r>
              <a:rPr lang="el-GR" sz="4400" b="1">
                <a:solidFill>
                  <a:srgbClr val="FFFF00"/>
                </a:solidFill>
              </a:rPr>
              <a:t>Ρ</a:t>
            </a:r>
            <a:r>
              <a:rPr lang="en-US" sz="4400" b="1">
                <a:solidFill>
                  <a:srgbClr val="FFFF00"/>
                </a:solidFill>
              </a:rPr>
              <a:t>H</a:t>
            </a:r>
            <a:r>
              <a:rPr lang="el-GR" sz="4400" b="1">
                <a:solidFill>
                  <a:srgbClr val="FFFF00"/>
                </a:solidFill>
              </a:rPr>
              <a:t>+Η</a:t>
            </a:r>
            <a:r>
              <a:rPr lang="el-GR" sz="4400" b="1" baseline="30000">
                <a:solidFill>
                  <a:srgbClr val="FFFF00"/>
                </a:solidFill>
              </a:rPr>
              <a:t>+</a:t>
            </a:r>
            <a:endParaRPr lang="en-US" sz="3200" b="1">
              <a:solidFill>
                <a:schemeClr val="bg1"/>
              </a:solidFill>
            </a:endParaRPr>
          </a:p>
        </p:txBody>
      </p:sp>
      <p:sp>
        <p:nvSpPr>
          <p:cNvPr id="46085" name="AutoShape 4"/>
          <p:cNvSpPr>
            <a:spLocks noChangeArrowheads="1"/>
          </p:cNvSpPr>
          <p:nvPr/>
        </p:nvSpPr>
        <p:spPr bwMode="auto">
          <a:xfrm>
            <a:off x="4279498" y="423869"/>
            <a:ext cx="2295706" cy="811213"/>
          </a:xfrm>
          <a:prstGeom prst="rightArrow">
            <a:avLst>
              <a:gd name="adj1" fmla="val 50000"/>
              <a:gd name="adj2" fmla="val 44716"/>
            </a:avLst>
          </a:prstGeom>
          <a:solidFill>
            <a:schemeClr val="accent1"/>
          </a:solidFill>
          <a:ln w="762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 b="1" dirty="0" smtClean="0">
                <a:ea typeface="Tahoma" pitchFamily="34" charset="0"/>
                <a:cs typeface="Tahoma" pitchFamily="34" charset="0"/>
              </a:rPr>
              <a:t>Είσοδος στα κύτταρα</a:t>
            </a:r>
            <a:endParaRPr lang="el-GR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46087" name="Rectangle 6"/>
          <p:cNvSpPr>
            <a:spLocks noChangeArrowheads="1"/>
          </p:cNvSpPr>
          <p:nvPr/>
        </p:nvSpPr>
        <p:spPr bwMode="auto">
          <a:xfrm>
            <a:off x="102940" y="4730368"/>
            <a:ext cx="10039350" cy="1938992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4000" b="1" dirty="0" smtClean="0"/>
              <a:t>Κυτταρικές εργασίες:</a:t>
            </a:r>
          </a:p>
          <a:p>
            <a:pPr algn="ctr"/>
            <a:r>
              <a:rPr lang="el-GR" sz="4000" b="1" dirty="0" smtClean="0"/>
              <a:t>Π.χ., βιοσύνθεση μορίων με βάση κάποια πηγή άνθρακα</a:t>
            </a:r>
            <a:endParaRPr lang="el-GR" sz="4000" b="1" dirty="0"/>
          </a:p>
        </p:txBody>
      </p:sp>
      <p:sp>
        <p:nvSpPr>
          <p:cNvPr id="46088" name="AutoShape 7"/>
          <p:cNvSpPr>
            <a:spLocks noChangeArrowheads="1"/>
          </p:cNvSpPr>
          <p:nvPr/>
        </p:nvSpPr>
        <p:spPr bwMode="auto">
          <a:xfrm>
            <a:off x="6539012" y="1196752"/>
            <a:ext cx="3429024" cy="1296144"/>
          </a:xfrm>
          <a:prstGeom prst="downArrow">
            <a:avLst>
              <a:gd name="adj1" fmla="val 60517"/>
              <a:gd name="adj2" fmla="val 52946"/>
            </a:avLst>
          </a:prstGeom>
          <a:solidFill>
            <a:schemeClr val="accent1"/>
          </a:solidFill>
          <a:ln w="571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l-GR" sz="2000" b="1" dirty="0" smtClean="0">
                <a:ea typeface="Tahoma" pitchFamily="34" charset="0"/>
                <a:cs typeface="Tahoma" pitchFamily="34" charset="0"/>
              </a:rPr>
              <a:t>αποθήκευση</a:t>
            </a:r>
            <a:endParaRPr lang="el-GR" sz="2000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46089" name="Rectangle 8"/>
          <p:cNvSpPr>
            <a:spLocks noChangeArrowheads="1"/>
          </p:cNvSpPr>
          <p:nvPr/>
        </p:nvSpPr>
        <p:spPr bwMode="auto">
          <a:xfrm>
            <a:off x="6027984" y="188640"/>
            <a:ext cx="41560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l-GR" sz="3200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ΟΞΕΙΔΟΑΝΑΓΩΓΙΚΕΣ ΑΝΤΙΔΡΑΣΕΙΣ</a:t>
            </a:r>
            <a:endParaRPr lang="en-GB" sz="3200" b="1" dirty="0">
              <a:solidFill>
                <a:srgbClr val="FFFF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46086" name="AutoShape 5"/>
          <p:cNvSpPr>
            <a:spLocks noChangeArrowheads="1"/>
          </p:cNvSpPr>
          <p:nvPr/>
        </p:nvSpPr>
        <p:spPr bwMode="auto">
          <a:xfrm rot="5400000">
            <a:off x="8831399" y="3486014"/>
            <a:ext cx="1799954" cy="822325"/>
          </a:xfrm>
          <a:prstGeom prst="rightArrow">
            <a:avLst>
              <a:gd name="adj1" fmla="val 50000"/>
              <a:gd name="adj2" fmla="val 45946"/>
            </a:avLst>
          </a:prstGeom>
          <a:solidFill>
            <a:schemeClr val="accent1"/>
          </a:solidFill>
          <a:ln w="762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rot="10800000" vert="horz" wrap="none" anchor="b"/>
          <a:lstStyle/>
          <a:p>
            <a:pPr algn="ctr"/>
            <a:r>
              <a:rPr lang="el-GR" sz="2000" b="1" dirty="0" smtClean="0">
                <a:ea typeface="Tahoma" pitchFamily="34" charset="0"/>
                <a:cs typeface="Tahoma" pitchFamily="34" charset="0"/>
              </a:rPr>
              <a:t>χρήση</a:t>
            </a:r>
            <a:endParaRPr lang="el-GR" sz="2000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0932" y="440668"/>
            <a:ext cx="3384376" cy="2808312"/>
          </a:xfrm>
          <a:prstGeom prst="ellipse">
            <a:avLst/>
          </a:prstGeom>
          <a:solidFill>
            <a:schemeClr val="tx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50000"/>
              </a:spcBef>
            </a:pPr>
            <a:r>
              <a:rPr lang="el-GR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ΧΗΜΙΚΗ ΕΝΕΡΓΕΙΑ ΤΡΟΦΩΝ </a:t>
            </a:r>
            <a:r>
              <a:rPr lang="en-US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l-GR" sz="2800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(οργανικά και ανόργανα μόρια)</a:t>
            </a:r>
            <a:r>
              <a:rPr lang="en-US" sz="2800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 </a:t>
            </a:r>
            <a:endParaRPr lang="el-GR" sz="2800" b="1" dirty="0">
              <a:solidFill>
                <a:srgbClr val="FFFF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178060" y="1124744"/>
            <a:ext cx="2376264" cy="230425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50000"/>
              </a:spcBef>
            </a:pPr>
            <a:r>
              <a:rPr lang="el-GR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ΗΛΙΑΚΗ</a:t>
            </a:r>
            <a:r>
              <a:rPr lang="en-US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l-GR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ΕΝΕΡΓΕΙΑ</a:t>
            </a:r>
            <a:endParaRPr lang="en-GB" sz="2800" b="1" dirty="0">
              <a:solidFill>
                <a:prstClr val="white">
                  <a:lumMod val="95000"/>
                </a:prstClr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57561" y="3429000"/>
            <a:ext cx="3235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ΕΝΕΡΓΕΙΑ ΤΟΥ ΠΕΡΙΒΑΛΛΟΝΤΟΣ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6087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6087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6087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6087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46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46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46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6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460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460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460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460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7" grpId="0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9" name="Rectangle 8"/>
          <p:cNvSpPr>
            <a:spLocks noChangeArrowheads="1"/>
          </p:cNvSpPr>
          <p:nvPr/>
        </p:nvSpPr>
        <p:spPr bwMode="auto">
          <a:xfrm>
            <a:off x="3291680" y="2810272"/>
            <a:ext cx="415607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l-GR" sz="3200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ΟΞΕΙΔΟΑΝΑΓΩΓΙΚΕΣ ΑΝΤΙΔΡΑΣΕΙΣ</a:t>
            </a:r>
            <a:endParaRPr lang="en-GB" sz="3200" b="1" dirty="0">
              <a:solidFill>
                <a:srgbClr val="FFFF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2573272" y="2780362"/>
            <a:ext cx="842036" cy="8774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7169440" y="2826648"/>
            <a:ext cx="585770" cy="8774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655418" y="2780361"/>
            <a:ext cx="6158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e</a:t>
            </a:r>
            <a:r>
              <a:rPr lang="en-US" sz="4800" b="1" baseline="30000" dirty="0" smtClean="0"/>
              <a:t>-</a:t>
            </a:r>
            <a:endParaRPr lang="en-US" sz="4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139336" y="2810272"/>
            <a:ext cx="6158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e</a:t>
            </a:r>
            <a:r>
              <a:rPr lang="en-US" sz="4800" b="1" baseline="30000" dirty="0" smtClean="0"/>
              <a:t>-</a:t>
            </a:r>
            <a:endParaRPr lang="en-US" sz="4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55219" y="2810272"/>
            <a:ext cx="24036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ΔΟΤΗΣ ΗΛΕΚΤΡΟΝΙΩΝ</a:t>
            </a:r>
            <a:endParaRPr lang="en-US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735788" y="2788303"/>
            <a:ext cx="24036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ΑΠΟΔΕΚΤΗΣ ΗΛΕΚΤΡΟΝΙΩΝ</a:t>
            </a:r>
            <a:endParaRPr lang="en-US" sz="2800" b="1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34988" y="1557315"/>
            <a:ext cx="0" cy="1223613"/>
          </a:xfrm>
          <a:prstGeom prst="straightConnector1">
            <a:avLst/>
          </a:prstGeom>
          <a:ln w="152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55219" y="100312"/>
            <a:ext cx="2403615" cy="138499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Ανόργανες ουσίες (π.χ., νερό, ΝΟ</a:t>
            </a:r>
            <a:r>
              <a:rPr lang="el-GR" sz="2800" b="1" baseline="-25000" dirty="0" smtClean="0"/>
              <a:t>3</a:t>
            </a:r>
            <a:r>
              <a:rPr lang="el-GR" sz="2800" b="1" baseline="30000" dirty="0" smtClean="0"/>
              <a:t>-</a:t>
            </a:r>
            <a:r>
              <a:rPr lang="el-GR" sz="2800" b="1" dirty="0" smtClean="0"/>
              <a:t>)</a:t>
            </a:r>
            <a:endParaRPr lang="en-US" sz="2800" b="1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534988" y="3764379"/>
            <a:ext cx="0" cy="1223613"/>
          </a:xfrm>
          <a:prstGeom prst="straightConnector1">
            <a:avLst/>
          </a:prstGeom>
          <a:ln w="1524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55219" y="5068341"/>
            <a:ext cx="2403615" cy="138499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Οργανικές ουσίες (π.χ., γλυκόζη, λίπη)</a:t>
            </a:r>
            <a:endParaRPr lang="en-US" sz="2800" b="1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839244" y="792809"/>
            <a:ext cx="576064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448441" y="100311"/>
            <a:ext cx="2403615" cy="138499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Ως προς το δότη ηλεκτρονίων </a:t>
            </a:r>
            <a:endParaRPr lang="en-US" sz="2800" b="1" dirty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6079604" y="795909"/>
            <a:ext cx="576064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834902" y="315754"/>
            <a:ext cx="2403615" cy="95410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err="1" smtClean="0"/>
              <a:t>Λιθότροφοι</a:t>
            </a:r>
            <a:r>
              <a:rPr lang="el-GR" sz="2800" b="1" dirty="0" smtClean="0"/>
              <a:t> οργανισμοί</a:t>
            </a:r>
            <a:endParaRPr lang="en-US" sz="2800" b="1" dirty="0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2764126" y="5680490"/>
            <a:ext cx="576064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373323" y="4987992"/>
            <a:ext cx="2403615" cy="138499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800" b="1" dirty="0" smtClean="0"/>
              <a:t>Ως προς το δότη ηλεκτρονίων </a:t>
            </a:r>
            <a:endParaRPr lang="en-US" sz="2800" b="1" dirty="0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6004486" y="5683590"/>
            <a:ext cx="576064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759784" y="5203435"/>
            <a:ext cx="2403615" cy="95410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err="1" smtClean="0"/>
              <a:t>Οργανότροφοι</a:t>
            </a:r>
            <a:r>
              <a:rPr lang="el-GR" sz="2800" b="1" dirty="0" smtClean="0"/>
              <a:t> οργανισμοί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935901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0932" y="188640"/>
            <a:ext cx="4608512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l-GR" sz="2800" b="1" dirty="0" smtClean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ΕΝΕΡΓΕΙΑ ΤΟΥ ΠΕΡΙΒΑΛΛΟΝΤΟΣ</a:t>
            </a:r>
          </a:p>
        </p:txBody>
      </p:sp>
      <p:sp>
        <p:nvSpPr>
          <p:cNvPr id="46083" name="Rectangle 2"/>
          <p:cNvSpPr>
            <a:spLocks noChangeArrowheads="1"/>
          </p:cNvSpPr>
          <p:nvPr/>
        </p:nvSpPr>
        <p:spPr bwMode="auto">
          <a:xfrm>
            <a:off x="5935588" y="2492896"/>
            <a:ext cx="3744416" cy="1443985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n-US" sz="4400" b="1">
                <a:solidFill>
                  <a:srgbClr val="FFFF00"/>
                </a:solidFill>
              </a:rPr>
              <a:t>ATP</a:t>
            </a:r>
          </a:p>
          <a:p>
            <a:pPr algn="ctr"/>
            <a:r>
              <a:rPr lang="en-US" sz="4400" b="1">
                <a:solidFill>
                  <a:srgbClr val="FFFF00"/>
                </a:solidFill>
              </a:rPr>
              <a:t>NAD</a:t>
            </a:r>
            <a:r>
              <a:rPr lang="el-GR" sz="4400" b="1">
                <a:solidFill>
                  <a:srgbClr val="FFFF00"/>
                </a:solidFill>
              </a:rPr>
              <a:t>Ρ</a:t>
            </a:r>
            <a:r>
              <a:rPr lang="en-US" sz="4400" b="1">
                <a:solidFill>
                  <a:srgbClr val="FFFF00"/>
                </a:solidFill>
              </a:rPr>
              <a:t>H</a:t>
            </a:r>
            <a:r>
              <a:rPr lang="el-GR" sz="4400" b="1">
                <a:solidFill>
                  <a:srgbClr val="FFFF00"/>
                </a:solidFill>
              </a:rPr>
              <a:t>+Η</a:t>
            </a:r>
            <a:r>
              <a:rPr lang="el-GR" sz="4400" b="1" baseline="30000">
                <a:solidFill>
                  <a:srgbClr val="FFFF00"/>
                </a:solidFill>
              </a:rPr>
              <a:t>+</a:t>
            </a:r>
            <a:endParaRPr lang="en-US" sz="3200" b="1">
              <a:solidFill>
                <a:schemeClr val="bg1"/>
              </a:solidFill>
            </a:endParaRPr>
          </a:p>
        </p:txBody>
      </p:sp>
      <p:sp>
        <p:nvSpPr>
          <p:cNvPr id="46085" name="AutoShape 4"/>
          <p:cNvSpPr>
            <a:spLocks noChangeArrowheads="1"/>
          </p:cNvSpPr>
          <p:nvPr/>
        </p:nvSpPr>
        <p:spPr bwMode="auto">
          <a:xfrm>
            <a:off x="3783898" y="404664"/>
            <a:ext cx="2295706" cy="811213"/>
          </a:xfrm>
          <a:prstGeom prst="rightArrow">
            <a:avLst>
              <a:gd name="adj1" fmla="val 50000"/>
              <a:gd name="adj2" fmla="val 44716"/>
            </a:avLst>
          </a:prstGeom>
          <a:solidFill>
            <a:schemeClr val="accent1"/>
          </a:solidFill>
          <a:ln w="762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 b="1" dirty="0" smtClean="0">
                <a:ea typeface="Tahoma" pitchFamily="34" charset="0"/>
                <a:cs typeface="Tahoma" pitchFamily="34" charset="0"/>
              </a:rPr>
              <a:t>Είσοδος στα κύτταρα</a:t>
            </a:r>
            <a:endParaRPr lang="el-GR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46087" name="Rectangle 6"/>
          <p:cNvSpPr>
            <a:spLocks noChangeArrowheads="1"/>
          </p:cNvSpPr>
          <p:nvPr/>
        </p:nvSpPr>
        <p:spPr bwMode="auto">
          <a:xfrm>
            <a:off x="102940" y="4730368"/>
            <a:ext cx="10039350" cy="1938992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4000" b="1" dirty="0" smtClean="0"/>
              <a:t>Κυτταρικές εργασίες:</a:t>
            </a:r>
          </a:p>
          <a:p>
            <a:pPr algn="ctr"/>
            <a:r>
              <a:rPr lang="el-GR" sz="4000" b="1" dirty="0" smtClean="0"/>
              <a:t>Π.χ., βιοσύνθεση μορίων με βάση κάποια πηγή άνθρακα</a:t>
            </a:r>
            <a:endParaRPr lang="el-GR" sz="4000" b="1" dirty="0"/>
          </a:p>
        </p:txBody>
      </p:sp>
      <p:sp>
        <p:nvSpPr>
          <p:cNvPr id="46088" name="AutoShape 7"/>
          <p:cNvSpPr>
            <a:spLocks noChangeArrowheads="1"/>
          </p:cNvSpPr>
          <p:nvPr/>
        </p:nvSpPr>
        <p:spPr bwMode="auto">
          <a:xfrm>
            <a:off x="6143632" y="1196752"/>
            <a:ext cx="3429024" cy="1296144"/>
          </a:xfrm>
          <a:prstGeom prst="downArrow">
            <a:avLst>
              <a:gd name="adj1" fmla="val 60517"/>
              <a:gd name="adj2" fmla="val 52946"/>
            </a:avLst>
          </a:prstGeom>
          <a:solidFill>
            <a:schemeClr val="accent1"/>
          </a:solidFill>
          <a:ln w="571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l-GR" sz="2000" b="1" dirty="0" smtClean="0">
                <a:ea typeface="Tahoma" pitchFamily="34" charset="0"/>
                <a:cs typeface="Tahoma" pitchFamily="34" charset="0"/>
              </a:rPr>
              <a:t>αποθήκευση</a:t>
            </a:r>
            <a:endParaRPr lang="el-GR" sz="2000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46089" name="Rectangle 8"/>
          <p:cNvSpPr>
            <a:spLocks noChangeArrowheads="1"/>
          </p:cNvSpPr>
          <p:nvPr/>
        </p:nvSpPr>
        <p:spPr bwMode="auto">
          <a:xfrm>
            <a:off x="5575300" y="188640"/>
            <a:ext cx="47117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3200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ΟΞΕΙΔΟΑΝΑΓΩΓΙΚΕΣ ΑΝΤΙΔΡΑΣΕΙΣ</a:t>
            </a:r>
            <a:endParaRPr lang="en-GB" sz="3200" b="1" dirty="0">
              <a:solidFill>
                <a:srgbClr val="FFFF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46086" name="AutoShape 5"/>
          <p:cNvSpPr>
            <a:spLocks noChangeArrowheads="1"/>
          </p:cNvSpPr>
          <p:nvPr/>
        </p:nvSpPr>
        <p:spPr bwMode="auto">
          <a:xfrm rot="5400000">
            <a:off x="8831399" y="3486014"/>
            <a:ext cx="1799954" cy="822325"/>
          </a:xfrm>
          <a:prstGeom prst="rightArrow">
            <a:avLst>
              <a:gd name="adj1" fmla="val 50000"/>
              <a:gd name="adj2" fmla="val 45946"/>
            </a:avLst>
          </a:prstGeom>
          <a:solidFill>
            <a:schemeClr val="accent1"/>
          </a:solidFill>
          <a:ln w="762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rot="10800000" vert="horz" wrap="none" anchor="b"/>
          <a:lstStyle/>
          <a:p>
            <a:pPr algn="ctr"/>
            <a:r>
              <a:rPr lang="el-GR" sz="2000" b="1" dirty="0" smtClean="0">
                <a:ea typeface="Tahoma" pitchFamily="34" charset="0"/>
                <a:cs typeface="Tahoma" pitchFamily="34" charset="0"/>
              </a:rPr>
              <a:t>χρήση</a:t>
            </a:r>
            <a:endParaRPr lang="el-GR" sz="2000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196752"/>
            <a:ext cx="3384376" cy="2808312"/>
          </a:xfrm>
          <a:prstGeom prst="ellipse">
            <a:avLst/>
          </a:prstGeom>
          <a:solidFill>
            <a:schemeClr val="tx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50000"/>
              </a:spcBef>
            </a:pPr>
            <a:r>
              <a:rPr lang="el-GR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ΧΗΜΙΚΗ ΕΝΕΡΓΕΙΑ ΤΡΟΦΩΝ </a:t>
            </a:r>
            <a:r>
              <a:rPr lang="en-US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l-GR" sz="2800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(οργανικά και ανόργανα μόρια)</a:t>
            </a:r>
            <a:r>
              <a:rPr lang="en-US" sz="2800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 </a:t>
            </a:r>
            <a:endParaRPr lang="el-GR" sz="2800" b="1" dirty="0">
              <a:solidFill>
                <a:srgbClr val="FFFF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407196" y="1124744"/>
            <a:ext cx="2376264" cy="115212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50000"/>
              </a:spcBef>
            </a:pPr>
            <a:r>
              <a:rPr lang="el-GR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ΗΛΙΑΚΗ</a:t>
            </a:r>
            <a:r>
              <a:rPr lang="en-US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l-GR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ΕΝΕΡΓΕΙΑ</a:t>
            </a:r>
            <a:endParaRPr lang="en-GB" sz="2800" b="1" dirty="0">
              <a:solidFill>
                <a:prstClr val="white">
                  <a:lumMod val="95000"/>
                </a:prstClr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0" y="0"/>
            <a:ext cx="3775348" cy="242088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l-GR" sz="4000" b="1" dirty="0" smtClean="0">
                <a:ea typeface="Tahoma" pitchFamily="34" charset="0"/>
                <a:cs typeface="Tahoma" pitchFamily="34" charset="0"/>
              </a:rPr>
              <a:t>Πηγή ΑΝΘΡΑΚΑ: </a:t>
            </a:r>
            <a:r>
              <a:rPr lang="el-GR" sz="4000" b="1" dirty="0" smtClean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οργανικά μόρια</a:t>
            </a:r>
          </a:p>
          <a:p>
            <a:pPr algn="ctr"/>
            <a:r>
              <a:rPr lang="el-GR" sz="4000" b="1" dirty="0" smtClean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(π.χ. Γλυκόζη)</a:t>
            </a:r>
          </a:p>
        </p:txBody>
      </p:sp>
      <p:cxnSp>
        <p:nvCxnSpPr>
          <p:cNvPr id="14" name="63 - Ευθύγραμμο βέλος σύνδεσης"/>
          <p:cNvCxnSpPr>
            <a:stCxn id="15" idx="2"/>
          </p:cNvCxnSpPr>
          <p:nvPr/>
        </p:nvCxnSpPr>
        <p:spPr>
          <a:xfrm rot="5400000">
            <a:off x="5071492" y="2276872"/>
            <a:ext cx="3240360" cy="3240360"/>
          </a:xfrm>
          <a:prstGeom prst="straightConnector1">
            <a:avLst/>
          </a:prstGeom>
          <a:ln w="203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6367636" y="0"/>
            <a:ext cx="3888432" cy="227687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l-GR" sz="4000" b="1" dirty="0" smtClean="0">
                <a:ea typeface="Tahoma" pitchFamily="34" charset="0"/>
                <a:cs typeface="Tahoma" pitchFamily="34" charset="0"/>
              </a:rPr>
              <a:t>Πηγή ΑΝΘΡΑΚΑ:</a:t>
            </a:r>
          </a:p>
          <a:p>
            <a:pPr algn="ctr"/>
            <a:r>
              <a:rPr lang="el-GR" sz="4000" b="1" dirty="0" smtClean="0">
                <a:ea typeface="Tahoma" pitchFamily="34" charset="0"/>
                <a:cs typeface="Tahoma" pitchFamily="34" charset="0"/>
              </a:rPr>
              <a:t> </a:t>
            </a:r>
            <a:r>
              <a:rPr lang="el-GR" sz="4000" b="1" dirty="0" smtClean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το </a:t>
            </a:r>
            <a:r>
              <a:rPr lang="en-US" sz="4000" b="1" dirty="0" smtClean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CO</a:t>
            </a:r>
            <a:r>
              <a:rPr lang="en-US" sz="4000" b="1" baseline="-25000" dirty="0" smtClean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2</a:t>
            </a:r>
            <a:r>
              <a:rPr lang="en-US" sz="4000" b="1" dirty="0" smtClean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l-GR" sz="4000" b="1" dirty="0" smtClean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της ατμόσφαιρας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-113084" y="2420888"/>
            <a:ext cx="31683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smtClean="0"/>
              <a:t>Ως προς τον άνθρακα: </a:t>
            </a:r>
            <a:r>
              <a:rPr lang="el-GR" sz="3600" b="1" dirty="0" smtClean="0">
                <a:solidFill>
                  <a:srgbClr val="FFFF00"/>
                </a:solidFill>
              </a:rPr>
              <a:t>ετερότροφος οργανισμός</a:t>
            </a:r>
            <a:endParaRPr lang="el-GR" sz="3600" b="1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18648" y="2420888"/>
            <a:ext cx="31374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smtClean="0"/>
              <a:t>Ως προς τον άνθρακα: </a:t>
            </a:r>
            <a:r>
              <a:rPr lang="el-GR" sz="3600" b="1" dirty="0" smtClean="0">
                <a:solidFill>
                  <a:srgbClr val="FFFF00"/>
                </a:solidFill>
              </a:rPr>
              <a:t>αυτότροφος οργανισμός</a:t>
            </a:r>
            <a:endParaRPr lang="el-GR" sz="3600" b="1" dirty="0">
              <a:solidFill>
                <a:srgbClr val="FFFF00"/>
              </a:solidFill>
            </a:endParaRPr>
          </a:p>
        </p:txBody>
      </p:sp>
      <p:cxnSp>
        <p:nvCxnSpPr>
          <p:cNvPr id="18" name="60 - Ευθύγραμμο βέλος σύνδεσης"/>
          <p:cNvCxnSpPr/>
          <p:nvPr/>
        </p:nvCxnSpPr>
        <p:spPr>
          <a:xfrm rot="16200000" flipH="1">
            <a:off x="1931411" y="2377151"/>
            <a:ext cx="3096344" cy="3183818"/>
          </a:xfrm>
          <a:prstGeom prst="straightConnector1">
            <a:avLst/>
          </a:prstGeom>
          <a:ln w="203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92774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6087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6087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6087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6087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46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46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46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6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460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460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460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460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xit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6083" grpId="0" animBg="1"/>
      <p:bldP spid="46085" grpId="0" animBg="1"/>
      <p:bldP spid="46087" grpId="0" uiExpand="1" build="allAtOnce" animBg="1"/>
      <p:bldP spid="46088" grpId="0" animBg="1"/>
      <p:bldP spid="46089" grpId="0"/>
      <p:bldP spid="46086" grpId="0" animBg="1"/>
      <p:bldP spid="11" grpId="0" animBg="1"/>
      <p:bldP spid="12" grpId="0" animBg="1"/>
      <p:bldP spid="13" grpId="0" animBg="1"/>
      <p:bldP spid="15" grpId="0" animBg="1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4948" y="195019"/>
            <a:ext cx="986509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smtClean="0">
                <a:solidFill>
                  <a:srgbClr val="FFFF00"/>
                </a:solidFill>
              </a:rPr>
              <a:t>Άρα προκύπτουν τρία σχήματα κατάταξης όλων των οργανισμών του πλανήτη:</a:t>
            </a:r>
          </a:p>
          <a:p>
            <a:pPr algn="ctr"/>
            <a:endParaRPr lang="el-GR" sz="3600" b="1" dirty="0"/>
          </a:p>
          <a:p>
            <a:pPr algn="ctr"/>
            <a:r>
              <a:rPr lang="el-GR" sz="3600" b="1" dirty="0" smtClean="0"/>
              <a:t>1</a:t>
            </a:r>
            <a:r>
              <a:rPr lang="el-GR" sz="3600" b="1" baseline="30000" dirty="0" smtClean="0"/>
              <a:t>ο</a:t>
            </a:r>
            <a:r>
              <a:rPr lang="el-GR" sz="3600" b="1" dirty="0" smtClean="0"/>
              <a:t> σχήμα με βάση τη μορφή ενέργειας του περιβάλλοντος ,</a:t>
            </a:r>
          </a:p>
          <a:p>
            <a:pPr algn="ctr"/>
            <a:r>
              <a:rPr lang="el-GR" sz="3600" b="1" dirty="0" smtClean="0"/>
              <a:t>2</a:t>
            </a:r>
            <a:r>
              <a:rPr lang="el-GR" sz="3600" b="1" baseline="30000" dirty="0" smtClean="0"/>
              <a:t>ο</a:t>
            </a:r>
            <a:r>
              <a:rPr lang="el-GR" sz="3600" b="1" dirty="0" smtClean="0"/>
              <a:t> σχήμα με βάση την πηγή ηλεκτρονίων που χρησιμοποιούν στις </a:t>
            </a:r>
            <a:r>
              <a:rPr lang="el-GR" sz="3600" b="1" dirty="0" err="1" smtClean="0"/>
              <a:t>οξειδοαναγωγικές</a:t>
            </a:r>
            <a:r>
              <a:rPr lang="el-GR" sz="3600" b="1" dirty="0" smtClean="0"/>
              <a:t>  αντιδράσεις κατά την είσοδο της ενέργειας στα κύτταρα, και </a:t>
            </a:r>
          </a:p>
          <a:p>
            <a:pPr algn="ctr"/>
            <a:r>
              <a:rPr lang="el-GR" sz="3600" b="1" dirty="0" smtClean="0"/>
              <a:t>3</a:t>
            </a:r>
            <a:r>
              <a:rPr lang="el-GR" sz="3600" b="1" baseline="30000" dirty="0" smtClean="0"/>
              <a:t>ο</a:t>
            </a:r>
            <a:r>
              <a:rPr lang="el-GR" sz="3600" b="1" dirty="0" smtClean="0"/>
              <a:t> σχήμα με βάση τη πηγή/μορφή άνθρακα που χρησιμοποιούν για τη σύνθεση των μορίων τους</a:t>
            </a:r>
          </a:p>
        </p:txBody>
      </p:sp>
    </p:spTree>
    <p:extLst>
      <p:ext uri="{BB962C8B-B14F-4D97-AF65-F5344CB8AC3E}">
        <p14:creationId xmlns:p14="http://schemas.microsoft.com/office/powerpoint/2010/main" val="8904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098501"/>
              </p:ext>
            </p:extLst>
          </p:nvPr>
        </p:nvGraphicFramePr>
        <p:xfrm>
          <a:off x="174948" y="188640"/>
          <a:ext cx="3600400" cy="2457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1800200"/>
              </a:tblGrid>
              <a:tr h="813937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Μορφή ενέργειας</a:t>
                      </a:r>
                      <a:r>
                        <a:rPr lang="el-GR" sz="1600" b="1" baseline="0" dirty="0" smtClean="0"/>
                        <a:t> του περιβάλλοντος</a:t>
                      </a:r>
                      <a:endParaRPr lang="el-G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Είδος οργανισμού</a:t>
                      </a:r>
                      <a:endParaRPr lang="el-G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567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Ηλεκτρομαγνητική</a:t>
                      </a:r>
                      <a:endParaRPr lang="el-G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Φωτότροφος</a:t>
                      </a:r>
                      <a:endParaRPr lang="el-G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2768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Χημική </a:t>
                      </a:r>
                    </a:p>
                    <a:p>
                      <a:pPr algn="ctr"/>
                      <a:r>
                        <a:rPr lang="el-GR" sz="1600" b="1" dirty="0" smtClean="0"/>
                        <a:t>(π.χ.</a:t>
                      </a:r>
                      <a:r>
                        <a:rPr lang="el-GR" sz="1600" b="1" baseline="0" dirty="0" smtClean="0"/>
                        <a:t> </a:t>
                      </a:r>
                      <a:r>
                        <a:rPr lang="el-GR" sz="2400" b="1" baseline="0" dirty="0" smtClean="0">
                          <a:solidFill>
                            <a:srgbClr val="C00000"/>
                          </a:solidFill>
                        </a:rPr>
                        <a:t>Γλυκόζη</a:t>
                      </a:r>
                      <a:r>
                        <a:rPr lang="el-GR" sz="1600" b="1" baseline="0" dirty="0" smtClean="0"/>
                        <a:t>)</a:t>
                      </a:r>
                      <a:endParaRPr lang="el-G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Χημειότροφος</a:t>
                      </a:r>
                      <a:endParaRPr lang="el-GR" sz="2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050842"/>
              </p:ext>
            </p:extLst>
          </p:nvPr>
        </p:nvGraphicFramePr>
        <p:xfrm>
          <a:off x="246956" y="5013176"/>
          <a:ext cx="3600400" cy="1694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1800200"/>
              </a:tblGrid>
              <a:tr h="559708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Πηγή</a:t>
                      </a:r>
                      <a:r>
                        <a:rPr lang="el-GR" sz="1600" b="1" baseline="0" dirty="0" smtClean="0"/>
                        <a:t> ηλεκτρονίων</a:t>
                      </a:r>
                      <a:endParaRPr lang="el-G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Είδος οργανισμού</a:t>
                      </a:r>
                      <a:endParaRPr lang="el-GR" sz="1600" b="1" dirty="0"/>
                    </a:p>
                  </a:txBody>
                  <a:tcPr anchor="ctr"/>
                </a:tc>
              </a:tr>
              <a:tr h="324276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Ανόργανα μόρια</a:t>
                      </a:r>
                      <a:endParaRPr lang="el-G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Λιθότροφος</a:t>
                      </a:r>
                      <a:endParaRPr lang="el-GR" sz="1600" b="1" dirty="0"/>
                    </a:p>
                  </a:txBody>
                  <a:tcPr anchor="ctr"/>
                </a:tc>
              </a:tr>
              <a:tr h="799583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Οργανικά μόρια</a:t>
                      </a:r>
                    </a:p>
                    <a:p>
                      <a:pPr algn="ctr"/>
                      <a:r>
                        <a:rPr lang="el-GR" sz="1600" b="1" dirty="0" smtClean="0"/>
                        <a:t>(π.χ. </a:t>
                      </a:r>
                      <a:r>
                        <a:rPr lang="el-GR" sz="2400" b="1" dirty="0" smtClean="0">
                          <a:solidFill>
                            <a:srgbClr val="C00000"/>
                          </a:solidFill>
                        </a:rPr>
                        <a:t>Γλυκόζη</a:t>
                      </a:r>
                      <a:r>
                        <a:rPr lang="el-GR" sz="1600" b="1" dirty="0" smtClean="0"/>
                        <a:t>)</a:t>
                      </a:r>
                      <a:endParaRPr lang="el-G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b="1" dirty="0" smtClean="0"/>
                        <a:t>Οργανότροφος</a:t>
                      </a:r>
                      <a:endParaRPr lang="el-GR" sz="1800" b="1" dirty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683469"/>
              </p:ext>
            </p:extLst>
          </p:nvPr>
        </p:nvGraphicFramePr>
        <p:xfrm>
          <a:off x="174948" y="2780928"/>
          <a:ext cx="3641476" cy="20100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0738"/>
                <a:gridCol w="1820738"/>
              </a:tblGrid>
              <a:tr h="589217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Πηγή</a:t>
                      </a:r>
                      <a:r>
                        <a:rPr lang="el-GR" sz="1600" b="1" baseline="0" dirty="0" smtClean="0"/>
                        <a:t> άνθρακα</a:t>
                      </a:r>
                      <a:endParaRPr lang="el-G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Είδος οργανισμού</a:t>
                      </a:r>
                      <a:endParaRPr lang="el-GR" sz="1600" b="1" dirty="0"/>
                    </a:p>
                  </a:txBody>
                  <a:tcPr anchor="ctr"/>
                </a:tc>
              </a:tr>
              <a:tr h="44125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CO</a:t>
                      </a:r>
                      <a:r>
                        <a:rPr lang="en-US" sz="1600" b="1" baseline="-25000" dirty="0" smtClean="0"/>
                        <a:t>2 </a:t>
                      </a:r>
                      <a:r>
                        <a:rPr lang="en-US" sz="1600" b="1" baseline="0" dirty="0" smtClean="0"/>
                        <a:t> </a:t>
                      </a:r>
                      <a:r>
                        <a:rPr lang="el-GR" sz="1600" b="1" baseline="0" dirty="0" smtClean="0"/>
                        <a:t>της ατμόσφαιρας</a:t>
                      </a:r>
                      <a:endParaRPr lang="el-G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αυτότροφος</a:t>
                      </a:r>
                      <a:endParaRPr lang="el-GR" sz="1600" b="1" dirty="0"/>
                    </a:p>
                  </a:txBody>
                  <a:tcPr anchor="ctr"/>
                </a:tc>
              </a:tr>
              <a:tr h="841740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Οργανικά μόρια</a:t>
                      </a:r>
                    </a:p>
                    <a:p>
                      <a:pPr algn="ctr"/>
                      <a:r>
                        <a:rPr lang="el-GR" sz="1600" b="1" dirty="0" smtClean="0"/>
                        <a:t>(π.χ. </a:t>
                      </a:r>
                      <a:r>
                        <a:rPr lang="el-GR" sz="2400" b="1" dirty="0" smtClean="0">
                          <a:solidFill>
                            <a:srgbClr val="C00000"/>
                          </a:solidFill>
                        </a:rPr>
                        <a:t>Γλυκόζη</a:t>
                      </a:r>
                      <a:r>
                        <a:rPr lang="el-GR" sz="1600" b="1" dirty="0" smtClean="0"/>
                        <a:t>)</a:t>
                      </a:r>
                      <a:endParaRPr lang="el-G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>
                          <a:solidFill>
                            <a:schemeClr val="bg1"/>
                          </a:solidFill>
                        </a:rPr>
                        <a:t>ΕΤΕΡΟΤΡΟΦΟΣ</a:t>
                      </a:r>
                      <a:endParaRPr lang="el-GR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655668" y="2898810"/>
            <a:ext cx="3240360" cy="341632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3600" dirty="0" smtClean="0"/>
              <a:t>Άνθρωπος και όλοι οι ζωικοί οργανισμοί, πολλά βακτήρια, οι μύκητες</a:t>
            </a:r>
            <a:endParaRPr lang="el-GR" sz="3600" dirty="0"/>
          </a:p>
        </p:txBody>
      </p:sp>
      <p:cxnSp>
        <p:nvCxnSpPr>
          <p:cNvPr id="7" name="Straight Arrow Connector 6"/>
          <p:cNvCxnSpPr/>
          <p:nvPr/>
        </p:nvCxnSpPr>
        <p:spPr>
          <a:xfrm rot="10800000">
            <a:off x="3487316" y="2132856"/>
            <a:ext cx="3168352" cy="792088"/>
          </a:xfrm>
          <a:prstGeom prst="straightConnector1">
            <a:avLst/>
          </a:prstGeom>
          <a:ln w="15240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0800000" flipV="1">
            <a:off x="3775348" y="4294684"/>
            <a:ext cx="2880320" cy="70420"/>
          </a:xfrm>
          <a:prstGeom prst="straightConnector1">
            <a:avLst/>
          </a:prstGeom>
          <a:ln w="15240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 flipV="1">
            <a:off x="3703340" y="5229200"/>
            <a:ext cx="2952328" cy="1080120"/>
          </a:xfrm>
          <a:prstGeom prst="straightConnector1">
            <a:avLst/>
          </a:prstGeom>
          <a:ln w="15240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79604" y="404664"/>
            <a:ext cx="42073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err="1" smtClean="0"/>
              <a:t>Χημειο</a:t>
            </a:r>
            <a:r>
              <a:rPr lang="el-GR" sz="3600" b="1" dirty="0" smtClean="0"/>
              <a:t>-</a:t>
            </a:r>
            <a:r>
              <a:rPr lang="el-GR" sz="3600" b="1" dirty="0" err="1" smtClean="0"/>
              <a:t>οργανότροφοι</a:t>
            </a:r>
            <a:r>
              <a:rPr lang="el-GR" sz="3600" b="1" dirty="0" smtClean="0"/>
              <a:t> οργανισμοί</a:t>
            </a:r>
            <a:endParaRPr lang="el-GR" sz="3600" b="1" dirty="0"/>
          </a:p>
        </p:txBody>
      </p:sp>
      <p:sp>
        <p:nvSpPr>
          <p:cNvPr id="23" name="Down Arrow 22"/>
          <p:cNvSpPr/>
          <p:nvPr/>
        </p:nvSpPr>
        <p:spPr>
          <a:xfrm rot="10800000">
            <a:off x="7879804" y="2132856"/>
            <a:ext cx="1080120" cy="720080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5488720"/>
              </p:ext>
            </p:extLst>
          </p:nvPr>
        </p:nvGraphicFramePr>
        <p:xfrm>
          <a:off x="174948" y="188640"/>
          <a:ext cx="3600400" cy="2457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1800200"/>
              </a:tblGrid>
              <a:tr h="813937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Μορφή ενέργειας</a:t>
                      </a:r>
                      <a:r>
                        <a:rPr lang="el-GR" sz="1600" b="1" baseline="0" dirty="0" smtClean="0"/>
                        <a:t> του περιβάλλοντος</a:t>
                      </a:r>
                      <a:endParaRPr lang="el-G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Είδος οργανισμού</a:t>
                      </a:r>
                      <a:endParaRPr lang="el-G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567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Ηλεκτρομαγνητική</a:t>
                      </a:r>
                      <a:endParaRPr lang="el-G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Φωτότροφος</a:t>
                      </a:r>
                      <a:endParaRPr lang="el-G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2768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Χημική </a:t>
                      </a:r>
                    </a:p>
                    <a:p>
                      <a:pPr algn="ctr"/>
                      <a:r>
                        <a:rPr lang="el-GR" sz="1600" b="1" dirty="0" smtClean="0"/>
                        <a:t>(π.χ.</a:t>
                      </a:r>
                      <a:r>
                        <a:rPr lang="el-GR" sz="1600" b="1" baseline="0" dirty="0" smtClean="0"/>
                        <a:t> </a:t>
                      </a:r>
                      <a:r>
                        <a:rPr lang="el-GR" sz="2400" b="1" baseline="0" dirty="0" smtClean="0">
                          <a:solidFill>
                            <a:srgbClr val="C00000"/>
                          </a:solidFill>
                        </a:rPr>
                        <a:t>Γλυκόζη</a:t>
                      </a:r>
                      <a:r>
                        <a:rPr lang="el-GR" sz="1600" b="1" baseline="0" dirty="0" smtClean="0"/>
                        <a:t>)</a:t>
                      </a:r>
                      <a:endParaRPr lang="el-G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Χημειότροφος</a:t>
                      </a:r>
                      <a:endParaRPr lang="el-GR" sz="2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156732"/>
              </p:ext>
            </p:extLst>
          </p:nvPr>
        </p:nvGraphicFramePr>
        <p:xfrm>
          <a:off x="246956" y="5013176"/>
          <a:ext cx="3600400" cy="1694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1800200"/>
              </a:tblGrid>
              <a:tr h="559708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Πηγή</a:t>
                      </a:r>
                      <a:r>
                        <a:rPr lang="el-GR" sz="1600" b="1" baseline="0" dirty="0" smtClean="0"/>
                        <a:t> ηλεκτρονίων</a:t>
                      </a:r>
                      <a:endParaRPr lang="el-G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Είδος οργανισμού</a:t>
                      </a:r>
                      <a:endParaRPr lang="el-GR" sz="1600" b="1" dirty="0"/>
                    </a:p>
                  </a:txBody>
                  <a:tcPr anchor="ctr"/>
                </a:tc>
              </a:tr>
              <a:tr h="324276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Ανόργανα μόρια</a:t>
                      </a:r>
                      <a:endParaRPr lang="el-G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Λιθότροφος</a:t>
                      </a:r>
                      <a:endParaRPr lang="el-GR" sz="1600" b="1" dirty="0"/>
                    </a:p>
                  </a:txBody>
                  <a:tcPr anchor="ctr"/>
                </a:tc>
              </a:tr>
              <a:tr h="799583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Οργανικά μόρια</a:t>
                      </a:r>
                    </a:p>
                    <a:p>
                      <a:pPr algn="ctr"/>
                      <a:r>
                        <a:rPr lang="el-GR" sz="1600" b="1" dirty="0" smtClean="0"/>
                        <a:t>(π.χ. </a:t>
                      </a:r>
                      <a:r>
                        <a:rPr lang="el-GR" sz="2400" b="1" dirty="0" smtClean="0">
                          <a:solidFill>
                            <a:srgbClr val="C00000"/>
                          </a:solidFill>
                        </a:rPr>
                        <a:t>Γλυκόζη</a:t>
                      </a:r>
                      <a:r>
                        <a:rPr lang="el-GR" sz="1600" b="1" dirty="0" smtClean="0"/>
                        <a:t>)</a:t>
                      </a:r>
                      <a:endParaRPr lang="el-G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b="1" dirty="0" smtClean="0"/>
                        <a:t>Οργανότροφος</a:t>
                      </a:r>
                      <a:endParaRPr lang="el-GR" sz="1800" b="1" dirty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772740"/>
              </p:ext>
            </p:extLst>
          </p:nvPr>
        </p:nvGraphicFramePr>
        <p:xfrm>
          <a:off x="174948" y="2780928"/>
          <a:ext cx="3641476" cy="20100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0738"/>
                <a:gridCol w="1820738"/>
              </a:tblGrid>
              <a:tr h="589217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Πηγή</a:t>
                      </a:r>
                      <a:r>
                        <a:rPr lang="el-GR" sz="1600" b="1" baseline="0" dirty="0" smtClean="0"/>
                        <a:t> άνθρακα</a:t>
                      </a:r>
                      <a:endParaRPr lang="el-G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Είδος οργανισμού</a:t>
                      </a:r>
                      <a:endParaRPr lang="el-GR" sz="1600" b="1" dirty="0"/>
                    </a:p>
                  </a:txBody>
                  <a:tcPr anchor="ctr"/>
                </a:tc>
              </a:tr>
              <a:tr h="44125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CO</a:t>
                      </a:r>
                      <a:r>
                        <a:rPr lang="en-US" sz="1600" b="1" baseline="-25000" dirty="0" smtClean="0"/>
                        <a:t>2 </a:t>
                      </a:r>
                      <a:r>
                        <a:rPr lang="en-US" sz="1600" b="1" baseline="0" dirty="0" smtClean="0"/>
                        <a:t> </a:t>
                      </a:r>
                      <a:r>
                        <a:rPr lang="el-GR" sz="1600" b="1" baseline="0" dirty="0" smtClean="0"/>
                        <a:t>της ατμόσφαιρας</a:t>
                      </a:r>
                      <a:endParaRPr lang="el-G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αυτότροφος</a:t>
                      </a:r>
                      <a:endParaRPr lang="el-GR" sz="1600" b="1" dirty="0"/>
                    </a:p>
                  </a:txBody>
                  <a:tcPr anchor="ctr"/>
                </a:tc>
              </a:tr>
              <a:tr h="841740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Οργανικά μόρια</a:t>
                      </a:r>
                    </a:p>
                    <a:p>
                      <a:pPr algn="ctr"/>
                      <a:r>
                        <a:rPr lang="el-GR" sz="1600" b="1" dirty="0" smtClean="0"/>
                        <a:t>(π.χ. </a:t>
                      </a:r>
                      <a:r>
                        <a:rPr lang="el-GR" sz="2400" b="1" dirty="0" smtClean="0">
                          <a:solidFill>
                            <a:srgbClr val="C00000"/>
                          </a:solidFill>
                        </a:rPr>
                        <a:t>Γλυκόζη</a:t>
                      </a:r>
                      <a:r>
                        <a:rPr lang="el-GR" sz="1600" b="1" dirty="0" smtClean="0"/>
                        <a:t>)</a:t>
                      </a:r>
                      <a:endParaRPr lang="el-G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>
                          <a:solidFill>
                            <a:schemeClr val="bg1"/>
                          </a:solidFill>
                        </a:rPr>
                        <a:t>ΕΤΕΡΟΤΡΟΦΟΣ</a:t>
                      </a:r>
                      <a:endParaRPr lang="el-GR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7" name="Straight Arrow Connector 6"/>
          <p:cNvCxnSpPr>
            <a:stCxn id="11" idx="1"/>
          </p:cNvCxnSpPr>
          <p:nvPr/>
        </p:nvCxnSpPr>
        <p:spPr>
          <a:xfrm flipH="1" flipV="1">
            <a:off x="3703340" y="2303006"/>
            <a:ext cx="2880320" cy="2388693"/>
          </a:xfrm>
          <a:prstGeom prst="straightConnector1">
            <a:avLst/>
          </a:prstGeom>
          <a:ln w="15240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11" idx="1"/>
          </p:cNvCxnSpPr>
          <p:nvPr/>
        </p:nvCxnSpPr>
        <p:spPr>
          <a:xfrm flipH="1" flipV="1">
            <a:off x="3775348" y="4293096"/>
            <a:ext cx="2808312" cy="398603"/>
          </a:xfrm>
          <a:prstGeom prst="straightConnector1">
            <a:avLst/>
          </a:prstGeom>
          <a:ln w="15240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11" idx="1"/>
          </p:cNvCxnSpPr>
          <p:nvPr/>
        </p:nvCxnSpPr>
        <p:spPr>
          <a:xfrm flipH="1">
            <a:off x="3775348" y="4691699"/>
            <a:ext cx="2808312" cy="1545613"/>
          </a:xfrm>
          <a:prstGeom prst="straightConnector1">
            <a:avLst/>
          </a:prstGeom>
          <a:ln w="15240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79604" y="188640"/>
            <a:ext cx="42073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err="1" smtClean="0"/>
              <a:t>Χημειο</a:t>
            </a:r>
            <a:r>
              <a:rPr lang="el-GR" sz="3600" b="1" dirty="0" smtClean="0"/>
              <a:t>-</a:t>
            </a:r>
            <a:r>
              <a:rPr lang="el-GR" sz="3600" b="1" dirty="0" err="1" smtClean="0"/>
              <a:t>οργανότροφοι</a:t>
            </a:r>
            <a:r>
              <a:rPr lang="el-GR" sz="3600" b="1" dirty="0" smtClean="0"/>
              <a:t> οργανισμοί</a:t>
            </a:r>
            <a:endParaRPr lang="el-GR" sz="3600" b="1" dirty="0"/>
          </a:p>
        </p:txBody>
      </p:sp>
      <p:sp>
        <p:nvSpPr>
          <p:cNvPr id="23" name="Down Arrow 22"/>
          <p:cNvSpPr/>
          <p:nvPr/>
        </p:nvSpPr>
        <p:spPr>
          <a:xfrm rot="10800000">
            <a:off x="7643242" y="1942966"/>
            <a:ext cx="1080120" cy="720080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Rectangle 10"/>
          <p:cNvSpPr/>
          <p:nvPr/>
        </p:nvSpPr>
        <p:spPr>
          <a:xfrm>
            <a:off x="6583660" y="2702859"/>
            <a:ext cx="3415308" cy="39776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b="1" dirty="0" smtClean="0"/>
              <a:t>Τα πράσινα τμήματα των φυτών και τα </a:t>
            </a:r>
            <a:r>
              <a:rPr lang="el-GR" sz="3200" b="1" dirty="0" err="1" smtClean="0"/>
              <a:t>κυανοβακτήρια</a:t>
            </a:r>
            <a:r>
              <a:rPr lang="el-GR" sz="3200" b="1" dirty="0" smtClean="0"/>
              <a:t> τη νύχτα</a:t>
            </a:r>
          </a:p>
          <a:p>
            <a:pPr algn="ctr"/>
            <a:r>
              <a:rPr lang="el-GR" sz="2000" b="1" dirty="0" smtClean="0"/>
              <a:t>(τα υπόγεια τμήματα των φυτών </a:t>
            </a:r>
            <a:r>
              <a:rPr lang="el-GR" sz="2000" b="1" dirty="0" err="1" smtClean="0"/>
              <a:t>καθόλη</a:t>
            </a:r>
            <a:r>
              <a:rPr lang="el-GR" sz="2000" b="1" dirty="0" smtClean="0"/>
              <a:t> τη διάρκεια της ημέρας και της νύχτας)</a:t>
            </a:r>
            <a:endParaRPr lang="el-GR" sz="2000" b="1" dirty="0"/>
          </a:p>
        </p:txBody>
      </p:sp>
    </p:spTree>
    <p:extLst>
      <p:ext uri="{BB962C8B-B14F-4D97-AF65-F5344CB8AC3E}">
        <p14:creationId xmlns:p14="http://schemas.microsoft.com/office/powerpoint/2010/main" val="3579115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3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74948" y="188640"/>
          <a:ext cx="3600400" cy="2249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1800200"/>
              </a:tblGrid>
              <a:tr h="706499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Μορφή ενέργειας</a:t>
                      </a:r>
                      <a:r>
                        <a:rPr lang="el-GR" sz="1600" b="1" baseline="0" dirty="0" smtClean="0"/>
                        <a:t> του περιβάλλοντος</a:t>
                      </a:r>
                      <a:endParaRPr lang="el-G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Είδος οργανισμού</a:t>
                      </a:r>
                      <a:endParaRPr lang="el-G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6499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Ηλεκτρομαγνητική</a:t>
                      </a:r>
                    </a:p>
                    <a:p>
                      <a:pPr algn="ctr"/>
                      <a:r>
                        <a:rPr lang="el-GR" sz="1600" b="1" dirty="0" smtClean="0"/>
                        <a:t>(μήκη κύματος ορατού)</a:t>
                      </a:r>
                      <a:endParaRPr lang="el-G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Φωτότροφος</a:t>
                      </a:r>
                      <a:endParaRPr lang="el-G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226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Χημική</a:t>
                      </a:r>
                      <a:endParaRPr lang="el-G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Χημειότροφος</a:t>
                      </a:r>
                      <a:endParaRPr lang="el-G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74948" y="5013177"/>
          <a:ext cx="3600400" cy="162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1800200"/>
              </a:tblGrid>
              <a:tr h="430113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Πηγή</a:t>
                      </a:r>
                      <a:r>
                        <a:rPr lang="el-GR" sz="1600" b="1" baseline="0" dirty="0" smtClean="0"/>
                        <a:t> ηλεκτρονίων</a:t>
                      </a:r>
                      <a:endParaRPr lang="el-G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Είδος οργανισμού</a:t>
                      </a:r>
                      <a:endParaRPr lang="el-GR" sz="1600" b="1" dirty="0"/>
                    </a:p>
                  </a:txBody>
                  <a:tcPr anchor="ctr"/>
                </a:tc>
              </a:tr>
              <a:tr h="467607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Ανόργανα μόρια</a:t>
                      </a:r>
                    </a:p>
                    <a:p>
                      <a:pPr algn="ctr"/>
                      <a:r>
                        <a:rPr lang="el-GR" sz="1600" b="1" dirty="0" smtClean="0"/>
                        <a:t>(νερό)</a:t>
                      </a:r>
                      <a:endParaRPr lang="el-G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Λιθότροφος</a:t>
                      </a:r>
                      <a:endParaRPr lang="el-GR" sz="1600" b="1" dirty="0"/>
                    </a:p>
                  </a:txBody>
                  <a:tcPr anchor="ctr"/>
                </a:tc>
              </a:tr>
              <a:tr h="614447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Οργανικά μόρια</a:t>
                      </a:r>
                      <a:endParaRPr lang="el-G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Οργανότροφος</a:t>
                      </a:r>
                      <a:endParaRPr lang="el-GR" sz="1600" b="1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74948" y="2780928"/>
          <a:ext cx="3641476" cy="20100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0738"/>
                <a:gridCol w="1820738"/>
              </a:tblGrid>
              <a:tr h="589217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Πηγή</a:t>
                      </a:r>
                      <a:r>
                        <a:rPr lang="el-GR" sz="1600" b="1" baseline="0" dirty="0" smtClean="0"/>
                        <a:t> άνθρακα</a:t>
                      </a:r>
                      <a:endParaRPr lang="el-G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Είδος οργανισμού</a:t>
                      </a:r>
                      <a:endParaRPr lang="el-GR" sz="1600" b="1" dirty="0"/>
                    </a:p>
                  </a:txBody>
                  <a:tcPr anchor="ctr"/>
                </a:tc>
              </a:tr>
              <a:tr h="44125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CO</a:t>
                      </a:r>
                      <a:r>
                        <a:rPr lang="en-US" sz="1600" b="1" baseline="-25000" dirty="0" smtClean="0"/>
                        <a:t>2 </a:t>
                      </a:r>
                      <a:r>
                        <a:rPr lang="en-US" sz="1600" b="1" baseline="0" dirty="0" smtClean="0"/>
                        <a:t> </a:t>
                      </a:r>
                      <a:r>
                        <a:rPr lang="el-GR" sz="1600" b="1" baseline="0" dirty="0" smtClean="0"/>
                        <a:t>της ατμόσφαιρας</a:t>
                      </a:r>
                      <a:endParaRPr lang="el-G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>
                          <a:solidFill>
                            <a:srgbClr val="C00000"/>
                          </a:solidFill>
                        </a:rPr>
                        <a:t>ΑΥΤΟΤΡΟΦΟΣ</a:t>
                      </a:r>
                      <a:endParaRPr lang="el-GR" sz="20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  <a:tr h="841740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Οργανικά μόρια</a:t>
                      </a:r>
                      <a:endParaRPr lang="el-G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ετερότροφος</a:t>
                      </a:r>
                      <a:endParaRPr lang="el-GR" sz="1600" b="1" dirty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12" name="Straight Arrow Connector 11"/>
          <p:cNvCxnSpPr>
            <a:endCxn id="14" idx="2"/>
          </p:cNvCxnSpPr>
          <p:nvPr/>
        </p:nvCxnSpPr>
        <p:spPr>
          <a:xfrm flipV="1">
            <a:off x="8275848" y="2158990"/>
            <a:ext cx="7783" cy="739822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280262" y="404664"/>
            <a:ext cx="40067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dirty="0" err="1" smtClean="0"/>
              <a:t>Χημειο</a:t>
            </a:r>
            <a:r>
              <a:rPr lang="el-GR" sz="3600" dirty="0" smtClean="0"/>
              <a:t>-</a:t>
            </a:r>
            <a:r>
              <a:rPr lang="el-GR" sz="3600" dirty="0" err="1" smtClean="0"/>
              <a:t>οργανότροφοι</a:t>
            </a:r>
            <a:r>
              <a:rPr lang="el-GR" sz="3600" dirty="0" smtClean="0"/>
              <a:t> οργανισμοί</a:t>
            </a:r>
            <a:endParaRPr lang="el-GR" sz="3600" dirty="0"/>
          </a:p>
        </p:txBody>
      </p:sp>
      <p:sp>
        <p:nvSpPr>
          <p:cNvPr id="13" name="Rectangle 12"/>
          <p:cNvSpPr/>
          <p:nvPr/>
        </p:nvSpPr>
        <p:spPr>
          <a:xfrm>
            <a:off x="6655668" y="2852936"/>
            <a:ext cx="3415308" cy="17728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</a:rPr>
              <a:t>Τα φυτά και τα </a:t>
            </a:r>
            <a:r>
              <a:rPr lang="el-GR" sz="3200" b="1" dirty="0" err="1" smtClean="0">
                <a:solidFill>
                  <a:schemeClr val="bg1"/>
                </a:solidFill>
              </a:rPr>
              <a:t>κυανοβακτήρια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l-GR" sz="3200" b="1" dirty="0" smtClean="0">
                <a:solidFill>
                  <a:schemeClr val="bg1"/>
                </a:solidFill>
              </a:rPr>
              <a:t>την ημέρα</a:t>
            </a:r>
            <a:endParaRPr lang="el-GR" sz="3200" b="1" dirty="0">
              <a:solidFill>
                <a:schemeClr val="bg1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559324" y="1412776"/>
            <a:ext cx="3096344" cy="1584176"/>
          </a:xfrm>
          <a:prstGeom prst="straightConnector1">
            <a:avLst/>
          </a:prstGeom>
          <a:ln w="203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3" idx="1"/>
          </p:cNvCxnSpPr>
          <p:nvPr/>
        </p:nvCxnSpPr>
        <p:spPr>
          <a:xfrm>
            <a:off x="3847356" y="3645024"/>
            <a:ext cx="2808312" cy="94320"/>
          </a:xfrm>
          <a:prstGeom prst="straightConnector1">
            <a:avLst/>
          </a:prstGeom>
          <a:ln w="203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3631332" y="4653136"/>
            <a:ext cx="3024336" cy="1080120"/>
          </a:xfrm>
          <a:prstGeom prst="straightConnector1">
            <a:avLst/>
          </a:prstGeom>
          <a:ln w="203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249330" y="5157192"/>
            <a:ext cx="40067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dirty="0" err="1" smtClean="0"/>
              <a:t>Φωτο</a:t>
            </a:r>
            <a:r>
              <a:rPr lang="el-GR" sz="3600" dirty="0" smtClean="0"/>
              <a:t>-</a:t>
            </a:r>
            <a:r>
              <a:rPr lang="el-GR" sz="3600" dirty="0" err="1" smtClean="0"/>
              <a:t>λιθότροφοι</a:t>
            </a:r>
            <a:r>
              <a:rPr lang="el-GR" sz="3600" dirty="0" smtClean="0"/>
              <a:t> οργανισμοί</a:t>
            </a:r>
            <a:endParaRPr lang="el-GR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3681E-6 3.3395E-6 L 0.00571 -0.6748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-3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/>
      <p:bldP spid="21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0932" y="188640"/>
            <a:ext cx="4608512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l-GR" sz="2800" b="1" dirty="0" smtClean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ΕΝΕΡΓΕΙΑ ΤΟΥ ΠΕΡΙΒΑΛΛΟΝΤΟΣ</a:t>
            </a:r>
          </a:p>
        </p:txBody>
      </p:sp>
      <p:sp>
        <p:nvSpPr>
          <p:cNvPr id="46083" name="Rectangle 2"/>
          <p:cNvSpPr>
            <a:spLocks noChangeArrowheads="1"/>
          </p:cNvSpPr>
          <p:nvPr/>
        </p:nvSpPr>
        <p:spPr bwMode="auto">
          <a:xfrm>
            <a:off x="5935588" y="2492896"/>
            <a:ext cx="3744416" cy="1443985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n-US" sz="4400" b="1">
                <a:solidFill>
                  <a:srgbClr val="FFFF00"/>
                </a:solidFill>
              </a:rPr>
              <a:t>ATP</a:t>
            </a:r>
          </a:p>
          <a:p>
            <a:pPr algn="ctr"/>
            <a:r>
              <a:rPr lang="en-US" sz="4400" b="1">
                <a:solidFill>
                  <a:srgbClr val="FFFF00"/>
                </a:solidFill>
              </a:rPr>
              <a:t>NAD</a:t>
            </a:r>
            <a:r>
              <a:rPr lang="el-GR" sz="4400" b="1">
                <a:solidFill>
                  <a:srgbClr val="FFFF00"/>
                </a:solidFill>
              </a:rPr>
              <a:t>Ρ</a:t>
            </a:r>
            <a:r>
              <a:rPr lang="en-US" sz="4400" b="1">
                <a:solidFill>
                  <a:srgbClr val="FFFF00"/>
                </a:solidFill>
              </a:rPr>
              <a:t>H</a:t>
            </a:r>
            <a:r>
              <a:rPr lang="el-GR" sz="4400" b="1">
                <a:solidFill>
                  <a:srgbClr val="FFFF00"/>
                </a:solidFill>
              </a:rPr>
              <a:t>+Η</a:t>
            </a:r>
            <a:r>
              <a:rPr lang="el-GR" sz="4400" b="1" baseline="30000">
                <a:solidFill>
                  <a:srgbClr val="FFFF00"/>
                </a:solidFill>
              </a:rPr>
              <a:t>+</a:t>
            </a:r>
            <a:endParaRPr lang="en-US" sz="3200" b="1">
              <a:solidFill>
                <a:schemeClr val="bg1"/>
              </a:solidFill>
            </a:endParaRPr>
          </a:p>
        </p:txBody>
      </p:sp>
      <p:sp>
        <p:nvSpPr>
          <p:cNvPr id="46085" name="AutoShape 4"/>
          <p:cNvSpPr>
            <a:spLocks noChangeArrowheads="1"/>
          </p:cNvSpPr>
          <p:nvPr/>
        </p:nvSpPr>
        <p:spPr bwMode="auto">
          <a:xfrm>
            <a:off x="3783898" y="404664"/>
            <a:ext cx="2295706" cy="811213"/>
          </a:xfrm>
          <a:prstGeom prst="rightArrow">
            <a:avLst>
              <a:gd name="adj1" fmla="val 50000"/>
              <a:gd name="adj2" fmla="val 44716"/>
            </a:avLst>
          </a:prstGeom>
          <a:solidFill>
            <a:schemeClr val="accent1"/>
          </a:solidFill>
          <a:ln w="762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 b="1" dirty="0" smtClean="0">
                <a:ea typeface="Tahoma" pitchFamily="34" charset="0"/>
                <a:cs typeface="Tahoma" pitchFamily="34" charset="0"/>
              </a:rPr>
              <a:t>Είσοδος στα κύτταρα</a:t>
            </a:r>
            <a:endParaRPr lang="el-GR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46087" name="Rectangle 6"/>
          <p:cNvSpPr>
            <a:spLocks noChangeArrowheads="1"/>
          </p:cNvSpPr>
          <p:nvPr/>
        </p:nvSpPr>
        <p:spPr bwMode="auto">
          <a:xfrm>
            <a:off x="144463" y="4221163"/>
            <a:ext cx="10039350" cy="2554545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4000" b="1" dirty="0" smtClean="0"/>
              <a:t>Κυτταρικές εργασίες:</a:t>
            </a:r>
          </a:p>
          <a:p>
            <a:pPr algn="ctr"/>
            <a:r>
              <a:rPr lang="el-GR" sz="4000" b="1" dirty="0" smtClean="0"/>
              <a:t>βιοσύνθεση μορίων (με βάση κάποια πηγή άνθρακα), μηχανική εργασία, οσμωτική ισορροπία, μεταφορά γενετικού υλικού, κ.ά.</a:t>
            </a:r>
            <a:endParaRPr lang="el-GR" sz="4000" b="1" dirty="0"/>
          </a:p>
        </p:txBody>
      </p:sp>
      <p:sp>
        <p:nvSpPr>
          <p:cNvPr id="46088" name="AutoShape 7"/>
          <p:cNvSpPr>
            <a:spLocks noChangeArrowheads="1"/>
          </p:cNvSpPr>
          <p:nvPr/>
        </p:nvSpPr>
        <p:spPr bwMode="auto">
          <a:xfrm>
            <a:off x="6143632" y="1196752"/>
            <a:ext cx="3429024" cy="1296144"/>
          </a:xfrm>
          <a:prstGeom prst="downArrow">
            <a:avLst>
              <a:gd name="adj1" fmla="val 60517"/>
              <a:gd name="adj2" fmla="val 52946"/>
            </a:avLst>
          </a:prstGeom>
          <a:solidFill>
            <a:schemeClr val="accent1"/>
          </a:solidFill>
          <a:ln w="571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l-GR" sz="2000" b="1" dirty="0" smtClean="0">
                <a:ea typeface="Tahoma" pitchFamily="34" charset="0"/>
                <a:cs typeface="Tahoma" pitchFamily="34" charset="0"/>
              </a:rPr>
              <a:t>αποθήκευση</a:t>
            </a:r>
            <a:endParaRPr lang="el-GR" sz="2000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46089" name="Rectangle 8"/>
          <p:cNvSpPr>
            <a:spLocks noChangeArrowheads="1"/>
          </p:cNvSpPr>
          <p:nvPr/>
        </p:nvSpPr>
        <p:spPr bwMode="auto">
          <a:xfrm>
            <a:off x="5575300" y="188640"/>
            <a:ext cx="47117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3200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ΟΞΕΙΔΟΑΝΑΓΩΓΙΚΕΣ ΑΝΤΙΔΡΑΣΕΙΣ</a:t>
            </a:r>
            <a:endParaRPr lang="en-GB" sz="3200" b="1" dirty="0">
              <a:solidFill>
                <a:srgbClr val="FFFF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46086" name="AutoShape 5"/>
          <p:cNvSpPr>
            <a:spLocks noChangeArrowheads="1"/>
          </p:cNvSpPr>
          <p:nvPr/>
        </p:nvSpPr>
        <p:spPr bwMode="auto">
          <a:xfrm rot="5400000">
            <a:off x="8975726" y="3341687"/>
            <a:ext cx="1511300" cy="822325"/>
          </a:xfrm>
          <a:prstGeom prst="rightArrow">
            <a:avLst>
              <a:gd name="adj1" fmla="val 50000"/>
              <a:gd name="adj2" fmla="val 45946"/>
            </a:avLst>
          </a:prstGeom>
          <a:solidFill>
            <a:schemeClr val="accent1"/>
          </a:solidFill>
          <a:ln w="762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rot="10800000" vert="horz" wrap="none" anchor="b"/>
          <a:lstStyle/>
          <a:p>
            <a:pPr algn="ctr"/>
            <a:r>
              <a:rPr lang="el-GR" sz="2000" b="1" dirty="0" smtClean="0">
                <a:ea typeface="Tahoma" pitchFamily="34" charset="0"/>
                <a:cs typeface="Tahoma" pitchFamily="34" charset="0"/>
              </a:rPr>
              <a:t>χρήση</a:t>
            </a:r>
            <a:endParaRPr lang="el-GR" sz="2000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196752"/>
            <a:ext cx="3384376" cy="2808312"/>
          </a:xfrm>
          <a:prstGeom prst="ellipse">
            <a:avLst/>
          </a:prstGeom>
          <a:solidFill>
            <a:schemeClr val="tx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50000"/>
              </a:spcBef>
            </a:pPr>
            <a:r>
              <a:rPr lang="el-GR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ΧΗΜΙΚΗ ΕΝΕΡΓΕΙΑ ΤΡΟΦΩΝ </a:t>
            </a:r>
            <a:r>
              <a:rPr lang="en-US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l-GR" sz="2800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(οργανικά και ανόργανα μόρια)</a:t>
            </a:r>
            <a:r>
              <a:rPr lang="en-US" sz="2800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 </a:t>
            </a:r>
            <a:endParaRPr lang="el-GR" sz="2800" b="1" dirty="0">
              <a:solidFill>
                <a:srgbClr val="FFFF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407196" y="1124744"/>
            <a:ext cx="2376264" cy="115212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50000"/>
              </a:spcBef>
            </a:pPr>
            <a:r>
              <a:rPr lang="el-GR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ΗΛΙΑΚΗ</a:t>
            </a:r>
            <a:r>
              <a:rPr lang="en-US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l-GR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ΕΝΕΡΓΕΙΑ</a:t>
            </a:r>
            <a:endParaRPr lang="en-GB" sz="2800" b="1" dirty="0">
              <a:solidFill>
                <a:prstClr val="white">
                  <a:lumMod val="95000"/>
                </a:prstClr>
              </a:solidFill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0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0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0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0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0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0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0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6085" grpId="0" animBg="1"/>
      <p:bldP spid="46087" grpId="0" animBg="1"/>
      <p:bldP spid="46088" grpId="0" animBg="1"/>
      <p:bldP spid="46089" grpId="0"/>
      <p:bldP spid="46086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/>
          <p:cNvSpPr>
            <a:spLocks noChangeArrowheads="1"/>
          </p:cNvSpPr>
          <p:nvPr/>
        </p:nvSpPr>
        <p:spPr bwMode="auto">
          <a:xfrm>
            <a:off x="5935588" y="2492896"/>
            <a:ext cx="3744416" cy="1443985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n-US" sz="4400" b="1">
                <a:solidFill>
                  <a:srgbClr val="FFFF00"/>
                </a:solidFill>
              </a:rPr>
              <a:t>ATP</a:t>
            </a:r>
          </a:p>
          <a:p>
            <a:pPr algn="ctr"/>
            <a:r>
              <a:rPr lang="en-US" sz="4400" b="1">
                <a:solidFill>
                  <a:srgbClr val="FFFF00"/>
                </a:solidFill>
              </a:rPr>
              <a:t>NAD</a:t>
            </a:r>
            <a:r>
              <a:rPr lang="el-GR" sz="4400" b="1">
                <a:solidFill>
                  <a:srgbClr val="FFFF00"/>
                </a:solidFill>
              </a:rPr>
              <a:t>Ρ</a:t>
            </a:r>
            <a:r>
              <a:rPr lang="en-US" sz="4400" b="1">
                <a:solidFill>
                  <a:srgbClr val="FFFF00"/>
                </a:solidFill>
              </a:rPr>
              <a:t>H</a:t>
            </a:r>
            <a:r>
              <a:rPr lang="el-GR" sz="4400" b="1">
                <a:solidFill>
                  <a:srgbClr val="FFFF00"/>
                </a:solidFill>
              </a:rPr>
              <a:t>+Η</a:t>
            </a:r>
            <a:r>
              <a:rPr lang="el-GR" sz="4400" b="1" baseline="30000">
                <a:solidFill>
                  <a:srgbClr val="FFFF00"/>
                </a:solidFill>
              </a:rPr>
              <a:t>+</a:t>
            </a:r>
            <a:endParaRPr lang="en-US" sz="3200" b="1">
              <a:solidFill>
                <a:schemeClr val="bg1"/>
              </a:solidFill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911252" y="2780928"/>
            <a:ext cx="3744416" cy="1936428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FF00"/>
                </a:solidFill>
              </a:rPr>
              <a:t>NAD</a:t>
            </a:r>
            <a:r>
              <a:rPr lang="el-GR" sz="6000" b="1" dirty="0">
                <a:solidFill>
                  <a:srgbClr val="FFFF00"/>
                </a:solidFill>
              </a:rPr>
              <a:t>Ρ</a:t>
            </a:r>
            <a:r>
              <a:rPr lang="en-US" sz="6000" b="1" dirty="0">
                <a:solidFill>
                  <a:srgbClr val="FFFF00"/>
                </a:solidFill>
              </a:rPr>
              <a:t>H</a:t>
            </a:r>
            <a:r>
              <a:rPr lang="el-GR" sz="6000" b="1" dirty="0">
                <a:solidFill>
                  <a:srgbClr val="FFFF00"/>
                </a:solidFill>
              </a:rPr>
              <a:t>+Η</a:t>
            </a:r>
            <a:r>
              <a:rPr lang="el-GR" sz="6000" b="1" baseline="30000" dirty="0" smtClean="0">
                <a:solidFill>
                  <a:srgbClr val="FFFF00"/>
                </a:solidFill>
              </a:rPr>
              <a:t>+</a:t>
            </a:r>
            <a:endParaRPr lang="el-GR" sz="6000" b="1" dirty="0" smtClean="0">
              <a:solidFill>
                <a:srgbClr val="FFFF00"/>
              </a:solidFill>
            </a:endParaRPr>
          </a:p>
          <a:p>
            <a:pPr algn="ctr"/>
            <a:r>
              <a:rPr lang="el-GR" sz="6000" b="1" dirty="0" smtClean="0">
                <a:solidFill>
                  <a:srgbClr val="FFFF00"/>
                </a:solidFill>
              </a:rPr>
              <a:t>?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000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30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983260" y="188640"/>
            <a:ext cx="3744416" cy="1013098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FF00"/>
                </a:solidFill>
              </a:rPr>
              <a:t>NAD</a:t>
            </a:r>
            <a:r>
              <a:rPr lang="el-GR" sz="6000" b="1" dirty="0">
                <a:solidFill>
                  <a:srgbClr val="FFFF00"/>
                </a:solidFill>
              </a:rPr>
              <a:t>Ρ</a:t>
            </a:r>
            <a:r>
              <a:rPr lang="en-US" sz="6000" b="1" dirty="0" smtClean="0">
                <a:solidFill>
                  <a:srgbClr val="FFFF00"/>
                </a:solidFill>
              </a:rPr>
              <a:t>H</a:t>
            </a:r>
            <a:endParaRPr lang="el-GR" sz="6000" b="1" dirty="0" smtClean="0">
              <a:solidFill>
                <a:srgbClr val="FFFF00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74948" y="1340768"/>
            <a:ext cx="9865096" cy="2121093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l-GR" sz="4400" b="1" dirty="0" smtClean="0">
                <a:solidFill>
                  <a:srgbClr val="FFFF00"/>
                </a:solidFill>
              </a:rPr>
              <a:t>Το </a:t>
            </a:r>
            <a:r>
              <a:rPr lang="en-US" sz="4400" b="1" dirty="0" smtClean="0"/>
              <a:t>NAD</a:t>
            </a:r>
            <a:r>
              <a:rPr lang="el-GR" sz="4400" b="1" dirty="0"/>
              <a:t>Ρ</a:t>
            </a:r>
            <a:r>
              <a:rPr lang="en-US" sz="4400" b="1" dirty="0" smtClean="0"/>
              <a:t>H</a:t>
            </a:r>
            <a:r>
              <a:rPr lang="el-GR" sz="4400" b="1" dirty="0" smtClean="0">
                <a:solidFill>
                  <a:srgbClr val="FFFF00"/>
                </a:solidFill>
              </a:rPr>
              <a:t> είναι η ανηγμένη μορφή</a:t>
            </a:r>
            <a:r>
              <a:rPr lang="el-GR" sz="4400" b="1" baseline="30000" dirty="0" smtClean="0">
                <a:solidFill>
                  <a:srgbClr val="FFFF00"/>
                </a:solidFill>
              </a:rPr>
              <a:t> </a:t>
            </a:r>
            <a:r>
              <a:rPr lang="el-GR" sz="4400" b="1" dirty="0" smtClean="0">
                <a:solidFill>
                  <a:srgbClr val="FFFF00"/>
                </a:solidFill>
              </a:rPr>
              <a:t>του συνενζύμου </a:t>
            </a:r>
            <a:r>
              <a:rPr lang="en-US" sz="4400" b="1" dirty="0" smtClean="0"/>
              <a:t>NAD</a:t>
            </a:r>
            <a:r>
              <a:rPr lang="el-GR" sz="4400" b="1" dirty="0" smtClean="0"/>
              <a:t>Ρ </a:t>
            </a:r>
            <a:r>
              <a:rPr lang="el-GR" sz="4400" b="1" dirty="0" smtClean="0">
                <a:solidFill>
                  <a:srgbClr val="FFFF00"/>
                </a:solidFill>
              </a:rPr>
              <a:t>(προφέρεται εν-εϊ-ντι-πι)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46956" y="3645024"/>
            <a:ext cx="9865096" cy="1443985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l-GR" sz="4400" b="1" dirty="0" smtClean="0">
                <a:solidFill>
                  <a:srgbClr val="FFFF00"/>
                </a:solidFill>
              </a:rPr>
              <a:t>Η οξειδωμένη του μορφή γράφεται </a:t>
            </a:r>
            <a:r>
              <a:rPr lang="en-US" sz="4400" b="1" dirty="0" smtClean="0"/>
              <a:t>NAD</a:t>
            </a:r>
            <a:r>
              <a:rPr lang="el-GR" sz="4400" b="1" dirty="0" smtClean="0"/>
              <a:t>Ρ</a:t>
            </a:r>
            <a:r>
              <a:rPr lang="el-GR" sz="4400" b="1" baseline="30000" dirty="0" smtClean="0"/>
              <a:t>+</a:t>
            </a:r>
            <a:endParaRPr lang="el-GR" sz="4400" b="1" dirty="0" smtClean="0">
              <a:solidFill>
                <a:srgbClr val="FFFF00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46956" y="5229200"/>
            <a:ext cx="9865096" cy="1320874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l-GR" sz="4000" b="1" dirty="0" smtClean="0"/>
              <a:t>Το </a:t>
            </a:r>
            <a:r>
              <a:rPr lang="en-US" sz="4000" b="1" dirty="0" smtClean="0"/>
              <a:t>NAD</a:t>
            </a:r>
            <a:r>
              <a:rPr lang="el-GR" sz="4000" b="1" dirty="0" smtClean="0"/>
              <a:t>Ρ</a:t>
            </a:r>
            <a:r>
              <a:rPr lang="el-GR" sz="4000" b="1" baseline="30000" dirty="0" smtClean="0"/>
              <a:t>+</a:t>
            </a:r>
            <a:r>
              <a:rPr lang="el-GR" sz="4000" b="1" dirty="0" smtClean="0"/>
              <a:t> μπορεί να αναχθεί και να μεταφέρει δύο ηλεκτρόνια και ένα πρωτόνιο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679004" y="1780182"/>
          <a:ext cx="4119562" cy="452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4" name="MDLDrawObject Class" r:id="rId4" imgW="3699360" imgH="4060800" progId="">
                  <p:embed/>
                </p:oleObj>
              </mc:Choice>
              <mc:Fallback>
                <p:oleObj name="MDLDrawObject Class" r:id="rId4" imgW="3699360" imgH="4060800" progId="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004" y="1780182"/>
                        <a:ext cx="4119562" cy="452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4567436" y="2043658"/>
          <a:ext cx="5438775" cy="325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5" name="MDLDrawObject Class" r:id="rId6" imgW="5199480" imgH="3108960" progId="">
                  <p:embed/>
                </p:oleObj>
              </mc:Choice>
              <mc:Fallback>
                <p:oleObj name="MDLDrawObject Class" r:id="rId6" imgW="5199480" imgH="3108960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7436" y="2043658"/>
                        <a:ext cx="5438775" cy="325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46956" y="188640"/>
            <a:ext cx="9865096" cy="643766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l-GR" sz="3600" b="1" dirty="0" smtClean="0"/>
              <a:t>Το </a:t>
            </a:r>
            <a:r>
              <a:rPr lang="en-US" sz="3600" b="1" dirty="0" smtClean="0"/>
              <a:t>NAD</a:t>
            </a:r>
            <a:r>
              <a:rPr lang="el-GR" sz="3600" b="1" dirty="0" smtClean="0"/>
              <a:t>Ρ</a:t>
            </a:r>
            <a:r>
              <a:rPr lang="el-GR" sz="3600" b="1" baseline="30000" dirty="0" smtClean="0"/>
              <a:t>+</a:t>
            </a:r>
            <a:r>
              <a:rPr lang="el-GR" sz="3600" b="1" dirty="0" smtClean="0"/>
              <a:t> αποτελείται από δύο νουκλεοτίδια: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359524" y="1196752"/>
            <a:ext cx="4752528" cy="459100"/>
          </a:xfrm>
          <a:prstGeom prst="rect">
            <a:avLst/>
          </a:prstGeom>
          <a:noFill/>
          <a:ln w="1905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l-GR" sz="2400" b="1" dirty="0" smtClean="0"/>
              <a:t>Το νουκλεοτίδιο της νικοτιναμίδης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46956" y="980728"/>
            <a:ext cx="4752528" cy="828432"/>
          </a:xfrm>
          <a:prstGeom prst="rect">
            <a:avLst/>
          </a:prstGeom>
          <a:noFill/>
          <a:ln w="1905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l-GR" sz="2400" b="1" dirty="0" smtClean="0"/>
              <a:t>Το φωσφονουκλεοτίδιο της αδενίνης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919364" y="5660236"/>
            <a:ext cx="2952328" cy="643766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l-GR" sz="3600" b="1" dirty="0" smtClean="0"/>
              <a:t>Νικοτιναμιδο-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583660" y="5660236"/>
            <a:ext cx="3456384" cy="643766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l-GR" sz="3600" b="1" dirty="0" smtClean="0"/>
              <a:t>φωσφοαδενινο-</a:t>
            </a:r>
          </a:p>
        </p:txBody>
      </p:sp>
      <p:sp>
        <p:nvSpPr>
          <p:cNvPr id="10" name="Oval 9"/>
          <p:cNvSpPr/>
          <p:nvPr/>
        </p:nvSpPr>
        <p:spPr>
          <a:xfrm>
            <a:off x="3991372" y="3212976"/>
            <a:ext cx="1224136" cy="1152128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10" grpId="0" animBg="1"/>
      <p:bldP spid="10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1156534" y="1612206"/>
          <a:ext cx="8955518" cy="4409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7" name="MDLDrawObject Class" r:id="rId4" imgW="8288640" imgH="4073400" progId="">
                  <p:embed/>
                </p:oleObj>
              </mc:Choice>
              <mc:Fallback>
                <p:oleObj name="MDLDrawObject Class" r:id="rId4" imgW="8288640" imgH="4073400" progId="">
                  <p:embed/>
                  <p:pic>
                    <p:nvPicPr>
                      <p:cNvPr id="0" name="Picture 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6534" y="1612206"/>
                        <a:ext cx="8955518" cy="44090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679004" y="1780182"/>
          <a:ext cx="4119562" cy="452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8" name="MDLDrawObject Class" r:id="rId6" imgW="3699360" imgH="4060800" progId="">
                  <p:embed/>
                </p:oleObj>
              </mc:Choice>
              <mc:Fallback>
                <p:oleObj name="MDLDrawObject Class" r:id="rId6" imgW="3699360" imgH="4060800" progId="">
                  <p:embed/>
                  <p:pic>
                    <p:nvPicPr>
                      <p:cNvPr id="0" name="Picture 1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004" y="1780182"/>
                        <a:ext cx="4119562" cy="452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4567436" y="2043658"/>
          <a:ext cx="5438775" cy="325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9" name="MDLDrawObject Class" r:id="rId8" imgW="5199480" imgH="3108960" progId="">
                  <p:embed/>
                </p:oleObj>
              </mc:Choice>
              <mc:Fallback>
                <p:oleObj name="MDLDrawObject Class" r:id="rId8" imgW="5199480" imgH="3108960" progId="">
                  <p:embed/>
                  <p:pic>
                    <p:nvPicPr>
                      <p:cNvPr id="0" name="Picture 1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7436" y="2043658"/>
                        <a:ext cx="5438775" cy="325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46956" y="188640"/>
            <a:ext cx="9865096" cy="643766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l-GR" sz="3600" b="1" dirty="0" smtClean="0"/>
              <a:t>Το </a:t>
            </a:r>
            <a:r>
              <a:rPr lang="en-US" sz="3600" b="1" dirty="0" smtClean="0"/>
              <a:t>NAD</a:t>
            </a:r>
            <a:r>
              <a:rPr lang="el-GR" sz="3600" b="1" dirty="0" smtClean="0"/>
              <a:t>Ρ</a:t>
            </a:r>
            <a:r>
              <a:rPr lang="el-GR" sz="3600" b="1" baseline="30000" dirty="0" smtClean="0"/>
              <a:t>+</a:t>
            </a:r>
            <a:r>
              <a:rPr lang="el-GR" sz="3600" b="1" dirty="0" smtClean="0"/>
              <a:t> αποτελείται από δύο νουκλεοτίδια: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359524" y="1196752"/>
            <a:ext cx="4752528" cy="459100"/>
          </a:xfrm>
          <a:prstGeom prst="rect">
            <a:avLst/>
          </a:prstGeom>
          <a:noFill/>
          <a:ln w="1905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l-GR" sz="2400" b="1" dirty="0" smtClean="0"/>
              <a:t>Το νουκλεοτίδιο της νικοτιναμίδης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46956" y="980728"/>
            <a:ext cx="4752528" cy="828432"/>
          </a:xfrm>
          <a:prstGeom prst="rect">
            <a:avLst/>
          </a:prstGeom>
          <a:noFill/>
          <a:ln w="1905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l-GR" sz="2400" b="1" dirty="0" smtClean="0"/>
              <a:t>Το φωσφονουκλεοτίδιο της αδενίνης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919364" y="5660236"/>
            <a:ext cx="2952328" cy="643766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l-GR" sz="3600" b="1" dirty="0" smtClean="0"/>
              <a:t>Νικοτιναμιδο-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583660" y="5660236"/>
            <a:ext cx="3456384" cy="643766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l-GR" sz="3600" b="1" dirty="0" smtClean="0"/>
              <a:t>φωσφοαδενινο-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5143500" y="6181864"/>
            <a:ext cx="3456384" cy="643766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l-GR" sz="3600" b="1" dirty="0" smtClean="0"/>
              <a:t>δινουκλεοτίδιο</a:t>
            </a:r>
          </a:p>
        </p:txBody>
      </p:sp>
      <p:sp>
        <p:nvSpPr>
          <p:cNvPr id="10" name="Oval 9"/>
          <p:cNvSpPr/>
          <p:nvPr/>
        </p:nvSpPr>
        <p:spPr>
          <a:xfrm>
            <a:off x="4423420" y="3284984"/>
            <a:ext cx="792088" cy="720080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107247"/>
              </p:ext>
            </p:extLst>
          </p:nvPr>
        </p:nvGraphicFramePr>
        <p:xfrm>
          <a:off x="20637" y="548680"/>
          <a:ext cx="10266363" cy="508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4" name="MDLDrawObject Class" r:id="rId4" imgW="6305549" imgH="3124211" progId="">
                  <p:embed/>
                </p:oleObj>
              </mc:Choice>
              <mc:Fallback>
                <p:oleObj name="MDLDrawObject Class" r:id="rId4" imgW="6305549" imgH="3124211" progId="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7" y="548680"/>
                        <a:ext cx="10266363" cy="5086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Straight Arrow Connector 15"/>
          <p:cNvCxnSpPr/>
          <p:nvPr/>
        </p:nvCxnSpPr>
        <p:spPr>
          <a:xfrm rot="16200000" flipV="1">
            <a:off x="7519764" y="2348880"/>
            <a:ext cx="432048" cy="432048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7972754" y="3177984"/>
            <a:ext cx="452337" cy="504056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174625" y="1879792"/>
          <a:ext cx="10112375" cy="4978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2" name="MDLDrawObject Class" r:id="rId4" imgW="8288640" imgH="4073400" progId="">
                  <p:embed/>
                </p:oleObj>
              </mc:Choice>
              <mc:Fallback>
                <p:oleObj name="MDLDrawObject Class" r:id="rId4" imgW="8288640" imgH="4073400" progId="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25" y="1879792"/>
                        <a:ext cx="10112375" cy="49782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927476" y="0"/>
            <a:ext cx="1944216" cy="643766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n-US" sz="3600" b="1" dirty="0" smtClean="0"/>
              <a:t>NAD</a:t>
            </a:r>
            <a:r>
              <a:rPr lang="el-GR" sz="3600" b="1" dirty="0" smtClean="0"/>
              <a:t>Ρ</a:t>
            </a:r>
            <a:r>
              <a:rPr lang="el-GR" sz="3600" b="1" baseline="30000" dirty="0" smtClean="0"/>
              <a:t>+</a:t>
            </a:r>
            <a:r>
              <a:rPr lang="el-GR" sz="3600" b="1" dirty="0" smtClean="0"/>
              <a:t> </a:t>
            </a:r>
          </a:p>
        </p:txBody>
      </p:sp>
      <p:sp>
        <p:nvSpPr>
          <p:cNvPr id="7" name="Oval 6"/>
          <p:cNvSpPr/>
          <p:nvPr/>
        </p:nvSpPr>
        <p:spPr>
          <a:xfrm>
            <a:off x="8023820" y="5013176"/>
            <a:ext cx="2088232" cy="14127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l-GR" sz="6600" b="1" dirty="0">
                <a:solidFill>
                  <a:schemeClr val="bg1"/>
                </a:solidFill>
              </a:rPr>
              <a:t>+Η</a:t>
            </a:r>
            <a:r>
              <a:rPr lang="el-GR" sz="6600" b="1" baseline="30000" dirty="0">
                <a:solidFill>
                  <a:schemeClr val="bg1"/>
                </a:solidFill>
              </a:rPr>
              <a:t>+</a:t>
            </a:r>
            <a:endParaRPr lang="el-GR" sz="6600" b="1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4027376" y="1088740"/>
            <a:ext cx="2304256" cy="1512168"/>
          </a:xfrm>
          <a:prstGeom prst="straightConnector1">
            <a:avLst/>
          </a:prstGeom>
          <a:ln w="152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439644" y="1268760"/>
            <a:ext cx="1492716" cy="58477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l-GR" sz="3200" b="1" dirty="0" smtClean="0"/>
              <a:t>2</a:t>
            </a:r>
            <a:r>
              <a:rPr lang="en-US" sz="3200" b="1" dirty="0" smtClean="0"/>
              <a:t>e</a:t>
            </a:r>
            <a:r>
              <a:rPr lang="en-US" sz="3200" b="1" baseline="30000" dirty="0" smtClean="0"/>
              <a:t>-</a:t>
            </a:r>
            <a:r>
              <a:rPr lang="en-US" sz="3200" b="1" dirty="0" smtClean="0"/>
              <a:t>+2H</a:t>
            </a:r>
            <a:r>
              <a:rPr lang="en-US" sz="3200" b="1" baseline="30000" dirty="0" smtClean="0"/>
              <a:t>+</a:t>
            </a:r>
            <a:endParaRPr lang="el-GR" sz="3200" b="1" dirty="0"/>
          </a:p>
        </p:txBody>
      </p:sp>
      <p:sp>
        <p:nvSpPr>
          <p:cNvPr id="12" name="Arc 11"/>
          <p:cNvSpPr/>
          <p:nvPr/>
        </p:nvSpPr>
        <p:spPr>
          <a:xfrm rot="19051479">
            <a:off x="4777266" y="1579851"/>
            <a:ext cx="1872208" cy="1349066"/>
          </a:xfrm>
          <a:prstGeom prst="arc">
            <a:avLst>
              <a:gd name="adj1" fmla="val 15099063"/>
              <a:gd name="adj2" fmla="val 0"/>
            </a:avLst>
          </a:prstGeom>
          <a:ln w="76200">
            <a:solidFill>
              <a:srgbClr val="FFFF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14" name="Straight Arrow Connector 13"/>
          <p:cNvCxnSpPr/>
          <p:nvPr/>
        </p:nvCxnSpPr>
        <p:spPr>
          <a:xfrm rot="5400000">
            <a:off x="8095828" y="2204864"/>
            <a:ext cx="504056" cy="36004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6200000" flipV="1">
            <a:off x="7519764" y="3429000"/>
            <a:ext cx="432048" cy="432048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0800000">
            <a:off x="7951812" y="4437112"/>
            <a:ext cx="648072" cy="72008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>
            <a:off x="9319964" y="4509120"/>
            <a:ext cx="504056" cy="36004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V="1">
            <a:off x="6799684" y="1772816"/>
            <a:ext cx="432048" cy="432048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7519764" y="980728"/>
            <a:ext cx="504056" cy="36004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23020" y="404664"/>
            <a:ext cx="1870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b="1" dirty="0" smtClean="0"/>
              <a:t>Η αναγωγή</a:t>
            </a:r>
            <a:endParaRPr lang="el-GR" sz="2800" b="1" dirty="0"/>
          </a:p>
        </p:txBody>
      </p:sp>
    </p:spTree>
    <p:extLst>
      <p:ext uri="{BB962C8B-B14F-4D97-AF65-F5344CB8AC3E}">
        <p14:creationId xmlns:p14="http://schemas.microsoft.com/office/powerpoint/2010/main" val="2616528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5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46956" y="188640"/>
            <a:ext cx="9865096" cy="2305759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l-GR" sz="3600" b="1" dirty="0" smtClean="0"/>
              <a:t>Το </a:t>
            </a:r>
            <a:r>
              <a:rPr lang="en-US" sz="3600" b="1" dirty="0" smtClean="0"/>
              <a:t>NAD</a:t>
            </a:r>
            <a:r>
              <a:rPr lang="el-GR" sz="3600" b="1" dirty="0" smtClean="0"/>
              <a:t>Ρ</a:t>
            </a:r>
            <a:r>
              <a:rPr lang="en-US" sz="3600" b="1" dirty="0" smtClean="0"/>
              <a:t>H+H</a:t>
            </a:r>
            <a:r>
              <a:rPr lang="el-GR" sz="3600" b="1" baseline="30000" dirty="0" smtClean="0"/>
              <a:t>+</a:t>
            </a:r>
            <a:r>
              <a:rPr lang="el-GR" sz="3600" b="1" dirty="0" smtClean="0"/>
              <a:t>: </a:t>
            </a:r>
            <a:r>
              <a:rPr lang="el-GR" sz="3600" b="1" dirty="0" smtClean="0">
                <a:solidFill>
                  <a:srgbClr val="FFFF00"/>
                </a:solidFill>
              </a:rPr>
              <a:t>η</a:t>
            </a:r>
            <a:r>
              <a:rPr lang="el-GR" sz="3600" b="1" dirty="0" smtClean="0"/>
              <a:t> </a:t>
            </a:r>
            <a:r>
              <a:rPr lang="el-GR" sz="3600" b="1" dirty="0" smtClean="0">
                <a:solidFill>
                  <a:srgbClr val="FFFF00"/>
                </a:solidFill>
              </a:rPr>
              <a:t>αναγωγική δύναμη του κυττάρου</a:t>
            </a:r>
          </a:p>
          <a:p>
            <a:pPr algn="ctr"/>
            <a:r>
              <a:rPr lang="el-GR" sz="3600" b="1" dirty="0" smtClean="0"/>
              <a:t>Παρέχει τα ηλεκτρόνιά του σε όλες τις αναγωγικές βιοσυνθετικές αντιδράσεις (π.χ. σύνθεση σακχάρων, σύνθεση λιπιδίων, κ.ά.)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74948" y="3212976"/>
            <a:ext cx="9865096" cy="3413755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l-GR" sz="3600" b="1" dirty="0" smtClean="0"/>
              <a:t>Το </a:t>
            </a:r>
            <a:r>
              <a:rPr lang="en-US" sz="3600" b="1" dirty="0" smtClean="0"/>
              <a:t>NAD</a:t>
            </a:r>
            <a:r>
              <a:rPr lang="el-GR" sz="3600" b="1" dirty="0" smtClean="0"/>
              <a:t>Ρ</a:t>
            </a:r>
            <a:r>
              <a:rPr lang="en-US" sz="3600" b="1" dirty="0" smtClean="0"/>
              <a:t>H+H</a:t>
            </a:r>
            <a:r>
              <a:rPr lang="el-GR" sz="3600" b="1" baseline="30000" dirty="0" smtClean="0"/>
              <a:t>+</a:t>
            </a:r>
            <a:r>
              <a:rPr lang="el-GR" sz="3600" b="1" dirty="0" smtClean="0"/>
              <a:t>: </a:t>
            </a:r>
            <a:r>
              <a:rPr lang="el-GR" sz="3600" b="1" dirty="0" smtClean="0">
                <a:solidFill>
                  <a:srgbClr val="FFFF00"/>
                </a:solidFill>
              </a:rPr>
              <a:t>η</a:t>
            </a:r>
            <a:r>
              <a:rPr lang="el-GR" sz="3600" b="1" dirty="0" smtClean="0"/>
              <a:t> </a:t>
            </a:r>
            <a:r>
              <a:rPr lang="el-GR" sz="3600" b="1" dirty="0" smtClean="0">
                <a:solidFill>
                  <a:srgbClr val="FFFF00"/>
                </a:solidFill>
              </a:rPr>
              <a:t>αναγωγική δύναμη του κυττάρου</a:t>
            </a:r>
          </a:p>
          <a:p>
            <a:pPr algn="ctr"/>
            <a:r>
              <a:rPr lang="el-GR" sz="3600" b="1" dirty="0" smtClean="0"/>
              <a:t>Παράγεται στη </a:t>
            </a:r>
            <a:r>
              <a:rPr lang="el-GR" sz="3600" b="1" dirty="0" smtClean="0">
                <a:solidFill>
                  <a:srgbClr val="FFFF00"/>
                </a:solidFill>
              </a:rPr>
              <a:t>μεταβολική οδό των φωσφορικών πεντοζών με πρώτη ύλη τη γλυκόζη </a:t>
            </a:r>
            <a:r>
              <a:rPr lang="el-GR" sz="3600" b="1" dirty="0" smtClean="0"/>
              <a:t>(στους φωτοσυνθετικούς οργανισμούς την ημέρα παράγεται στις </a:t>
            </a:r>
            <a:r>
              <a:rPr lang="el-GR" sz="3600" b="1" dirty="0" smtClean="0">
                <a:solidFill>
                  <a:srgbClr val="FFFF00"/>
                </a:solidFill>
              </a:rPr>
              <a:t>φωτοχημικές αντιδράσεις της φωτοσύνθεσης)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46956" y="188640"/>
            <a:ext cx="9865096" cy="2859757"/>
          </a:xfrm>
          <a:prstGeom prst="rect">
            <a:avLst/>
          </a:prstGeom>
          <a:noFill/>
          <a:ln w="381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l-GR" sz="3600" b="1" dirty="0" smtClean="0"/>
              <a:t>Το </a:t>
            </a:r>
            <a:r>
              <a:rPr lang="en-US" sz="3600" b="1" dirty="0" smtClean="0"/>
              <a:t>NAD</a:t>
            </a:r>
            <a:r>
              <a:rPr lang="el-GR" sz="3600" b="1" dirty="0" smtClean="0"/>
              <a:t> είναι παρόμοιο με το </a:t>
            </a:r>
            <a:r>
              <a:rPr lang="en-US" sz="3600" b="1" dirty="0" smtClean="0"/>
              <a:t>NAD</a:t>
            </a:r>
            <a:r>
              <a:rPr lang="el-GR" sz="3600" b="1" dirty="0" smtClean="0"/>
              <a:t>Ρ: αυτό </a:t>
            </a:r>
            <a:r>
              <a:rPr lang="el-GR" sz="3600" b="1" u="sng" dirty="0" smtClean="0"/>
              <a:t>ΔΕΝ</a:t>
            </a:r>
            <a:r>
              <a:rPr lang="el-GR" sz="3600" b="1" dirty="0" smtClean="0"/>
              <a:t> φέρει φωσφορική ομάδα στη ριβόζη του νουκλεοσιδίου της αδενίνης. </a:t>
            </a:r>
          </a:p>
          <a:p>
            <a:pPr algn="ctr"/>
            <a:r>
              <a:rPr lang="el-GR" sz="3600" b="1" dirty="0" smtClean="0">
                <a:solidFill>
                  <a:srgbClr val="FFFF00"/>
                </a:solidFill>
              </a:rPr>
              <a:t>Παρέχει τα ηλεκτρόνιά του στην αναπνευστική αλυσίδα κατά την αναπνοή</a:t>
            </a: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2473371"/>
              </p:ext>
            </p:extLst>
          </p:nvPr>
        </p:nvGraphicFramePr>
        <p:xfrm>
          <a:off x="611188" y="3021013"/>
          <a:ext cx="9091612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55" name="MDLDrawObject Class" r:id="rId4" imgW="6305549" imgH="2695557" progId="">
                  <p:embed/>
                </p:oleObj>
              </mc:Choice>
              <mc:Fallback>
                <p:oleObj name="MDLDrawObject Class" r:id="rId4" imgW="6305549" imgH="2695557" progId="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3021013"/>
                        <a:ext cx="9091612" cy="388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337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/>
          <p:cNvSpPr>
            <a:spLocks noChangeArrowheads="1"/>
          </p:cNvSpPr>
          <p:nvPr/>
        </p:nvSpPr>
        <p:spPr bwMode="auto">
          <a:xfrm>
            <a:off x="5935588" y="2492896"/>
            <a:ext cx="3744416" cy="1443985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n-US" sz="4400" b="1">
                <a:solidFill>
                  <a:srgbClr val="FFFF00"/>
                </a:solidFill>
              </a:rPr>
              <a:t>ATP</a:t>
            </a:r>
          </a:p>
          <a:p>
            <a:pPr algn="ctr"/>
            <a:r>
              <a:rPr lang="en-US" sz="4400" b="1">
                <a:solidFill>
                  <a:srgbClr val="FFFF00"/>
                </a:solidFill>
              </a:rPr>
              <a:t>NAD</a:t>
            </a:r>
            <a:r>
              <a:rPr lang="el-GR" sz="4400" b="1">
                <a:solidFill>
                  <a:srgbClr val="FFFF00"/>
                </a:solidFill>
              </a:rPr>
              <a:t>Ρ</a:t>
            </a:r>
            <a:r>
              <a:rPr lang="en-US" sz="4400" b="1">
                <a:solidFill>
                  <a:srgbClr val="FFFF00"/>
                </a:solidFill>
              </a:rPr>
              <a:t>H</a:t>
            </a:r>
            <a:r>
              <a:rPr lang="el-GR" sz="4400" b="1">
                <a:solidFill>
                  <a:srgbClr val="FFFF00"/>
                </a:solidFill>
              </a:rPr>
              <a:t>+Η</a:t>
            </a:r>
            <a:r>
              <a:rPr lang="el-GR" sz="4400" b="1" baseline="30000">
                <a:solidFill>
                  <a:srgbClr val="FFFF00"/>
                </a:solidFill>
              </a:rPr>
              <a:t>+</a:t>
            </a:r>
            <a:endParaRPr lang="en-US" sz="3200" b="1">
              <a:solidFill>
                <a:schemeClr val="bg1"/>
              </a:solidFill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911252" y="2780928"/>
            <a:ext cx="3744416" cy="1936428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l-GR" sz="6000" b="1" dirty="0" smtClean="0">
                <a:solidFill>
                  <a:srgbClr val="FFFF00"/>
                </a:solidFill>
              </a:rPr>
              <a:t>ΑΤΡ</a:t>
            </a:r>
          </a:p>
          <a:p>
            <a:pPr algn="ctr"/>
            <a:r>
              <a:rPr lang="el-GR" sz="6000" b="1" dirty="0" smtClean="0">
                <a:solidFill>
                  <a:srgbClr val="FFFF00"/>
                </a:solidFill>
              </a:rPr>
              <a:t>?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000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30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animBg="1"/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3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600075" cy="381000"/>
          </a:xfrm>
          <a:noFill/>
        </p:spPr>
        <p:txBody>
          <a:bodyPr anchor="ctr"/>
          <a:lstStyle/>
          <a:p>
            <a:pPr algn="ctr"/>
            <a:fld id="{7D0DA8A4-D782-422D-8D0E-4F3E63B26D33}" type="slidenum">
              <a:rPr lang="en-US" b="1">
                <a:solidFill>
                  <a:schemeClr val="tx2"/>
                </a:solidFill>
                <a:latin typeface="Times New Roman" pitchFamily="18" charset="0"/>
              </a:rPr>
              <a:pPr algn="ctr"/>
              <a:t>32</a:t>
            </a:fld>
            <a:endParaRPr lang="en-US" b="1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54275" name="Picture 2" descr="at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3550" y="333375"/>
            <a:ext cx="9144000" cy="59436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sp>
        <p:nvSpPr>
          <p:cNvPr id="54276" name="Text Box 3"/>
          <p:cNvSpPr txBox="1">
            <a:spLocks noChangeArrowheads="1"/>
          </p:cNvSpPr>
          <p:nvPr/>
        </p:nvSpPr>
        <p:spPr bwMode="auto">
          <a:xfrm>
            <a:off x="990600" y="3352800"/>
            <a:ext cx="116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b="1">
                <a:solidFill>
                  <a:schemeClr val="bg1"/>
                </a:solidFill>
                <a:latin typeface="Arial" pitchFamily="34" charset="0"/>
              </a:rPr>
              <a:t>Ριβόζη</a:t>
            </a:r>
          </a:p>
        </p:txBody>
      </p:sp>
      <p:sp>
        <p:nvSpPr>
          <p:cNvPr id="54277" name="Text Box 4"/>
          <p:cNvSpPr txBox="1">
            <a:spLocks noChangeArrowheads="1"/>
          </p:cNvSpPr>
          <p:nvPr/>
        </p:nvSpPr>
        <p:spPr bwMode="auto">
          <a:xfrm>
            <a:off x="4038600" y="685800"/>
            <a:ext cx="1343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b="1">
                <a:solidFill>
                  <a:schemeClr val="bg1"/>
                </a:solidFill>
                <a:latin typeface="Arial" pitchFamily="34" charset="0"/>
              </a:rPr>
              <a:t>Αδενίνη</a:t>
            </a:r>
          </a:p>
        </p:txBody>
      </p:sp>
      <p:sp>
        <p:nvSpPr>
          <p:cNvPr id="54278" name="Text Box 5"/>
          <p:cNvSpPr txBox="1">
            <a:spLocks noChangeArrowheads="1"/>
          </p:cNvSpPr>
          <p:nvPr/>
        </p:nvSpPr>
        <p:spPr bwMode="auto">
          <a:xfrm>
            <a:off x="6858000" y="3048000"/>
            <a:ext cx="22812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Arial" pitchFamily="34" charset="0"/>
              </a:rPr>
              <a:t>Φωσφορικές </a:t>
            </a:r>
          </a:p>
          <a:p>
            <a:r>
              <a:rPr lang="en-US" b="1">
                <a:solidFill>
                  <a:schemeClr val="bg1"/>
                </a:solidFill>
                <a:latin typeface="Arial" pitchFamily="34" charset="0"/>
              </a:rPr>
              <a:t>Ομάδες</a:t>
            </a:r>
            <a:r>
              <a:rPr lang="el-GR" b="1">
                <a:solidFill>
                  <a:schemeClr val="bg1"/>
                </a:solidFill>
                <a:latin typeface="Arial" pitchFamily="34" charset="0"/>
              </a:rPr>
              <a:t> (τρεις)</a:t>
            </a:r>
            <a:endParaRPr lang="en-US" b="1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54279" name="Line 6"/>
          <p:cNvSpPr>
            <a:spLocks noChangeShapeType="1"/>
          </p:cNvSpPr>
          <p:nvPr/>
        </p:nvSpPr>
        <p:spPr bwMode="auto">
          <a:xfrm>
            <a:off x="2057400" y="3581400"/>
            <a:ext cx="9144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54280" name="Line 7"/>
          <p:cNvSpPr>
            <a:spLocks noChangeShapeType="1"/>
          </p:cNvSpPr>
          <p:nvPr/>
        </p:nvSpPr>
        <p:spPr bwMode="auto">
          <a:xfrm flipH="1">
            <a:off x="3352800" y="1219200"/>
            <a:ext cx="685800" cy="381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l-GR"/>
          </a:p>
        </p:txBody>
      </p:sp>
      <p:graphicFrame>
        <p:nvGraphicFramePr>
          <p:cNvPr id="5428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7786306"/>
              </p:ext>
            </p:extLst>
          </p:nvPr>
        </p:nvGraphicFramePr>
        <p:xfrm>
          <a:off x="317500" y="180975"/>
          <a:ext cx="9678988" cy="528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MDLDrawObject Class" r:id="rId5" imgW="5219577" imgH="2848069" progId="">
                  <p:embed/>
                </p:oleObj>
              </mc:Choice>
              <mc:Fallback>
                <p:oleObj name="MDLDrawObject Class" r:id="rId5" imgW="5219577" imgH="2848069" progId="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00" y="180975"/>
                        <a:ext cx="9678988" cy="5281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927476" y="5103674"/>
            <a:ext cx="520668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7200" b="1" dirty="0" smtClean="0"/>
              <a:t>ΑΤΡ: </a:t>
            </a:r>
          </a:p>
          <a:p>
            <a:r>
              <a:rPr lang="el-GR" sz="3600" b="1" dirty="0" smtClean="0"/>
              <a:t>τριφωσφορική αδενοσίνη</a:t>
            </a:r>
            <a:endParaRPr lang="el-GR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4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/>
      <p:bldP spid="54277" grpId="0"/>
      <p:bldP spid="54278" grpId="0"/>
      <p:bldP spid="54279" grpId="0" animBg="1"/>
      <p:bldP spid="5428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0"/>
          <p:cNvGraphicFramePr>
            <a:graphicFrameLocks noChangeAspect="1"/>
          </p:cNvGraphicFramePr>
          <p:nvPr/>
        </p:nvGraphicFramePr>
        <p:xfrm>
          <a:off x="4984750" y="3025775"/>
          <a:ext cx="5302250" cy="383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8" name="MDLDrawObject Class" r:id="rId4" imgW="6190920" imgH="4466880" progId="">
                  <p:embed/>
                </p:oleObj>
              </mc:Choice>
              <mc:Fallback>
                <p:oleObj name="MDLDrawObject Class" r:id="rId4" imgW="6190920" imgH="4466880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4750" y="3025775"/>
                        <a:ext cx="5302250" cy="3832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53882" dir="13500000" algn="ctr" rotWithShape="0">
                                <a:schemeClr val="bg2">
                                  <a:alpha val="50000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Down Arrow 14"/>
          <p:cNvSpPr/>
          <p:nvPr/>
        </p:nvSpPr>
        <p:spPr>
          <a:xfrm rot="18919207">
            <a:off x="3879098" y="2216799"/>
            <a:ext cx="504056" cy="21407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16" name="Object 10"/>
          <p:cNvGraphicFramePr>
            <a:graphicFrameLocks noChangeAspect="1"/>
          </p:cNvGraphicFramePr>
          <p:nvPr/>
        </p:nvGraphicFramePr>
        <p:xfrm>
          <a:off x="0" y="0"/>
          <a:ext cx="5510213" cy="309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9" name="MDLDrawObject Class" r:id="rId6" imgW="6432480" imgH="3603960" progId="">
                  <p:embed/>
                </p:oleObj>
              </mc:Choice>
              <mc:Fallback>
                <p:oleObj name="MDLDrawObject Class" r:id="rId6" imgW="6432480" imgH="3603960" progId="">
                  <p:embed/>
                  <p:pic>
                    <p:nvPicPr>
                      <p:cNvPr id="0" name="Picture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5510213" cy="309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53882" dir="13500000" algn="ctr" rotWithShape="0">
                                <a:schemeClr val="bg2">
                                  <a:alpha val="50000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Arc 16"/>
          <p:cNvSpPr/>
          <p:nvPr/>
        </p:nvSpPr>
        <p:spPr>
          <a:xfrm>
            <a:off x="2495532" y="2268545"/>
            <a:ext cx="1080120" cy="2376264"/>
          </a:xfrm>
          <a:prstGeom prst="arc">
            <a:avLst>
              <a:gd name="adj1" fmla="val 17750117"/>
              <a:gd name="adj2" fmla="val 3762107"/>
            </a:avLst>
          </a:prstGeom>
          <a:ln w="1524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TextBox 17"/>
          <p:cNvSpPr txBox="1"/>
          <p:nvPr/>
        </p:nvSpPr>
        <p:spPr>
          <a:xfrm>
            <a:off x="2407196" y="4149080"/>
            <a:ext cx="1846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dirty="0" smtClean="0"/>
              <a:t>ενέργεια</a:t>
            </a:r>
            <a:endParaRPr lang="el-GR" sz="3600" dirty="0"/>
          </a:p>
        </p:txBody>
      </p:sp>
      <p:sp>
        <p:nvSpPr>
          <p:cNvPr id="20" name="TextBox 19"/>
          <p:cNvSpPr txBox="1"/>
          <p:nvPr/>
        </p:nvSpPr>
        <p:spPr>
          <a:xfrm>
            <a:off x="4999484" y="5373216"/>
            <a:ext cx="11817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ADP</a:t>
            </a:r>
            <a:endParaRPr lang="el-GR" sz="4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0" y="1772816"/>
            <a:ext cx="10606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ATP</a:t>
            </a:r>
            <a:endParaRPr lang="el-GR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0"/>
          <p:cNvGraphicFramePr>
            <a:graphicFrameLocks noChangeAspect="1"/>
          </p:cNvGraphicFramePr>
          <p:nvPr/>
        </p:nvGraphicFramePr>
        <p:xfrm>
          <a:off x="0" y="0"/>
          <a:ext cx="5313363" cy="309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7" name="MDLDrawObject Class" r:id="rId4" imgW="6203880" imgH="3603960" progId="">
                  <p:embed/>
                </p:oleObj>
              </mc:Choice>
              <mc:Fallback>
                <p:oleObj name="MDLDrawObject Class" r:id="rId4" imgW="6203880" imgH="3603960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5313363" cy="309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53882" dir="13500000" algn="ctr" rotWithShape="0">
                                <a:schemeClr val="bg2">
                                  <a:alpha val="50000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Down Arrow 14"/>
          <p:cNvSpPr/>
          <p:nvPr/>
        </p:nvSpPr>
        <p:spPr>
          <a:xfrm rot="18919207">
            <a:off x="3879098" y="2216799"/>
            <a:ext cx="504056" cy="21407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Arc 16"/>
          <p:cNvSpPr/>
          <p:nvPr/>
        </p:nvSpPr>
        <p:spPr>
          <a:xfrm>
            <a:off x="2495532" y="2268545"/>
            <a:ext cx="1080120" cy="2376264"/>
          </a:xfrm>
          <a:prstGeom prst="arc">
            <a:avLst>
              <a:gd name="adj1" fmla="val 17750117"/>
              <a:gd name="adj2" fmla="val 3762107"/>
            </a:avLst>
          </a:prstGeom>
          <a:ln w="1524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TextBox 17"/>
          <p:cNvSpPr txBox="1"/>
          <p:nvPr/>
        </p:nvSpPr>
        <p:spPr>
          <a:xfrm>
            <a:off x="2407196" y="4149080"/>
            <a:ext cx="1846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dirty="0" smtClean="0"/>
              <a:t>ενέργεια</a:t>
            </a:r>
            <a:endParaRPr lang="el-GR" sz="3600" dirty="0"/>
          </a:p>
        </p:txBody>
      </p:sp>
      <p:sp>
        <p:nvSpPr>
          <p:cNvPr id="20" name="TextBox 19"/>
          <p:cNvSpPr txBox="1"/>
          <p:nvPr/>
        </p:nvSpPr>
        <p:spPr>
          <a:xfrm>
            <a:off x="0" y="2348880"/>
            <a:ext cx="11817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ADP</a:t>
            </a:r>
            <a:endParaRPr lang="el-GR" sz="4400" b="1" dirty="0"/>
          </a:p>
        </p:txBody>
      </p:sp>
      <p:graphicFrame>
        <p:nvGraphicFramePr>
          <p:cNvPr id="9" name="Object 10"/>
          <p:cNvGraphicFramePr>
            <a:graphicFrameLocks noChangeAspect="1"/>
          </p:cNvGraphicFramePr>
          <p:nvPr/>
        </p:nvGraphicFramePr>
        <p:xfrm>
          <a:off x="4816475" y="3243263"/>
          <a:ext cx="5638800" cy="339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8" name="MDLDrawObject Class" r:id="rId6" imgW="6585120" imgH="3959280" progId="">
                  <p:embed/>
                </p:oleObj>
              </mc:Choice>
              <mc:Fallback>
                <p:oleObj name="MDLDrawObject Class" r:id="rId6" imgW="6585120" imgH="3959280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6475" y="3243263"/>
                        <a:ext cx="5638800" cy="339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53882" dir="13500000" algn="ctr" rotWithShape="0">
                                <a:schemeClr val="bg2">
                                  <a:alpha val="50000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855468" y="5157192"/>
            <a:ext cx="13195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AMP</a:t>
            </a:r>
            <a:endParaRPr lang="el-GR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74948" y="404664"/>
            <a:ext cx="9865096" cy="2305759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l-GR" sz="3600" b="1" dirty="0" smtClean="0"/>
              <a:t>Πως χρησιμοποιείται η ενέργεια που απελευθερώνεται  κατά την υδρόλυση της ΑΤΡ στις βιοσυνθετικές αντιδράσεις (π.χ. Σύνθεση σακχαρόζης);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46956" y="4149080"/>
            <a:ext cx="9865096" cy="2305759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l-GR" sz="3600" b="1" dirty="0" smtClean="0"/>
              <a:t>Η ενέργεια που απελευθερώνεται μαζί με τη φωσφορική ομάδα «μεταφέρεται» σε ένα άλλο μόριο...που ενεργοποιείται...και στη συνέχεια συμμετέχει στην αντίδραση σύνθεσης...</a:t>
            </a:r>
          </a:p>
        </p:txBody>
      </p:sp>
      <p:sp>
        <p:nvSpPr>
          <p:cNvPr id="4" name="Down Arrow 3"/>
          <p:cNvSpPr/>
          <p:nvPr/>
        </p:nvSpPr>
        <p:spPr>
          <a:xfrm>
            <a:off x="4783460" y="2852936"/>
            <a:ext cx="936104" cy="12241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8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5482665"/>
              </p:ext>
            </p:extLst>
          </p:nvPr>
        </p:nvGraphicFramePr>
        <p:xfrm>
          <a:off x="4638622" y="270668"/>
          <a:ext cx="5005388" cy="257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9" name="MDLDrawObject Class" r:id="rId4" imgW="4057751" imgH="2276350" progId="">
                  <p:embed/>
                </p:oleObj>
              </mc:Choice>
              <mc:Fallback>
                <p:oleObj name="MDLDrawObject Class" r:id="rId4" imgW="4057751" imgH="2276350" progId="">
                  <p:embed/>
                  <p:pic>
                    <p:nvPicPr>
                      <p:cNvPr id="0" name="Picture 1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8622" y="270668"/>
                        <a:ext cx="5005388" cy="2570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391370"/>
              </p:ext>
            </p:extLst>
          </p:nvPr>
        </p:nvGraphicFramePr>
        <p:xfrm>
          <a:off x="861793" y="107061"/>
          <a:ext cx="3713069" cy="2897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0" name="MDLDrawObject Class" r:id="rId6" imgW="3381279" imgH="2638331" progId="">
                  <p:embed/>
                </p:oleObj>
              </mc:Choice>
              <mc:Fallback>
                <p:oleObj name="MDLDrawObject Class" r:id="rId6" imgW="3381279" imgH="2638331" progId="">
                  <p:embed/>
                  <p:pic>
                    <p:nvPicPr>
                      <p:cNvPr id="0" name="Picture 1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1793" y="107061"/>
                        <a:ext cx="3713069" cy="28973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7" name="Text Box 8"/>
          <p:cNvSpPr txBox="1">
            <a:spLocks noChangeArrowheads="1"/>
          </p:cNvSpPr>
          <p:nvPr/>
        </p:nvSpPr>
        <p:spPr bwMode="auto">
          <a:xfrm>
            <a:off x="4674111" y="1340768"/>
            <a:ext cx="41389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3600" b="1" dirty="0"/>
              <a:t>+</a:t>
            </a:r>
          </a:p>
        </p:txBody>
      </p:sp>
      <p:sp>
        <p:nvSpPr>
          <p:cNvPr id="5128" name="Freeform 9"/>
          <p:cNvSpPr>
            <a:spLocks/>
          </p:cNvSpPr>
          <p:nvPr/>
        </p:nvSpPr>
        <p:spPr bwMode="auto">
          <a:xfrm>
            <a:off x="4567238" y="2420938"/>
            <a:ext cx="431800" cy="1800225"/>
          </a:xfrm>
          <a:custGeom>
            <a:avLst/>
            <a:gdLst>
              <a:gd name="T0" fmla="*/ 0 w 272"/>
              <a:gd name="T1" fmla="*/ 0 h 1134"/>
              <a:gd name="T2" fmla="*/ 360362 w 272"/>
              <a:gd name="T3" fmla="*/ 647700 h 1134"/>
              <a:gd name="T4" fmla="*/ 431800 w 272"/>
              <a:gd name="T5" fmla="*/ 1800225 h 1134"/>
              <a:gd name="T6" fmla="*/ 0 60000 65536"/>
              <a:gd name="T7" fmla="*/ 0 60000 65536"/>
              <a:gd name="T8" fmla="*/ 0 60000 65536"/>
              <a:gd name="T9" fmla="*/ 0 w 272"/>
              <a:gd name="T10" fmla="*/ 0 h 1134"/>
              <a:gd name="T11" fmla="*/ 272 w 272"/>
              <a:gd name="T12" fmla="*/ 1134 h 11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1134">
                <a:moveTo>
                  <a:pt x="0" y="0"/>
                </a:moveTo>
                <a:cubicBezTo>
                  <a:pt x="91" y="109"/>
                  <a:pt x="182" y="219"/>
                  <a:pt x="227" y="408"/>
                </a:cubicBezTo>
                <a:cubicBezTo>
                  <a:pt x="272" y="597"/>
                  <a:pt x="272" y="865"/>
                  <a:pt x="272" y="1134"/>
                </a:cubicBezTo>
              </a:path>
            </a:pathLst>
          </a:custGeom>
          <a:noFill/>
          <a:ln w="7620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pPr algn="ctr"/>
            <a:endParaRPr lang="el-GR" b="1"/>
          </a:p>
        </p:txBody>
      </p:sp>
      <p:sp>
        <p:nvSpPr>
          <p:cNvPr id="5129" name="Freeform 10"/>
          <p:cNvSpPr>
            <a:spLocks/>
          </p:cNvSpPr>
          <p:nvPr/>
        </p:nvSpPr>
        <p:spPr bwMode="auto">
          <a:xfrm>
            <a:off x="4999038" y="2325688"/>
            <a:ext cx="455612" cy="1751012"/>
          </a:xfrm>
          <a:custGeom>
            <a:avLst/>
            <a:gdLst>
              <a:gd name="T0" fmla="*/ 455612 w 287"/>
              <a:gd name="T1" fmla="*/ 0 h 1103"/>
              <a:gd name="T2" fmla="*/ 166687 w 287"/>
              <a:gd name="T3" fmla="*/ 514350 h 1103"/>
              <a:gd name="T4" fmla="*/ 0 w 287"/>
              <a:gd name="T5" fmla="*/ 1751012 h 1103"/>
              <a:gd name="T6" fmla="*/ 0 60000 65536"/>
              <a:gd name="T7" fmla="*/ 0 60000 65536"/>
              <a:gd name="T8" fmla="*/ 0 60000 65536"/>
              <a:gd name="T9" fmla="*/ 0 w 287"/>
              <a:gd name="T10" fmla="*/ 0 h 1103"/>
              <a:gd name="T11" fmla="*/ 287 w 287"/>
              <a:gd name="T12" fmla="*/ 1103 h 110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7" h="1103">
                <a:moveTo>
                  <a:pt x="287" y="0"/>
                </a:moveTo>
                <a:cubicBezTo>
                  <a:pt x="257" y="54"/>
                  <a:pt x="153" y="140"/>
                  <a:pt x="105" y="324"/>
                </a:cubicBezTo>
                <a:cubicBezTo>
                  <a:pt x="57" y="508"/>
                  <a:pt x="22" y="941"/>
                  <a:pt x="0" y="1103"/>
                </a:cubicBezTo>
              </a:path>
            </a:pathLst>
          </a:cu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l-GR" b="1"/>
          </a:p>
        </p:txBody>
      </p:sp>
      <p:sp>
        <p:nvSpPr>
          <p:cNvPr id="5130" name="Text Box 11"/>
          <p:cNvSpPr txBox="1">
            <a:spLocks noChangeArrowheads="1"/>
          </p:cNvSpPr>
          <p:nvPr/>
        </p:nvSpPr>
        <p:spPr bwMode="auto">
          <a:xfrm>
            <a:off x="318964" y="247982"/>
            <a:ext cx="1044388" cy="36933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l-GR" b="1" dirty="0">
                <a:solidFill>
                  <a:srgbClr val="FFFF00"/>
                </a:solidFill>
              </a:rPr>
              <a:t>ΓΛΥΚΟΖΗ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5131" name="Text Box 12"/>
          <p:cNvSpPr txBox="1">
            <a:spLocks noChangeArrowheads="1"/>
          </p:cNvSpPr>
          <p:nvPr/>
        </p:nvSpPr>
        <p:spPr bwMode="auto">
          <a:xfrm>
            <a:off x="8239844" y="291001"/>
            <a:ext cx="1404166" cy="36933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l-GR" b="1" dirty="0">
                <a:solidFill>
                  <a:srgbClr val="FFFF00"/>
                </a:solidFill>
              </a:rPr>
              <a:t>ΦΡΟΥΚΤΟΖΗ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5132" name="Text Box 13"/>
          <p:cNvSpPr txBox="1">
            <a:spLocks noChangeArrowheads="1"/>
          </p:cNvSpPr>
          <p:nvPr/>
        </p:nvSpPr>
        <p:spPr bwMode="auto">
          <a:xfrm>
            <a:off x="561818" y="6000280"/>
            <a:ext cx="1603068" cy="646331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l-GR" b="1" dirty="0" smtClean="0">
                <a:solidFill>
                  <a:srgbClr val="FFFF00"/>
                </a:solidFill>
              </a:rPr>
              <a:t>ΣΑΚΧΑΡΟΖΗ</a:t>
            </a:r>
            <a:endParaRPr lang="en-US" b="1" dirty="0" smtClean="0">
              <a:solidFill>
                <a:srgbClr val="FFFF00"/>
              </a:solidFill>
            </a:endParaRPr>
          </a:p>
          <a:p>
            <a:pPr algn="ctr"/>
            <a:r>
              <a:rPr lang="en-US" b="1" dirty="0" smtClean="0">
                <a:solidFill>
                  <a:srgbClr val="FFFF00"/>
                </a:solidFill>
              </a:rPr>
              <a:t>(</a:t>
            </a:r>
            <a:r>
              <a:rPr lang="el-GR" b="1" dirty="0" smtClean="0">
                <a:solidFill>
                  <a:srgbClr val="FFFF00"/>
                </a:solidFill>
              </a:rPr>
              <a:t>κοινή ζάχαρη)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5133" name="Text Box 14"/>
          <p:cNvSpPr txBox="1">
            <a:spLocks noChangeArrowheads="1"/>
          </p:cNvSpPr>
          <p:nvPr/>
        </p:nvSpPr>
        <p:spPr bwMode="auto">
          <a:xfrm>
            <a:off x="5275740" y="3213100"/>
            <a:ext cx="2002471" cy="58477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l-GR" sz="3200" b="1" dirty="0"/>
              <a:t>+ ενέργεια</a:t>
            </a:r>
            <a:endParaRPr lang="en-GB" sz="3200" b="1" dirty="0"/>
          </a:p>
        </p:txBody>
      </p:sp>
      <p:graphicFrame>
        <p:nvGraphicFramePr>
          <p:cNvPr id="2" name="Αντικείμενο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8015873"/>
              </p:ext>
            </p:extLst>
          </p:nvPr>
        </p:nvGraphicFramePr>
        <p:xfrm>
          <a:off x="1399084" y="3614032"/>
          <a:ext cx="8081638" cy="3127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1" name="MDLDrawObject Class" r:id="rId8" imgW="7162881" imgH="2771678" progId="">
                  <p:embed/>
                </p:oleObj>
              </mc:Choice>
              <mc:Fallback>
                <p:oleObj name="MDLDrawObject Class" r:id="rId8" imgW="7162881" imgH="2771678" progId="">
                  <p:embed/>
                  <p:pic>
                    <p:nvPicPr>
                      <p:cNvPr id="0" name="Picture 1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9084" y="3614032"/>
                        <a:ext cx="8081638" cy="31273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8" grpId="0" animBg="1"/>
      <p:bldP spid="5129" grpId="0" animBg="1"/>
      <p:bldP spid="5132" grpId="0" animBg="1"/>
      <p:bldP spid="513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3" name="AutoShape 3"/>
          <p:cNvSpPr>
            <a:spLocks noChangeArrowheads="1"/>
          </p:cNvSpPr>
          <p:nvPr/>
        </p:nvSpPr>
        <p:spPr bwMode="auto">
          <a:xfrm>
            <a:off x="3775348" y="1268760"/>
            <a:ext cx="2303463" cy="2089150"/>
          </a:xfrm>
          <a:prstGeom prst="star16">
            <a:avLst>
              <a:gd name="adj" fmla="val 37500"/>
            </a:avLst>
          </a:prstGeom>
          <a:solidFill>
            <a:srgbClr val="CC6600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l-GR"/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534988" y="2924944"/>
            <a:ext cx="1352550" cy="914400"/>
            <a:chOff x="564" y="2707"/>
            <a:chExt cx="852" cy="576"/>
          </a:xfrm>
        </p:grpSpPr>
        <p:sp>
          <p:nvSpPr>
            <p:cNvPr id="6162" name="AutoShape 12"/>
            <p:cNvSpPr>
              <a:spLocks noChangeArrowheads="1"/>
            </p:cNvSpPr>
            <p:nvPr/>
          </p:nvSpPr>
          <p:spPr bwMode="auto">
            <a:xfrm>
              <a:off x="564" y="2707"/>
              <a:ext cx="852" cy="576"/>
            </a:xfrm>
            <a:prstGeom prst="star16">
              <a:avLst>
                <a:gd name="adj" fmla="val 37500"/>
              </a:avLst>
            </a:prstGeom>
            <a:solidFill>
              <a:srgbClr val="CC00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l-GR"/>
            </a:p>
          </p:txBody>
        </p:sp>
        <p:sp>
          <p:nvSpPr>
            <p:cNvPr id="6163" name="Rectangle 13"/>
            <p:cNvSpPr>
              <a:spLocks noChangeArrowheads="1"/>
            </p:cNvSpPr>
            <p:nvPr/>
          </p:nvSpPr>
          <p:spPr bwMode="auto">
            <a:xfrm>
              <a:off x="921" y="3002"/>
              <a:ext cx="11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ctr" defTabSz="762000"/>
              <a:endParaRPr lang="en-GB"/>
            </a:p>
          </p:txBody>
        </p:sp>
        <p:sp>
          <p:nvSpPr>
            <p:cNvPr id="6164" name="Rectangle 14"/>
            <p:cNvSpPr>
              <a:spLocks noChangeArrowheads="1"/>
            </p:cNvSpPr>
            <p:nvPr/>
          </p:nvSpPr>
          <p:spPr bwMode="auto">
            <a:xfrm>
              <a:off x="682" y="2843"/>
              <a:ext cx="574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ctr" defTabSz="762000"/>
              <a:r>
                <a:rPr lang="en-US" sz="3200" b="1" dirty="0">
                  <a:solidFill>
                    <a:srgbClr val="FFFF00"/>
                  </a:solidFill>
                </a:rPr>
                <a:t>ADP</a:t>
              </a:r>
            </a:p>
          </p:txBody>
        </p:sp>
      </p:grpSp>
      <p:sp>
        <p:nvSpPr>
          <p:cNvPr id="6161" name="Rectangle 7"/>
          <p:cNvSpPr>
            <a:spLocks noChangeArrowheads="1"/>
          </p:cNvSpPr>
          <p:nvPr/>
        </p:nvSpPr>
        <p:spPr bwMode="auto">
          <a:xfrm>
            <a:off x="3343300" y="404664"/>
            <a:ext cx="2114551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defTabSz="762000"/>
            <a:r>
              <a:rPr lang="en-US" sz="2800" b="1" dirty="0"/>
              <a:t>1-Ρ-ΓΛΥΚΟΖΗ</a:t>
            </a:r>
          </a:p>
        </p:txBody>
      </p:sp>
      <p:graphicFrame>
        <p:nvGraphicFramePr>
          <p:cNvPr id="6149" name="Object 23"/>
          <p:cNvGraphicFramePr>
            <a:graphicFrameLocks noChangeAspect="1"/>
          </p:cNvGraphicFramePr>
          <p:nvPr/>
        </p:nvGraphicFramePr>
        <p:xfrm>
          <a:off x="1183060" y="0"/>
          <a:ext cx="4683126" cy="31829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10" name="MDLDrawObject Class" r:id="rId4" imgW="3775680" imgH="2563560" progId="">
                  <p:embed/>
                </p:oleObj>
              </mc:Choice>
              <mc:Fallback>
                <p:oleObj name="MDLDrawObject Class" r:id="rId4" imgW="3775680" imgH="2563560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3060" y="0"/>
                        <a:ext cx="4683126" cy="31829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9206" name="Rectangle 6"/>
          <p:cNvSpPr>
            <a:spLocks noChangeArrowheads="1"/>
          </p:cNvSpPr>
          <p:nvPr/>
        </p:nvSpPr>
        <p:spPr bwMode="auto">
          <a:xfrm>
            <a:off x="4145219" y="6143625"/>
            <a:ext cx="1520288" cy="523862"/>
          </a:xfrm>
          <a:prstGeom prst="rect">
            <a:avLst/>
          </a:prstGeom>
          <a:noFill/>
          <a:ln w="9525">
            <a:solidFill>
              <a:srgbClr val="333399"/>
            </a:solidFill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defTabSz="762000"/>
            <a:r>
              <a:rPr lang="en-US" sz="2800" b="1" dirty="0"/>
              <a:t>ΓΛΥΚΟΖΗ</a:t>
            </a:r>
          </a:p>
        </p:txBody>
      </p:sp>
      <p:graphicFrame>
        <p:nvGraphicFramePr>
          <p:cNvPr id="179250" name="Object 50"/>
          <p:cNvGraphicFramePr>
            <a:graphicFrameLocks noChangeAspect="1"/>
          </p:cNvGraphicFramePr>
          <p:nvPr/>
        </p:nvGraphicFramePr>
        <p:xfrm>
          <a:off x="3503613" y="3941763"/>
          <a:ext cx="2708275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411" name="MDLDrawObject Class" r:id="rId6" imgW="2364480" imgH="1992240" progId="">
                  <p:embed/>
                </p:oleObj>
              </mc:Choice>
              <mc:Fallback>
                <p:oleObj name="MDLDrawObject Class" r:id="rId6" imgW="2364480" imgH="1992240" progId="">
                  <p:embed/>
                  <p:pic>
                    <p:nvPicPr>
                      <p:cNvPr id="0" name="Picture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3613" y="3941763"/>
                        <a:ext cx="2708275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0" y="5903893"/>
            <a:ext cx="33843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/>
              <a:t>Η ΑΤΡ αντιδρά με τη γλυκόζη</a:t>
            </a:r>
            <a:endParaRPr lang="el-GR" sz="2800" b="1" dirty="0"/>
          </a:p>
        </p:txBody>
      </p:sp>
      <p:grpSp>
        <p:nvGrpSpPr>
          <p:cNvPr id="21" name="Group 37"/>
          <p:cNvGrpSpPr>
            <a:grpSpLocks/>
          </p:cNvGrpSpPr>
          <p:nvPr/>
        </p:nvGrpSpPr>
        <p:grpSpPr bwMode="auto">
          <a:xfrm>
            <a:off x="246956" y="4581128"/>
            <a:ext cx="1809750" cy="1295400"/>
            <a:chOff x="1728" y="3405"/>
            <a:chExt cx="1140" cy="816"/>
          </a:xfrm>
        </p:grpSpPr>
        <p:sp>
          <p:nvSpPr>
            <p:cNvPr id="22" name="AutoShape 4"/>
            <p:cNvSpPr>
              <a:spLocks noChangeArrowheads="1"/>
            </p:cNvSpPr>
            <p:nvPr/>
          </p:nvSpPr>
          <p:spPr bwMode="auto">
            <a:xfrm>
              <a:off x="1728" y="3405"/>
              <a:ext cx="1140" cy="816"/>
            </a:xfrm>
            <a:prstGeom prst="star16">
              <a:avLst>
                <a:gd name="adj" fmla="val 37500"/>
              </a:avLst>
            </a:prstGeom>
            <a:solidFill>
              <a:srgbClr val="CC3300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l-GR"/>
            </a:p>
          </p:txBody>
        </p:sp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2055" y="3645"/>
              <a:ext cx="518" cy="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ctr" defTabSz="762000"/>
              <a:r>
                <a:rPr lang="en-US" sz="3200" b="1" dirty="0"/>
                <a:t>ΑΤΡ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6727676" y="3284984"/>
            <a:ext cx="338437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/>
              <a:t>Υδρολύεται η ΑΤΡ και μια φωσφορυλική της ομάδα συνδέεται στο υδροξύλιο του άνθακα Νο 1 της γλυκόζης: παράγεται η </a:t>
            </a:r>
            <a:r>
              <a:rPr lang="el-GR" sz="2800" b="1" dirty="0" smtClean="0">
                <a:solidFill>
                  <a:srgbClr val="FFFF00"/>
                </a:solidFill>
              </a:rPr>
              <a:t>1-Ρ-γλυκόζη</a:t>
            </a:r>
            <a:endParaRPr lang="el-GR" sz="2800" b="1" dirty="0">
              <a:solidFill>
                <a:srgbClr val="FFFF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02625" y="188640"/>
            <a:ext cx="33843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/>
              <a:t>Η ενέργεια υδρόλυσης της ΑΤΡ «περνά» στο μόριο της 1-Ρ-γλυκόζης</a:t>
            </a:r>
            <a:endParaRPr lang="el-G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46837E-6 -4.6346E-6 L 0.35992 -4.6346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100" fill="hold"/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7" dur="100" fill="hold"/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100" fill="hold"/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" fill="hold"/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3" grpId="0" animBg="1"/>
      <p:bldP spid="179203" grpId="1" animBg="1"/>
      <p:bldP spid="6161" grpId="0"/>
      <p:bldP spid="20" grpId="0"/>
      <p:bldP spid="24" grpId="0"/>
      <p:bldP spid="2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3" name="AutoShape 3"/>
          <p:cNvSpPr>
            <a:spLocks noChangeArrowheads="1"/>
          </p:cNvSpPr>
          <p:nvPr/>
        </p:nvSpPr>
        <p:spPr bwMode="auto">
          <a:xfrm>
            <a:off x="3775348" y="1268760"/>
            <a:ext cx="2303463" cy="2089150"/>
          </a:xfrm>
          <a:prstGeom prst="star16">
            <a:avLst>
              <a:gd name="adj" fmla="val 37500"/>
            </a:avLst>
          </a:prstGeom>
          <a:solidFill>
            <a:srgbClr val="CC6600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l-GR"/>
          </a:p>
        </p:txBody>
      </p:sp>
      <p:sp>
        <p:nvSpPr>
          <p:cNvPr id="6161" name="Rectangle 7"/>
          <p:cNvSpPr>
            <a:spLocks noChangeArrowheads="1"/>
          </p:cNvSpPr>
          <p:nvPr/>
        </p:nvSpPr>
        <p:spPr bwMode="auto">
          <a:xfrm>
            <a:off x="3343300" y="404664"/>
            <a:ext cx="2114551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defTabSz="762000"/>
            <a:r>
              <a:rPr lang="en-US" sz="2800" b="1" dirty="0"/>
              <a:t>1-Ρ-ΓΛΥΚΟΖΗ</a:t>
            </a:r>
          </a:p>
        </p:txBody>
      </p:sp>
      <p:graphicFrame>
        <p:nvGraphicFramePr>
          <p:cNvPr id="6149" name="Object 23"/>
          <p:cNvGraphicFramePr>
            <a:graphicFrameLocks noChangeAspect="1"/>
          </p:cNvGraphicFramePr>
          <p:nvPr/>
        </p:nvGraphicFramePr>
        <p:xfrm>
          <a:off x="1183060" y="0"/>
          <a:ext cx="4683126" cy="31829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33" name="MDLDrawObject Class" r:id="rId4" imgW="3775680" imgH="2563560" progId="">
                  <p:embed/>
                </p:oleObj>
              </mc:Choice>
              <mc:Fallback>
                <p:oleObj name="MDLDrawObject Class" r:id="rId4" imgW="3775680" imgH="2563560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3060" y="0"/>
                        <a:ext cx="4683126" cy="31829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6902625" y="188640"/>
            <a:ext cx="33843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/>
              <a:t>Η ενεργοποιημένη γλυκόζη αντιδρά με τη </a:t>
            </a:r>
            <a:r>
              <a:rPr lang="el-GR" sz="2800" b="1" dirty="0" smtClean="0">
                <a:solidFill>
                  <a:srgbClr val="FFFF00"/>
                </a:solidFill>
              </a:rPr>
              <a:t>φρουκτόζη</a:t>
            </a:r>
            <a:endParaRPr lang="el-GR" sz="2800" b="1" dirty="0">
              <a:solidFill>
                <a:srgbClr val="FFFF00"/>
              </a:solidFill>
            </a:endParaRPr>
          </a:p>
        </p:txBody>
      </p:sp>
      <p:graphicFrame>
        <p:nvGraphicFramePr>
          <p:cNvPr id="8194" name="Object 31"/>
          <p:cNvGraphicFramePr>
            <a:graphicFrameLocks noChangeAspect="1"/>
          </p:cNvGraphicFramePr>
          <p:nvPr/>
        </p:nvGraphicFramePr>
        <p:xfrm>
          <a:off x="679004" y="4077072"/>
          <a:ext cx="4013200" cy="249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34" name="MDLDrawObject Class" r:id="rId6" imgW="4817880" imgH="3261240" progId="">
                  <p:embed/>
                </p:oleObj>
              </mc:Choice>
              <mc:Fallback>
                <p:oleObj name="MDLDrawObject Class" r:id="rId6" imgW="4817880" imgH="3261240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004" y="4077072"/>
                        <a:ext cx="4013200" cy="2492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Plus 17"/>
          <p:cNvSpPr/>
          <p:nvPr/>
        </p:nvSpPr>
        <p:spPr>
          <a:xfrm>
            <a:off x="2335188" y="3429000"/>
            <a:ext cx="914400" cy="91440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TextBox 18"/>
          <p:cNvSpPr txBox="1"/>
          <p:nvPr/>
        </p:nvSpPr>
        <p:spPr>
          <a:xfrm>
            <a:off x="3343300" y="6165304"/>
            <a:ext cx="33843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FFFF00"/>
                </a:solidFill>
              </a:rPr>
              <a:t>ΦΡΟΥΚΤΟΖΗ</a:t>
            </a:r>
            <a:endParaRPr lang="el-GR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0" fill="hold"/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3" dur="100" fill="hold"/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" fill="hold"/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3" grpId="0" animBg="1"/>
      <p:bldP spid="179203" grpId="1" animBg="1"/>
      <p:bldP spid="6161" grpId="0"/>
      <p:bldP spid="25" grpId="0"/>
      <p:bldP spid="18" grpId="0" animBg="1"/>
      <p:bldP spid="1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3" name="AutoShape 3"/>
          <p:cNvSpPr>
            <a:spLocks noChangeArrowheads="1"/>
          </p:cNvSpPr>
          <p:nvPr/>
        </p:nvSpPr>
        <p:spPr bwMode="auto">
          <a:xfrm>
            <a:off x="2407196" y="1268760"/>
            <a:ext cx="2303463" cy="2089150"/>
          </a:xfrm>
          <a:prstGeom prst="star16">
            <a:avLst>
              <a:gd name="adj" fmla="val 37500"/>
            </a:avLst>
          </a:prstGeom>
          <a:solidFill>
            <a:srgbClr val="CC6600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l-GR"/>
          </a:p>
        </p:txBody>
      </p:sp>
      <p:sp>
        <p:nvSpPr>
          <p:cNvPr id="6161" name="Rectangle 7"/>
          <p:cNvSpPr>
            <a:spLocks noChangeArrowheads="1"/>
          </p:cNvSpPr>
          <p:nvPr/>
        </p:nvSpPr>
        <p:spPr bwMode="auto">
          <a:xfrm>
            <a:off x="1903140" y="476672"/>
            <a:ext cx="2114551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defTabSz="762000"/>
            <a:r>
              <a:rPr lang="en-US" sz="2800" b="1" dirty="0"/>
              <a:t>1-Ρ-ΓΛΥΚΟΖΗ</a:t>
            </a:r>
          </a:p>
        </p:txBody>
      </p:sp>
      <p:graphicFrame>
        <p:nvGraphicFramePr>
          <p:cNvPr id="6149" name="Object 23"/>
          <p:cNvGraphicFramePr>
            <a:graphicFrameLocks noChangeAspect="1"/>
          </p:cNvGraphicFramePr>
          <p:nvPr/>
        </p:nvGraphicFramePr>
        <p:xfrm>
          <a:off x="0" y="0"/>
          <a:ext cx="4683126" cy="31829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98" name="MDLDrawObject Class" r:id="rId4" imgW="3775680" imgH="2563560" progId="">
                  <p:embed/>
                </p:oleObj>
              </mc:Choice>
              <mc:Fallback>
                <p:oleObj name="MDLDrawObject Class" r:id="rId4" imgW="3775680" imgH="2563560" progId="">
                  <p:embed/>
                  <p:pic>
                    <p:nvPicPr>
                      <p:cNvPr id="0" name="Picture 1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4683126" cy="31829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6902625" y="188640"/>
            <a:ext cx="33843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/>
              <a:t>και σχηματίζεται η σακχαρόζη...</a:t>
            </a:r>
            <a:endParaRPr lang="el-GR" sz="2800" b="1" dirty="0">
              <a:solidFill>
                <a:srgbClr val="FFFF00"/>
              </a:solidFill>
            </a:endParaRPr>
          </a:p>
        </p:txBody>
      </p:sp>
      <p:graphicFrame>
        <p:nvGraphicFramePr>
          <p:cNvPr id="8194" name="Object 31"/>
          <p:cNvGraphicFramePr>
            <a:graphicFrameLocks noChangeAspect="1"/>
          </p:cNvGraphicFramePr>
          <p:nvPr/>
        </p:nvGraphicFramePr>
        <p:xfrm>
          <a:off x="0" y="4149080"/>
          <a:ext cx="4013200" cy="249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99" name="MDLDrawObject Class" r:id="rId6" imgW="4817880" imgH="3261240" progId="">
                  <p:embed/>
                </p:oleObj>
              </mc:Choice>
              <mc:Fallback>
                <p:oleObj name="MDLDrawObject Class" r:id="rId6" imgW="4817880" imgH="3261240" progId="">
                  <p:embed/>
                  <p:pic>
                    <p:nvPicPr>
                      <p:cNvPr id="0" name="Picture 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149080"/>
                        <a:ext cx="4013200" cy="2492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Plus 17"/>
          <p:cNvSpPr/>
          <p:nvPr/>
        </p:nvSpPr>
        <p:spPr>
          <a:xfrm>
            <a:off x="1183060" y="3212976"/>
            <a:ext cx="914400" cy="91440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TextBox 18"/>
          <p:cNvSpPr txBox="1"/>
          <p:nvPr/>
        </p:nvSpPr>
        <p:spPr>
          <a:xfrm>
            <a:off x="2911252" y="6334780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FFFF00"/>
                </a:solidFill>
              </a:rPr>
              <a:t>ΦΡΟΥΚΤΟΖΗ</a:t>
            </a:r>
            <a:endParaRPr lang="el-GR" sz="2800" b="1" dirty="0">
              <a:solidFill>
                <a:srgbClr val="FFFF00"/>
              </a:solidFill>
            </a:endParaRPr>
          </a:p>
        </p:txBody>
      </p:sp>
      <p:sp>
        <p:nvSpPr>
          <p:cNvPr id="9" name="Striped Right Arrow 8"/>
          <p:cNvSpPr/>
          <p:nvPr/>
        </p:nvSpPr>
        <p:spPr>
          <a:xfrm>
            <a:off x="2407196" y="3356992"/>
            <a:ext cx="2303463" cy="7200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7087716" y="5157192"/>
            <a:ext cx="2268057" cy="585418"/>
          </a:xfrm>
          <a:prstGeom prst="rect">
            <a:avLst/>
          </a:prstGeom>
          <a:solidFill>
            <a:srgbClr val="CC3300"/>
          </a:solidFill>
          <a:ln w="12700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defTabSz="762000"/>
            <a:r>
              <a:rPr lang="en-US" sz="3200" b="1" dirty="0"/>
              <a:t>ΣΑΚΧΑΡΟΖΗ</a:t>
            </a:r>
          </a:p>
        </p:txBody>
      </p:sp>
      <p:graphicFrame>
        <p:nvGraphicFramePr>
          <p:cNvPr id="2" name="Αντικείμενο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2229076"/>
              </p:ext>
            </p:extLst>
          </p:nvPr>
        </p:nvGraphicFramePr>
        <p:xfrm>
          <a:off x="4656321" y="2627585"/>
          <a:ext cx="5630679" cy="21788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500" name="MDLDrawObject Class" r:id="rId8" imgW="7162881" imgH="2771678" progId="">
                  <p:embed/>
                </p:oleObj>
              </mc:Choice>
              <mc:Fallback>
                <p:oleObj name="MDLDrawObject Class" r:id="rId8" imgW="7162881" imgH="2771678" progId="">
                  <p:embed/>
                  <p:pic>
                    <p:nvPicPr>
                      <p:cNvPr id="0" name="Picture 1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6321" y="2627585"/>
                        <a:ext cx="5630679" cy="21788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9" grpId="0" animBg="1"/>
      <p:bldP spid="1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- Έλλειψη"/>
          <p:cNvSpPr/>
          <p:nvPr/>
        </p:nvSpPr>
        <p:spPr>
          <a:xfrm>
            <a:off x="3357550" y="5786454"/>
            <a:ext cx="3357586" cy="1071546"/>
          </a:xfrm>
          <a:prstGeom prst="ellipse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ea typeface="Tahoma" pitchFamily="34" charset="0"/>
                <a:cs typeface="Tahoma" pitchFamily="34" charset="0"/>
              </a:rPr>
              <a:t>ADP </a:t>
            </a:r>
            <a:r>
              <a:rPr lang="el-GR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ea typeface="Tahoma" pitchFamily="34" charset="0"/>
                <a:cs typeface="Tahoma" pitchFamily="34" charset="0"/>
              </a:rPr>
              <a:t>και </a:t>
            </a:r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ea typeface="Tahoma" pitchFamily="34" charset="0"/>
                <a:cs typeface="Tahoma" pitchFamily="34" charset="0"/>
              </a:rPr>
              <a:t>P</a:t>
            </a:r>
            <a:r>
              <a:rPr lang="en-US" sz="3200" b="1" baseline="-25000" dirty="0" smtClean="0">
                <a:solidFill>
                  <a:schemeClr val="bg1">
                    <a:lumMod val="95000"/>
                    <a:lumOff val="5000"/>
                  </a:schemeClr>
                </a:solidFill>
                <a:ea typeface="Tahoma" pitchFamily="34" charset="0"/>
                <a:cs typeface="Tahoma" pitchFamily="34" charset="0"/>
              </a:rPr>
              <a:t>i</a:t>
            </a:r>
            <a:endParaRPr lang="el-GR" sz="3200" b="1" dirty="0">
              <a:solidFill>
                <a:schemeClr val="bg1">
                  <a:lumMod val="95000"/>
                  <a:lumOff val="5000"/>
                </a:schemeClr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209925" y="785794"/>
            <a:ext cx="3181350" cy="1214438"/>
          </a:xfrm>
          <a:prstGeom prst="star16">
            <a:avLst>
              <a:gd name="adj" fmla="val 37500"/>
            </a:avLst>
          </a:prstGeom>
          <a:solidFill>
            <a:srgbClr val="CC66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6600"/>
            </a:extrusionClr>
          </a:sp3d>
        </p:spPr>
        <p:txBody>
          <a:bodyPr wrap="none" anchor="ctr">
            <a:flatTx/>
          </a:bodyPr>
          <a:lstStyle/>
          <a:p>
            <a:endParaRPr lang="el-GR"/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773238" y="-24"/>
            <a:ext cx="6557962" cy="714375"/>
          </a:xfrm>
          <a:gradFill rotWithShape="0">
            <a:gsLst>
              <a:gs pos="0">
                <a:srgbClr val="660066"/>
              </a:gs>
              <a:gs pos="100000">
                <a:srgbClr val="660066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 cap="flat">
            <a:solidFill>
              <a:schemeClr val="tx1"/>
            </a:solidFill>
          </a:ln>
        </p:spPr>
        <p:txBody>
          <a:bodyPr lIns="92075" tIns="46038" rIns="92075" bIns="46038">
            <a:normAutofit/>
          </a:bodyPr>
          <a:lstStyle/>
          <a:p>
            <a:pPr eaLnBrk="1" hangingPunct="1">
              <a:defRPr/>
            </a:pPr>
            <a:r>
              <a:rPr lang="en-US" sz="36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ΚΥΚΛΟΣ ΑΤΡ και ADP</a:t>
            </a:r>
          </a:p>
        </p:txBody>
      </p:sp>
      <p:sp>
        <p:nvSpPr>
          <p:cNvPr id="176132" name="Rectangle 4"/>
          <p:cNvSpPr>
            <a:spLocks noChangeArrowheads="1"/>
          </p:cNvSpPr>
          <p:nvPr/>
        </p:nvSpPr>
        <p:spPr bwMode="auto">
          <a:xfrm>
            <a:off x="3894138" y="928670"/>
            <a:ext cx="1469954" cy="83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>
              <a:defRPr/>
            </a:pPr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Α</a:t>
            </a:r>
            <a:r>
              <a:rPr lang="el-GR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 </a:t>
            </a:r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Τ</a:t>
            </a:r>
            <a:r>
              <a:rPr lang="el-GR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 </a:t>
            </a:r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Ρ</a:t>
            </a:r>
          </a:p>
        </p:txBody>
      </p:sp>
      <p:sp>
        <p:nvSpPr>
          <p:cNvPr id="176134" name="AutoShape 6"/>
          <p:cNvSpPr>
            <a:spLocks noChangeArrowheads="1"/>
          </p:cNvSpPr>
          <p:nvPr/>
        </p:nvSpPr>
        <p:spPr bwMode="auto">
          <a:xfrm>
            <a:off x="5029200" y="1785927"/>
            <a:ext cx="1079500" cy="4143404"/>
          </a:xfrm>
          <a:prstGeom prst="upArrow">
            <a:avLst>
              <a:gd name="adj1" fmla="val 50000"/>
              <a:gd name="adj2" fmla="val 42079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vert="vert270" wrap="none" anchor="ctr"/>
          <a:lstStyle/>
          <a:p>
            <a:pPr algn="ctr" defTabSz="762000">
              <a:defRPr/>
            </a:pPr>
            <a:r>
              <a:rPr lang="el-GR" sz="3200" b="1" dirty="0" smtClean="0">
                <a:ea typeface="Tahoma" pitchFamily="34" charset="0"/>
                <a:cs typeface="Tahoma" pitchFamily="34" charset="0"/>
              </a:rPr>
              <a:t>σύνθεση</a:t>
            </a:r>
            <a:endParaRPr lang="en-GB" sz="3200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-36" y="2694001"/>
            <a:ext cx="3562350" cy="2247411"/>
          </a:xfrm>
          <a:prstGeom prst="rect">
            <a:avLst/>
          </a:prstGeom>
          <a:gradFill rotWithShape="0">
            <a:gsLst>
              <a:gs pos="0">
                <a:srgbClr val="660066"/>
              </a:gs>
              <a:gs pos="100000">
                <a:srgbClr val="4E004E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0066"/>
            </a:extrusionClr>
          </a:sp3d>
        </p:spPr>
        <p:txBody>
          <a:bodyPr lIns="92075" tIns="46038" rIns="92075" bIns="46038">
            <a:spAutoFit/>
            <a:flatTx/>
          </a:bodyPr>
          <a:lstStyle/>
          <a:p>
            <a:pPr algn="ctr" defTabSz="762000"/>
            <a:r>
              <a:rPr lang="en-US" sz="2800">
                <a:solidFill>
                  <a:srgbClr val="FFFF00"/>
                </a:solidFill>
              </a:rPr>
              <a:t>ANABΟΛΙΣΜΟΣ</a:t>
            </a:r>
            <a:endParaRPr lang="el-GR" sz="2800">
              <a:solidFill>
                <a:srgbClr val="FFFF00"/>
              </a:solidFill>
            </a:endParaRPr>
          </a:p>
          <a:p>
            <a:pPr algn="ctr" defTabSz="762000"/>
            <a:r>
              <a:rPr lang="el-GR" sz="2800">
                <a:solidFill>
                  <a:srgbClr val="FFFF00"/>
                </a:solidFill>
              </a:rPr>
              <a:t>ΚΙΝΗΣΗ</a:t>
            </a:r>
          </a:p>
          <a:p>
            <a:pPr algn="ctr" defTabSz="762000"/>
            <a:r>
              <a:rPr lang="el-GR" sz="2800">
                <a:solidFill>
                  <a:srgbClr val="FFFF00"/>
                </a:solidFill>
              </a:rPr>
              <a:t>ΠΡΟΣΛΗΨΗ ΟΥΣΙΩΝ</a:t>
            </a:r>
          </a:p>
          <a:p>
            <a:pPr algn="ctr" defTabSz="762000"/>
            <a:r>
              <a:rPr lang="el-GR" sz="2800">
                <a:solidFill>
                  <a:srgbClr val="FFFF00"/>
                </a:solidFill>
              </a:rPr>
              <a:t>ΕΝΕΡΓΟΠΟΙΗΣΗ ΜΟΡΙΩΝ</a:t>
            </a:r>
            <a:endParaRPr lang="en-US" sz="2800">
              <a:solidFill>
                <a:srgbClr val="FFFF00"/>
              </a:solidFill>
            </a:endParaRPr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6096000" y="2743200"/>
            <a:ext cx="3962400" cy="650875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lIns="92075" tIns="46038" rIns="92075" bIns="46038">
            <a:spAutoFit/>
            <a:flatTx/>
          </a:bodyPr>
          <a:lstStyle/>
          <a:p>
            <a:pPr algn="l" defTabSz="762000">
              <a:spcBef>
                <a:spcPct val="50000"/>
              </a:spcBef>
            </a:pPr>
            <a:r>
              <a:rPr lang="en-US" sz="3600" dirty="0">
                <a:solidFill>
                  <a:schemeClr val="bg1"/>
                </a:solidFill>
              </a:rPr>
              <a:t>ΦΩΤΟΣΥΝΘΕΣΗ</a:t>
            </a:r>
          </a:p>
        </p:txBody>
      </p:sp>
      <p:sp>
        <p:nvSpPr>
          <p:cNvPr id="57353" name="Rectangle 9"/>
          <p:cNvSpPr>
            <a:spLocks noChangeArrowheads="1"/>
          </p:cNvSpPr>
          <p:nvPr/>
        </p:nvSpPr>
        <p:spPr bwMode="auto">
          <a:xfrm>
            <a:off x="6096000" y="3803667"/>
            <a:ext cx="3962400" cy="2062745"/>
          </a:xfrm>
          <a:prstGeom prst="rect">
            <a:avLst/>
          </a:prstGeom>
          <a:solidFill>
            <a:srgbClr val="0066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006600"/>
            </a:extrusionClr>
          </a:sp3d>
        </p:spPr>
        <p:txBody>
          <a:bodyPr lIns="92075" tIns="46038" rIns="92075" bIns="46038">
            <a:spAutoFit/>
            <a:flatTx/>
          </a:bodyPr>
          <a:lstStyle/>
          <a:p>
            <a:pPr algn="ctr" defTabSz="762000"/>
            <a:r>
              <a:rPr lang="el-GR" sz="3600" b="1" dirty="0">
                <a:solidFill>
                  <a:schemeClr val="bg1"/>
                </a:solidFill>
              </a:rPr>
              <a:t>ΟΞΕΙΔΩΣΗ ΤΡΟΦΩΝ</a:t>
            </a:r>
            <a:endParaRPr lang="en-US" sz="3600" b="1" dirty="0">
              <a:solidFill>
                <a:schemeClr val="bg1"/>
              </a:solidFill>
            </a:endParaRPr>
          </a:p>
          <a:p>
            <a:pPr algn="ctr" defTabSz="762000"/>
            <a:r>
              <a:rPr lang="el-GR" sz="2800" b="1" dirty="0">
                <a:solidFill>
                  <a:schemeClr val="bg1"/>
                </a:solidFill>
              </a:rPr>
              <a:t>(</a:t>
            </a:r>
            <a:r>
              <a:rPr lang="en-US" sz="2800" b="1" dirty="0" err="1">
                <a:solidFill>
                  <a:schemeClr val="bg1"/>
                </a:solidFill>
              </a:rPr>
              <a:t>Λιπών</a:t>
            </a:r>
            <a:r>
              <a:rPr lang="en-US" sz="2800" b="1" dirty="0">
                <a:solidFill>
                  <a:schemeClr val="bg1"/>
                </a:solidFill>
              </a:rPr>
              <a:t>,</a:t>
            </a:r>
            <a:r>
              <a:rPr lang="el-GR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σακχάρων</a:t>
            </a:r>
            <a:r>
              <a:rPr lang="el-GR" sz="2800" b="1" dirty="0">
                <a:solidFill>
                  <a:schemeClr val="bg1"/>
                </a:solidFill>
              </a:rPr>
              <a:t>, </a:t>
            </a:r>
            <a:r>
              <a:rPr lang="en-US" sz="2800" b="1" dirty="0" err="1">
                <a:solidFill>
                  <a:schemeClr val="bg1"/>
                </a:solidFill>
              </a:rPr>
              <a:t>αμινοξέων</a:t>
            </a:r>
            <a:r>
              <a:rPr lang="el-GR" sz="2800" b="1" dirty="0">
                <a:solidFill>
                  <a:schemeClr val="bg1"/>
                </a:solidFill>
              </a:rPr>
              <a:t>)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990600" y="1600200"/>
            <a:ext cx="1981200" cy="5854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sz="3200" dirty="0" err="1"/>
              <a:t>ΔGo</a:t>
            </a:r>
            <a:r>
              <a:rPr lang="en-US" sz="3200" dirty="0"/>
              <a:t>&gt;0</a:t>
            </a:r>
          </a:p>
        </p:txBody>
      </p:sp>
      <p:sp>
        <p:nvSpPr>
          <p:cNvPr id="57355" name="Rectangle 11"/>
          <p:cNvSpPr>
            <a:spLocks noChangeArrowheads="1"/>
          </p:cNvSpPr>
          <p:nvPr/>
        </p:nvSpPr>
        <p:spPr bwMode="auto">
          <a:xfrm>
            <a:off x="6934200" y="1676400"/>
            <a:ext cx="2209800" cy="5854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sz="3200"/>
              <a:t>ΔGo&lt;0</a:t>
            </a:r>
          </a:p>
        </p:txBody>
      </p:sp>
      <p:sp>
        <p:nvSpPr>
          <p:cNvPr id="176140" name="AutoShape 12"/>
          <p:cNvSpPr>
            <a:spLocks noChangeArrowheads="1"/>
          </p:cNvSpPr>
          <p:nvPr/>
        </p:nvSpPr>
        <p:spPr bwMode="auto">
          <a:xfrm>
            <a:off x="3571864" y="1928803"/>
            <a:ext cx="1077912" cy="4000528"/>
          </a:xfrm>
          <a:prstGeom prst="downArrow">
            <a:avLst>
              <a:gd name="adj1" fmla="val 50000"/>
              <a:gd name="adj2" fmla="val 34039"/>
            </a:avLst>
          </a:prstGeom>
          <a:solidFill>
            <a:srgbClr val="FF00FF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vert="vert" wrap="none" anchor="ctr"/>
          <a:lstStyle/>
          <a:p>
            <a:pPr algn="ctr">
              <a:defRPr/>
            </a:pPr>
            <a:r>
              <a:rPr lang="el-GR" sz="4000" b="1" dirty="0" smtClean="0">
                <a:ea typeface="Tahoma" pitchFamily="34" charset="0"/>
                <a:cs typeface="Tahoma" pitchFamily="34" charset="0"/>
              </a:rPr>
              <a:t>υδρόλυση</a:t>
            </a:r>
            <a:endParaRPr lang="el-GR" sz="4000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6079604" y="4149080"/>
            <a:ext cx="3962400" cy="1508747"/>
          </a:xfrm>
          <a:prstGeom prst="rect">
            <a:avLst/>
          </a:prstGeom>
          <a:solidFill>
            <a:srgbClr val="0066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006600"/>
            </a:extrusionClr>
          </a:sp3d>
        </p:spPr>
        <p:txBody>
          <a:bodyPr lIns="92075" tIns="46038" rIns="92075" bIns="46038">
            <a:spAutoFit/>
            <a:flatTx/>
          </a:bodyPr>
          <a:lstStyle/>
          <a:p>
            <a:pPr algn="ctr" defTabSz="762000"/>
            <a:r>
              <a:rPr lang="el-GR" sz="3600" b="1" dirty="0" smtClean="0">
                <a:solidFill>
                  <a:schemeClr val="bg1"/>
                </a:solidFill>
              </a:rPr>
              <a:t>ΚΑΤΑΒΟΛΙΣΜΟΣ</a:t>
            </a:r>
            <a:endParaRPr lang="en-US" sz="3600" b="1" dirty="0">
              <a:solidFill>
                <a:schemeClr val="bg1"/>
              </a:solidFill>
            </a:endParaRPr>
          </a:p>
          <a:p>
            <a:pPr algn="ctr" defTabSz="762000"/>
            <a:r>
              <a:rPr lang="el-GR" sz="2800" b="1" dirty="0">
                <a:solidFill>
                  <a:schemeClr val="bg1"/>
                </a:solidFill>
              </a:rPr>
              <a:t>(</a:t>
            </a:r>
            <a:r>
              <a:rPr lang="en-US" sz="2800" b="1" dirty="0" err="1">
                <a:solidFill>
                  <a:schemeClr val="bg1"/>
                </a:solidFill>
              </a:rPr>
              <a:t>Λιπών</a:t>
            </a:r>
            <a:r>
              <a:rPr lang="en-US" sz="2800" b="1" dirty="0">
                <a:solidFill>
                  <a:schemeClr val="bg1"/>
                </a:solidFill>
              </a:rPr>
              <a:t>,</a:t>
            </a:r>
            <a:r>
              <a:rPr lang="el-GR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σακχάρων</a:t>
            </a:r>
            <a:r>
              <a:rPr lang="el-GR" sz="2800" b="1" dirty="0">
                <a:solidFill>
                  <a:schemeClr val="bg1"/>
                </a:solidFill>
              </a:rPr>
              <a:t>, </a:t>
            </a:r>
            <a:r>
              <a:rPr lang="en-US" sz="2800" b="1" dirty="0" err="1">
                <a:solidFill>
                  <a:schemeClr val="bg1"/>
                </a:solidFill>
              </a:rPr>
              <a:t>αμινοξέων</a:t>
            </a:r>
            <a:r>
              <a:rPr lang="el-GR" sz="2800" b="1" dirty="0" smtClean="0">
                <a:solidFill>
                  <a:schemeClr val="bg1"/>
                </a:solidFill>
              </a:rPr>
              <a:t>)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6072194" y="2357430"/>
            <a:ext cx="4033838" cy="1200971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wrap="square" lIns="92075" tIns="46038" rIns="92075" bIns="46038">
            <a:spAutoFit/>
            <a:flatTx/>
          </a:bodyPr>
          <a:lstStyle/>
          <a:p>
            <a:pPr algn="ctr" defTabSz="762000">
              <a:spcBef>
                <a:spcPct val="50000"/>
              </a:spcBef>
            </a:pPr>
            <a:r>
              <a:rPr lang="en-US" sz="3600" b="1" dirty="0" smtClean="0">
                <a:solidFill>
                  <a:schemeClr val="bg1"/>
                </a:solidFill>
              </a:rPr>
              <a:t>ΦΩΤΟ</a:t>
            </a:r>
            <a:r>
              <a:rPr lang="el-GR" sz="3600" b="1" dirty="0" smtClean="0">
                <a:solidFill>
                  <a:schemeClr val="bg1"/>
                </a:solidFill>
              </a:rPr>
              <a:t>ΧΗΜΙΚΕΣ ΑΝΤΙΔΡΑΣΕΙΣ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6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6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6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7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1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761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761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761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761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6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7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7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6134" grpId="0" animBg="1"/>
      <p:bldP spid="57351" grpId="0" animBg="1"/>
      <p:bldP spid="57352" grpId="0" animBg="1"/>
      <p:bldP spid="57353" grpId="0" animBg="1"/>
      <p:bldP spid="57354" grpId="0"/>
      <p:bldP spid="176140" grpId="0" animBg="1"/>
      <p:bldP spid="176140" grpId="1" animBg="1"/>
      <p:bldP spid="13" grpId="0" animBg="1"/>
      <p:bldP spid="1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214278" y="214290"/>
            <a:ext cx="2222500" cy="10763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l-GR" sz="3200" b="1">
                <a:latin typeface="Arial" pitchFamily="34" charset="0"/>
              </a:rPr>
              <a:t>ΕΝΕΡΓΕΙΑ</a:t>
            </a:r>
          </a:p>
          <a:p>
            <a:pPr algn="ctr" eaLnBrk="1" hangingPunct="1"/>
            <a:r>
              <a:rPr lang="el-GR" sz="3200" b="1">
                <a:latin typeface="Arial" pitchFamily="34" charset="0"/>
              </a:rPr>
              <a:t>ΤΡΟΦΩΝ</a:t>
            </a:r>
            <a:endParaRPr lang="en-GB" sz="3200" b="1">
              <a:latin typeface="Arial" pitchFamily="34" charset="0"/>
            </a:endParaRP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7929582" y="352411"/>
            <a:ext cx="2224087" cy="10763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l-GR" sz="3200" b="1">
                <a:latin typeface="Arial" pitchFamily="34" charset="0"/>
              </a:rPr>
              <a:t>ΗΛΙΑΚΗ </a:t>
            </a:r>
          </a:p>
          <a:p>
            <a:pPr algn="ctr" eaLnBrk="1" hangingPunct="1"/>
            <a:r>
              <a:rPr lang="el-GR" sz="3200" b="1">
                <a:latin typeface="Arial" pitchFamily="34" charset="0"/>
              </a:rPr>
              <a:t>ΕΝΕΡΓΕΙΑ</a:t>
            </a:r>
            <a:endParaRPr lang="en-GB" sz="3200" b="1">
              <a:latin typeface="Arial" pitchFamily="34" charset="0"/>
            </a:endParaRPr>
          </a:p>
        </p:txBody>
      </p:sp>
      <p:sp>
        <p:nvSpPr>
          <p:cNvPr id="151557" name="Text Box 5"/>
          <p:cNvSpPr txBox="1">
            <a:spLocks noChangeArrowheads="1"/>
          </p:cNvSpPr>
          <p:nvPr/>
        </p:nvSpPr>
        <p:spPr bwMode="auto">
          <a:xfrm>
            <a:off x="7715268" y="2857496"/>
            <a:ext cx="2327275" cy="5889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l-GR" sz="3200" b="1">
                <a:latin typeface="Arial" pitchFamily="34" charset="0"/>
              </a:rPr>
              <a:t>ΝΑ</a:t>
            </a:r>
            <a:r>
              <a:rPr lang="en-GB" sz="3200" b="1">
                <a:latin typeface="Arial" pitchFamily="34" charset="0"/>
              </a:rPr>
              <a:t>DPH+H</a:t>
            </a:r>
            <a:r>
              <a:rPr lang="en-GB" sz="3200" b="1" baseline="30000">
                <a:latin typeface="Arial" pitchFamily="34" charset="0"/>
              </a:rPr>
              <a:t>+</a:t>
            </a:r>
          </a:p>
        </p:txBody>
      </p:sp>
      <p:sp>
        <p:nvSpPr>
          <p:cNvPr id="151559" name="Rectangle 7"/>
          <p:cNvSpPr>
            <a:spLocks noChangeArrowheads="1"/>
          </p:cNvSpPr>
          <p:nvPr/>
        </p:nvSpPr>
        <p:spPr bwMode="auto">
          <a:xfrm>
            <a:off x="71438" y="4929198"/>
            <a:ext cx="3071798" cy="1142984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l-GR" sz="4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ΑΝΘΡΑΚΑΣ ΤΡΟΦΩΝ </a:t>
            </a:r>
          </a:p>
        </p:txBody>
      </p:sp>
      <p:sp>
        <p:nvSpPr>
          <p:cNvPr id="151560" name="Text Box 8"/>
          <p:cNvSpPr txBox="1">
            <a:spLocks noChangeArrowheads="1"/>
          </p:cNvSpPr>
          <p:nvPr/>
        </p:nvSpPr>
        <p:spPr bwMode="auto">
          <a:xfrm>
            <a:off x="4286244" y="5416550"/>
            <a:ext cx="3435350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l-GR" sz="4400" b="1" dirty="0">
                <a:latin typeface="Arial" pitchFamily="34" charset="0"/>
              </a:rPr>
              <a:t>ΟΡΓΑΝΙΚΗ ΥΛΗ</a:t>
            </a:r>
            <a:endParaRPr lang="en-GB" sz="4400" b="1" dirty="0">
              <a:latin typeface="Arial" pitchFamily="34" charset="0"/>
            </a:endParaRPr>
          </a:p>
        </p:txBody>
      </p:sp>
      <p:sp>
        <p:nvSpPr>
          <p:cNvPr id="151561" name="Oval 9"/>
          <p:cNvSpPr>
            <a:spLocks noChangeArrowheads="1"/>
          </p:cNvSpPr>
          <p:nvPr/>
        </p:nvSpPr>
        <p:spPr bwMode="auto">
          <a:xfrm>
            <a:off x="4214806" y="5214950"/>
            <a:ext cx="3571900" cy="1643050"/>
          </a:xfrm>
          <a:prstGeom prst="ellipse">
            <a:avLst/>
          </a:prstGeom>
          <a:solidFill>
            <a:schemeClr val="accent1">
              <a:alpha val="61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l-GR"/>
          </a:p>
        </p:txBody>
      </p:sp>
      <p:sp>
        <p:nvSpPr>
          <p:cNvPr id="151563" name="Text Box 11"/>
          <p:cNvSpPr txBox="1">
            <a:spLocks noChangeArrowheads="1"/>
          </p:cNvSpPr>
          <p:nvPr/>
        </p:nvSpPr>
        <p:spPr bwMode="auto">
          <a:xfrm>
            <a:off x="1714476" y="2781300"/>
            <a:ext cx="2055813" cy="5889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sz="3200" b="1">
                <a:latin typeface="Arial" pitchFamily="34" charset="0"/>
              </a:rPr>
              <a:t>NADH+H</a:t>
            </a:r>
            <a:r>
              <a:rPr lang="en-GB" sz="3200" b="1" baseline="30000">
                <a:latin typeface="Arial" pitchFamily="34" charset="0"/>
              </a:rPr>
              <a:t>+</a:t>
            </a:r>
            <a:endParaRPr lang="en-GB" sz="3200" b="1">
              <a:latin typeface="Arial" pitchFamily="34" charset="0"/>
            </a:endParaRPr>
          </a:p>
        </p:txBody>
      </p:sp>
      <p:cxnSp>
        <p:nvCxnSpPr>
          <p:cNvPr id="151564" name="AutoShape 12"/>
          <p:cNvCxnSpPr>
            <a:cxnSpLocks noChangeShapeType="1"/>
            <a:stCxn id="54276" idx="2"/>
            <a:endCxn id="151557" idx="0"/>
          </p:cNvCxnSpPr>
          <p:nvPr/>
        </p:nvCxnSpPr>
        <p:spPr bwMode="auto">
          <a:xfrm rot="5400000">
            <a:off x="8245886" y="2061756"/>
            <a:ext cx="1428760" cy="162720"/>
          </a:xfrm>
          <a:prstGeom prst="straightConnector1">
            <a:avLst/>
          </a:prstGeom>
          <a:noFill/>
          <a:ln w="152400">
            <a:solidFill>
              <a:srgbClr val="00B050"/>
            </a:solidFill>
            <a:round/>
            <a:headEnd/>
            <a:tailEnd type="triangle" w="med" len="med"/>
          </a:ln>
        </p:spPr>
      </p:cxnSp>
      <p:cxnSp>
        <p:nvCxnSpPr>
          <p:cNvPr id="151565" name="AutoShape 13"/>
          <p:cNvCxnSpPr>
            <a:cxnSpLocks noChangeShapeType="1"/>
            <a:stCxn id="54276" idx="2"/>
            <a:endCxn id="22" idx="6"/>
          </p:cNvCxnSpPr>
          <p:nvPr/>
        </p:nvCxnSpPr>
        <p:spPr bwMode="auto">
          <a:xfrm rot="5400000">
            <a:off x="6521059" y="1122747"/>
            <a:ext cx="2214578" cy="2826556"/>
          </a:xfrm>
          <a:prstGeom prst="straightConnector1">
            <a:avLst/>
          </a:prstGeom>
          <a:noFill/>
          <a:ln w="152400">
            <a:solidFill>
              <a:srgbClr val="00B050"/>
            </a:solidFill>
            <a:round/>
            <a:headEnd/>
            <a:tailEnd type="triangle" w="med" len="med"/>
          </a:ln>
        </p:spPr>
      </p:cxnSp>
      <p:cxnSp>
        <p:nvCxnSpPr>
          <p:cNvPr id="151566" name="AutoShape 14"/>
          <p:cNvCxnSpPr>
            <a:cxnSpLocks noChangeShapeType="1"/>
            <a:stCxn id="151563" idx="3"/>
            <a:endCxn id="22" idx="2"/>
          </p:cNvCxnSpPr>
          <p:nvPr/>
        </p:nvCxnSpPr>
        <p:spPr bwMode="auto">
          <a:xfrm>
            <a:off x="3770289" y="3075782"/>
            <a:ext cx="658831" cy="567532"/>
          </a:xfrm>
          <a:prstGeom prst="straightConnector1">
            <a:avLst/>
          </a:prstGeom>
          <a:noFill/>
          <a:ln w="1524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151567" name="AutoShape 15"/>
          <p:cNvCxnSpPr>
            <a:cxnSpLocks noChangeShapeType="1"/>
            <a:stCxn id="54275" idx="2"/>
            <a:endCxn id="151563" idx="0"/>
          </p:cNvCxnSpPr>
          <p:nvPr/>
        </p:nvCxnSpPr>
        <p:spPr bwMode="auto">
          <a:xfrm rot="16200000" flipH="1">
            <a:off x="1288613" y="1327529"/>
            <a:ext cx="1490685" cy="1416855"/>
          </a:xfrm>
          <a:prstGeom prst="straightConnector1">
            <a:avLst/>
          </a:prstGeom>
          <a:noFill/>
          <a:ln w="152400">
            <a:solidFill>
              <a:srgbClr val="FFFF00"/>
            </a:solidFill>
            <a:round/>
            <a:headEnd/>
            <a:tailEnd type="triangle" w="med" len="med"/>
          </a:ln>
        </p:spPr>
      </p:cxnSp>
      <p:sp>
        <p:nvSpPr>
          <p:cNvPr id="151568" name="Text Box 16"/>
          <p:cNvSpPr txBox="1">
            <a:spLocks noChangeArrowheads="1"/>
          </p:cNvSpPr>
          <p:nvPr/>
        </p:nvSpPr>
        <p:spPr bwMode="auto">
          <a:xfrm>
            <a:off x="0" y="3571876"/>
            <a:ext cx="2325687" cy="5889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l-GR" sz="3200" b="1">
                <a:latin typeface="Arial" pitchFamily="34" charset="0"/>
              </a:rPr>
              <a:t>ΝΑ</a:t>
            </a:r>
            <a:r>
              <a:rPr lang="en-GB" sz="3200" b="1">
                <a:latin typeface="Arial" pitchFamily="34" charset="0"/>
              </a:rPr>
              <a:t>DPH+H</a:t>
            </a:r>
            <a:r>
              <a:rPr lang="en-GB" sz="3200" b="1" baseline="30000">
                <a:latin typeface="Arial" pitchFamily="34" charset="0"/>
              </a:rPr>
              <a:t>+</a:t>
            </a:r>
          </a:p>
        </p:txBody>
      </p:sp>
      <p:cxnSp>
        <p:nvCxnSpPr>
          <p:cNvPr id="151569" name="AutoShape 17"/>
          <p:cNvCxnSpPr>
            <a:cxnSpLocks noChangeShapeType="1"/>
            <a:stCxn id="151568" idx="3"/>
            <a:endCxn id="151561" idx="0"/>
          </p:cNvCxnSpPr>
          <p:nvPr/>
        </p:nvCxnSpPr>
        <p:spPr bwMode="auto">
          <a:xfrm>
            <a:off x="2325687" y="3866358"/>
            <a:ext cx="3675069" cy="1348592"/>
          </a:xfrm>
          <a:prstGeom prst="straightConnector1">
            <a:avLst/>
          </a:prstGeom>
          <a:noFill/>
          <a:ln w="1524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151570" name="AutoShape 18"/>
          <p:cNvCxnSpPr>
            <a:cxnSpLocks noChangeShapeType="1"/>
          </p:cNvCxnSpPr>
          <p:nvPr/>
        </p:nvCxnSpPr>
        <p:spPr bwMode="auto">
          <a:xfrm rot="16200000" flipH="1">
            <a:off x="5304236" y="4339835"/>
            <a:ext cx="928694" cy="678661"/>
          </a:xfrm>
          <a:prstGeom prst="straightConnector1">
            <a:avLst/>
          </a:prstGeom>
          <a:noFill/>
          <a:ln w="254000"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  <a:headEnd/>
            <a:tailEnd type="triangle" w="med" len="med"/>
          </a:ln>
        </p:spPr>
      </p:cxnSp>
      <p:cxnSp>
        <p:nvCxnSpPr>
          <p:cNvPr id="151571" name="AutoShape 19"/>
          <p:cNvCxnSpPr>
            <a:cxnSpLocks noChangeShapeType="1"/>
            <a:stCxn id="151557" idx="2"/>
            <a:endCxn id="151561" idx="0"/>
          </p:cNvCxnSpPr>
          <p:nvPr/>
        </p:nvCxnSpPr>
        <p:spPr bwMode="auto">
          <a:xfrm rot="5400000">
            <a:off x="6555586" y="2891629"/>
            <a:ext cx="1768491" cy="2878150"/>
          </a:xfrm>
          <a:prstGeom prst="straightConnector1">
            <a:avLst/>
          </a:prstGeom>
          <a:noFill/>
          <a:ln w="152400">
            <a:solidFill>
              <a:srgbClr val="00B050"/>
            </a:solidFill>
            <a:round/>
            <a:headEnd/>
            <a:tailEnd type="triangle" w="med" len="med"/>
          </a:ln>
        </p:spPr>
      </p:cxnSp>
      <p:cxnSp>
        <p:nvCxnSpPr>
          <p:cNvPr id="151572" name="AutoShape 20"/>
          <p:cNvCxnSpPr>
            <a:cxnSpLocks noChangeShapeType="1"/>
            <a:stCxn id="54275" idx="2"/>
            <a:endCxn id="151568" idx="0"/>
          </p:cNvCxnSpPr>
          <p:nvPr/>
        </p:nvCxnSpPr>
        <p:spPr bwMode="auto">
          <a:xfrm rot="5400000">
            <a:off x="103556" y="2349903"/>
            <a:ext cx="2281261" cy="162684"/>
          </a:xfrm>
          <a:prstGeom prst="straightConnector1">
            <a:avLst/>
          </a:prstGeom>
          <a:noFill/>
          <a:ln w="152400">
            <a:solidFill>
              <a:srgbClr val="FFFF00"/>
            </a:solidFill>
            <a:round/>
            <a:headEnd/>
            <a:tailEnd type="triangle" w="med" len="med"/>
          </a:ln>
        </p:spPr>
      </p:cxnSp>
      <p:sp>
        <p:nvSpPr>
          <p:cNvPr id="22" name="21 - Έλλειψη"/>
          <p:cNvSpPr/>
          <p:nvPr/>
        </p:nvSpPr>
        <p:spPr>
          <a:xfrm>
            <a:off x="4429120" y="3000372"/>
            <a:ext cx="1785950" cy="128588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en-GB" sz="40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ATP</a:t>
            </a:r>
            <a:endParaRPr lang="en-GB" sz="4000" b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4" name="Rectangle 7"/>
          <p:cNvSpPr>
            <a:spLocks noChangeArrowheads="1"/>
          </p:cNvSpPr>
          <p:nvPr/>
        </p:nvSpPr>
        <p:spPr bwMode="auto">
          <a:xfrm>
            <a:off x="8929678" y="5000636"/>
            <a:ext cx="1357322" cy="785794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l-GR" sz="4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GB" sz="4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CO</a:t>
            </a:r>
            <a:r>
              <a:rPr lang="en-GB" sz="4000" b="1" baseline="-25000" dirty="0"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endParaRPr lang="en-GB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61" name="60 - Ευθύγραμμο βέλος σύνδεσης"/>
          <p:cNvCxnSpPr>
            <a:stCxn id="151559" idx="3"/>
            <a:endCxn id="151561" idx="2"/>
          </p:cNvCxnSpPr>
          <p:nvPr/>
        </p:nvCxnSpPr>
        <p:spPr>
          <a:xfrm>
            <a:off x="3143236" y="5500690"/>
            <a:ext cx="1071570" cy="535785"/>
          </a:xfrm>
          <a:prstGeom prst="straightConnector1">
            <a:avLst/>
          </a:prstGeom>
          <a:ln w="152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- Ευθύγραμμο βέλος σύνδεσης"/>
          <p:cNvCxnSpPr>
            <a:stCxn id="54" idx="1"/>
          </p:cNvCxnSpPr>
          <p:nvPr/>
        </p:nvCxnSpPr>
        <p:spPr>
          <a:xfrm rot="10800000" flipV="1">
            <a:off x="7715268" y="5393532"/>
            <a:ext cx="1214410" cy="678673"/>
          </a:xfrm>
          <a:prstGeom prst="straightConnector1">
            <a:avLst/>
          </a:prstGeom>
          <a:ln w="152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- Ορθογώνιο"/>
          <p:cNvSpPr/>
          <p:nvPr/>
        </p:nvSpPr>
        <p:spPr>
          <a:xfrm>
            <a:off x="0" y="0"/>
            <a:ext cx="10287000" cy="1500174"/>
          </a:xfrm>
          <a:prstGeom prst="rect">
            <a:avLst/>
          </a:prstGeom>
          <a:solidFill>
            <a:srgbClr val="77933C">
              <a:alpha val="7098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ΕΝΕΡΓΕΙΑ </a:t>
            </a:r>
            <a:endParaRPr lang="en-US" sz="36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l-GR" sz="3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ΠΕΡΙΒΑΛΛΟΝΤΟΣ</a:t>
            </a:r>
            <a:endParaRPr lang="el-GR" sz="3600" b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15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15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1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1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1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1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1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1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1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15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15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1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15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15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1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1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1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1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1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1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1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1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1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1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1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1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1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1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1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51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1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1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51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51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51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51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51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515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51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515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515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51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51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515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51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7" grpId="0" animBg="1"/>
      <p:bldP spid="151559" grpId="0" animBg="1"/>
      <p:bldP spid="151559" grpId="1" animBg="1"/>
      <p:bldP spid="151561" grpId="0" animBg="1"/>
      <p:bldP spid="151561" grpId="1" animBg="1"/>
      <p:bldP spid="151563" grpId="0" animBg="1"/>
      <p:bldP spid="151568" grpId="0" animBg="1"/>
      <p:bldP spid="22" grpId="0" animBg="1"/>
      <p:bldP spid="54" grpId="0" animBg="1"/>
      <p:bldP spid="54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24 - Ευθύγραμμο βέλος σύνδεσης"/>
          <p:cNvCxnSpPr>
            <a:endCxn id="151561" idx="0"/>
          </p:cNvCxnSpPr>
          <p:nvPr/>
        </p:nvCxnSpPr>
        <p:spPr>
          <a:xfrm rot="10800000" flipV="1">
            <a:off x="6000756" y="3000372"/>
            <a:ext cx="2357454" cy="2214578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214278" y="214290"/>
            <a:ext cx="2222500" cy="10763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l-GR" sz="3200" b="1">
                <a:latin typeface="Arial" pitchFamily="34" charset="0"/>
              </a:rPr>
              <a:t>ΕΝΕΡΓΕΙΑ</a:t>
            </a:r>
          </a:p>
          <a:p>
            <a:pPr algn="ctr" eaLnBrk="1" hangingPunct="1"/>
            <a:r>
              <a:rPr lang="el-GR" sz="3200" b="1">
                <a:latin typeface="Arial" pitchFamily="34" charset="0"/>
              </a:rPr>
              <a:t>ΤΡΟΦΩΝ</a:t>
            </a:r>
            <a:endParaRPr lang="en-GB" sz="3200" b="1">
              <a:latin typeface="Arial" pitchFamily="34" charset="0"/>
            </a:endParaRPr>
          </a:p>
        </p:txBody>
      </p:sp>
      <p:sp>
        <p:nvSpPr>
          <p:cNvPr id="151559" name="Rectangle 7"/>
          <p:cNvSpPr>
            <a:spLocks noChangeArrowheads="1"/>
          </p:cNvSpPr>
          <p:nvPr/>
        </p:nvSpPr>
        <p:spPr bwMode="auto">
          <a:xfrm>
            <a:off x="71438" y="4929198"/>
            <a:ext cx="3071798" cy="1142984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l-GR" sz="4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ΑΝΘΡΑΚΑΣ ΤΡΟΦΩΝ </a:t>
            </a:r>
          </a:p>
        </p:txBody>
      </p:sp>
      <p:sp>
        <p:nvSpPr>
          <p:cNvPr id="151560" name="Text Box 8"/>
          <p:cNvSpPr txBox="1">
            <a:spLocks noChangeArrowheads="1"/>
          </p:cNvSpPr>
          <p:nvPr/>
        </p:nvSpPr>
        <p:spPr bwMode="auto">
          <a:xfrm>
            <a:off x="4286244" y="5416550"/>
            <a:ext cx="3435350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l-GR" sz="4400" b="1" dirty="0">
                <a:latin typeface="Arial" pitchFamily="34" charset="0"/>
              </a:rPr>
              <a:t>ΟΡΓΑΝΙΚΗ ΥΛΗ</a:t>
            </a:r>
            <a:endParaRPr lang="en-GB" sz="4400" b="1" dirty="0">
              <a:latin typeface="Arial" pitchFamily="34" charset="0"/>
            </a:endParaRPr>
          </a:p>
        </p:txBody>
      </p:sp>
      <p:sp>
        <p:nvSpPr>
          <p:cNvPr id="151561" name="Oval 9"/>
          <p:cNvSpPr>
            <a:spLocks noChangeArrowheads="1"/>
          </p:cNvSpPr>
          <p:nvPr/>
        </p:nvSpPr>
        <p:spPr bwMode="auto">
          <a:xfrm>
            <a:off x="4214806" y="5214950"/>
            <a:ext cx="3571900" cy="1643050"/>
          </a:xfrm>
          <a:prstGeom prst="ellipse">
            <a:avLst/>
          </a:prstGeom>
          <a:solidFill>
            <a:schemeClr val="accent1">
              <a:alpha val="61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l-GR"/>
          </a:p>
        </p:txBody>
      </p:sp>
      <p:sp>
        <p:nvSpPr>
          <p:cNvPr id="151563" name="Text Box 11"/>
          <p:cNvSpPr txBox="1">
            <a:spLocks noChangeArrowheads="1"/>
          </p:cNvSpPr>
          <p:nvPr/>
        </p:nvSpPr>
        <p:spPr bwMode="auto">
          <a:xfrm>
            <a:off x="1714476" y="2781300"/>
            <a:ext cx="2055813" cy="5889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sz="3200" b="1">
                <a:latin typeface="Arial" pitchFamily="34" charset="0"/>
              </a:rPr>
              <a:t>NADH+H</a:t>
            </a:r>
            <a:r>
              <a:rPr lang="en-GB" sz="3200" b="1" baseline="30000">
                <a:latin typeface="Arial" pitchFamily="34" charset="0"/>
              </a:rPr>
              <a:t>+</a:t>
            </a:r>
            <a:endParaRPr lang="en-GB" sz="3200" b="1">
              <a:latin typeface="Arial" pitchFamily="34" charset="0"/>
            </a:endParaRPr>
          </a:p>
        </p:txBody>
      </p:sp>
      <p:cxnSp>
        <p:nvCxnSpPr>
          <p:cNvPr id="151566" name="AutoShape 14"/>
          <p:cNvCxnSpPr>
            <a:cxnSpLocks noChangeShapeType="1"/>
            <a:stCxn id="151563" idx="3"/>
            <a:endCxn id="22" idx="2"/>
          </p:cNvCxnSpPr>
          <p:nvPr/>
        </p:nvCxnSpPr>
        <p:spPr bwMode="auto">
          <a:xfrm>
            <a:off x="3770289" y="3075782"/>
            <a:ext cx="658831" cy="567532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151567" name="AutoShape 15"/>
          <p:cNvCxnSpPr>
            <a:cxnSpLocks noChangeShapeType="1"/>
            <a:stCxn id="54275" idx="2"/>
            <a:endCxn id="151563" idx="0"/>
          </p:cNvCxnSpPr>
          <p:nvPr/>
        </p:nvCxnSpPr>
        <p:spPr bwMode="auto">
          <a:xfrm rot="16200000" flipH="1">
            <a:off x="1288613" y="1327529"/>
            <a:ext cx="1490685" cy="1416855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sp>
        <p:nvSpPr>
          <p:cNvPr id="151568" name="Text Box 16"/>
          <p:cNvSpPr txBox="1">
            <a:spLocks noChangeArrowheads="1"/>
          </p:cNvSpPr>
          <p:nvPr/>
        </p:nvSpPr>
        <p:spPr bwMode="auto">
          <a:xfrm>
            <a:off x="0" y="3571876"/>
            <a:ext cx="2325687" cy="5889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l-GR" sz="3200" b="1">
                <a:latin typeface="Arial" pitchFamily="34" charset="0"/>
              </a:rPr>
              <a:t>ΝΑ</a:t>
            </a:r>
            <a:r>
              <a:rPr lang="en-GB" sz="3200" b="1">
                <a:latin typeface="Arial" pitchFamily="34" charset="0"/>
              </a:rPr>
              <a:t>DPH+H</a:t>
            </a:r>
            <a:r>
              <a:rPr lang="en-GB" sz="3200" b="1" baseline="30000">
                <a:latin typeface="Arial" pitchFamily="34" charset="0"/>
              </a:rPr>
              <a:t>+</a:t>
            </a:r>
          </a:p>
        </p:txBody>
      </p:sp>
      <p:cxnSp>
        <p:nvCxnSpPr>
          <p:cNvPr id="151569" name="AutoShape 17"/>
          <p:cNvCxnSpPr>
            <a:cxnSpLocks noChangeShapeType="1"/>
            <a:stCxn id="151568" idx="3"/>
            <a:endCxn id="151561" idx="0"/>
          </p:cNvCxnSpPr>
          <p:nvPr/>
        </p:nvCxnSpPr>
        <p:spPr bwMode="auto">
          <a:xfrm>
            <a:off x="2325687" y="3866358"/>
            <a:ext cx="3675069" cy="1348592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151570" name="AutoShape 18"/>
          <p:cNvCxnSpPr>
            <a:cxnSpLocks noChangeShapeType="1"/>
            <a:stCxn id="22" idx="4"/>
            <a:endCxn id="151561" idx="0"/>
          </p:cNvCxnSpPr>
          <p:nvPr/>
        </p:nvCxnSpPr>
        <p:spPr bwMode="auto">
          <a:xfrm rot="16200000" flipH="1">
            <a:off x="5197078" y="4411272"/>
            <a:ext cx="928694" cy="678661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151572" name="AutoShape 20"/>
          <p:cNvCxnSpPr>
            <a:cxnSpLocks noChangeShapeType="1"/>
            <a:stCxn id="54275" idx="2"/>
            <a:endCxn id="151568" idx="0"/>
          </p:cNvCxnSpPr>
          <p:nvPr/>
        </p:nvCxnSpPr>
        <p:spPr bwMode="auto">
          <a:xfrm rot="5400000">
            <a:off x="103556" y="2349903"/>
            <a:ext cx="2281261" cy="162684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sp>
        <p:nvSpPr>
          <p:cNvPr id="22" name="21 - Έλλειψη"/>
          <p:cNvSpPr/>
          <p:nvPr/>
        </p:nvSpPr>
        <p:spPr>
          <a:xfrm>
            <a:off x="4429120" y="3000372"/>
            <a:ext cx="1785950" cy="128588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en-GB" sz="40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ATP</a:t>
            </a:r>
            <a:endParaRPr lang="en-GB" sz="4000" b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61" name="60 - Ευθύγραμμο βέλος σύνδεσης"/>
          <p:cNvCxnSpPr>
            <a:stCxn id="151559" idx="3"/>
            <a:endCxn id="151561" idx="0"/>
          </p:cNvCxnSpPr>
          <p:nvPr/>
        </p:nvCxnSpPr>
        <p:spPr>
          <a:xfrm flipV="1">
            <a:off x="3143236" y="5214950"/>
            <a:ext cx="2857520" cy="28574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- TextBox"/>
          <p:cNvSpPr txBox="1"/>
          <p:nvPr/>
        </p:nvSpPr>
        <p:spPr>
          <a:xfrm>
            <a:off x="3286112" y="0"/>
            <a:ext cx="38576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Ως προς την ενέργεια: </a:t>
            </a:r>
          </a:p>
          <a:p>
            <a:pPr algn="ctr"/>
            <a:r>
              <a:rPr lang="el-GR" sz="36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Οργανότροφοι</a:t>
            </a:r>
            <a:endParaRPr lang="el-GR" sz="36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l-GR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Ως προς τον άνθρακα:</a:t>
            </a:r>
          </a:p>
          <a:p>
            <a:pPr algn="ctr"/>
            <a:r>
              <a:rPr lang="el-GR" sz="36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Ετερότροφοι</a:t>
            </a:r>
            <a:r>
              <a:rPr lang="el-GR" sz="3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algn="ctr"/>
            <a:r>
              <a:rPr lang="el-GR" sz="3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οργανισμοί</a:t>
            </a:r>
            <a:endParaRPr lang="el-GR" sz="3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0" y="214290"/>
            <a:ext cx="2754280" cy="132343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l-GR" sz="4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ΕΝΕΡΓΕΙΑ</a:t>
            </a:r>
          </a:p>
          <a:p>
            <a:pPr algn="ctr" eaLnBrk="1" hangingPunct="1"/>
            <a:r>
              <a:rPr lang="el-GR" sz="4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ΤΡΟΦΩΝ</a:t>
            </a:r>
            <a:endParaRPr lang="en-GB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0" y="1844824"/>
            <a:ext cx="6367636" cy="3168352"/>
          </a:xfrm>
          <a:prstGeom prst="ellipse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b="1" dirty="0" smtClean="0"/>
              <a:t>καταβολισμός</a:t>
            </a:r>
            <a:endParaRPr lang="el-GR" sz="4400" b="1" dirty="0"/>
          </a:p>
        </p:txBody>
      </p:sp>
      <p:sp>
        <p:nvSpPr>
          <p:cNvPr id="19" name="Oval 18"/>
          <p:cNvSpPr/>
          <p:nvPr/>
        </p:nvSpPr>
        <p:spPr>
          <a:xfrm rot="18890779">
            <a:off x="3959964" y="2843063"/>
            <a:ext cx="6367636" cy="3168352"/>
          </a:xfrm>
          <a:prstGeom prst="ellipse">
            <a:avLst/>
          </a:prstGeom>
          <a:solidFill>
            <a:schemeClr val="tx2">
              <a:lumMod val="25000"/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b="1" dirty="0" smtClean="0"/>
              <a:t>αναβολισμός</a:t>
            </a:r>
            <a:endParaRPr lang="el-GR" sz="4400" b="1" dirty="0"/>
          </a:p>
        </p:txBody>
      </p:sp>
      <p:sp>
        <p:nvSpPr>
          <p:cNvPr id="20" name="26 - TextBox"/>
          <p:cNvSpPr txBox="1"/>
          <p:nvPr/>
        </p:nvSpPr>
        <p:spPr>
          <a:xfrm>
            <a:off x="6677093" y="-14242"/>
            <a:ext cx="38576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Ως προς </a:t>
            </a:r>
            <a:r>
              <a:rPr lang="el-GR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l-GR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το δότη</a:t>
            </a:r>
          </a:p>
          <a:p>
            <a:pPr algn="ctr"/>
            <a:r>
              <a:rPr lang="el-GR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ηλεκτρονίων: </a:t>
            </a:r>
          </a:p>
          <a:p>
            <a:pPr algn="ctr"/>
            <a:r>
              <a:rPr lang="el-GR" sz="3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Χημειότροφοι</a:t>
            </a:r>
            <a:endParaRPr lang="el-GR" sz="32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l-GR" sz="3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οργανισμοί</a:t>
            </a:r>
            <a:endParaRPr lang="el-GR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83951E-6 -3.33333E-6 L 0.68689 -0.4280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515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00" y="-214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9" grpId="0" animBg="1"/>
      <p:bldP spid="27" grpId="0"/>
      <p:bldP spid="29" grpId="0" animBg="1"/>
      <p:bldP spid="18" grpId="0" animBg="1"/>
      <p:bldP spid="19" grpId="0" animBg="1"/>
      <p:bldP spid="2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214278" y="214290"/>
            <a:ext cx="2222500" cy="10763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l-GR" sz="3200" b="1">
                <a:latin typeface="Arial" pitchFamily="34" charset="0"/>
              </a:rPr>
              <a:t>ΕΝΕΡΓΕΙΑ</a:t>
            </a:r>
          </a:p>
          <a:p>
            <a:pPr algn="ctr" eaLnBrk="1" hangingPunct="1"/>
            <a:r>
              <a:rPr lang="el-GR" sz="3200" b="1">
                <a:latin typeface="Arial" pitchFamily="34" charset="0"/>
              </a:rPr>
              <a:t>ΤΡΟΦΩΝ</a:t>
            </a:r>
            <a:endParaRPr lang="en-GB" sz="3200" b="1">
              <a:latin typeface="Arial" pitchFamily="34" charset="0"/>
            </a:endParaRP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7929582" y="352411"/>
            <a:ext cx="2224087" cy="10763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l-GR" sz="3200" b="1">
                <a:latin typeface="Arial" pitchFamily="34" charset="0"/>
              </a:rPr>
              <a:t>ΗΛΙΑΚΗ </a:t>
            </a:r>
          </a:p>
          <a:p>
            <a:pPr algn="ctr" eaLnBrk="1" hangingPunct="1"/>
            <a:r>
              <a:rPr lang="el-GR" sz="3200" b="1">
                <a:latin typeface="Arial" pitchFamily="34" charset="0"/>
              </a:rPr>
              <a:t>ΕΝΕΡΓΕΙΑ</a:t>
            </a:r>
            <a:endParaRPr lang="en-GB" sz="3200" b="1">
              <a:latin typeface="Arial" pitchFamily="34" charset="0"/>
            </a:endParaRPr>
          </a:p>
        </p:txBody>
      </p:sp>
      <p:sp>
        <p:nvSpPr>
          <p:cNvPr id="151557" name="Text Box 5"/>
          <p:cNvSpPr txBox="1">
            <a:spLocks noChangeArrowheads="1"/>
          </p:cNvSpPr>
          <p:nvPr/>
        </p:nvSpPr>
        <p:spPr bwMode="auto">
          <a:xfrm>
            <a:off x="7715268" y="2857496"/>
            <a:ext cx="2327275" cy="5889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l-GR" sz="3200" b="1">
                <a:latin typeface="Arial" pitchFamily="34" charset="0"/>
              </a:rPr>
              <a:t>ΝΑ</a:t>
            </a:r>
            <a:r>
              <a:rPr lang="en-GB" sz="3200" b="1">
                <a:latin typeface="Arial" pitchFamily="34" charset="0"/>
              </a:rPr>
              <a:t>DPH+H</a:t>
            </a:r>
            <a:r>
              <a:rPr lang="en-GB" sz="3200" b="1" baseline="30000">
                <a:latin typeface="Arial" pitchFamily="34" charset="0"/>
              </a:rPr>
              <a:t>+</a:t>
            </a:r>
          </a:p>
        </p:txBody>
      </p:sp>
      <p:sp>
        <p:nvSpPr>
          <p:cNvPr id="151559" name="Rectangle 7"/>
          <p:cNvSpPr>
            <a:spLocks noChangeArrowheads="1"/>
          </p:cNvSpPr>
          <p:nvPr/>
        </p:nvSpPr>
        <p:spPr bwMode="auto">
          <a:xfrm>
            <a:off x="71438" y="4929198"/>
            <a:ext cx="3071798" cy="1142984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l-GR" sz="4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ΑΝΘΡΑΚΑΣ ΤΡΟΦΩΝ </a:t>
            </a:r>
          </a:p>
        </p:txBody>
      </p:sp>
      <p:sp>
        <p:nvSpPr>
          <p:cNvPr id="151560" name="Text Box 8"/>
          <p:cNvSpPr txBox="1">
            <a:spLocks noChangeArrowheads="1"/>
          </p:cNvSpPr>
          <p:nvPr/>
        </p:nvSpPr>
        <p:spPr bwMode="auto">
          <a:xfrm>
            <a:off x="4286244" y="5416550"/>
            <a:ext cx="3435350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l-GR" sz="4400" b="1" dirty="0">
                <a:latin typeface="Arial" pitchFamily="34" charset="0"/>
              </a:rPr>
              <a:t>ΟΡΓΑΝΙΚΗ ΥΛΗ</a:t>
            </a:r>
            <a:endParaRPr lang="en-GB" sz="4400" b="1" dirty="0">
              <a:latin typeface="Arial" pitchFamily="34" charset="0"/>
            </a:endParaRPr>
          </a:p>
        </p:txBody>
      </p:sp>
      <p:sp>
        <p:nvSpPr>
          <p:cNvPr id="151561" name="Oval 9"/>
          <p:cNvSpPr>
            <a:spLocks noChangeArrowheads="1"/>
          </p:cNvSpPr>
          <p:nvPr/>
        </p:nvSpPr>
        <p:spPr bwMode="auto">
          <a:xfrm>
            <a:off x="4214806" y="5214950"/>
            <a:ext cx="3571900" cy="1643050"/>
          </a:xfrm>
          <a:prstGeom prst="ellipse">
            <a:avLst/>
          </a:prstGeom>
          <a:solidFill>
            <a:schemeClr val="accent1">
              <a:alpha val="61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l-GR"/>
          </a:p>
        </p:txBody>
      </p:sp>
      <p:sp>
        <p:nvSpPr>
          <p:cNvPr id="151563" name="Text Box 11"/>
          <p:cNvSpPr txBox="1">
            <a:spLocks noChangeArrowheads="1"/>
          </p:cNvSpPr>
          <p:nvPr/>
        </p:nvSpPr>
        <p:spPr bwMode="auto">
          <a:xfrm>
            <a:off x="1714476" y="2781300"/>
            <a:ext cx="2055813" cy="5889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sz="3200" b="1">
                <a:latin typeface="Arial" pitchFamily="34" charset="0"/>
              </a:rPr>
              <a:t>NADH+H</a:t>
            </a:r>
            <a:r>
              <a:rPr lang="en-GB" sz="3200" b="1" baseline="30000">
                <a:latin typeface="Arial" pitchFamily="34" charset="0"/>
              </a:rPr>
              <a:t>+</a:t>
            </a:r>
            <a:endParaRPr lang="en-GB" sz="3200" b="1">
              <a:latin typeface="Arial" pitchFamily="34" charset="0"/>
            </a:endParaRPr>
          </a:p>
        </p:txBody>
      </p:sp>
      <p:cxnSp>
        <p:nvCxnSpPr>
          <p:cNvPr id="151564" name="AutoShape 12"/>
          <p:cNvCxnSpPr>
            <a:cxnSpLocks noChangeShapeType="1"/>
            <a:stCxn id="54276" idx="2"/>
            <a:endCxn id="151557" idx="0"/>
          </p:cNvCxnSpPr>
          <p:nvPr/>
        </p:nvCxnSpPr>
        <p:spPr bwMode="auto">
          <a:xfrm rot="5400000">
            <a:off x="8245886" y="2061756"/>
            <a:ext cx="1428760" cy="162720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151565" name="AutoShape 13"/>
          <p:cNvCxnSpPr>
            <a:cxnSpLocks noChangeShapeType="1"/>
            <a:stCxn id="54276" idx="2"/>
            <a:endCxn id="22" idx="6"/>
          </p:cNvCxnSpPr>
          <p:nvPr/>
        </p:nvCxnSpPr>
        <p:spPr bwMode="auto">
          <a:xfrm rot="5400000">
            <a:off x="6521059" y="1122747"/>
            <a:ext cx="2214578" cy="2826556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151566" name="AutoShape 14"/>
          <p:cNvCxnSpPr>
            <a:cxnSpLocks noChangeShapeType="1"/>
            <a:stCxn id="151563" idx="3"/>
            <a:endCxn id="22" idx="2"/>
          </p:cNvCxnSpPr>
          <p:nvPr/>
        </p:nvCxnSpPr>
        <p:spPr bwMode="auto">
          <a:xfrm>
            <a:off x="3770289" y="3075782"/>
            <a:ext cx="658831" cy="567532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151567" name="AutoShape 15"/>
          <p:cNvCxnSpPr>
            <a:cxnSpLocks noChangeShapeType="1"/>
            <a:stCxn id="54275" idx="2"/>
            <a:endCxn id="151563" idx="0"/>
          </p:cNvCxnSpPr>
          <p:nvPr/>
        </p:nvCxnSpPr>
        <p:spPr bwMode="auto">
          <a:xfrm rot="16200000" flipH="1">
            <a:off x="1288613" y="1327529"/>
            <a:ext cx="1490685" cy="1416855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sp>
        <p:nvSpPr>
          <p:cNvPr id="151568" name="Text Box 16"/>
          <p:cNvSpPr txBox="1">
            <a:spLocks noChangeArrowheads="1"/>
          </p:cNvSpPr>
          <p:nvPr/>
        </p:nvSpPr>
        <p:spPr bwMode="auto">
          <a:xfrm>
            <a:off x="0" y="3571876"/>
            <a:ext cx="2325687" cy="5889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l-GR" sz="3200" b="1">
                <a:latin typeface="Arial" pitchFamily="34" charset="0"/>
              </a:rPr>
              <a:t>ΝΑ</a:t>
            </a:r>
            <a:r>
              <a:rPr lang="en-GB" sz="3200" b="1">
                <a:latin typeface="Arial" pitchFamily="34" charset="0"/>
              </a:rPr>
              <a:t>DPH+H</a:t>
            </a:r>
            <a:r>
              <a:rPr lang="en-GB" sz="3200" b="1" baseline="30000">
                <a:latin typeface="Arial" pitchFamily="34" charset="0"/>
              </a:rPr>
              <a:t>+</a:t>
            </a:r>
          </a:p>
        </p:txBody>
      </p:sp>
      <p:cxnSp>
        <p:nvCxnSpPr>
          <p:cNvPr id="151569" name="AutoShape 17"/>
          <p:cNvCxnSpPr>
            <a:cxnSpLocks noChangeShapeType="1"/>
            <a:stCxn id="151568" idx="3"/>
            <a:endCxn id="151561" idx="0"/>
          </p:cNvCxnSpPr>
          <p:nvPr/>
        </p:nvCxnSpPr>
        <p:spPr bwMode="auto">
          <a:xfrm>
            <a:off x="2325687" y="3866358"/>
            <a:ext cx="3675069" cy="1348592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151570" name="AutoShape 18"/>
          <p:cNvCxnSpPr>
            <a:cxnSpLocks noChangeShapeType="1"/>
            <a:stCxn id="22" idx="4"/>
            <a:endCxn id="151561" idx="0"/>
          </p:cNvCxnSpPr>
          <p:nvPr/>
        </p:nvCxnSpPr>
        <p:spPr bwMode="auto">
          <a:xfrm rot="16200000" flipH="1">
            <a:off x="5197078" y="4411272"/>
            <a:ext cx="928694" cy="678661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151571" name="AutoShape 19"/>
          <p:cNvCxnSpPr>
            <a:cxnSpLocks noChangeShapeType="1"/>
            <a:stCxn id="151557" idx="2"/>
            <a:endCxn id="151561" idx="0"/>
          </p:cNvCxnSpPr>
          <p:nvPr/>
        </p:nvCxnSpPr>
        <p:spPr bwMode="auto">
          <a:xfrm rot="5400000">
            <a:off x="6555586" y="2891629"/>
            <a:ext cx="1768491" cy="2878150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151572" name="AutoShape 20"/>
          <p:cNvCxnSpPr>
            <a:cxnSpLocks noChangeShapeType="1"/>
            <a:stCxn id="54275" idx="2"/>
            <a:endCxn id="151568" idx="0"/>
          </p:cNvCxnSpPr>
          <p:nvPr/>
        </p:nvCxnSpPr>
        <p:spPr bwMode="auto">
          <a:xfrm rot="5400000">
            <a:off x="103556" y="2349903"/>
            <a:ext cx="2281261" cy="162684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sp>
        <p:nvSpPr>
          <p:cNvPr id="22" name="21 - Έλλειψη"/>
          <p:cNvSpPr/>
          <p:nvPr/>
        </p:nvSpPr>
        <p:spPr>
          <a:xfrm>
            <a:off x="4429120" y="3000372"/>
            <a:ext cx="1785950" cy="128588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en-GB" sz="40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ATP</a:t>
            </a:r>
            <a:endParaRPr lang="en-GB" sz="4000" b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4" name="Rectangle 7"/>
          <p:cNvSpPr>
            <a:spLocks noChangeArrowheads="1"/>
          </p:cNvSpPr>
          <p:nvPr/>
        </p:nvSpPr>
        <p:spPr bwMode="auto">
          <a:xfrm>
            <a:off x="8929678" y="5000636"/>
            <a:ext cx="1357322" cy="785794"/>
          </a:xfrm>
          <a:prstGeom prst="rect">
            <a:avLst/>
          </a:prstGeom>
          <a:solidFill>
            <a:srgbClr val="77933C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l-GR" sz="4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GB" sz="4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CO</a:t>
            </a:r>
            <a:r>
              <a:rPr lang="en-GB" sz="4000" b="1" baseline="-25000" dirty="0"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endParaRPr lang="en-GB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61" name="60 - Ευθύγραμμο βέλος σύνδεσης"/>
          <p:cNvCxnSpPr>
            <a:stCxn id="151559" idx="3"/>
            <a:endCxn id="151561" idx="0"/>
          </p:cNvCxnSpPr>
          <p:nvPr/>
        </p:nvCxnSpPr>
        <p:spPr>
          <a:xfrm flipV="1">
            <a:off x="3143236" y="5214950"/>
            <a:ext cx="2857520" cy="28574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- Ευθύγραμμο βέλος σύνδεσης"/>
          <p:cNvCxnSpPr>
            <a:stCxn id="54" idx="1"/>
            <a:endCxn id="151561" idx="0"/>
          </p:cNvCxnSpPr>
          <p:nvPr/>
        </p:nvCxnSpPr>
        <p:spPr>
          <a:xfrm rot="10800000">
            <a:off x="6000756" y="5214951"/>
            <a:ext cx="2928922" cy="178583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AutoShape 18"/>
          <p:cNvCxnSpPr>
            <a:cxnSpLocks noChangeShapeType="1"/>
          </p:cNvCxnSpPr>
          <p:nvPr/>
        </p:nvCxnSpPr>
        <p:spPr bwMode="auto">
          <a:xfrm rot="16200000" flipH="1">
            <a:off x="5232798" y="4482711"/>
            <a:ext cx="928694" cy="678661"/>
          </a:xfrm>
          <a:prstGeom prst="straightConnector1">
            <a:avLst/>
          </a:prstGeom>
          <a:noFill/>
          <a:ln w="1524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25" name="24 - Ευθύγραμμο βέλος σύνδεσης"/>
          <p:cNvCxnSpPr/>
          <p:nvPr/>
        </p:nvCxnSpPr>
        <p:spPr>
          <a:xfrm>
            <a:off x="1785914" y="3571876"/>
            <a:ext cx="3857652" cy="1500198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- TextBox"/>
          <p:cNvSpPr txBox="1"/>
          <p:nvPr/>
        </p:nvSpPr>
        <p:spPr>
          <a:xfrm>
            <a:off x="3012905" y="0"/>
            <a:ext cx="380585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Ως προς την ενέργεια:</a:t>
            </a:r>
          </a:p>
          <a:p>
            <a:pPr algn="ctr"/>
            <a:r>
              <a:rPr lang="el-GR" sz="36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Φωτότροφοι</a:t>
            </a:r>
            <a:endParaRPr lang="el-GR" sz="36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l-GR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Ως προς τον άνθρακα:</a:t>
            </a:r>
          </a:p>
          <a:p>
            <a:pPr algn="ctr"/>
            <a:r>
              <a:rPr lang="el-GR" sz="36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Αυτότροφοι</a:t>
            </a:r>
            <a:endParaRPr lang="el-GR" sz="36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l-GR" b="1" dirty="0">
                <a:latin typeface="Tahoma" pitchFamily="34" charset="0"/>
                <a:ea typeface="Tahoma" pitchFamily="34" charset="0"/>
                <a:cs typeface="Tahoma" pitchFamily="34" charset="0"/>
              </a:rPr>
              <a:t>Ως προς τον </a:t>
            </a:r>
            <a:r>
              <a:rPr lang="el-GR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δότη ηλεκτρονίων:</a:t>
            </a:r>
            <a:endParaRPr lang="el-GR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l-GR" sz="3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l-GR" sz="36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λιθότροφοι</a:t>
            </a:r>
            <a:endParaRPr lang="el-GR" sz="36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6945E-18 -1.11111E-6 C -0.29537 -0.0324 -0.59059 -0.06481 -0.71991 -0.11782 C -0.84923 -0.17083 -0.81281 -0.24444 -0.77623 -0.31782 " pathEditMode="relative" ptsTypes="aaA">
                                      <p:cBhvr>
                                        <p:cTn id="2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animBg="1"/>
      <p:bldP spid="151559" grpId="0" animBg="1"/>
      <p:bldP spid="151563" grpId="0" animBg="1"/>
      <p:bldP spid="151568" grpId="0" animBg="1"/>
      <p:bldP spid="54" grpId="0" animBg="1"/>
      <p:bldP spid="2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7929582" y="352411"/>
            <a:ext cx="2224087" cy="10763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l-GR" sz="3200" b="1">
                <a:latin typeface="Arial" pitchFamily="34" charset="0"/>
              </a:rPr>
              <a:t>ΗΛΙΑΚΗ </a:t>
            </a:r>
          </a:p>
          <a:p>
            <a:pPr algn="ctr" eaLnBrk="1" hangingPunct="1"/>
            <a:r>
              <a:rPr lang="el-GR" sz="3200" b="1">
                <a:latin typeface="Arial" pitchFamily="34" charset="0"/>
              </a:rPr>
              <a:t>ΕΝΕΡΓΕΙΑ</a:t>
            </a:r>
            <a:endParaRPr lang="en-GB" sz="3200" b="1">
              <a:latin typeface="Arial" pitchFamily="34" charset="0"/>
            </a:endParaRPr>
          </a:p>
        </p:txBody>
      </p:sp>
      <p:sp>
        <p:nvSpPr>
          <p:cNvPr id="151557" name="Text Box 5"/>
          <p:cNvSpPr txBox="1">
            <a:spLocks noChangeArrowheads="1"/>
          </p:cNvSpPr>
          <p:nvPr/>
        </p:nvSpPr>
        <p:spPr bwMode="auto">
          <a:xfrm>
            <a:off x="7715268" y="2857496"/>
            <a:ext cx="2327275" cy="5889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l-GR" sz="3200" b="1">
                <a:latin typeface="Arial" pitchFamily="34" charset="0"/>
              </a:rPr>
              <a:t>ΝΑ</a:t>
            </a:r>
            <a:r>
              <a:rPr lang="en-GB" sz="3200" b="1">
                <a:latin typeface="Arial" pitchFamily="34" charset="0"/>
              </a:rPr>
              <a:t>DPH+H</a:t>
            </a:r>
            <a:r>
              <a:rPr lang="en-GB" sz="3200" b="1" baseline="30000">
                <a:latin typeface="Arial" pitchFamily="34" charset="0"/>
              </a:rPr>
              <a:t>+</a:t>
            </a:r>
          </a:p>
        </p:txBody>
      </p:sp>
      <p:sp>
        <p:nvSpPr>
          <p:cNvPr id="151560" name="Text Box 8"/>
          <p:cNvSpPr txBox="1">
            <a:spLocks noChangeArrowheads="1"/>
          </p:cNvSpPr>
          <p:nvPr/>
        </p:nvSpPr>
        <p:spPr bwMode="auto">
          <a:xfrm>
            <a:off x="4286244" y="5416550"/>
            <a:ext cx="3435350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l-GR" sz="4400" b="1" dirty="0">
                <a:latin typeface="Arial" pitchFamily="34" charset="0"/>
              </a:rPr>
              <a:t>ΟΡΓΑΝΙΚΗ ΥΛΗ</a:t>
            </a:r>
            <a:endParaRPr lang="en-GB" sz="4400" b="1" dirty="0">
              <a:latin typeface="Arial" pitchFamily="34" charset="0"/>
            </a:endParaRPr>
          </a:p>
        </p:txBody>
      </p:sp>
      <p:sp>
        <p:nvSpPr>
          <p:cNvPr id="151561" name="Oval 9"/>
          <p:cNvSpPr>
            <a:spLocks noChangeArrowheads="1"/>
          </p:cNvSpPr>
          <p:nvPr/>
        </p:nvSpPr>
        <p:spPr bwMode="auto">
          <a:xfrm>
            <a:off x="4214806" y="5214950"/>
            <a:ext cx="3571900" cy="1643050"/>
          </a:xfrm>
          <a:prstGeom prst="ellipse">
            <a:avLst/>
          </a:prstGeom>
          <a:solidFill>
            <a:schemeClr val="accent1">
              <a:alpha val="61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l-GR"/>
          </a:p>
        </p:txBody>
      </p:sp>
      <p:cxnSp>
        <p:nvCxnSpPr>
          <p:cNvPr id="151564" name="AutoShape 12"/>
          <p:cNvCxnSpPr>
            <a:cxnSpLocks noChangeShapeType="1"/>
            <a:stCxn id="54276" idx="2"/>
            <a:endCxn id="151557" idx="0"/>
          </p:cNvCxnSpPr>
          <p:nvPr/>
        </p:nvCxnSpPr>
        <p:spPr bwMode="auto">
          <a:xfrm rot="5400000">
            <a:off x="8245886" y="2061756"/>
            <a:ext cx="1428760" cy="162720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151565" name="AutoShape 13"/>
          <p:cNvCxnSpPr>
            <a:cxnSpLocks noChangeShapeType="1"/>
            <a:stCxn id="54276" idx="2"/>
            <a:endCxn id="22" idx="7"/>
          </p:cNvCxnSpPr>
          <p:nvPr/>
        </p:nvCxnSpPr>
        <p:spPr bwMode="auto">
          <a:xfrm rot="5400000">
            <a:off x="6617601" y="764659"/>
            <a:ext cx="1759949" cy="3088103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151571" name="AutoShape 19"/>
          <p:cNvCxnSpPr>
            <a:cxnSpLocks noChangeShapeType="1"/>
            <a:stCxn id="151557" idx="2"/>
            <a:endCxn id="151561" idx="0"/>
          </p:cNvCxnSpPr>
          <p:nvPr/>
        </p:nvCxnSpPr>
        <p:spPr bwMode="auto">
          <a:xfrm rot="5400000">
            <a:off x="6555586" y="2891629"/>
            <a:ext cx="1768491" cy="2878150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sp>
        <p:nvSpPr>
          <p:cNvPr id="22" name="21 - Έλλειψη"/>
          <p:cNvSpPr/>
          <p:nvPr/>
        </p:nvSpPr>
        <p:spPr>
          <a:xfrm>
            <a:off x="4429120" y="3000372"/>
            <a:ext cx="1785950" cy="128588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en-GB" sz="40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ATP</a:t>
            </a:r>
            <a:endParaRPr lang="en-GB" sz="4000" b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4" name="Rectangle 7"/>
          <p:cNvSpPr>
            <a:spLocks noChangeArrowheads="1"/>
          </p:cNvSpPr>
          <p:nvPr/>
        </p:nvSpPr>
        <p:spPr bwMode="auto">
          <a:xfrm>
            <a:off x="0" y="2492896"/>
            <a:ext cx="3312368" cy="1584176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l-GR" sz="4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ατμοσφαιρικό </a:t>
            </a:r>
          </a:p>
          <a:p>
            <a:pPr algn="ctr"/>
            <a:r>
              <a:rPr lang="en-GB" sz="4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</a:t>
            </a:r>
            <a:r>
              <a:rPr lang="en-GB" sz="4000" b="1" baseline="-25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endParaRPr lang="en-GB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65" name="AutoShape 18"/>
          <p:cNvCxnSpPr>
            <a:cxnSpLocks noChangeShapeType="1"/>
          </p:cNvCxnSpPr>
          <p:nvPr/>
        </p:nvCxnSpPr>
        <p:spPr bwMode="auto">
          <a:xfrm rot="16200000" flipH="1">
            <a:off x="4963481" y="4617132"/>
            <a:ext cx="1008113" cy="360042"/>
          </a:xfrm>
          <a:prstGeom prst="straightConnector1">
            <a:avLst/>
          </a:prstGeom>
          <a:noFill/>
          <a:ln w="1524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27" name="AutoShape 13"/>
          <p:cNvCxnSpPr>
            <a:cxnSpLocks noChangeShapeType="1"/>
          </p:cNvCxnSpPr>
          <p:nvPr/>
        </p:nvCxnSpPr>
        <p:spPr bwMode="auto">
          <a:xfrm>
            <a:off x="2407196" y="3717032"/>
            <a:ext cx="2502036" cy="1656184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sp>
        <p:nvSpPr>
          <p:cNvPr id="32" name="Oval 31"/>
          <p:cNvSpPr/>
          <p:nvPr/>
        </p:nvSpPr>
        <p:spPr>
          <a:xfrm>
            <a:off x="4063380" y="2132856"/>
            <a:ext cx="6223620" cy="2592288"/>
          </a:xfrm>
          <a:prstGeom prst="ellipse">
            <a:avLst/>
          </a:prstGeom>
          <a:solidFill>
            <a:srgbClr val="C00000">
              <a:alpha val="6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5400" dirty="0" smtClean="0"/>
              <a:t>Φωτοχημικές αντιδράσεις</a:t>
            </a:r>
            <a:endParaRPr lang="el-GR" sz="5400" dirty="0"/>
          </a:p>
        </p:txBody>
      </p:sp>
      <p:sp>
        <p:nvSpPr>
          <p:cNvPr id="33" name="Oval 32"/>
          <p:cNvSpPr/>
          <p:nvPr/>
        </p:nvSpPr>
        <p:spPr>
          <a:xfrm rot="1589890">
            <a:off x="-448752" y="3217062"/>
            <a:ext cx="8542497" cy="2592288"/>
          </a:xfrm>
          <a:prstGeom prst="ellipse">
            <a:avLst/>
          </a:prstGeom>
          <a:solidFill>
            <a:srgbClr val="00206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5400" dirty="0" smtClean="0"/>
              <a:t>Βιοσυνθετικές αντιδράσεις</a:t>
            </a:r>
            <a:endParaRPr lang="el-GR" sz="5400" dirty="0"/>
          </a:p>
        </p:txBody>
      </p:sp>
      <p:sp>
        <p:nvSpPr>
          <p:cNvPr id="35" name="Rounded Rectangle 34"/>
          <p:cNvSpPr/>
          <p:nvPr/>
        </p:nvSpPr>
        <p:spPr>
          <a:xfrm>
            <a:off x="1687116" y="2420888"/>
            <a:ext cx="6480720" cy="3672408"/>
          </a:xfrm>
          <a:prstGeom prst="roundRect">
            <a:avLst/>
          </a:prstGeom>
          <a:solidFill>
            <a:srgbClr val="00B050">
              <a:alpha val="8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8000" dirty="0" smtClean="0"/>
              <a:t>φωτοσύνθεση</a:t>
            </a:r>
            <a:endParaRPr lang="el-GR" sz="8000" dirty="0"/>
          </a:p>
        </p:txBody>
      </p:sp>
      <p:sp>
        <p:nvSpPr>
          <p:cNvPr id="17" name="25 - TextBox"/>
          <p:cNvSpPr txBox="1"/>
          <p:nvPr/>
        </p:nvSpPr>
        <p:spPr>
          <a:xfrm>
            <a:off x="-7386" y="13645"/>
            <a:ext cx="380585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Ως προς την ενέργεια:</a:t>
            </a:r>
          </a:p>
          <a:p>
            <a:pPr algn="ctr"/>
            <a:r>
              <a:rPr lang="el-GR" sz="36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Φωτότροφοι</a:t>
            </a:r>
            <a:endParaRPr lang="el-GR" sz="36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l-GR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Ως προς τον άνθρακα:</a:t>
            </a:r>
          </a:p>
          <a:p>
            <a:pPr algn="ctr"/>
            <a:r>
              <a:rPr lang="el-GR" sz="36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Αυτότροφοι</a:t>
            </a:r>
            <a:endParaRPr lang="el-GR" sz="36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l-GR" b="1" dirty="0">
                <a:latin typeface="Tahoma" pitchFamily="34" charset="0"/>
                <a:ea typeface="Tahoma" pitchFamily="34" charset="0"/>
                <a:cs typeface="Tahoma" pitchFamily="34" charset="0"/>
              </a:rPr>
              <a:t>Ως προς τον </a:t>
            </a:r>
            <a:r>
              <a:rPr lang="el-GR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δότη ηλεκτρονίων:</a:t>
            </a:r>
            <a:endParaRPr lang="el-GR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l-GR" sz="3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l-GR" sz="36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λιθότροφοι</a:t>
            </a:r>
            <a:endParaRPr lang="el-GR" sz="36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5" grpId="0" animBg="1"/>
      <p:bldP spid="1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4948" y="2276872"/>
            <a:ext cx="3096344" cy="1872208"/>
            <a:chOff x="318964" y="908720"/>
            <a:chExt cx="3096344" cy="1872208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grpSpPr>
        <p:sp>
          <p:nvSpPr>
            <p:cNvPr id="2" name="Oval 1"/>
            <p:cNvSpPr/>
            <p:nvPr/>
          </p:nvSpPr>
          <p:spPr>
            <a:xfrm>
              <a:off x="318964" y="908720"/>
              <a:ext cx="3096344" cy="1872208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34988" y="1268760"/>
              <a:ext cx="280831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3600" b="1" dirty="0" smtClean="0">
                  <a:solidFill>
                    <a:srgbClr val="002060"/>
                  </a:solidFill>
                </a:rPr>
                <a:t>ΑΥΤΟΤΡΟΦΟΙ ΟΡΓΑΝΙΣΜΟΙ</a:t>
              </a:r>
              <a:endParaRPr lang="el-GR" sz="36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7" name="Oval 6"/>
          <p:cNvSpPr/>
          <p:nvPr/>
        </p:nvSpPr>
        <p:spPr>
          <a:xfrm>
            <a:off x="6799684" y="2420888"/>
            <a:ext cx="3312368" cy="1872208"/>
          </a:xfrm>
          <a:prstGeom prst="ellipse">
            <a:avLst/>
          </a:prstGeom>
          <a:solidFill>
            <a:srgbClr val="00206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63795" y="2780928"/>
            <a:ext cx="30042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smtClean="0">
                <a:solidFill>
                  <a:srgbClr val="FFFF00"/>
                </a:solidFill>
              </a:rPr>
              <a:t>ΕΤΕΡΟΤΡΟΦΟΙ ΟΡΓΑΝΙΣΜΟΙ</a:t>
            </a:r>
            <a:endParaRPr lang="el-GR" sz="3600" b="1" dirty="0">
              <a:solidFill>
                <a:srgbClr val="FFFF00"/>
              </a:solidFill>
            </a:endParaRPr>
          </a:p>
        </p:txBody>
      </p:sp>
      <p:sp>
        <p:nvSpPr>
          <p:cNvPr id="9" name="Arc 8"/>
          <p:cNvSpPr/>
          <p:nvPr/>
        </p:nvSpPr>
        <p:spPr>
          <a:xfrm>
            <a:off x="2479204" y="476672"/>
            <a:ext cx="5328592" cy="3960440"/>
          </a:xfrm>
          <a:prstGeom prst="arc">
            <a:avLst>
              <a:gd name="adj1" fmla="val 11088580"/>
              <a:gd name="adj2" fmla="val 0"/>
            </a:avLst>
          </a:prstGeom>
          <a:ln w="114300">
            <a:solidFill>
              <a:srgbClr val="C00000"/>
            </a:solidFill>
            <a:headEnd type="arrow" w="med" len="med"/>
            <a:tailEnd type="none" w="med" len="med"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TextBox 11"/>
          <p:cNvSpPr txBox="1"/>
          <p:nvPr/>
        </p:nvSpPr>
        <p:spPr>
          <a:xfrm>
            <a:off x="4567436" y="188640"/>
            <a:ext cx="812658" cy="58477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CO</a:t>
            </a:r>
            <a:r>
              <a:rPr lang="en-US" sz="3200" b="1" baseline="-25000" dirty="0" smtClean="0">
                <a:solidFill>
                  <a:srgbClr val="FFFF00"/>
                </a:solidFill>
              </a:rPr>
              <a:t>2</a:t>
            </a:r>
            <a:endParaRPr lang="el-GR" sz="3200" b="1" baseline="-25000" dirty="0">
              <a:solidFill>
                <a:srgbClr val="FFFF00"/>
              </a:solidFill>
            </a:endParaRPr>
          </a:p>
        </p:txBody>
      </p:sp>
      <p:sp>
        <p:nvSpPr>
          <p:cNvPr id="13" name="Striped Right Arrow 12"/>
          <p:cNvSpPr/>
          <p:nvPr/>
        </p:nvSpPr>
        <p:spPr>
          <a:xfrm>
            <a:off x="3199284" y="2636912"/>
            <a:ext cx="3816424" cy="1296144"/>
          </a:xfrm>
          <a:prstGeom prst="stripedRightArrow">
            <a:avLst>
              <a:gd name="adj1" fmla="val 61924"/>
              <a:gd name="adj2" fmla="val 76108"/>
            </a:avLst>
          </a:prstGeom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 smtClean="0">
                <a:solidFill>
                  <a:schemeClr val="bg1"/>
                </a:solidFill>
              </a:rPr>
              <a:t>Μόρια πλούσια σε ενέργεια/</a:t>
            </a:r>
            <a:r>
              <a:rPr lang="en-US" sz="2400" b="1" dirty="0" smtClean="0">
                <a:solidFill>
                  <a:schemeClr val="bg1"/>
                </a:solidFill>
              </a:rPr>
              <a:t>e</a:t>
            </a:r>
            <a:r>
              <a:rPr lang="en-US" sz="2400" b="1" baseline="30000" dirty="0" smtClean="0">
                <a:solidFill>
                  <a:schemeClr val="bg1"/>
                </a:solidFill>
              </a:rPr>
              <a:t>-</a:t>
            </a:r>
            <a:r>
              <a:rPr lang="en-US" sz="2400" b="1" dirty="0" smtClean="0">
                <a:solidFill>
                  <a:schemeClr val="bg1"/>
                </a:solidFill>
              </a:rPr>
              <a:t>/</a:t>
            </a:r>
            <a:r>
              <a:rPr lang="el-GR" sz="2400" b="1" dirty="0" smtClean="0">
                <a:solidFill>
                  <a:schemeClr val="bg1"/>
                </a:solidFill>
              </a:rPr>
              <a:t>άνθρακα</a:t>
            </a:r>
            <a:endParaRPr lang="el-GR" sz="2400" b="1" dirty="0">
              <a:solidFill>
                <a:schemeClr val="bg1"/>
              </a:solidFill>
            </a:endParaRPr>
          </a:p>
        </p:txBody>
      </p:sp>
      <p:cxnSp>
        <p:nvCxnSpPr>
          <p:cNvPr id="27" name="Elbow Connector 26"/>
          <p:cNvCxnSpPr/>
          <p:nvPr/>
        </p:nvCxnSpPr>
        <p:spPr>
          <a:xfrm rot="16200000" flipH="1">
            <a:off x="751012" y="1484784"/>
            <a:ext cx="1296144" cy="144016"/>
          </a:xfrm>
          <a:prstGeom prst="bentConnector3">
            <a:avLst>
              <a:gd name="adj1" fmla="val 50000"/>
            </a:avLst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/>
          <p:cNvCxnSpPr/>
          <p:nvPr/>
        </p:nvCxnSpPr>
        <p:spPr>
          <a:xfrm rot="16200000" flipH="1">
            <a:off x="462980" y="1556792"/>
            <a:ext cx="1296144" cy="144016"/>
          </a:xfrm>
          <a:prstGeom prst="bentConnector3">
            <a:avLst>
              <a:gd name="adj1" fmla="val 50000"/>
            </a:avLst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/>
          <p:nvPr/>
        </p:nvCxnSpPr>
        <p:spPr>
          <a:xfrm rot="16200000" flipH="1">
            <a:off x="318964" y="1628800"/>
            <a:ext cx="1296144" cy="144016"/>
          </a:xfrm>
          <a:prstGeom prst="bentConnector3">
            <a:avLst>
              <a:gd name="adj1" fmla="val 50000"/>
            </a:avLst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/>
          <p:nvPr/>
        </p:nvCxnSpPr>
        <p:spPr>
          <a:xfrm rot="16200000" flipH="1">
            <a:off x="606996" y="1412776"/>
            <a:ext cx="1296144" cy="144016"/>
          </a:xfrm>
          <a:prstGeom prst="bentConnector3">
            <a:avLst>
              <a:gd name="adj1" fmla="val 50000"/>
            </a:avLst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 rot="16200000" flipH="1">
            <a:off x="174948" y="1772816"/>
            <a:ext cx="1296144" cy="144016"/>
          </a:xfrm>
          <a:prstGeom prst="bentConnector3">
            <a:avLst>
              <a:gd name="adj1" fmla="val 50000"/>
            </a:avLst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/>
          <p:nvPr/>
        </p:nvCxnSpPr>
        <p:spPr>
          <a:xfrm rot="16200000" flipH="1">
            <a:off x="30932" y="1916832"/>
            <a:ext cx="1296144" cy="144016"/>
          </a:xfrm>
          <a:prstGeom prst="bentConnector3">
            <a:avLst>
              <a:gd name="adj1" fmla="val 50000"/>
            </a:avLst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62980" y="620688"/>
            <a:ext cx="933269" cy="58477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l-GR" sz="3200" b="1" dirty="0" smtClean="0">
                <a:solidFill>
                  <a:srgbClr val="FFFF00"/>
                </a:solidFill>
              </a:rPr>
              <a:t>φως</a:t>
            </a:r>
            <a:endParaRPr lang="el-GR" sz="3200" b="1" baseline="-25000" dirty="0">
              <a:solidFill>
                <a:srgbClr val="FFFF00"/>
              </a:solidFill>
            </a:endParaRPr>
          </a:p>
        </p:txBody>
      </p:sp>
      <p:cxnSp>
        <p:nvCxnSpPr>
          <p:cNvPr id="38" name="Elbow Connector 37"/>
          <p:cNvCxnSpPr/>
          <p:nvPr/>
        </p:nvCxnSpPr>
        <p:spPr>
          <a:xfrm rot="16200000" flipH="1">
            <a:off x="8311852" y="4509120"/>
            <a:ext cx="1296144" cy="144016"/>
          </a:xfrm>
          <a:prstGeom prst="bentConnector3">
            <a:avLst>
              <a:gd name="adj1" fmla="val 50000"/>
            </a:avLst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/>
          <p:nvPr/>
        </p:nvCxnSpPr>
        <p:spPr>
          <a:xfrm rot="16200000" flipH="1">
            <a:off x="8023820" y="4581128"/>
            <a:ext cx="1296144" cy="144016"/>
          </a:xfrm>
          <a:prstGeom prst="bentConnector3">
            <a:avLst>
              <a:gd name="adj1" fmla="val 50000"/>
            </a:avLst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lbow Connector 39"/>
          <p:cNvCxnSpPr/>
          <p:nvPr/>
        </p:nvCxnSpPr>
        <p:spPr>
          <a:xfrm rot="16200000" flipH="1">
            <a:off x="7879804" y="4653136"/>
            <a:ext cx="1296144" cy="144016"/>
          </a:xfrm>
          <a:prstGeom prst="bentConnector3">
            <a:avLst>
              <a:gd name="adj1" fmla="val 50000"/>
            </a:avLst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/>
          <p:cNvCxnSpPr/>
          <p:nvPr/>
        </p:nvCxnSpPr>
        <p:spPr>
          <a:xfrm rot="16200000" flipH="1">
            <a:off x="8167836" y="4437112"/>
            <a:ext cx="1296144" cy="144016"/>
          </a:xfrm>
          <a:prstGeom prst="bentConnector3">
            <a:avLst>
              <a:gd name="adj1" fmla="val 50000"/>
            </a:avLst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/>
          <p:nvPr/>
        </p:nvCxnSpPr>
        <p:spPr>
          <a:xfrm rot="16200000" flipH="1">
            <a:off x="7735788" y="4797152"/>
            <a:ext cx="1296144" cy="144016"/>
          </a:xfrm>
          <a:prstGeom prst="bentConnector3">
            <a:avLst>
              <a:gd name="adj1" fmla="val 50000"/>
            </a:avLst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/>
          <p:nvPr/>
        </p:nvCxnSpPr>
        <p:spPr>
          <a:xfrm rot="16200000" flipH="1">
            <a:off x="7591772" y="4941168"/>
            <a:ext cx="1296144" cy="144016"/>
          </a:xfrm>
          <a:prstGeom prst="bentConnector3">
            <a:avLst>
              <a:gd name="adj1" fmla="val 50000"/>
            </a:avLst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6727676" y="5733256"/>
            <a:ext cx="3559325" cy="95410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FFFF00"/>
                </a:solidFill>
              </a:rPr>
              <a:t>Αύξηση της εντροπίας του Σύμπαντος</a:t>
            </a:r>
            <a:endParaRPr lang="el-GR" sz="2800" b="1" baseline="-25000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74948" y="5877272"/>
            <a:ext cx="4589077" cy="58477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l-GR" sz="3200" b="1" dirty="0" smtClean="0">
                <a:solidFill>
                  <a:srgbClr val="FFFF00"/>
                </a:solidFill>
              </a:rPr>
              <a:t>Κύκλος οξυγόνου και </a:t>
            </a:r>
            <a:r>
              <a:rPr lang="en-US" sz="3200" b="1" dirty="0" smtClean="0">
                <a:solidFill>
                  <a:srgbClr val="FFFF00"/>
                </a:solidFill>
              </a:rPr>
              <a:t>CO</a:t>
            </a:r>
            <a:r>
              <a:rPr lang="en-US" sz="3200" b="1" baseline="-25000" dirty="0" smtClean="0">
                <a:solidFill>
                  <a:srgbClr val="FFFF00"/>
                </a:solidFill>
              </a:rPr>
              <a:t>2</a:t>
            </a:r>
            <a:endParaRPr lang="el-GR" sz="3200" b="1" baseline="-25000" dirty="0">
              <a:solidFill>
                <a:srgbClr val="FFFF00"/>
              </a:solidFill>
            </a:endParaRPr>
          </a:p>
        </p:txBody>
      </p:sp>
      <p:sp>
        <p:nvSpPr>
          <p:cNvPr id="45" name="Arc 44"/>
          <p:cNvSpPr/>
          <p:nvPr/>
        </p:nvSpPr>
        <p:spPr>
          <a:xfrm rot="10800000">
            <a:off x="2774299" y="2789639"/>
            <a:ext cx="4654326" cy="2480366"/>
          </a:xfrm>
          <a:prstGeom prst="arc">
            <a:avLst>
              <a:gd name="adj1" fmla="val 11232011"/>
              <a:gd name="adj2" fmla="val 0"/>
            </a:avLst>
          </a:prstGeom>
          <a:ln w="114300">
            <a:solidFill>
              <a:srgbClr val="C00000"/>
            </a:solidFill>
            <a:headEnd type="none" w="med" len="med"/>
            <a:tailEnd type="arrow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2" name="TextBox 21"/>
          <p:cNvSpPr txBox="1"/>
          <p:nvPr/>
        </p:nvSpPr>
        <p:spPr>
          <a:xfrm>
            <a:off x="4560925" y="4936812"/>
            <a:ext cx="861133" cy="58477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l-GR" sz="3200" b="1" dirty="0" smtClean="0">
                <a:solidFill>
                  <a:srgbClr val="FFFF00"/>
                </a:solidFill>
              </a:rPr>
              <a:t>Η</a:t>
            </a:r>
            <a:r>
              <a:rPr lang="en-US" sz="3200" b="1" baseline="-25000" dirty="0" smtClean="0">
                <a:solidFill>
                  <a:srgbClr val="FFFF00"/>
                </a:solidFill>
              </a:rPr>
              <a:t>2</a:t>
            </a:r>
            <a:r>
              <a:rPr lang="en-US" sz="3200" b="1" dirty="0" smtClean="0">
                <a:solidFill>
                  <a:srgbClr val="FFFF00"/>
                </a:solidFill>
              </a:rPr>
              <a:t>O</a:t>
            </a:r>
            <a:endParaRPr lang="el-GR" sz="3200" b="1" baseline="-25000" dirty="0">
              <a:solidFill>
                <a:srgbClr val="FFFF00"/>
              </a:solidFill>
            </a:endParaRPr>
          </a:p>
        </p:txBody>
      </p:sp>
      <p:sp>
        <p:nvSpPr>
          <p:cNvPr id="46" name="Arc 45"/>
          <p:cNvSpPr/>
          <p:nvPr/>
        </p:nvSpPr>
        <p:spPr>
          <a:xfrm>
            <a:off x="2437165" y="1772816"/>
            <a:ext cx="5328592" cy="3960440"/>
          </a:xfrm>
          <a:prstGeom prst="arc">
            <a:avLst>
              <a:gd name="adj1" fmla="val 12446983"/>
              <a:gd name="adj2" fmla="val 19939906"/>
            </a:avLst>
          </a:prstGeom>
          <a:ln w="114300">
            <a:solidFill>
              <a:srgbClr val="C00000"/>
            </a:solidFill>
            <a:headEnd type="none" w="med" len="med"/>
            <a:tailEnd type="arrow" w="med" len="med"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TextBox 16"/>
          <p:cNvSpPr txBox="1"/>
          <p:nvPr/>
        </p:nvSpPr>
        <p:spPr>
          <a:xfrm>
            <a:off x="4639444" y="1484784"/>
            <a:ext cx="601447" cy="58477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O</a:t>
            </a:r>
            <a:r>
              <a:rPr lang="en-US" sz="3200" b="1" baseline="-25000" dirty="0" smtClean="0">
                <a:solidFill>
                  <a:srgbClr val="FFFF00"/>
                </a:solidFill>
              </a:rPr>
              <a:t>2</a:t>
            </a:r>
            <a:endParaRPr lang="el-GR" sz="3200" b="1" baseline="-25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5 - TextBox"/>
          <p:cNvSpPr txBox="1"/>
          <p:nvPr/>
        </p:nvSpPr>
        <p:spPr>
          <a:xfrm>
            <a:off x="174948" y="404664"/>
            <a:ext cx="986509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000" b="1" dirty="0" smtClean="0">
                <a:latin typeface="+mj-lt"/>
                <a:ea typeface="Tahoma" pitchFamily="34" charset="0"/>
                <a:cs typeface="Tahoma" pitchFamily="34" charset="0"/>
              </a:rPr>
              <a:t>Η ύπαρξη και η λειτουργία των οργανισμών </a:t>
            </a:r>
          </a:p>
          <a:p>
            <a:pPr algn="ctr"/>
            <a:r>
              <a:rPr lang="el-GR" sz="4000" b="1" dirty="0" smtClean="0">
                <a:latin typeface="+mj-lt"/>
                <a:ea typeface="Tahoma" pitchFamily="34" charset="0"/>
                <a:cs typeface="Tahoma" pitchFamily="34" charset="0"/>
              </a:rPr>
              <a:t>εξασφαλίζει την αναγκαιότητα που απορρέει από το 2</a:t>
            </a:r>
            <a:r>
              <a:rPr lang="el-GR" sz="4000" b="1" baseline="30000" dirty="0" smtClean="0">
                <a:latin typeface="+mj-lt"/>
                <a:ea typeface="Tahoma" pitchFamily="34" charset="0"/>
                <a:cs typeface="Tahoma" pitchFamily="34" charset="0"/>
              </a:rPr>
              <a:t>ο</a:t>
            </a:r>
            <a:r>
              <a:rPr lang="el-GR" sz="4000" b="1" dirty="0" smtClean="0">
                <a:latin typeface="+mj-lt"/>
                <a:ea typeface="Tahoma" pitchFamily="34" charset="0"/>
                <a:cs typeface="Tahoma" pitchFamily="34" charset="0"/>
              </a:rPr>
              <a:t> </a:t>
            </a:r>
            <a:r>
              <a:rPr lang="el-GR" sz="4000" b="1" dirty="0" err="1" smtClean="0">
                <a:latin typeface="+mj-lt"/>
                <a:ea typeface="Tahoma" pitchFamily="34" charset="0"/>
                <a:cs typeface="Tahoma" pitchFamily="34" charset="0"/>
              </a:rPr>
              <a:t>θερμοδυναμικό</a:t>
            </a:r>
            <a:r>
              <a:rPr lang="el-GR" sz="4000" b="1" dirty="0" smtClean="0">
                <a:latin typeface="+mj-lt"/>
                <a:ea typeface="Tahoma" pitchFamily="34" charset="0"/>
                <a:cs typeface="Tahoma" pitchFamily="34" charset="0"/>
              </a:rPr>
              <a:t> νόμο: τα πάντα βαίνουν σε αύξηση της εντροπίας του Σύμπαντος</a:t>
            </a:r>
          </a:p>
          <a:p>
            <a:pPr algn="ctr"/>
            <a:endParaRPr lang="el-GR" sz="4000" b="1" dirty="0">
              <a:latin typeface="+mj-lt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l-GR" sz="4000" b="1" dirty="0" smtClean="0">
                <a:latin typeface="+mj-lt"/>
                <a:ea typeface="Tahoma" pitchFamily="34" charset="0"/>
                <a:cs typeface="Tahoma" pitchFamily="34" charset="0"/>
              </a:rPr>
              <a:t>Ο κύκλος άνθρακα και οξυγόνου/νερού εξασφαλίζονται με τη δράση των </a:t>
            </a:r>
            <a:r>
              <a:rPr lang="el-GR" sz="4000" b="1" dirty="0" err="1" smtClean="0">
                <a:latin typeface="+mj-lt"/>
                <a:ea typeface="Tahoma" pitchFamily="34" charset="0"/>
                <a:cs typeface="Tahoma" pitchFamily="34" charset="0"/>
              </a:rPr>
              <a:t>αυτότροφων</a:t>
            </a:r>
            <a:r>
              <a:rPr lang="el-GR" sz="4000" b="1" dirty="0" smtClean="0">
                <a:latin typeface="+mj-lt"/>
                <a:ea typeface="Tahoma" pitchFamily="34" charset="0"/>
                <a:cs typeface="Tahoma" pitchFamily="34" charset="0"/>
              </a:rPr>
              <a:t> και </a:t>
            </a:r>
            <a:r>
              <a:rPr lang="el-GR" sz="4000" b="1" dirty="0" err="1" smtClean="0">
                <a:latin typeface="+mj-lt"/>
                <a:ea typeface="Tahoma" pitchFamily="34" charset="0"/>
                <a:cs typeface="Tahoma" pitchFamily="34" charset="0"/>
              </a:rPr>
              <a:t>ετερότροφων</a:t>
            </a:r>
            <a:r>
              <a:rPr lang="el-GR" sz="4000" b="1" dirty="0" smtClean="0">
                <a:latin typeface="+mj-lt"/>
                <a:ea typeface="Tahoma" pitchFamily="34" charset="0"/>
                <a:cs typeface="Tahoma" pitchFamily="34" charset="0"/>
              </a:rPr>
              <a:t> οργανισμών</a:t>
            </a:r>
          </a:p>
        </p:txBody>
      </p:sp>
    </p:spTree>
    <p:extLst>
      <p:ext uri="{BB962C8B-B14F-4D97-AF65-F5344CB8AC3E}">
        <p14:creationId xmlns:p14="http://schemas.microsoft.com/office/powerpoint/2010/main" val="323639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Wallpaper"/>
          <p:cNvPicPr>
            <a:picLocks noChangeAspect="1" noChangeArrowheads="1"/>
          </p:cNvPicPr>
          <p:nvPr/>
        </p:nvPicPr>
        <p:blipFill>
          <a:blip r:embed="rId2" cstate="print"/>
          <a:srcRect l="22604" t="10945" r="18813" b="13472"/>
          <a:stretch>
            <a:fillRect/>
          </a:stretch>
        </p:blipFill>
        <p:spPr bwMode="auto">
          <a:xfrm>
            <a:off x="1039044" y="2204863"/>
            <a:ext cx="3024336" cy="2926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Arrow Connector 3"/>
          <p:cNvCxnSpPr/>
          <p:nvPr/>
        </p:nvCxnSpPr>
        <p:spPr>
          <a:xfrm>
            <a:off x="2551212" y="1412776"/>
            <a:ext cx="0" cy="57606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1087" y="582885"/>
            <a:ext cx="490025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2800" dirty="0" smtClean="0"/>
              <a:t>ΈΝΑ φωτόνιο με μήκος κύματος</a:t>
            </a:r>
          </a:p>
          <a:p>
            <a:pPr algn="ctr"/>
            <a:r>
              <a:rPr lang="el-GR" sz="2800" dirty="0" smtClean="0"/>
              <a:t>από </a:t>
            </a:r>
            <a:r>
              <a:rPr lang="el-GR" sz="2800" dirty="0" smtClean="0">
                <a:sym typeface="Symbol"/>
              </a:rPr>
              <a:t></a:t>
            </a:r>
            <a:r>
              <a:rPr lang="el-GR" sz="2800" dirty="0" smtClean="0"/>
              <a:t>300 έως </a:t>
            </a:r>
            <a:r>
              <a:rPr lang="el-GR" sz="2800" dirty="0" smtClean="0">
                <a:sym typeface="Symbol"/>
              </a:rPr>
              <a:t></a:t>
            </a:r>
            <a:r>
              <a:rPr lang="el-GR" sz="2800" dirty="0" smtClean="0"/>
              <a:t>750 </a:t>
            </a:r>
            <a:r>
              <a:rPr lang="en-US" sz="2800" dirty="0" smtClean="0"/>
              <a:t>nm</a:t>
            </a:r>
            <a:endParaRPr lang="en-US" sz="2800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3914185" y="3161928"/>
            <a:ext cx="864096" cy="43204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937800" y="3954194"/>
            <a:ext cx="864096" cy="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788588" y="4365104"/>
            <a:ext cx="864096" cy="288032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721303" y="3477140"/>
            <a:ext cx="519135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2800" dirty="0" smtClean="0"/>
              <a:t>Πολλά φωτόνια με μήκος κύματος</a:t>
            </a:r>
          </a:p>
          <a:p>
            <a:pPr algn="ctr"/>
            <a:r>
              <a:rPr lang="en-US" sz="2800" dirty="0" smtClean="0"/>
              <a:t>&gt;</a:t>
            </a:r>
            <a:r>
              <a:rPr lang="el-GR" sz="2800" dirty="0" smtClean="0"/>
              <a:t>750 </a:t>
            </a:r>
            <a:r>
              <a:rPr lang="en-US" sz="2800" dirty="0" smtClean="0"/>
              <a:t>nm</a:t>
            </a:r>
            <a:endParaRPr lang="en-US" sz="2800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7332810" y="4509120"/>
            <a:ext cx="0" cy="57606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575548" y="5276334"/>
            <a:ext cx="3559325" cy="95410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FFFF00"/>
                </a:solidFill>
              </a:rPr>
              <a:t>Αύξηση της εντροπίας του Σύμπαντος</a:t>
            </a:r>
            <a:endParaRPr lang="el-GR" sz="2800" b="1" baseline="-25000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75548" y="73948"/>
            <a:ext cx="4524038" cy="310854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/>
              <a:t>Η ενέργεια κάθε φωτονίου είναι αντίστροφη του μήκους κύματος του φωτονίου: μικρό μήκος </a:t>
            </a:r>
            <a:r>
              <a:rPr lang="el-GR" sz="2800" b="1" dirty="0" err="1" smtClean="0"/>
              <a:t>κύματος=πολύ</a:t>
            </a:r>
            <a:r>
              <a:rPr lang="el-GR" sz="2800" b="1" dirty="0" smtClean="0"/>
              <a:t> ενέργεια και μεγάλο μήκος </a:t>
            </a:r>
            <a:r>
              <a:rPr lang="el-GR" sz="2800" b="1" dirty="0" err="1" smtClean="0"/>
              <a:t>κύματος=λίγη</a:t>
            </a:r>
            <a:r>
              <a:rPr lang="el-GR" sz="2800" b="1" dirty="0" smtClean="0"/>
              <a:t> ενέργεια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0707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/>
              <a:t>Σημείωμα Χρήσης Έργων Τρίτων</a:t>
            </a:r>
            <a:r>
              <a:rPr lang="en-US" b="1" dirty="0" smtClean="0"/>
              <a:t> (1/</a:t>
            </a:r>
            <a:r>
              <a:rPr lang="el-GR" b="1" dirty="0" smtClean="0"/>
              <a:t>2</a:t>
            </a:r>
            <a:r>
              <a:rPr lang="en-US" b="1" dirty="0" smtClean="0"/>
              <a:t>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578850" cy="4760912"/>
          </a:xfrm>
        </p:spPr>
        <p:txBody>
          <a:bodyPr>
            <a:no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/>
              <a:t>Το Έργο αυτό κάνει χρήση των ακόλουθων έργων: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/>
              <a:t>Εικόνες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/>
              <a:t>Εικόνα 1: Η γη. </a:t>
            </a:r>
            <a:r>
              <a:rPr lang="en-US" sz="2400" dirty="0" smtClean="0">
                <a:hlinkClick r:id="rId3"/>
              </a:rPr>
              <a:t>http://www.motaen.com/wallpapers/get/id/14936/resolution/1024x768</a:t>
            </a:r>
            <a:r>
              <a:rPr lang="el-GR" sz="2400" dirty="0" smtClean="0">
                <a:solidFill>
                  <a:srgbClr val="FF0000"/>
                </a:solidFill>
                <a:hlinkClick r:id="rId3"/>
              </a:rPr>
              <a:t>\</a:t>
            </a:r>
            <a:endParaRPr lang="el-GR" sz="2400" dirty="0" smtClean="0"/>
          </a:p>
        </p:txBody>
      </p:sp>
    </p:spTree>
    <p:extLst>
      <p:ext uri="{BB962C8B-B14F-4D97-AF65-F5344CB8AC3E}">
        <p14:creationId xmlns:p14="http://schemas.microsoft.com/office/powerpoint/2010/main" val="1999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/>
              <a:t>Σημείωμα Χρήσης Έργων Τρίτων</a:t>
            </a:r>
            <a:r>
              <a:rPr lang="en-US" b="1" dirty="0" smtClean="0"/>
              <a:t> (</a:t>
            </a:r>
            <a:r>
              <a:rPr lang="el-GR" b="1" dirty="0" smtClean="0"/>
              <a:t>2</a:t>
            </a:r>
            <a:r>
              <a:rPr lang="en-US" b="1" dirty="0" smtClean="0"/>
              <a:t>/</a:t>
            </a:r>
            <a:r>
              <a:rPr lang="el-GR" b="1" dirty="0" smtClean="0"/>
              <a:t>2</a:t>
            </a:r>
            <a:r>
              <a:rPr lang="en-US" b="1" dirty="0" smtClean="0"/>
              <a:t>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/>
              <a:t>Το Έργο αυτό κάνει χρήση των ακόλουθων έργων: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/>
              <a:t>Σχήματα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/>
              <a:t>Σχήμα 1: Η αναγωγή. Επεξεργασία </a:t>
            </a:r>
            <a:r>
              <a:rPr lang="el-GR" sz="2400" dirty="0" err="1" smtClean="0"/>
              <a:t>Γρ</a:t>
            </a:r>
            <a:r>
              <a:rPr lang="el-GR" sz="2400" dirty="0" smtClean="0"/>
              <a:t>. </a:t>
            </a:r>
            <a:r>
              <a:rPr lang="el-GR" sz="2400" dirty="0" err="1" smtClean="0"/>
              <a:t>Διαμαντίδης</a:t>
            </a:r>
            <a:r>
              <a:rPr lang="el-GR" sz="2400" dirty="0" smtClean="0"/>
              <a:t>.</a:t>
            </a:r>
          </a:p>
          <a:p>
            <a:r>
              <a:rPr lang="el-GR" sz="2400" dirty="0" smtClean="0"/>
              <a:t>Σχήμα 2: ΑΤΡ: </a:t>
            </a:r>
            <a:r>
              <a:rPr lang="el-GR" sz="2400" dirty="0" err="1" smtClean="0"/>
              <a:t>τριφωσφορική</a:t>
            </a:r>
            <a:r>
              <a:rPr lang="el-GR" sz="2400" dirty="0" smtClean="0"/>
              <a:t> </a:t>
            </a:r>
            <a:r>
              <a:rPr lang="el-GR" sz="2400" dirty="0" err="1" smtClean="0"/>
              <a:t>αδενοσίνη</a:t>
            </a:r>
            <a:r>
              <a:rPr lang="el-GR" sz="2400" dirty="0" smtClean="0"/>
              <a:t>. Επεξεργασία </a:t>
            </a:r>
            <a:r>
              <a:rPr lang="el-GR" sz="2400" dirty="0" err="1" smtClean="0"/>
              <a:t>Γρ</a:t>
            </a:r>
            <a:r>
              <a:rPr lang="el-GR" sz="2400" dirty="0" smtClean="0"/>
              <a:t>. </a:t>
            </a:r>
            <a:r>
              <a:rPr lang="el-GR" sz="2400" dirty="0" err="1" smtClean="0"/>
              <a:t>Διαμαντίδης</a:t>
            </a:r>
            <a:r>
              <a:rPr lang="el-GR" sz="2400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/>
              <a:t>Σχήμα 3: Κύκλος οξυγόνου και </a:t>
            </a:r>
            <a:r>
              <a:rPr lang="en-US" sz="2400" dirty="0" smtClean="0"/>
              <a:t>CO</a:t>
            </a:r>
            <a:r>
              <a:rPr lang="en-US" sz="2400" baseline="-25000" dirty="0" smtClean="0"/>
              <a:t>2</a:t>
            </a:r>
            <a:r>
              <a:rPr lang="el-GR" sz="2400" dirty="0" smtClean="0"/>
              <a:t>. Επεξεργασία </a:t>
            </a:r>
            <a:r>
              <a:rPr lang="el-GR" sz="2400" dirty="0" err="1" smtClean="0"/>
              <a:t>Γρ. Διαμαντίδης</a:t>
            </a:r>
            <a:r>
              <a:rPr lang="el-GR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97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/>
              <a:t>Σημείωμα Αναφοράς</a:t>
            </a:r>
          </a:p>
        </p:txBody>
      </p:sp>
      <p:sp>
        <p:nvSpPr>
          <p:cNvPr id="10752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r>
              <a:rPr lang="el-GR" altLang="el-GR" sz="2000" dirty="0" err="1"/>
              <a:t>Copyright</a:t>
            </a:r>
            <a:r>
              <a:rPr lang="el-GR" altLang="el-GR" sz="2000" dirty="0"/>
              <a:t> Αριστοτέλειο Πανεπιστήμιο Θεσσαλονίκης</a:t>
            </a:r>
            <a:r>
              <a:rPr lang="en-US" altLang="el-GR" sz="2000" dirty="0"/>
              <a:t>, </a:t>
            </a:r>
            <a:r>
              <a:rPr lang="el-GR" altLang="el-GR" sz="2000" dirty="0"/>
              <a:t>Γρηγόριος Διαμαντίδης. «Βιοχημεία. </a:t>
            </a:r>
            <a:r>
              <a:rPr lang="el-GR" sz="2000" smtClean="0">
                <a:latin typeface="Calibri" pitchFamily="34" charset="0"/>
                <a:cs typeface="Calibri" pitchFamily="34" charset="0"/>
              </a:rPr>
              <a:t>Ο ενεργειακός μεταβολισμός - Εισαγωγή</a:t>
            </a:r>
            <a:r>
              <a:rPr lang="el-GR" altLang="el-GR" sz="2000" smtClean="0"/>
              <a:t>.». </a:t>
            </a:r>
            <a:r>
              <a:rPr lang="el-GR" altLang="el-GR" sz="2000" dirty="0"/>
              <a:t>Έκδοση: 1.0. Θεσσαλονίκη 2014. Διαθέσιμο από τη δικτυακή διεύθυνση:</a:t>
            </a:r>
            <a:r>
              <a:rPr lang="en-US" altLang="el-GR" sz="2000" dirty="0"/>
              <a:t> </a:t>
            </a:r>
            <a:r>
              <a:rPr lang="en-US" altLang="el-GR" sz="2000" dirty="0">
                <a:hlinkClick r:id="rId3"/>
              </a:rPr>
              <a:t>https://opencourses.auth.gr/courses/OCRS508</a:t>
            </a:r>
            <a:r>
              <a:rPr lang="en-US" altLang="el-GR" sz="2000" dirty="0" smtClean="0">
                <a:hlinkClick r:id="rId3"/>
              </a:rPr>
              <a:t>/</a:t>
            </a:r>
            <a:r>
              <a:rPr lang="el-GR" altLang="el-GR" sz="2000" dirty="0" smtClean="0"/>
              <a:t>.</a:t>
            </a:r>
            <a:endParaRPr lang="el-GR" altLang="el-GR" sz="2000" dirty="0"/>
          </a:p>
          <a:p>
            <a:pPr marL="0" indent="0">
              <a:buNone/>
            </a:pPr>
            <a:endParaRPr lang="el-GR" altLang="el-GR" sz="2000" dirty="0"/>
          </a:p>
        </p:txBody>
      </p:sp>
    </p:spTree>
    <p:extLst>
      <p:ext uri="{BB962C8B-B14F-4D97-AF65-F5344CB8AC3E}">
        <p14:creationId xmlns:p14="http://schemas.microsoft.com/office/powerpoint/2010/main" val="339583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mirrors.creativecommons.org/presskit/buttons/88x31/png/by-s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3284539"/>
            <a:ext cx="168910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l-GR" sz="2000" dirty="0"/>
              <a:t>Το παρόν υλικό διατίθεται με τους όρους της άδειας χρήσης Creative </a:t>
            </a:r>
            <a:r>
              <a:rPr lang="el-GR" sz="2000" dirty="0" err="1"/>
              <a:t>Commons</a:t>
            </a:r>
            <a:r>
              <a:rPr lang="el-GR" sz="2000" dirty="0"/>
              <a:t> Αναφορά - Παρόμοια Διανομή [1] ή μεταγενέστερη, Διεθνής Έκδοση.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τα οποία εμπεριέχονται σε αυτό και τα οποία αναφέρονται μαζί με τους όρους χρήσης τους στο «Σημείωμα Χρήσης Έργων Τρίτων».  </a:t>
            </a:r>
          </a:p>
          <a:p>
            <a:pPr marL="0" indent="0">
              <a:buNone/>
              <a:defRPr/>
            </a:pPr>
            <a:endParaRPr lang="el-GR" sz="2000" dirty="0"/>
          </a:p>
          <a:p>
            <a:pPr marL="0" indent="0">
              <a:spcBef>
                <a:spcPts val="1800"/>
              </a:spcBef>
              <a:buNone/>
              <a:defRPr/>
            </a:pPr>
            <a:endParaRPr lang="el-GR" sz="1700" dirty="0"/>
          </a:p>
          <a:p>
            <a:pPr marL="0" indent="0">
              <a:spcBef>
                <a:spcPts val="1800"/>
              </a:spcBef>
              <a:buNone/>
              <a:defRPr/>
            </a:pPr>
            <a:r>
              <a:rPr lang="el-GR" sz="2000" dirty="0"/>
              <a:t>Ο δικαιούχος μπορεί να παρέχει στον </a:t>
            </a:r>
            <a:r>
              <a:rPr lang="el-GR" sz="2000" dirty="0" err="1"/>
              <a:t>αδειοδόχο</a:t>
            </a:r>
            <a:r>
              <a:rPr lang="el-GR" sz="2000" dirty="0"/>
              <a:t> ξεχωριστή άδεια να χρησιμοποιεί το έργο για εμπορική χρήση, εφόσον αυτό του ζητηθεί.     </a:t>
            </a:r>
            <a:r>
              <a:rPr lang="el-GR" sz="2800" dirty="0"/>
              <a:t>          </a:t>
            </a:r>
          </a:p>
          <a:p>
            <a:pPr marL="0" indent="0">
              <a:buNone/>
              <a:defRPr/>
            </a:pPr>
            <a:endParaRPr lang="el-GR" sz="1400" dirty="0"/>
          </a:p>
          <a:p>
            <a:pPr marL="0" indent="0">
              <a:buNone/>
              <a:defRPr/>
            </a:pPr>
            <a:endParaRPr lang="el-GR" sz="1400" dirty="0"/>
          </a:p>
          <a:p>
            <a:pPr marL="0" indent="0">
              <a:buNone/>
              <a:defRPr/>
            </a:pPr>
            <a:r>
              <a:rPr lang="el-GR" sz="1400" dirty="0"/>
              <a:t>[1] </a:t>
            </a:r>
            <a:r>
              <a:rPr lang="el-GR" sz="1400" dirty="0">
                <a:hlinkClick r:id="rId4"/>
              </a:rPr>
              <a:t>http://creativecommons.org/licenses/by-</a:t>
            </a:r>
            <a:r>
              <a:rPr lang="en-US" sz="1400" dirty="0" err="1">
                <a:hlinkClick r:id="rId4"/>
              </a:rPr>
              <a:t>sa</a:t>
            </a:r>
            <a:r>
              <a:rPr lang="el-GR" sz="1400" dirty="0">
                <a:hlinkClick r:id="rId4"/>
              </a:rPr>
              <a:t>/4.0/</a:t>
            </a:r>
            <a:r>
              <a:rPr lang="el-GR" sz="1400" dirty="0">
                <a:hlinkClick r:id="rId5"/>
              </a:rPr>
              <a:t> </a:t>
            </a:r>
            <a:endParaRPr lang="el-GR" sz="1400" dirty="0"/>
          </a:p>
        </p:txBody>
      </p:sp>
      <p:sp>
        <p:nvSpPr>
          <p:cNvPr id="109572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/>
              <a:t>Σημείωμα </a:t>
            </a:r>
            <a:r>
              <a:rPr lang="el-GR" altLang="el-GR" b="1" dirty="0" err="1" smtClean="0"/>
              <a:t>Αδειοδότησης</a:t>
            </a:r>
            <a:endParaRPr lang="el-GR" altLang="el-GR" b="1" dirty="0" smtClean="0"/>
          </a:p>
        </p:txBody>
      </p:sp>
    </p:spTree>
    <p:extLst>
      <p:ext uri="{BB962C8B-B14F-4D97-AF65-F5344CB8AC3E}">
        <p14:creationId xmlns:p14="http://schemas.microsoft.com/office/powerpoint/2010/main" val="378263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Τίτλος"/>
          <p:cNvSpPr>
            <a:spLocks noGrp="1"/>
          </p:cNvSpPr>
          <p:nvPr>
            <p:ph type="ctrTitle"/>
          </p:nvPr>
        </p:nvSpPr>
        <p:spPr bwMode="auto">
          <a:xfrm>
            <a:off x="1257300" y="1844675"/>
            <a:ext cx="7772400" cy="15128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b="1" dirty="0" smtClean="0"/>
              <a:t>Τέλος ενότητας</a:t>
            </a:r>
          </a:p>
        </p:txBody>
      </p:sp>
      <p:sp>
        <p:nvSpPr>
          <p:cNvPr id="113667" name="Υπότιτλος"/>
          <p:cNvSpPr>
            <a:spLocks noGrp="1"/>
          </p:cNvSpPr>
          <p:nvPr>
            <p:ph type="subTitle" idx="1"/>
          </p:nvPr>
        </p:nvSpPr>
        <p:spPr>
          <a:xfrm>
            <a:off x="1255714" y="3500439"/>
            <a:ext cx="7775575" cy="1800225"/>
          </a:xfrm>
        </p:spPr>
        <p:txBody>
          <a:bodyPr/>
          <a:lstStyle/>
          <a:p>
            <a:pPr algn="r" eaLnBrk="1" hangingPunct="1"/>
            <a:r>
              <a:rPr lang="el-GR" altLang="el-GR" dirty="0" smtClean="0"/>
              <a:t>Επεξεργασία: Χρυσάνθη Χαρατσάρη</a:t>
            </a:r>
            <a:br>
              <a:rPr lang="el-GR" altLang="el-GR" dirty="0" smtClean="0"/>
            </a:br>
            <a:r>
              <a:rPr lang="el-GR" altLang="el-GR" dirty="0" smtClean="0"/>
              <a:t>Θεσσαλονίκη, Εαρινό εξάμηνο 2014-2015</a:t>
            </a:r>
          </a:p>
        </p:txBody>
      </p:sp>
    </p:spTree>
    <p:extLst>
      <p:ext uri="{BB962C8B-B14F-4D97-AF65-F5344CB8AC3E}">
        <p14:creationId xmlns:p14="http://schemas.microsoft.com/office/powerpoint/2010/main" val="29479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3"/>
          <p:cNvSpPr>
            <a:spLocks noGrp="1"/>
          </p:cNvSpPr>
          <p:nvPr>
            <p:ph type="title"/>
          </p:nvPr>
        </p:nvSpPr>
        <p:spPr bwMode="auto">
          <a:xfrm>
            <a:off x="1293813" y="3849689"/>
            <a:ext cx="7772400" cy="1362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sz="4400"/>
              <a:t>Σημειώματα</a:t>
            </a:r>
          </a:p>
        </p:txBody>
      </p:sp>
      <p:sp>
        <p:nvSpPr>
          <p:cNvPr id="114691" name="Text Placeholder 4"/>
          <p:cNvSpPr>
            <a:spLocks noGrp="1"/>
          </p:cNvSpPr>
          <p:nvPr>
            <p:ph type="body" idx="1"/>
          </p:nvPr>
        </p:nvSpPr>
        <p:spPr>
          <a:xfrm>
            <a:off x="1293813" y="2349500"/>
            <a:ext cx="7772400" cy="1500188"/>
          </a:xfrm>
        </p:spPr>
        <p:txBody>
          <a:bodyPr/>
          <a:lstStyle/>
          <a:p>
            <a:pPr eaLnBrk="1" hangingPunct="1"/>
            <a:endParaRPr lang="el-GR" altLang="el-GR" smtClean="0"/>
          </a:p>
        </p:txBody>
      </p:sp>
    </p:spTree>
    <p:extLst>
      <p:ext uri="{BB962C8B-B14F-4D97-AF65-F5344CB8AC3E}">
        <p14:creationId xmlns:p14="http://schemas.microsoft.com/office/powerpoint/2010/main" val="368109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/>
              <a:t>Διατήρηση Σημειωμάτων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l-GR" sz="2400" dirty="0"/>
              <a:t>Οποιαδήποτε αναπαραγωγή ή διασκευή του υλικού θα πρέπει να συμπεριλαμβάνει:</a:t>
            </a: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/>
              <a:t>τ</a:t>
            </a:r>
            <a:r>
              <a:rPr lang="en-US" sz="2000" dirty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/>
              <a:t>τ</a:t>
            </a:r>
            <a:r>
              <a:rPr lang="en-US" sz="2000" dirty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/>
              <a:t>τ</a:t>
            </a:r>
            <a:r>
              <a:rPr lang="en-US" sz="2000" dirty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/>
              <a:t>ια</a:t>
            </a:r>
            <a:r>
              <a:rPr lang="en-US" sz="2000" dirty="0" err="1"/>
              <a:t>τήρησης</a:t>
            </a:r>
            <a:r>
              <a:rPr lang="en-US" sz="2000" dirty="0"/>
              <a:t> Σημειωμάτων</a:t>
            </a:r>
            <a:endParaRPr lang="el-GR" sz="2000" dirty="0"/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/>
              <a:t>το Σημείωμα Χρήσης Έργων Τρίτων (εφόσον υπάρχει)</a:t>
            </a:r>
          </a:p>
          <a:p>
            <a:pPr marL="0" indent="0">
              <a:buNone/>
              <a:defRPr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66399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S Reference Sans Serif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S Reference Sans Serif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1281</TotalTime>
  <Words>2067</Words>
  <Application>Microsoft Office PowerPoint</Application>
  <PresentationFormat>Διαφάνειες 35 χιλ.</PresentationFormat>
  <Paragraphs>499</Paragraphs>
  <Slides>54</Slides>
  <Notes>50</Notes>
  <HiddenSlides>0</HiddenSlides>
  <MMClips>0</MMClips>
  <ScaleCrop>false</ScaleCrop>
  <HeadingPairs>
    <vt:vector size="6" baseType="variant">
      <vt:variant>
        <vt:lpstr>Θέμα</vt:lpstr>
      </vt:variant>
      <vt:variant>
        <vt:i4>2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54</vt:i4>
      </vt:variant>
    </vt:vector>
  </HeadingPairs>
  <TitlesOfParts>
    <vt:vector size="57" baseType="lpstr">
      <vt:lpstr>Office Theme</vt:lpstr>
      <vt:lpstr>Default Design</vt:lpstr>
      <vt:lpstr>MDLDrawObject Class</vt:lpstr>
      <vt:lpstr>Βιοχημεία</vt:lpstr>
      <vt:lpstr>Άδειες Χρήσης</vt:lpstr>
      <vt:lpstr>Χρηματοδότηση</vt:lpstr>
      <vt:lpstr>Ο ενεργειακός μεταβολισμός - Εισαγωγή</vt:lpstr>
      <vt:lpstr>Περιεχόμενα ενότητας (1)</vt:lpstr>
      <vt:lpstr>Περιεχόμενα ενότητας (2)</vt:lpstr>
      <vt:lpstr>Περιεχόμενα ενότητας (3)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ΚΥΚΛΟΣ ΑΤΡ και ADP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Σημείωμα Χρήσης Έργων Τρίτων (1/2)</vt:lpstr>
      <vt:lpstr>Σημείωμα Χρήσης Έργων Τρίτων (2/2)</vt:lpstr>
      <vt:lpstr>Σημείωμα Αναφοράς</vt:lpstr>
      <vt:lpstr>Σημείωμα Αδειοδότησης</vt:lpstr>
      <vt:lpstr>Τέλος ενότητας</vt:lpstr>
      <vt:lpstr>Σημειώματα</vt:lpstr>
      <vt:lpstr>Διατήρηση Σημειωμάτων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Greg. Diamantidis</dc:creator>
  <cp:lastModifiedBy>Diamantidis Greg</cp:lastModifiedBy>
  <cp:revision>71</cp:revision>
  <dcterms:created xsi:type="dcterms:W3CDTF">2010-11-27T06:01:12Z</dcterms:created>
  <dcterms:modified xsi:type="dcterms:W3CDTF">2016-08-02T07:23:18Z</dcterms:modified>
</cp:coreProperties>
</file>