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449" r:id="rId2"/>
    <p:sldId id="444" r:id="rId3"/>
    <p:sldId id="445" r:id="rId4"/>
    <p:sldId id="446" r:id="rId5"/>
    <p:sldId id="447" r:id="rId6"/>
    <p:sldId id="460" r:id="rId7"/>
    <p:sldId id="404" r:id="rId8"/>
    <p:sldId id="421" r:id="rId9"/>
    <p:sldId id="368" r:id="rId10"/>
    <p:sldId id="419" r:id="rId11"/>
    <p:sldId id="411" r:id="rId12"/>
    <p:sldId id="412" r:id="rId13"/>
    <p:sldId id="420" r:id="rId14"/>
    <p:sldId id="422" r:id="rId15"/>
    <p:sldId id="406" r:id="rId16"/>
    <p:sldId id="424" r:id="rId17"/>
    <p:sldId id="423" r:id="rId18"/>
    <p:sldId id="426" r:id="rId19"/>
    <p:sldId id="407" r:id="rId20"/>
    <p:sldId id="327" r:id="rId21"/>
    <p:sldId id="418" r:id="rId22"/>
    <p:sldId id="328" r:id="rId23"/>
    <p:sldId id="329" r:id="rId24"/>
    <p:sldId id="371" r:id="rId25"/>
    <p:sldId id="353" r:id="rId26"/>
    <p:sldId id="358" r:id="rId27"/>
    <p:sldId id="331" r:id="rId28"/>
    <p:sldId id="408" r:id="rId29"/>
    <p:sldId id="365" r:id="rId30"/>
    <p:sldId id="345" r:id="rId31"/>
    <p:sldId id="372" r:id="rId32"/>
    <p:sldId id="324" r:id="rId33"/>
    <p:sldId id="373" r:id="rId34"/>
    <p:sldId id="401" r:id="rId35"/>
    <p:sldId id="409" r:id="rId36"/>
    <p:sldId id="403" r:id="rId37"/>
    <p:sldId id="410" r:id="rId38"/>
    <p:sldId id="413" r:id="rId39"/>
    <p:sldId id="296" r:id="rId40"/>
    <p:sldId id="396" r:id="rId41"/>
    <p:sldId id="402" r:id="rId42"/>
    <p:sldId id="374" r:id="rId43"/>
    <p:sldId id="425" r:id="rId44"/>
    <p:sldId id="348" r:id="rId45"/>
    <p:sldId id="414" r:id="rId46"/>
    <p:sldId id="415" r:id="rId47"/>
    <p:sldId id="361" r:id="rId48"/>
    <p:sldId id="362" r:id="rId49"/>
    <p:sldId id="416" r:id="rId50"/>
    <p:sldId id="417" r:id="rId51"/>
    <p:sldId id="387" r:id="rId52"/>
    <p:sldId id="334" r:id="rId53"/>
    <p:sldId id="427" r:id="rId54"/>
    <p:sldId id="389" r:id="rId55"/>
    <p:sldId id="428" r:id="rId56"/>
    <p:sldId id="394" r:id="rId57"/>
    <p:sldId id="395" r:id="rId58"/>
    <p:sldId id="340" r:id="rId59"/>
    <p:sldId id="363" r:id="rId60"/>
    <p:sldId id="347" r:id="rId61"/>
    <p:sldId id="429" r:id="rId62"/>
    <p:sldId id="430" r:id="rId63"/>
    <p:sldId id="431" r:id="rId64"/>
    <p:sldId id="432" r:id="rId65"/>
    <p:sldId id="433" r:id="rId66"/>
    <p:sldId id="434" r:id="rId67"/>
    <p:sldId id="435" r:id="rId68"/>
    <p:sldId id="436" r:id="rId69"/>
    <p:sldId id="437" r:id="rId70"/>
    <p:sldId id="438" r:id="rId71"/>
    <p:sldId id="439" r:id="rId72"/>
    <p:sldId id="440" r:id="rId73"/>
    <p:sldId id="441" r:id="rId74"/>
    <p:sldId id="442" r:id="rId75"/>
    <p:sldId id="443" r:id="rId76"/>
    <p:sldId id="450" r:id="rId77"/>
    <p:sldId id="451" r:id="rId78"/>
    <p:sldId id="452" r:id="rId79"/>
    <p:sldId id="453" r:id="rId80"/>
    <p:sldId id="454" r:id="rId81"/>
    <p:sldId id="455" r:id="rId82"/>
    <p:sldId id="456" r:id="rId83"/>
    <p:sldId id="457" r:id="rId84"/>
    <p:sldId id="458" r:id="rId85"/>
    <p:sldId id="459" r:id="rId86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808080"/>
    <a:srgbClr val="3A28A4"/>
    <a:srgbClr val="32946A"/>
    <a:srgbClr val="FFFF00"/>
    <a:srgbClr val="00CC99"/>
    <a:srgbClr val="0000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762" y="90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1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8694BB70-A830-4138-A238-D6A1A1D9AD76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735496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93188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948C5CC-8936-4051-92C4-F6F42DC74944}" type="slidenum">
              <a:rPr lang="el-GR" altLang="el-GR" sz="1200" b="0"/>
              <a:pPr eaLnBrk="1" hangingPunct="1"/>
              <a:t>1</a:t>
            </a:fld>
            <a:endParaRPr lang="el-GR" altLang="el-GR" sz="1200" b="0"/>
          </a:p>
        </p:txBody>
      </p:sp>
    </p:spTree>
    <p:extLst>
      <p:ext uri="{BB962C8B-B14F-4D97-AF65-F5344CB8AC3E}">
        <p14:creationId xmlns:p14="http://schemas.microsoft.com/office/powerpoint/2010/main" val="2465869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94212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E7B5A75-16AB-48B3-A187-13669CE25C0E}" type="slidenum">
              <a:rPr lang="el-GR" altLang="el-GR" sz="1200" b="0"/>
              <a:pPr eaLnBrk="1" hangingPunct="1"/>
              <a:t>2</a:t>
            </a:fld>
            <a:endParaRPr lang="el-GR" altLang="el-GR" sz="1200" b="0"/>
          </a:p>
        </p:txBody>
      </p:sp>
    </p:spTree>
    <p:extLst>
      <p:ext uri="{BB962C8B-B14F-4D97-AF65-F5344CB8AC3E}">
        <p14:creationId xmlns:p14="http://schemas.microsoft.com/office/powerpoint/2010/main" val="250419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95236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254081D-2806-49CC-A423-DCC81E9947A4}" type="slidenum">
              <a:rPr lang="el-GR" altLang="el-GR" sz="1200" b="0"/>
              <a:pPr eaLnBrk="1" hangingPunct="1"/>
              <a:t>3</a:t>
            </a:fld>
            <a:endParaRPr lang="el-GR" altLang="el-GR" sz="1200" b="0"/>
          </a:p>
        </p:txBody>
      </p:sp>
    </p:spTree>
    <p:extLst>
      <p:ext uri="{BB962C8B-B14F-4D97-AF65-F5344CB8AC3E}">
        <p14:creationId xmlns:p14="http://schemas.microsoft.com/office/powerpoint/2010/main" val="1269175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9626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5197CC-B217-452D-ADD1-929CEB86C331}" type="slidenum">
              <a:rPr lang="el-GR" altLang="el-GR" sz="1200" b="0"/>
              <a:pPr eaLnBrk="1" hangingPunct="1"/>
              <a:t>4</a:t>
            </a:fld>
            <a:endParaRPr lang="el-GR" altLang="el-GR" sz="1200" b="0"/>
          </a:p>
        </p:txBody>
      </p:sp>
    </p:spTree>
    <p:extLst>
      <p:ext uri="{BB962C8B-B14F-4D97-AF65-F5344CB8AC3E}">
        <p14:creationId xmlns:p14="http://schemas.microsoft.com/office/powerpoint/2010/main" val="2675175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97284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E17CCE4-9E0D-4FB1-8CB7-EDA1401E2ABC}" type="slidenum">
              <a:rPr lang="el-GR" altLang="el-GR" sz="1200" b="0"/>
              <a:pPr eaLnBrk="1" hangingPunct="1"/>
              <a:t>5</a:t>
            </a:fld>
            <a:endParaRPr lang="el-GR" altLang="el-GR" sz="1200" b="0"/>
          </a:p>
        </p:txBody>
      </p:sp>
    </p:spTree>
    <p:extLst>
      <p:ext uri="{BB962C8B-B14F-4D97-AF65-F5344CB8AC3E}">
        <p14:creationId xmlns:p14="http://schemas.microsoft.com/office/powerpoint/2010/main" val="6580431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98308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00B3C4-1260-4C72-B37E-BEC6C92F0A41}" type="slidenum">
              <a:rPr lang="el-GR" altLang="el-GR" sz="1200" b="0"/>
              <a:pPr eaLnBrk="1" hangingPunct="1"/>
              <a:t>6</a:t>
            </a:fld>
            <a:endParaRPr lang="el-GR" altLang="el-GR" sz="1200" b="0"/>
          </a:p>
        </p:txBody>
      </p:sp>
    </p:spTree>
    <p:extLst>
      <p:ext uri="{BB962C8B-B14F-4D97-AF65-F5344CB8AC3E}">
        <p14:creationId xmlns:p14="http://schemas.microsoft.com/office/powerpoint/2010/main" val="100778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89DD4DC-9151-4277-92E3-2ACE852D4994}" type="slidenum">
              <a:rPr lang="en-GB" altLang="el-GR" sz="1200" b="0"/>
              <a:pPr eaLnBrk="1" hangingPunct="1"/>
              <a:t>7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540749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33335F9-2965-4D0F-94B8-2ADC6875C2B6}" type="slidenum">
              <a:rPr lang="en-GB" altLang="el-GR" sz="1200" b="0"/>
              <a:pPr eaLnBrk="1" hangingPunct="1"/>
              <a:t>8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793916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FDE7A4-918E-475D-91D7-4479BD77D6B7}" type="slidenum">
              <a:rPr lang="en-GB" altLang="el-GR" sz="1200" b="0"/>
              <a:pPr eaLnBrk="1" hangingPunct="1"/>
              <a:t>9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7940430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9951A67-EA49-4373-B785-76BA42EDC5EF}" type="slidenum">
              <a:rPr lang="en-GB" altLang="el-GR" sz="1200" b="0"/>
              <a:pPr eaLnBrk="1" hangingPunct="1"/>
              <a:t>11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822581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7B0798D-5ACB-41FC-8C08-1A03C530E4A1}" type="slidenum">
              <a:rPr lang="en-GB" altLang="el-GR" sz="1200" b="0"/>
              <a:pPr eaLnBrk="1" hangingPunct="1"/>
              <a:t>12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54227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558D36-C63C-4577-A489-9908E3BF77B4}" type="slidenum">
              <a:rPr lang="en-GB" altLang="el-GR" sz="1200" b="0"/>
              <a:pPr eaLnBrk="1" hangingPunct="1"/>
              <a:t>15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4056212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1DFB919-6189-4CC1-B64A-A2A81A1EE7D9}" type="slidenum">
              <a:rPr lang="en-GB" altLang="el-GR" sz="1200" b="0"/>
              <a:pPr eaLnBrk="1" hangingPunct="1"/>
              <a:t>17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68350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AFD738-E79D-4A55-8811-136F4CCD1F58}" type="slidenum">
              <a:rPr lang="en-GB" altLang="el-GR" sz="1200" b="0"/>
              <a:pPr eaLnBrk="1" hangingPunct="1"/>
              <a:t>18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142151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B1EE56-F1E9-424F-8A4C-653E793923B0}" type="slidenum">
              <a:rPr lang="en-GB" altLang="el-GR" sz="1200" b="0"/>
              <a:pPr eaLnBrk="1" hangingPunct="1"/>
              <a:t>19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87077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151142C-340F-4EFC-9A23-257943580308}" type="slidenum">
              <a:rPr lang="en-GB" altLang="el-GR" sz="1200" b="0"/>
              <a:pPr eaLnBrk="1" hangingPunct="1"/>
              <a:t>20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78318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82B6C87-FBC1-4129-83EB-DE60B53870B1}" type="slidenum">
              <a:rPr lang="en-GB" altLang="el-GR" sz="1200" b="0"/>
              <a:pPr eaLnBrk="1" hangingPunct="1"/>
              <a:t>21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4131241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633DAB0-6D19-4C9B-B475-FDC49A0C0A09}" type="slidenum">
              <a:rPr lang="en-GB" altLang="el-GR" sz="1200" b="0"/>
              <a:pPr eaLnBrk="1" hangingPunct="1"/>
              <a:t>22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4454427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C3EE5ED-3175-4533-91B7-F79ADDF5D774}" type="slidenum">
              <a:rPr lang="en-GB" altLang="el-GR" sz="1200" b="0"/>
              <a:pPr eaLnBrk="1" hangingPunct="1"/>
              <a:t>23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3864800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707313-2CAB-4348-A885-32E01309A75E}" type="slidenum">
              <a:rPr lang="en-GB" altLang="el-GR" sz="1200" b="0"/>
              <a:pPr eaLnBrk="1" hangingPunct="1"/>
              <a:t>24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407595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9047CD-DAFF-45CB-B5F6-34F26BA03A26}" type="slidenum">
              <a:rPr lang="en-GB" altLang="el-GR" sz="1200" b="0"/>
              <a:pPr eaLnBrk="1" hangingPunct="1"/>
              <a:t>25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953844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EC364E-5DC4-49BC-B0DA-54610F6B2592}" type="slidenum">
              <a:rPr lang="en-GB" altLang="el-GR" sz="1200" b="0"/>
              <a:pPr eaLnBrk="1" hangingPunct="1"/>
              <a:t>26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6067259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476CF8-F5F3-4801-939A-D659260B8B47}" type="slidenum">
              <a:rPr lang="en-GB" altLang="el-GR" sz="1200" b="0"/>
              <a:pPr eaLnBrk="1" hangingPunct="1"/>
              <a:t>27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3591712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CA7DCE4-679A-4700-9E30-73BC858E6EF8}" type="slidenum">
              <a:rPr lang="en-GB" altLang="el-GR" sz="1200" b="0"/>
              <a:pPr eaLnBrk="1" hangingPunct="1"/>
              <a:t>28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5665768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C05FC5-D2BF-4E37-B354-24BAA00FFE65}" type="slidenum">
              <a:rPr lang="en-GB" altLang="el-GR" sz="1200" b="0"/>
              <a:pPr eaLnBrk="1" hangingPunct="1"/>
              <a:t>29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40961811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1BCFC75-740D-4F3B-B4E9-B4008151CF7D}" type="slidenum">
              <a:rPr lang="en-GB" altLang="el-GR" sz="1200" b="0"/>
              <a:pPr eaLnBrk="1" hangingPunct="1"/>
              <a:t>30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76649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00EBD6-0E67-4746-92C9-DD851A15C4C0}" type="slidenum">
              <a:rPr lang="en-GB" altLang="el-GR" sz="1200" b="0"/>
              <a:pPr eaLnBrk="1" hangingPunct="1"/>
              <a:t>31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7995171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08DDDB-4AD7-47B6-8CB5-01730B6186A1}" type="slidenum">
              <a:rPr lang="en-GB" altLang="el-GR" sz="1200" b="0"/>
              <a:pPr eaLnBrk="1" hangingPunct="1"/>
              <a:t>32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6770559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99802D2-EFE4-444B-90E0-B3FA2C330ADE}" type="slidenum">
              <a:rPr lang="en-GB" altLang="el-GR" sz="1200" b="0"/>
              <a:pPr eaLnBrk="1" hangingPunct="1"/>
              <a:t>33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5372061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DA2CB5D-6E72-4D4C-A209-E35543471B46}" type="slidenum">
              <a:rPr lang="en-GB" altLang="el-GR" sz="1200" b="0"/>
              <a:pPr eaLnBrk="1" hangingPunct="1"/>
              <a:t>34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0008240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1D729A4-BF3A-460B-8122-C132F30391A6}" type="slidenum">
              <a:rPr lang="en-GB" altLang="el-GR" sz="1200" b="0"/>
              <a:pPr eaLnBrk="1" hangingPunct="1"/>
              <a:t>36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96231557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452B17-7879-49BE-AF1F-0B51A2F3712D}" type="slidenum">
              <a:rPr lang="en-GB" altLang="el-GR" sz="1200" b="0"/>
              <a:pPr eaLnBrk="1" hangingPunct="1"/>
              <a:t>39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7395083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32BECE5-13B1-4BE1-A9B4-416F54B94BF3}" type="slidenum">
              <a:rPr lang="en-GB" altLang="el-GR" sz="1200" b="0"/>
              <a:pPr eaLnBrk="1" hangingPunct="1"/>
              <a:t>40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7672602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3DC58B-92BD-45CF-A542-8E35E03F7A22}" type="slidenum">
              <a:rPr lang="en-GB" altLang="el-GR" sz="1200" b="0"/>
              <a:pPr eaLnBrk="1" hangingPunct="1"/>
              <a:t>41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9309600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AE9BFB0-FAFD-4CAE-BE6C-FB31563DF449}" type="slidenum">
              <a:rPr lang="en-GB" altLang="el-GR" sz="1200" b="0"/>
              <a:pPr eaLnBrk="1" hangingPunct="1"/>
              <a:t>42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1724478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395636-904D-4224-AD30-1A4A5FFA7E21}" type="slidenum">
              <a:rPr lang="en-GB" altLang="el-GR" sz="1200" b="0"/>
              <a:pPr eaLnBrk="1" hangingPunct="1"/>
              <a:t>44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8169244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BBA5D48-A8C6-46DD-BDA1-6EC10FDD8C63}" type="slidenum">
              <a:rPr lang="en-GB" altLang="el-GR" sz="1200" b="0"/>
              <a:pPr eaLnBrk="1" hangingPunct="1"/>
              <a:t>45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6650183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85323B5-FF83-4D3B-BD4D-29BC4FA86656}" type="slidenum">
              <a:rPr lang="en-GB" altLang="el-GR" sz="1200" b="0"/>
              <a:pPr eaLnBrk="1" hangingPunct="1"/>
              <a:t>46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971936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E891E8A-921C-42DC-871B-6B248C4677CB}" type="slidenum">
              <a:rPr lang="en-GB" altLang="el-GR" sz="1200" b="0"/>
              <a:pPr eaLnBrk="1" hangingPunct="1"/>
              <a:t>47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4268990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91459D-2765-477F-975C-63D030D4B105}" type="slidenum">
              <a:rPr lang="en-GB" altLang="el-GR" sz="1200" b="0"/>
              <a:pPr eaLnBrk="1" hangingPunct="1"/>
              <a:t>48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405913048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B7F2F10-EEFF-4C9C-84B9-BDF8321E3227}" type="slidenum">
              <a:rPr lang="en-GB" altLang="el-GR" sz="1200" b="0"/>
              <a:pPr eaLnBrk="1" hangingPunct="1"/>
              <a:t>49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6896348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C23CE69-40A9-4755-A81C-A1C57BCBEC53}" type="slidenum">
              <a:rPr lang="en-GB" altLang="el-GR" sz="1200" b="0"/>
              <a:pPr eaLnBrk="1" hangingPunct="1"/>
              <a:t>50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48948221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091EBA-D860-48AE-BDFC-CB4328C6B053}" type="slidenum">
              <a:rPr lang="en-GB" altLang="el-GR" sz="1200" b="0"/>
              <a:pPr eaLnBrk="1" hangingPunct="1"/>
              <a:t>51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4280095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42B524-6CE9-4330-81EF-45410D64DE9B}" type="slidenum">
              <a:rPr lang="en-GB" altLang="el-GR" sz="1200" b="0"/>
              <a:pPr eaLnBrk="1" hangingPunct="1"/>
              <a:t>52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9138654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09C20D8-CB25-43EF-A859-1F4987FF4A2F}" type="slidenum">
              <a:rPr lang="en-GB" altLang="el-GR" sz="1200" b="0"/>
              <a:pPr eaLnBrk="1" hangingPunct="1"/>
              <a:t>53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05826483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18F968F-8236-4293-9F7C-682AD572AA48}" type="slidenum">
              <a:rPr lang="en-GB" altLang="el-GR" sz="1200" b="0"/>
              <a:pPr eaLnBrk="1" hangingPunct="1"/>
              <a:t>54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49624939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F917E05-4FBD-4EE0-B1C2-3718C2EF8894}" type="slidenum">
              <a:rPr lang="en-GB" altLang="el-GR" sz="1200" b="0"/>
              <a:pPr eaLnBrk="1" hangingPunct="1"/>
              <a:t>55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14591493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FAC078B-9E39-427C-AA9F-EA24C2D4AFC7}" type="slidenum">
              <a:rPr lang="en-GB" altLang="el-GR" sz="1200" b="0"/>
              <a:pPr eaLnBrk="1" hangingPunct="1"/>
              <a:t>56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76903474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8712BA-9DE8-40E7-8AE9-8ADA1E436FDE}" type="slidenum">
              <a:rPr lang="en-GB" altLang="el-GR" sz="1200" b="0"/>
              <a:pPr eaLnBrk="1" hangingPunct="1"/>
              <a:t>57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9192751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D721CB9-F8A6-48D5-AC84-EE666DC1CB83}" type="slidenum">
              <a:rPr lang="en-GB" altLang="el-GR" sz="1200" b="0"/>
              <a:pPr eaLnBrk="1" hangingPunct="1"/>
              <a:t>58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210346711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284E3D3-F4A2-41E7-A6F4-E08B66C5040A}" type="slidenum">
              <a:rPr lang="en-GB" altLang="el-GR" sz="1200" b="0"/>
              <a:pPr eaLnBrk="1" hangingPunct="1"/>
              <a:t>59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6550067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C9BA775-CD9B-4D19-84ED-93B19CEB384B}" type="slidenum">
              <a:rPr lang="en-GB" altLang="el-GR" sz="1200" b="0"/>
              <a:pPr eaLnBrk="1" hangingPunct="1"/>
              <a:t>60</a:t>
            </a:fld>
            <a:endParaRPr lang="en-GB" altLang="el-GR" sz="1200" b="0"/>
          </a:p>
        </p:txBody>
      </p:sp>
    </p:spTree>
    <p:extLst>
      <p:ext uri="{BB962C8B-B14F-4D97-AF65-F5344CB8AC3E}">
        <p14:creationId xmlns:p14="http://schemas.microsoft.com/office/powerpoint/2010/main" val="35556875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7C5125-A22B-4291-99C2-935CC63E170A}" type="slidenum">
              <a:rPr lang="el-GR" altLang="el-GR" sz="1200" b="0">
                <a:solidFill>
                  <a:srgbClr val="000000"/>
                </a:solidFill>
              </a:rPr>
              <a:pPr eaLnBrk="1" hangingPunct="1"/>
              <a:t>64</a:t>
            </a:fld>
            <a:endParaRPr lang="el-GR" altLang="el-GR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83598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4851C57-949F-46F4-B3D2-5BA1D4CDE6C8}" type="slidenum">
              <a:rPr lang="el-GR" altLang="el-GR" sz="1200" b="0">
                <a:solidFill>
                  <a:srgbClr val="000000"/>
                </a:solidFill>
              </a:rPr>
              <a:pPr eaLnBrk="1" hangingPunct="1"/>
              <a:t>65</a:t>
            </a:fld>
            <a:endParaRPr lang="el-GR" altLang="el-GR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2915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l-GR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CBBE5D8-ADA3-446A-A232-092F46E8967B}" type="slidenum">
              <a:rPr lang="en-GB" altLang="el-GR" sz="1200" b="0">
                <a:solidFill>
                  <a:srgbClr val="000000"/>
                </a:solidFill>
              </a:rPr>
              <a:pPr eaLnBrk="1" hangingPunct="1"/>
              <a:t>74</a:t>
            </a:fld>
            <a:endParaRPr lang="en-GB" altLang="el-GR" sz="12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7988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5821C47-7212-4B14-B5C3-40A0F432DB6C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76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81940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43D192F-FA1E-47CC-937F-1D8A88A22C9D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77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8161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EF4C9DE-3C3E-4914-B426-E1C91F8E4AA5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78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7913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E516B57-4EDD-4265-82E4-971E14632F6E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79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85846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645056-9CB2-4081-808A-5AF7601FD758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80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45467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4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4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E48FC9E-EAC5-465A-ABB7-D29FC58D41FD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81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410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5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5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BB89EB1-E03C-4855-8CD7-EA7C7E49A1D2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82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081761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6675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56676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9A64977-3EE1-4496-871D-2DADB71FF87B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83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02094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7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7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EE2EBC-9651-4E48-8AAC-0D95914A39AD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84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70659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E391AB-C16E-49DE-B434-1E828B98301F}" type="slidenum">
              <a:rPr lang="el-GR" altLang="el-GR" sz="1200" b="0">
                <a:latin typeface="Calibri" panose="020F0502020204030204" pitchFamily="34" charset="0"/>
              </a:rPr>
              <a:pPr eaLnBrk="1" hangingPunct="1"/>
              <a:t>85</a:t>
            </a:fld>
            <a:endParaRPr lang="el-GR" altLang="el-GR" sz="1200" b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279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ΑΠΘ"/>
          <p:cNvSpPr txBox="1">
            <a:spLocks noChangeArrowheads="1"/>
          </p:cNvSpPr>
          <p:nvPr userDrawn="1"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b="0" dirty="0">
                <a:latin typeface="Century Gothic" pitchFamily="34" charset="0"/>
                <a:cs typeface="Arial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b="0" dirty="0">
                <a:latin typeface="Century Gothic" pitchFamily="34" charset="0"/>
                <a:cs typeface="Arial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b="0" dirty="0">
                <a:latin typeface="Century Gothic" pitchFamily="34" charset="0"/>
                <a:cs typeface="Arial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b="0" dirty="0" smtClean="0">
                <a:latin typeface="Century Gothic" pitchFamily="34" charset="0"/>
                <a:cs typeface="Arial" charset="0"/>
              </a:rPr>
              <a:t>ΑΝΟΙΚΤΑ</a:t>
            </a:r>
          </a:p>
          <a:p>
            <a:pPr algn="r">
              <a:defRPr/>
            </a:pPr>
            <a:r>
              <a:rPr lang="el-GR" sz="1800" b="0" dirty="0" smtClean="0">
                <a:latin typeface="Century Gothic" pitchFamily="34" charset="0"/>
                <a:cs typeface="Arial" charset="0"/>
              </a:rPr>
              <a:t>ΑΚΑΔΗΜΑΪΚΑ</a:t>
            </a:r>
          </a:p>
          <a:p>
            <a:pPr algn="r">
              <a:defRPr/>
            </a:pPr>
            <a:r>
              <a:rPr lang="el-GR" sz="1800" b="0" dirty="0" smtClean="0">
                <a:latin typeface="Century Gothic" pitchFamily="34" charset="0"/>
                <a:cs typeface="Arial" charset="0"/>
              </a:rPr>
              <a:t>ΜΑΘΗΜΑΤΑ</a:t>
            </a:r>
            <a:endParaRPr lang="el-GR" sz="1800" b="0" dirty="0">
              <a:latin typeface="Century Gothic" pitchFamily="34" charset="0"/>
              <a:cs typeface="Arial" charset="0"/>
            </a:endParaRPr>
          </a:p>
        </p:txBody>
      </p:sp>
      <p:cxnSp>
        <p:nvCxnSpPr>
          <p:cNvPr id="8" name="Grey Line"/>
          <p:cNvCxnSpPr/>
          <p:nvPr userDrawn="1"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922963"/>
            <a:ext cx="17827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1319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C33E35-83C0-4D0D-9937-C9D5F49B2860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2644294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AFE66A-B5E2-46C1-8C91-4596E69908EB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116910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34A098-D591-4830-9DC0-219BF7684D82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180773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6A2EAF-FEF3-4B2E-A09A-D4AECEF49895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405714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D40514-9AE9-4EBB-81DC-43D4C07D5EFB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195390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E7B3DD-87F3-4748-BB8A-6581C2AF2AC2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1092795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D03872-1BC3-46EB-8C2D-0CC5DC7EE341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070928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584F4B-F7A2-4653-9FCC-8896A2D98ED3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334139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CB3798-2D1C-40AD-BE63-F77BD20826C2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177708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157E37-E61E-44B3-8BF4-187629815684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444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B3B736-1233-4CA1-A378-DDFC1DC0E903}" type="slidenum">
              <a:rPr lang="en-GB" altLang="el-GR"/>
              <a:pPr/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2019546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Βιοχημεία</a:t>
            </a:r>
            <a:endParaRPr lang="el-GR" sz="1000" dirty="0"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Τμήμα Γεωπονίας</a:t>
            </a:r>
            <a:endParaRPr lang="el-GR" sz="1000" dirty="0">
              <a:latin typeface="Calibri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/>
            </a:lvl1pPr>
          </a:lstStyle>
          <a:p>
            <a:fld id="{767EBAAE-795F-4C0E-994F-8A28722B68B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367409419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Βιοχημεία</a:t>
            </a:r>
            <a:endParaRPr lang="el-GR" sz="1000" dirty="0"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Τμήμα Γεωπονίας</a:t>
            </a:r>
            <a:endParaRPr lang="el-GR" sz="1000" dirty="0">
              <a:latin typeface="Calibri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/>
            </a:lvl1pPr>
          </a:lstStyle>
          <a:p>
            <a:fld id="{33D96A9D-574D-44DD-B697-AA51F7451CF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803377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l-GR" smtClean="0"/>
              <a:t>Click to edit Master text styles</a:t>
            </a:r>
          </a:p>
          <a:p>
            <a:pPr lvl="1"/>
            <a:r>
              <a:rPr lang="en-GB" altLang="el-GR" smtClean="0"/>
              <a:t>Second level</a:t>
            </a:r>
          </a:p>
          <a:p>
            <a:pPr lvl="2"/>
            <a:r>
              <a:rPr lang="en-GB" altLang="el-GR" smtClean="0"/>
              <a:t>Third level</a:t>
            </a:r>
          </a:p>
          <a:p>
            <a:pPr lvl="3"/>
            <a:r>
              <a:rPr lang="en-GB" altLang="el-GR" smtClean="0"/>
              <a:t>Fourth level</a:t>
            </a:r>
          </a:p>
          <a:p>
            <a:pPr lvl="4"/>
            <a:r>
              <a:rPr lang="en-GB" altLang="el-G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5AADBC1F-64F0-4429-993E-F24C15B375D8}" type="slidenum">
              <a:rPr lang="en-GB" altLang="el-GR"/>
              <a:pPr/>
              <a:t>‹#›</a:t>
            </a:fld>
            <a:endParaRPr lang="en-GB" alt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3" r:id="rId13"/>
    <p:sldLayoutId id="214748376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PLAYLIST/ORK.PL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6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8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../../../../PLAYLIST/ORK.PLF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9.bin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5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12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7.emf"/><Relationship Id="rId4" Type="http://schemas.openxmlformats.org/officeDocument/2006/relationships/oleObject" Target="../embeddings/oleObject13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8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9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0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41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2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19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4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lettersmonthly.com/sept08-water-world/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hyperlink" Target="http://slideplayer.es/slide/158931/" TargetMode="External"/><Relationship Id="rId3" Type="http://schemas.openxmlformats.org/officeDocument/2006/relationships/hyperlink" Target="http://www.earthlife.net/prokaryotes/cyano.html" TargetMode="External"/><Relationship Id="rId7" Type="http://schemas.openxmlformats.org/officeDocument/2006/relationships/hyperlink" Target="http://es.encydia.com/pt/Arqueano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studyblue.com/notes/note/n/prokaryotes-eukaryotes-cyanobacteria-and-protist/deck/5783865" TargetMode="External"/><Relationship Id="rId5" Type="http://schemas.openxmlformats.org/officeDocument/2006/relationships/hyperlink" Target="http://felix7worldwater.blogspot.gr/2014/10/spirulina-il-cibo-del-futuro-che-viene_31.html" TargetMode="External"/><Relationship Id="rId4" Type="http://schemas.openxmlformats.org/officeDocument/2006/relationships/hyperlink" Target="http://www.fytoplankton.cz/sbirka-sinic/show.php?show=14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hizobia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scienceinschool.org/2011/issue21/azolla" TargetMode="External"/><Relationship Id="rId5" Type="http://schemas.openxmlformats.org/officeDocument/2006/relationships/hyperlink" Target="http://wirausaha-kuliner.blogspot.gr/2011_01_01_archive.html" TargetMode="External"/><Relationship Id="rId4" Type="http://schemas.openxmlformats.org/officeDocument/2006/relationships/hyperlink" Target="http://cookislands.bishopmuseum.org/species.asp?id=5798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megapib.nic.in/azolla.htm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smtClean="0">
                <a:solidFill>
                  <a:schemeClr val="tx1"/>
                </a:solidFill>
                <a:latin typeface="Calibri" panose="020F0502020204030204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b="1" dirty="0" smtClean="0">
                <a:latin typeface="Calibri" pitchFamily="34" charset="0"/>
              </a:rPr>
              <a:t>Ενότητα </a:t>
            </a:r>
            <a:r>
              <a:rPr lang="en-US" b="1" dirty="0" smtClean="0">
                <a:latin typeface="Calibri" pitchFamily="34" charset="0"/>
              </a:rPr>
              <a:t>5</a:t>
            </a:r>
            <a:r>
              <a:rPr lang="el-GR" b="1" dirty="0" smtClean="0">
                <a:latin typeface="Calibri" pitchFamily="34" charset="0"/>
              </a:rPr>
              <a:t>: </a:t>
            </a:r>
            <a:r>
              <a:rPr lang="el-GR" dirty="0" smtClean="0">
                <a:latin typeface="Calibri" pitchFamily="34" charset="0"/>
              </a:rPr>
              <a:t>Κύκλος αζώτου</a:t>
            </a:r>
            <a:endParaRPr lang="en-US" sz="3100" dirty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Γρηγόριος </a:t>
            </a:r>
            <a:r>
              <a:rPr lang="el-GR" dirty="0" err="1" smtClean="0">
                <a:latin typeface="Calibri" pitchFamily="34" charset="0"/>
              </a:rPr>
              <a:t>Διαμαντίδης</a:t>
            </a:r>
            <a:r>
              <a:rPr lang="el-GR" dirty="0" smtClean="0"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anose="020F0502020204030204" pitchFamily="34" charset="0"/>
              </a:rPr>
              <a:t>Άδειες Χρήσης</a:t>
            </a:r>
          </a:p>
        </p:txBody>
      </p:sp>
      <p:sp>
        <p:nvSpPr>
          <p:cNvPr id="614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smtClean="0">
                <a:latin typeface="Calibri" panose="020F0502020204030204" pitchFamily="34" charset="0"/>
              </a:rPr>
              <a:t>Το παρόν εκπαιδευτικό υλικό υπόκειται σε</a:t>
            </a:r>
            <a:r>
              <a:rPr lang="en-US" altLang="el-GR" smtClean="0">
                <a:latin typeface="Calibri" panose="020F0502020204030204" pitchFamily="34" charset="0"/>
              </a:rPr>
              <a:t> </a:t>
            </a:r>
            <a:r>
              <a:rPr lang="el-GR" altLang="el-GR" smtClean="0">
                <a:latin typeface="Calibri" panose="020F0502020204030204" pitchFamily="34" charset="0"/>
              </a:rPr>
              <a:t>άδειες χρήσης </a:t>
            </a:r>
            <a:r>
              <a:rPr lang="en-US" altLang="el-GR" smtClean="0">
                <a:latin typeface="Calibri" panose="020F0502020204030204" pitchFamily="34" charset="0"/>
              </a:rPr>
              <a:t>Creative Commons. </a:t>
            </a:r>
          </a:p>
          <a:p>
            <a:pPr eaLnBrk="1" hangingPunct="1"/>
            <a:r>
              <a:rPr lang="el-GR" altLang="el-GR" smtClean="0">
                <a:latin typeface="Calibri" panose="020F0502020204030204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14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4941888"/>
            <a:ext cx="15843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1B93EC-2970-4AF3-9E99-913C8F6C6E1A}" type="slidenum">
              <a:rPr lang="el-GR" altLang="el-GR" sz="1400" b="0"/>
              <a:pPr eaLnBrk="1" hangingPunct="1"/>
              <a:t>2</a:t>
            </a:fld>
            <a:endParaRPr lang="el-GR" altLang="el-GR" sz="1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anose="020F0502020204030204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l-GR" dirty="0" smtClean="0"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defRPr/>
            </a:pPr>
            <a:r>
              <a:rPr lang="el-GR" dirty="0" smtClean="0"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defRPr/>
            </a:pPr>
            <a:r>
              <a:rPr lang="el-GR" dirty="0" smtClean="0"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latin typeface="Calibri" pitchFamily="34" charset="0"/>
            </a:endParaRPr>
          </a:p>
          <a:p>
            <a:pPr eaLnBrk="1" hangingPunct="1">
              <a:defRPr/>
            </a:pPr>
            <a:endParaRPr lang="el-GR" dirty="0" smtClean="0">
              <a:latin typeface="Calibri" pitchFamily="34" charset="0"/>
            </a:endParaRPr>
          </a:p>
        </p:txBody>
      </p:sp>
      <p:pic>
        <p:nvPicPr>
          <p:cNvPr id="717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1212A45-72A5-4265-A871-78A6E9660BFA}" type="slidenum">
              <a:rPr lang="el-GR" altLang="el-GR" sz="1400" b="0"/>
              <a:pPr eaLnBrk="1" hangingPunct="1"/>
              <a:t>3</a:t>
            </a:fld>
            <a:endParaRPr lang="el-GR" altLang="el-GR" sz="1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/>
          <a:lstStyle/>
          <a:p>
            <a:pPr eaLnBrk="1" hangingPunct="1"/>
            <a:r>
              <a:rPr lang="el-GR" altLang="el-GR" b="1" smtClean="0">
                <a:solidFill>
                  <a:schemeClr val="tx1"/>
                </a:solidFill>
                <a:latin typeface="Calibri" panose="020F0502020204030204" pitchFamily="34" charset="0"/>
              </a:rPr>
              <a:t>Κύκλος αζώτου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anose="020F0502020204030204" pitchFamily="34" charset="0"/>
              </a:rPr>
              <a:t>Περιεχόμενα ενότητας</a:t>
            </a:r>
            <a:r>
              <a:rPr lang="en-US" altLang="el-GR" b="1" smtClean="0">
                <a:latin typeface="Calibri" panose="020F0502020204030204" pitchFamily="34" charset="0"/>
              </a:rPr>
              <a:t> (1)</a:t>
            </a:r>
            <a:endParaRPr lang="el-GR" altLang="el-GR" b="1" smtClean="0">
              <a:latin typeface="Calibri" panose="020F0502020204030204" pitchFamily="34" charset="0"/>
            </a:endParaRPr>
          </a:p>
        </p:txBody>
      </p:sp>
      <p:sp>
        <p:nvSpPr>
          <p:cNvPr id="4505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l-GR" sz="2800" dirty="0" smtClean="0">
                <a:latin typeface="Calibri" pitchFamily="34" charset="0"/>
              </a:rPr>
              <a:t>Ο κύκλος του αζώτου.</a:t>
            </a:r>
          </a:p>
          <a:p>
            <a:pPr lvl="1">
              <a:defRPr/>
            </a:pPr>
            <a:r>
              <a:rPr lang="el-GR" sz="2600" dirty="0" smtClean="0">
                <a:latin typeface="Calibri" pitchFamily="34" charset="0"/>
              </a:rPr>
              <a:t>Οι αντιδράσεις ενσωμάτωσης του αμμωνιακού αζώτου στην οργανική ύλη.</a:t>
            </a:r>
          </a:p>
          <a:p>
            <a:pPr lvl="1">
              <a:defRPr/>
            </a:pPr>
            <a:r>
              <a:rPr lang="el-GR" sz="2600" dirty="0" smtClean="0">
                <a:latin typeface="Calibri" pitchFamily="34" charset="0"/>
              </a:rPr>
              <a:t>Το </a:t>
            </a:r>
            <a:r>
              <a:rPr lang="el-GR" sz="2600" dirty="0" err="1" smtClean="0">
                <a:latin typeface="Calibri" pitchFamily="34" charset="0"/>
              </a:rPr>
              <a:t>ενζυμικό</a:t>
            </a:r>
            <a:r>
              <a:rPr lang="el-GR" sz="2600" dirty="0" smtClean="0">
                <a:latin typeface="Calibri" pitchFamily="34" charset="0"/>
              </a:rPr>
              <a:t> </a:t>
            </a:r>
            <a:r>
              <a:rPr lang="el-GR" sz="2600" dirty="0" err="1" smtClean="0">
                <a:latin typeface="Calibri" pitchFamily="34" charset="0"/>
              </a:rPr>
              <a:t>σύμπλοκο</a:t>
            </a:r>
            <a:r>
              <a:rPr lang="el-GR" sz="2600" dirty="0" smtClean="0">
                <a:latin typeface="Calibri" pitchFamily="34" charset="0"/>
              </a:rPr>
              <a:t> </a:t>
            </a:r>
            <a:r>
              <a:rPr lang="el-GR" sz="2600" dirty="0" err="1" smtClean="0">
                <a:latin typeface="Calibri" pitchFamily="34" charset="0"/>
              </a:rPr>
              <a:t>νιτρογενάση</a:t>
            </a:r>
            <a:r>
              <a:rPr lang="el-GR" sz="2600" dirty="0" smtClean="0">
                <a:latin typeface="Calibri" pitchFamily="34" charset="0"/>
              </a:rPr>
              <a:t>.</a:t>
            </a:r>
          </a:p>
          <a:p>
            <a:pPr lvl="1">
              <a:defRPr/>
            </a:pPr>
            <a:r>
              <a:rPr lang="el-GR" sz="2600" dirty="0" smtClean="0">
                <a:latin typeface="Calibri" pitchFamily="34" charset="0"/>
              </a:rPr>
              <a:t>Η βιολογική, συμβιωτική και μη, δέσμευση του ατμοσφαιρικού αζώτου.</a:t>
            </a:r>
          </a:p>
          <a:p>
            <a:pPr lvl="1">
              <a:defRPr/>
            </a:pPr>
            <a:r>
              <a:rPr lang="el-GR" sz="2600" dirty="0" smtClean="0">
                <a:latin typeface="Calibri" pitchFamily="34" charset="0"/>
              </a:rPr>
              <a:t>Τα ένζυμα της αναγωγής  των νιτρικών  και νιτρωδών ιόντων στα κύτταρα των φυτών.</a:t>
            </a:r>
          </a:p>
          <a:p>
            <a:pPr lvl="1">
              <a:defRPr/>
            </a:pPr>
            <a:r>
              <a:rPr lang="el-GR" sz="2600" dirty="0" smtClean="0">
                <a:latin typeface="Calibri" pitchFamily="34" charset="0"/>
              </a:rPr>
              <a:t>Η νιτροποίηση.</a:t>
            </a:r>
          </a:p>
          <a:p>
            <a:pPr lvl="1">
              <a:defRPr/>
            </a:pPr>
            <a:r>
              <a:rPr lang="el-GR" sz="2600" dirty="0" smtClean="0">
                <a:latin typeface="Calibri" pitchFamily="34" charset="0"/>
              </a:rPr>
              <a:t>Τα </a:t>
            </a:r>
            <a:r>
              <a:rPr lang="el-GR" sz="2600" dirty="0" err="1" smtClean="0">
                <a:latin typeface="Calibri" pitchFamily="34" charset="0"/>
              </a:rPr>
              <a:t>νιτροποιητικά</a:t>
            </a:r>
            <a:r>
              <a:rPr lang="el-GR" sz="2600" dirty="0" smtClean="0">
                <a:latin typeface="Calibri" pitchFamily="34" charset="0"/>
              </a:rPr>
              <a:t> βακτήρια.</a:t>
            </a:r>
          </a:p>
          <a:p>
            <a:pPr lvl="1">
              <a:defRPr/>
            </a:pPr>
            <a:endParaRPr lang="el-GR" altLang="el-GR" sz="2400" dirty="0" smtClean="0">
              <a:latin typeface="Calibri" pitchFamily="34" charset="0"/>
            </a:endParaRPr>
          </a:p>
        </p:txBody>
      </p:sp>
      <p:sp>
        <p:nvSpPr>
          <p:cNvPr id="922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3D6C7B4-E9B5-4C5A-B946-30AD6074924C}" type="slidenum">
              <a:rPr lang="el-GR" altLang="el-GR" sz="1400" b="0"/>
              <a:pPr eaLnBrk="1" hangingPunct="1"/>
              <a:t>5</a:t>
            </a:fld>
            <a:endParaRPr lang="el-GR" altLang="el-GR" sz="1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anose="020F0502020204030204" pitchFamily="34" charset="0"/>
              </a:rPr>
              <a:t>Περιεχόμενα ενότητας</a:t>
            </a:r>
            <a:r>
              <a:rPr lang="en-US" altLang="el-GR" b="1" smtClean="0">
                <a:latin typeface="Calibri" panose="020F0502020204030204" pitchFamily="34" charset="0"/>
              </a:rPr>
              <a:t> (2)</a:t>
            </a:r>
            <a:endParaRPr lang="el-GR" altLang="el-GR" b="1" smtClean="0">
              <a:latin typeface="Calibri" panose="020F0502020204030204" pitchFamily="34" charset="0"/>
            </a:endParaRPr>
          </a:p>
        </p:txBody>
      </p:sp>
      <p:sp>
        <p:nvSpPr>
          <p:cNvPr id="1024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lvl="1" eaLnBrk="1" hangingPunct="1">
              <a:buFont typeface="Times New Roman" panose="02020603050405020304" pitchFamily="18" charset="0"/>
              <a:buAutoNum type="romanLcPeriod"/>
            </a:pPr>
            <a:r>
              <a:rPr lang="el-GR" altLang="el-GR" sz="2600" smtClean="0">
                <a:latin typeface="Calibri" panose="020F0502020204030204" pitchFamily="34" charset="0"/>
              </a:rPr>
              <a:t>Τα απονιτροποιητικά βακτήρια.</a:t>
            </a:r>
          </a:p>
          <a:p>
            <a:pPr lvl="1" eaLnBrk="1" hangingPunct="1">
              <a:buFont typeface="Times New Roman" panose="02020603050405020304" pitchFamily="18" charset="0"/>
              <a:buAutoNum type="romanLcPeriod"/>
            </a:pPr>
            <a:r>
              <a:rPr lang="el-GR" altLang="el-GR" sz="2600" smtClean="0">
                <a:latin typeface="Calibri" panose="020F0502020204030204" pitchFamily="34" charset="0"/>
              </a:rPr>
              <a:t>Η νιτρορύπανση των υπόγειων υδάτων.</a:t>
            </a:r>
          </a:p>
          <a:p>
            <a:pPr>
              <a:buFont typeface="Times New Roman" panose="02020603050405020304" pitchFamily="18" charset="0"/>
              <a:buAutoNum type="arabicPeriod" startAt="2"/>
            </a:pPr>
            <a:r>
              <a:rPr lang="el-GR" altLang="el-GR" sz="2800" smtClean="0">
                <a:latin typeface="Calibri" panose="020F0502020204030204" pitchFamily="34" charset="0"/>
              </a:rPr>
              <a:t>Ο κύκλος της ουρίας.</a:t>
            </a:r>
          </a:p>
          <a:p>
            <a:pPr>
              <a:buFont typeface="Times New Roman" panose="02020603050405020304" pitchFamily="18" charset="0"/>
              <a:buAutoNum type="arabicPeriod" startAt="2"/>
            </a:pPr>
            <a:r>
              <a:rPr lang="el-GR" altLang="el-GR" sz="2800" smtClean="0">
                <a:latin typeface="Calibri" panose="020F0502020204030204" pitchFamily="34" charset="0"/>
              </a:rPr>
              <a:t>Τα αμινοξέα ως πρόδρομα μόρια άλλων μορίων με βιολογική δράση.</a:t>
            </a:r>
          </a:p>
          <a:p>
            <a:pPr lvl="1" eaLnBrk="1" hangingPunct="1">
              <a:buFont typeface="Times New Roman" panose="02020603050405020304" pitchFamily="18" charset="0"/>
              <a:buAutoNum type="romanLcPeriod"/>
            </a:pPr>
            <a:endParaRPr lang="el-GR" altLang="el-GR" sz="2400" smtClean="0">
              <a:latin typeface="Calibri" panose="020F0502020204030204" pitchFamily="34" charset="0"/>
            </a:endParaRPr>
          </a:p>
          <a:p>
            <a:pPr lvl="1" eaLnBrk="1" hangingPunct="1">
              <a:buFont typeface="Times New Roman" panose="02020603050405020304" pitchFamily="18" charset="0"/>
              <a:buAutoNum type="romanLcPeriod"/>
            </a:pPr>
            <a:endParaRPr lang="el-GR" altLang="el-GR" sz="2700" smtClean="0">
              <a:latin typeface="Calibri" panose="020F0502020204030204" pitchFamily="34" charset="0"/>
            </a:endParaRPr>
          </a:p>
        </p:txBody>
      </p:sp>
      <p:sp>
        <p:nvSpPr>
          <p:cNvPr id="10244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AA7B00A-6A9C-4B72-942B-60D3744EF45E}" type="slidenum">
              <a:rPr lang="el-GR" altLang="el-GR" sz="1400" b="0"/>
              <a:pPr eaLnBrk="1" hangingPunct="1"/>
              <a:t>6</a:t>
            </a:fld>
            <a:endParaRPr lang="el-GR" altLang="el-GR" sz="1400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/>
          <p:cNvSpPr txBox="1">
            <a:spLocks noChangeArrowheads="1"/>
          </p:cNvSpPr>
          <p:nvPr/>
        </p:nvSpPr>
        <p:spPr bwMode="auto">
          <a:xfrm>
            <a:off x="319088" y="620713"/>
            <a:ext cx="9864725" cy="550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latin typeface="Calibri" panose="020F0502020204030204" pitchFamily="34" charset="0"/>
              </a:rPr>
              <a:t>Στόχος της ενότητας: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Ο κύκλος του αζώτου: οι αντιδράσεις ενσωμάτωσης του αμμωνιακού αζώτου στην οργανική ύλη, το ενζυμικό σύμπλοκο νιτρογενάση και η βιολογική, συμβιωτική και μη, δέσμευση του ατμοσφαιρικού αζώτου, ένζυμα της αναγωγής  των νιτρικών  και νιτρωδών ιόντων στα κύτταρα των φυτών, η νιτροποίηση, τα νιτροποιητικά βακτήρια, τα απονιτροποιητικά βακτήρια, η νιτρορύπανση των υπόγειων υδάτων. Κύκλος ουρίας. Τα αμινοξέα ως πρόδρομα μόρια άλλων μορίων με βιολογική δράση.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247650" y="828675"/>
            <a:ext cx="9864725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ΕΡΩΤΗΜΑ: </a:t>
            </a:r>
            <a:r>
              <a:rPr lang="el-GR" altLang="el-GR" sz="4400">
                <a:solidFill>
                  <a:srgbClr val="FFFF00"/>
                </a:solidFill>
                <a:latin typeface="Calibri" panose="020F0502020204030204" pitchFamily="34" charset="0"/>
              </a:rPr>
              <a:t>Πως οι οργανισμοί καλύπτουν (και κάλυπταν από τη στιγμή της δημιουργίας τους) τις ανάγκες του σε άζωτο για να συνθέσουν τις αζωτούχες ουσίες τους</a:t>
            </a:r>
            <a:r>
              <a:rPr lang="en-US" altLang="el-GR" sz="4400">
                <a:solidFill>
                  <a:srgbClr val="FFFF00"/>
                </a:solidFill>
                <a:latin typeface="Calibri" panose="020F0502020204030204" pitchFamily="34" charset="0"/>
              </a:rPr>
              <a:t>, </a:t>
            </a:r>
            <a:r>
              <a:rPr lang="el-GR" altLang="el-GR" sz="4400">
                <a:solidFill>
                  <a:srgbClr val="FFFF00"/>
                </a:solidFill>
                <a:latin typeface="Calibri" panose="020F0502020204030204" pitchFamily="34" charset="0"/>
              </a:rPr>
              <a:t>μεταξύ των οποίων τα νουκλεϊκά οξέα, τα αμινοξέα, τους συμπαράγοντες, κ.ά.;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8"/>
          <p:cNvSpPr txBox="1">
            <a:spLocks noChangeArrowheads="1"/>
          </p:cNvSpPr>
          <p:nvPr/>
        </p:nvSpPr>
        <p:spPr bwMode="auto">
          <a:xfrm>
            <a:off x="247650" y="266700"/>
            <a:ext cx="986472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ΕΡΩΤΗΜΑ: Ποια είναι η φυσική πηγή αζώτου για τους οργανισμούς στη ΓΗ;</a:t>
            </a:r>
            <a:endParaRPr lang="el-GR" altLang="el-GR" sz="44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  <p:pic>
        <p:nvPicPr>
          <p:cNvPr id="13316" name="Picture 1" descr="C:\Users\GregDiamantidis\Pictures\icons-mars09\P31400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96"/>
          <a:stretch>
            <a:fillRect/>
          </a:stretch>
        </p:blipFill>
        <p:spPr bwMode="auto">
          <a:xfrm>
            <a:off x="36513" y="1871663"/>
            <a:ext cx="10287000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32"/>
          <p:cNvSpPr txBox="1">
            <a:spLocks noChangeArrowheads="1"/>
          </p:cNvSpPr>
          <p:nvPr/>
        </p:nvSpPr>
        <p:spPr bwMode="auto">
          <a:xfrm>
            <a:off x="1255713" y="5170488"/>
            <a:ext cx="78486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Μοναδική πηγή αζώτου:</a:t>
            </a:r>
          </a:p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 το ατμοσφαιρικό άζωτο (Ν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endParaRPr lang="en-GB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0" y="204788"/>
            <a:ext cx="10287000" cy="62484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571500" indent="-5715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l-GR" altLang="el-GR" sz="4000">
                <a:latin typeface="Calibri" panose="020F0502020204030204" pitchFamily="34" charset="0"/>
              </a:rPr>
              <a:t>Το μοριακό άζωτο (Ν</a:t>
            </a:r>
            <a:r>
              <a:rPr lang="el-GR" altLang="el-GR" sz="4000" baseline="-25000">
                <a:latin typeface="Calibri" panose="020F0502020204030204" pitchFamily="34" charset="0"/>
              </a:rPr>
              <a:t>2</a:t>
            </a:r>
            <a:r>
              <a:rPr lang="el-GR" altLang="el-GR" sz="4000">
                <a:latin typeface="Calibri" panose="020F0502020204030204" pitchFamily="34" charset="0"/>
              </a:rPr>
              <a:t>) της ατμόσφαιρας είναι ένα αδρανές αέριο, μη αφομοιώσιμο από τους οργανισμούς.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Η διαθεσιμότητα αφομοιώσιμων μορφών αζώτου ελέγχει την ανάπτυξη όλων των οργανισμών.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l-GR" altLang="el-GR" sz="4000">
                <a:latin typeface="Calibri" panose="020F0502020204030204" pitchFamily="34" charset="0"/>
              </a:rPr>
              <a:t>ΤΑ ΑΛΑΤΑ ΤΩΝ ΚΥΡΙΩΝ ΑΝΟΡΓΑΝΩΝ ΜΟΡΦΩΝ ΑΖΩΤΟΥ (ΝΗ</a:t>
            </a:r>
            <a:r>
              <a:rPr lang="el-GR" altLang="el-GR" sz="4000" baseline="-25000">
                <a:latin typeface="Calibri" panose="020F0502020204030204" pitchFamily="34" charset="0"/>
              </a:rPr>
              <a:t>4</a:t>
            </a:r>
            <a:r>
              <a:rPr lang="el-GR" altLang="el-GR" sz="4000" baseline="30000">
                <a:latin typeface="Calibri" panose="020F0502020204030204" pitchFamily="34" charset="0"/>
              </a:rPr>
              <a:t>+</a:t>
            </a:r>
            <a:r>
              <a:rPr lang="el-GR" altLang="el-GR" sz="4000">
                <a:latin typeface="Calibri" panose="020F0502020204030204" pitchFamily="34" charset="0"/>
              </a:rPr>
              <a:t>, ΝΟ</a:t>
            </a:r>
            <a:r>
              <a:rPr lang="el-GR" altLang="el-GR" sz="4000" baseline="-25000">
                <a:latin typeface="Calibri" panose="020F0502020204030204" pitchFamily="34" charset="0"/>
              </a:rPr>
              <a:t>3</a:t>
            </a:r>
            <a:r>
              <a:rPr lang="el-GR" altLang="el-GR" sz="4000" baseline="30000">
                <a:latin typeface="Calibri" panose="020F0502020204030204" pitchFamily="34" charset="0"/>
              </a:rPr>
              <a:t>-</a:t>
            </a:r>
            <a:r>
              <a:rPr lang="el-GR" altLang="el-GR" sz="4000">
                <a:latin typeface="Calibri" panose="020F0502020204030204" pitchFamily="34" charset="0"/>
              </a:rPr>
              <a:t>) ΕΙΝΑΙ ΥΔΑΤΟΔΙΑΛΥΤΑ.</a:t>
            </a:r>
          </a:p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Το άζωτο δεν συσσωρεύεται στο έδαφος.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C:\Users\GregDiamantidis\Documents\USB-Greg\MyDoc\PRO-STUDENTS\Previous\1-Introduction\ikons\P62900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8"/>
          <a:stretch>
            <a:fillRect/>
          </a:stretch>
        </p:blipFill>
        <p:spPr bwMode="auto">
          <a:xfrm>
            <a:off x="215900" y="153988"/>
            <a:ext cx="6292850" cy="657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15364" name="Rectangle 1"/>
          <p:cNvSpPr>
            <a:spLocks noChangeArrowheads="1"/>
          </p:cNvSpPr>
          <p:nvPr/>
        </p:nvSpPr>
        <p:spPr bwMode="auto">
          <a:xfrm>
            <a:off x="5791200" y="981075"/>
            <a:ext cx="44672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Char char="Ø"/>
            </a:pPr>
            <a:r>
              <a:rPr lang="el-GR" altLang="el-GR" sz="3600">
                <a:latin typeface="Calibri" panose="020F0502020204030204" pitchFamily="34" charset="0"/>
              </a:rPr>
              <a:t>Ο άνθρωπος για να καλύψει τις ανάγκες των καλλιεργούμενων φυτών σε άζωτο προσθέτει στο έδαφος </a:t>
            </a:r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</a:rPr>
              <a:t>αζωτούχα λιπάσματα</a:t>
            </a:r>
            <a:r>
              <a:rPr lang="el-GR" altLang="el-GR" sz="360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027"/>
          <p:cNvSpPr txBox="1">
            <a:spLocks noChangeArrowheads="1"/>
          </p:cNvSpPr>
          <p:nvPr/>
        </p:nvSpPr>
        <p:spPr bwMode="auto">
          <a:xfrm>
            <a:off x="-73025" y="25400"/>
            <a:ext cx="10472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ΒΙΟΜΗΧΑΝΙΚΗ ΔΕΣΜΕΥΣΗ ΑΤΜΟΣΦΑΙΡΙΚΟΥ ΑΖΩΤΟΥ:</a:t>
            </a:r>
          </a:p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 Μέθοδος </a:t>
            </a:r>
            <a:r>
              <a:rPr lang="en-US" altLang="el-GR" sz="3600">
                <a:latin typeface="Calibri" panose="020F0502020204030204" pitchFamily="34" charset="0"/>
              </a:rPr>
              <a:t>Haber</a:t>
            </a:r>
            <a:endParaRPr lang="en-GB" altLang="el-GR" sz="3600">
              <a:latin typeface="Calibri" panose="020F0502020204030204" pitchFamily="34" charset="0"/>
            </a:endParaRPr>
          </a:p>
        </p:txBody>
      </p:sp>
      <p:cxnSp>
        <p:nvCxnSpPr>
          <p:cNvPr id="16387" name="Straight Arrow Connector 9"/>
          <p:cNvCxnSpPr>
            <a:cxnSpLocks noChangeShapeType="1"/>
          </p:cNvCxnSpPr>
          <p:nvPr/>
        </p:nvCxnSpPr>
        <p:spPr bwMode="auto">
          <a:xfrm rot="5400000">
            <a:off x="7700963" y="3032125"/>
            <a:ext cx="1223962" cy="1588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88" name="Text Box 1027"/>
          <p:cNvSpPr txBox="1">
            <a:spLocks noChangeArrowheads="1"/>
          </p:cNvSpPr>
          <p:nvPr/>
        </p:nvSpPr>
        <p:spPr bwMode="auto">
          <a:xfrm>
            <a:off x="6943725" y="3860800"/>
            <a:ext cx="2736850" cy="255428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Αμμωνιακό λίπασμα</a:t>
            </a:r>
          </a:p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(βασική λίπανση)</a:t>
            </a:r>
            <a:endParaRPr lang="en-GB" altLang="el-GR" sz="4000">
              <a:latin typeface="Calibri" panose="020F0502020204030204" pitchFamily="34" charset="0"/>
            </a:endParaRPr>
          </a:p>
        </p:txBody>
      </p:sp>
      <p:graphicFrame>
        <p:nvGraphicFramePr>
          <p:cNvPr id="16389" name="Object 17"/>
          <p:cNvGraphicFramePr>
            <a:graphicFrameLocks noChangeAspect="1"/>
          </p:cNvGraphicFramePr>
          <p:nvPr/>
        </p:nvGraphicFramePr>
        <p:xfrm>
          <a:off x="477838" y="1484313"/>
          <a:ext cx="9274175" cy="133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MDLDrawObject Class" r:id="rId4" imgW="7411320" imgH="1065960" progId="">
                  <p:embed/>
                </p:oleObj>
              </mc:Choice>
              <mc:Fallback>
                <p:oleObj name="MDLDrawObject Class" r:id="rId4" imgW="7411320" imgH="1065960" progId="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838" y="1484313"/>
                        <a:ext cx="9274175" cy="1336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390" name="Straight Arrow Connector 11"/>
          <p:cNvCxnSpPr>
            <a:cxnSpLocks noChangeShapeType="1"/>
          </p:cNvCxnSpPr>
          <p:nvPr/>
        </p:nvCxnSpPr>
        <p:spPr bwMode="auto">
          <a:xfrm rot="10800000" flipV="1">
            <a:off x="3198813" y="2420938"/>
            <a:ext cx="5113337" cy="2087562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1" name="Text Box 1027"/>
          <p:cNvSpPr txBox="1">
            <a:spLocks noChangeArrowheads="1"/>
          </p:cNvSpPr>
          <p:nvPr/>
        </p:nvSpPr>
        <p:spPr bwMode="auto">
          <a:xfrm>
            <a:off x="103188" y="3992563"/>
            <a:ext cx="4176712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Νιτρικό</a:t>
            </a:r>
          </a:p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Λίπασμα</a:t>
            </a:r>
          </a:p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(επιφανειακή λίπανση)</a:t>
            </a:r>
            <a:endParaRPr lang="en-GB" altLang="el-GR" sz="4000">
              <a:latin typeface="Calibri" panose="020F0502020204030204" pitchFamily="34" charset="0"/>
            </a:endParaRPr>
          </a:p>
        </p:txBody>
      </p:sp>
      <p:sp>
        <p:nvSpPr>
          <p:cNvPr id="16392" name="Text Box 1027"/>
          <p:cNvSpPr txBox="1">
            <a:spLocks noChangeArrowheads="1"/>
          </p:cNvSpPr>
          <p:nvPr/>
        </p:nvSpPr>
        <p:spPr bwMode="auto">
          <a:xfrm>
            <a:off x="4279900" y="3500438"/>
            <a:ext cx="1800225" cy="52387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οξείδωση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8"/>
          <p:cNvSpPr txBox="1">
            <a:spLocks noChangeArrowheads="1"/>
          </p:cNvSpPr>
          <p:nvPr/>
        </p:nvSpPr>
        <p:spPr bwMode="auto">
          <a:xfrm>
            <a:off x="144463" y="25400"/>
            <a:ext cx="10112375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ΕΡΩΤΗΜΑ: </a:t>
            </a:r>
            <a:r>
              <a:rPr lang="el-GR" altLang="el-GR" sz="4400">
                <a:solidFill>
                  <a:srgbClr val="FFFF00"/>
                </a:solidFill>
                <a:latin typeface="Calibri" panose="020F0502020204030204" pitchFamily="34" charset="0"/>
              </a:rPr>
              <a:t>Με ποιο τρόπο από τη στιγμή της δημιουργίας τους, εδώ και δισεκατομμύρια έτη, οι οργανισμοί κάλυπταν και καλύπτουν τις ανάγκες τους σε άζωτο;</a:t>
            </a:r>
          </a:p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Πως το ατμοσφαιρικό άζωτο μετατρέπεται σε μορφές αζώτου που μπορούν να χρησιμοποιηθούν από τους οργανισμούς και ειδικότερα από τα φυτά, τα βακτήρια και τους μύκητες;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247650" y="1989138"/>
            <a:ext cx="982345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6000">
                <a:latin typeface="Calibri" panose="020F0502020204030204" pitchFamily="34" charset="0"/>
              </a:rPr>
              <a:t>ΚΥΚΛΟΣ ΤΟΥ ΑΖΩΤΟΥ ΣΤΗ ΒΙΟΣΦΑΙΡΑ ΑΠΟ ΤΑ ΠΡΩΤΑ ΒΗΜΑΤΑ ΤΗΣ ΕΞΕΛΙΞΗΣ</a:t>
            </a:r>
            <a:endParaRPr lang="en-US" altLang="el-GR" sz="60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19459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19460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1" name="AutoShape 6"/>
          <p:cNvCxnSpPr>
            <a:cxnSpLocks noChangeShapeType="1"/>
            <a:endCxn id="19476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2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19464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19465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19466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19467" name="AutoShape 13"/>
          <p:cNvCxnSpPr>
            <a:cxnSpLocks noChangeShapeType="1"/>
          </p:cNvCxnSpPr>
          <p:nvPr/>
        </p:nvCxnSpPr>
        <p:spPr bwMode="auto">
          <a:xfrm rot="5400000">
            <a:off x="7496969" y="1861344"/>
            <a:ext cx="1903413" cy="892175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8" name="Text Box 14"/>
          <p:cNvSpPr txBox="1">
            <a:spLocks noChangeArrowheads="1"/>
          </p:cNvSpPr>
          <p:nvPr/>
        </p:nvSpPr>
        <p:spPr bwMode="auto">
          <a:xfrm rot="-3984211">
            <a:off x="7598570" y="2034381"/>
            <a:ext cx="1306512" cy="4603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19469" name="Text Box 15"/>
          <p:cNvSpPr txBox="1">
            <a:spLocks noChangeArrowheads="1"/>
          </p:cNvSpPr>
          <p:nvPr/>
        </p:nvSpPr>
        <p:spPr bwMode="auto">
          <a:xfrm rot="-4183814">
            <a:off x="8695532" y="2385218"/>
            <a:ext cx="1473200" cy="461963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cxnSp>
        <p:nvCxnSpPr>
          <p:cNvPr id="19470" name="AutoShape 19"/>
          <p:cNvCxnSpPr>
            <a:cxnSpLocks noChangeShapeType="1"/>
          </p:cNvCxnSpPr>
          <p:nvPr/>
        </p:nvCxnSpPr>
        <p:spPr bwMode="auto">
          <a:xfrm rot="5400000">
            <a:off x="7877175" y="1919288"/>
            <a:ext cx="1798637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19472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19473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9474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475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9476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19478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19479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19480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19482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19483" name="TextBox 34"/>
          <p:cNvSpPr txBox="1">
            <a:spLocks noChangeArrowheads="1"/>
          </p:cNvSpPr>
          <p:nvPr/>
        </p:nvSpPr>
        <p:spPr bwMode="auto">
          <a:xfrm>
            <a:off x="1901825" y="212725"/>
            <a:ext cx="487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</a:t>
            </a:r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el-GR" altLang="el-GR" sz="360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247650" y="765175"/>
            <a:ext cx="982345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6000">
                <a:latin typeface="Calibri" panose="020F0502020204030204" pitchFamily="34" charset="0"/>
              </a:rPr>
              <a:t>ΚΥΚΛΟΣ ΤΟΥ ΑΖΩΤΟΥ ΣΤΗ ΒΙΟΣΦΑΙΡΑ ΑΠΟ ΤΑ ΠΡΩΤΑ ΒΗΜΑΤΑ ΤΗΣ ΕΞΕΛΙΞΗΣ </a:t>
            </a:r>
          </a:p>
          <a:p>
            <a:pPr algn="ctr" eaLnBrk="1" hangingPunct="1"/>
            <a:r>
              <a:rPr lang="el-GR" altLang="el-GR" sz="6000">
                <a:solidFill>
                  <a:srgbClr val="FFFF00"/>
                </a:solidFill>
                <a:latin typeface="Calibri" panose="020F0502020204030204" pitchFamily="34" charset="0"/>
              </a:rPr>
              <a:t>ΚΑΙ ΜΕ ΤΗΝ ΠΑΡΕΜΒΑΣΗ ΤΟΥ ΑΝΘΡΩΠΟΥ</a:t>
            </a:r>
            <a:endParaRPr lang="en-US" altLang="el-GR" sz="60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21507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21508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09" name="AutoShape 6"/>
          <p:cNvCxnSpPr>
            <a:cxnSpLocks noChangeShapeType="1"/>
            <a:endCxn id="21526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10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1512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1513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1514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21515" name="AutoShape 13"/>
          <p:cNvCxnSpPr>
            <a:cxnSpLocks noChangeShapeType="1"/>
          </p:cNvCxnSpPr>
          <p:nvPr/>
        </p:nvCxnSpPr>
        <p:spPr bwMode="auto">
          <a:xfrm rot="5400000">
            <a:off x="7496969" y="1861344"/>
            <a:ext cx="1903413" cy="892175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6" name="Text Box 14"/>
          <p:cNvSpPr txBox="1">
            <a:spLocks noChangeArrowheads="1"/>
          </p:cNvSpPr>
          <p:nvPr/>
        </p:nvSpPr>
        <p:spPr bwMode="auto">
          <a:xfrm rot="-3984211">
            <a:off x="7598570" y="2034381"/>
            <a:ext cx="1306512" cy="4603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1517" name="Text Box 15"/>
          <p:cNvSpPr txBox="1">
            <a:spLocks noChangeArrowheads="1"/>
          </p:cNvSpPr>
          <p:nvPr/>
        </p:nvSpPr>
        <p:spPr bwMode="auto">
          <a:xfrm rot="-4183814">
            <a:off x="8695532" y="2385218"/>
            <a:ext cx="1473200" cy="461963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1518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21519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21520" name="AutoShape 19"/>
          <p:cNvCxnSpPr>
            <a:cxnSpLocks noChangeShapeType="1"/>
          </p:cNvCxnSpPr>
          <p:nvPr/>
        </p:nvCxnSpPr>
        <p:spPr bwMode="auto">
          <a:xfrm rot="5400000">
            <a:off x="7877175" y="1919288"/>
            <a:ext cx="1798637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1522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1523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21524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525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526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527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21528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1530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21531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21532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21534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21535" name="TextBox 34"/>
          <p:cNvSpPr txBox="1">
            <a:spLocks noChangeArrowheads="1"/>
          </p:cNvSpPr>
          <p:nvPr/>
        </p:nvSpPr>
        <p:spPr bwMode="auto">
          <a:xfrm>
            <a:off x="1901825" y="212725"/>
            <a:ext cx="487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</a:t>
            </a:r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el-GR" altLang="el-GR" sz="360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GregDiamantidis\Documents\REC09\Anaktisi09\POOL-FIG-SLIDES\EIKONES ΜΑΘΗΜΑΤΟΣ-ΠΡΟ&amp;ΜΕΤΑ\Topia\P5140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3"/>
          <a:stretch>
            <a:fillRect/>
          </a:stretch>
        </p:blipFill>
        <p:spPr bwMode="auto">
          <a:xfrm>
            <a:off x="-112713" y="0"/>
            <a:ext cx="10547351" cy="675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TextBox 1"/>
          <p:cNvSpPr txBox="1">
            <a:spLocks noChangeArrowheads="1"/>
          </p:cNvSpPr>
          <p:nvPr/>
        </p:nvSpPr>
        <p:spPr bwMode="auto">
          <a:xfrm>
            <a:off x="2551113" y="188913"/>
            <a:ext cx="5472112" cy="1816100"/>
          </a:xfrm>
          <a:prstGeom prst="rect">
            <a:avLst/>
          </a:prstGeom>
          <a:solidFill>
            <a:srgbClr val="C0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 άνθρωπος για να καλύψει τις ανάγκες των φυτών σε άζωτο προσθέτει στο έδαφος αζωτούχα λιπάσματα</a:t>
            </a:r>
          </a:p>
        </p:txBody>
      </p:sp>
      <p:sp>
        <p:nvSpPr>
          <p:cNvPr id="22532" name="TextBox 2"/>
          <p:cNvSpPr txBox="1">
            <a:spLocks noChangeArrowheads="1"/>
          </p:cNvSpPr>
          <p:nvPr/>
        </p:nvSpPr>
        <p:spPr bwMode="auto">
          <a:xfrm>
            <a:off x="390525" y="3357563"/>
            <a:ext cx="9505950" cy="2554287"/>
          </a:xfrm>
          <a:prstGeom prst="rect">
            <a:avLst/>
          </a:prstGeom>
          <a:solidFill>
            <a:srgbClr val="C000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Συμπέρασμα: οι Γεωπόνοι διαχειρίζονται το άζωτο στον πλανήτη ΓΗ. Αλλά συνετή διαχείριση απαιτεί τη γνώση του κύκλου του αζώτου στη βιόσφαιρα...</a:t>
            </a:r>
          </a:p>
        </p:txBody>
      </p:sp>
      <p:sp>
        <p:nvSpPr>
          <p:cNvPr id="22533" name="Text Box 27"/>
          <p:cNvSpPr txBox="1">
            <a:spLocks noChangeArrowheads="1"/>
          </p:cNvSpPr>
          <p:nvPr/>
        </p:nvSpPr>
        <p:spPr bwMode="auto">
          <a:xfrm>
            <a:off x="8077200" y="1989138"/>
            <a:ext cx="2106613" cy="954087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22534" name="Text Box 27"/>
          <p:cNvSpPr txBox="1">
            <a:spLocks noChangeArrowheads="1"/>
          </p:cNvSpPr>
          <p:nvPr/>
        </p:nvSpPr>
        <p:spPr bwMode="auto">
          <a:xfrm>
            <a:off x="390525" y="1989138"/>
            <a:ext cx="2160588" cy="954087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Νιτρικά λιπάσματα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23555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23556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7" name="AutoShape 6"/>
          <p:cNvCxnSpPr>
            <a:cxnSpLocks noChangeShapeType="1"/>
            <a:endCxn id="23574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8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3562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23563" name="AutoShape 13"/>
          <p:cNvCxnSpPr>
            <a:cxnSpLocks noChangeShapeType="1"/>
          </p:cNvCxnSpPr>
          <p:nvPr/>
        </p:nvCxnSpPr>
        <p:spPr bwMode="auto">
          <a:xfrm rot="5400000">
            <a:off x="7496969" y="1861344"/>
            <a:ext cx="1903413" cy="892175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4" name="Text Box 14"/>
          <p:cNvSpPr txBox="1">
            <a:spLocks noChangeArrowheads="1"/>
          </p:cNvSpPr>
          <p:nvPr/>
        </p:nvSpPr>
        <p:spPr bwMode="auto">
          <a:xfrm rot="-3984211">
            <a:off x="7598570" y="2034381"/>
            <a:ext cx="1306512" cy="4603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3565" name="Text Box 15"/>
          <p:cNvSpPr txBox="1">
            <a:spLocks noChangeArrowheads="1"/>
          </p:cNvSpPr>
          <p:nvPr/>
        </p:nvSpPr>
        <p:spPr bwMode="auto">
          <a:xfrm rot="-4183814">
            <a:off x="8695532" y="2385218"/>
            <a:ext cx="1473200" cy="461963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3566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23567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23568" name="AutoShape 19"/>
          <p:cNvCxnSpPr>
            <a:cxnSpLocks noChangeShapeType="1"/>
          </p:cNvCxnSpPr>
          <p:nvPr/>
        </p:nvCxnSpPr>
        <p:spPr bwMode="auto">
          <a:xfrm rot="5400000">
            <a:off x="7877175" y="1919288"/>
            <a:ext cx="1798637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3570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23571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23572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573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574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575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23576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3578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23579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23580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23582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23583" name="TextBox 34"/>
          <p:cNvSpPr txBox="1">
            <a:spLocks noChangeArrowheads="1"/>
          </p:cNvSpPr>
          <p:nvPr/>
        </p:nvSpPr>
        <p:spPr bwMode="auto">
          <a:xfrm>
            <a:off x="1901825" y="212725"/>
            <a:ext cx="487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</a:t>
            </a:r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el-GR" altLang="el-GR" sz="360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3585" name="Rectangle 1"/>
          <p:cNvSpPr>
            <a:spLocks noChangeArrowheads="1"/>
          </p:cNvSpPr>
          <p:nvPr/>
        </p:nvSpPr>
        <p:spPr bwMode="auto">
          <a:xfrm>
            <a:off x="0" y="0"/>
            <a:ext cx="6715125" cy="6858000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6"/>
          <p:cNvSpPr txBox="1">
            <a:spLocks noChangeArrowheads="1"/>
          </p:cNvSpPr>
          <p:nvPr/>
        </p:nvSpPr>
        <p:spPr bwMode="auto">
          <a:xfrm rot="16688135">
            <a:off x="1318419" y="3436144"/>
            <a:ext cx="20494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4000" dirty="0">
                <a:solidFill>
                  <a:schemeClr val="accent3"/>
                </a:solidFill>
                <a:latin typeface="Calibri" pitchFamily="34" charset="0"/>
                <a:cs typeface="+mn-cs"/>
              </a:rPr>
              <a:t>σύνθεση</a:t>
            </a:r>
            <a:endParaRPr lang="en-GB" sz="4000" dirty="0">
              <a:solidFill>
                <a:schemeClr val="accent3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8196" name="Oval 7"/>
          <p:cNvSpPr>
            <a:spLocks noChangeArrowheads="1"/>
          </p:cNvSpPr>
          <p:nvPr/>
        </p:nvSpPr>
        <p:spPr bwMode="auto">
          <a:xfrm>
            <a:off x="534988" y="4941888"/>
            <a:ext cx="1614487" cy="100806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000" dirty="0">
                <a:solidFill>
                  <a:schemeClr val="accent3"/>
                </a:solidFill>
                <a:latin typeface="Calibri" pitchFamily="34" charset="0"/>
                <a:cs typeface="+mn-cs"/>
              </a:rPr>
              <a:t>ΝΗ</a:t>
            </a:r>
            <a:r>
              <a:rPr lang="el-GR" sz="4000" baseline="-25000" dirty="0">
                <a:solidFill>
                  <a:schemeClr val="accent3"/>
                </a:solidFill>
                <a:latin typeface="Calibri" pitchFamily="34" charset="0"/>
                <a:cs typeface="+mn-cs"/>
              </a:rPr>
              <a:t>4</a:t>
            </a:r>
            <a:r>
              <a:rPr lang="el-GR" sz="4000" baseline="30000" dirty="0">
                <a:solidFill>
                  <a:schemeClr val="accent3"/>
                </a:solidFill>
                <a:latin typeface="Calibri" pitchFamily="34" charset="0"/>
                <a:cs typeface="+mn-cs"/>
              </a:rPr>
              <a:t>+</a:t>
            </a:r>
          </a:p>
        </p:txBody>
      </p:sp>
      <p:sp>
        <p:nvSpPr>
          <p:cNvPr id="24580" name="Text Box 8"/>
          <p:cNvSpPr txBox="1">
            <a:spLocks noChangeArrowheads="1"/>
          </p:cNvSpPr>
          <p:nvPr/>
        </p:nvSpPr>
        <p:spPr bwMode="auto">
          <a:xfrm>
            <a:off x="4640263" y="333375"/>
            <a:ext cx="5616575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rgbClr val="FFFF00"/>
                </a:solidFill>
                <a:latin typeface="Calibri" panose="020F0502020204030204" pitchFamily="34" charset="0"/>
              </a:rPr>
              <a:t>Το άζωτο (</a:t>
            </a:r>
            <a:r>
              <a:rPr lang="el-GR" altLang="el-GR" sz="4800">
                <a:latin typeface="Calibri" panose="020F0502020204030204" pitchFamily="34" charset="0"/>
              </a:rPr>
              <a:t>Ν</a:t>
            </a:r>
            <a:r>
              <a:rPr lang="el-GR" altLang="el-GR" sz="4800">
                <a:solidFill>
                  <a:srgbClr val="FFFF00"/>
                </a:solidFill>
                <a:latin typeface="Calibri" panose="020F0502020204030204" pitchFamily="34" charset="0"/>
              </a:rPr>
              <a:t>) ενσωματώνεται στις αζωτούχες ουσίες όλων των οργανισμών με την ανηγμένη του</a:t>
            </a:r>
            <a:r>
              <a:rPr lang="en-US" altLang="el-GR" sz="4800">
                <a:solidFill>
                  <a:srgbClr val="FFFF00"/>
                </a:solidFill>
                <a:latin typeface="Calibri" panose="020F0502020204030204" pitchFamily="34" charset="0"/>
              </a:rPr>
              <a:t>, </a:t>
            </a:r>
            <a:r>
              <a:rPr lang="el-GR" altLang="el-GR" sz="4800">
                <a:solidFill>
                  <a:srgbClr val="FFFF00"/>
                </a:solidFill>
                <a:latin typeface="Calibri" panose="020F0502020204030204" pitchFamily="34" charset="0"/>
              </a:rPr>
              <a:t>αμμωνιακή μορφή</a:t>
            </a:r>
          </a:p>
          <a:p>
            <a:pPr algn="ctr" eaLnBrk="1" hangingPunct="1"/>
            <a:r>
              <a:rPr lang="el-GR" altLang="el-GR" sz="4800">
                <a:solidFill>
                  <a:srgbClr val="FFFF00"/>
                </a:solidFill>
                <a:latin typeface="Calibri" panose="020F0502020204030204" pitchFamily="34" charset="0"/>
              </a:rPr>
              <a:t>(</a:t>
            </a:r>
            <a:r>
              <a:rPr lang="el-GR" altLang="el-GR" sz="4800">
                <a:latin typeface="Calibri" panose="020F0502020204030204" pitchFamily="34" charset="0"/>
              </a:rPr>
              <a:t>ΝΗ</a:t>
            </a:r>
            <a:r>
              <a:rPr lang="el-GR" altLang="el-GR" sz="4800" baseline="-25000">
                <a:latin typeface="Calibri" panose="020F0502020204030204" pitchFamily="34" charset="0"/>
              </a:rPr>
              <a:t>4</a:t>
            </a:r>
            <a:r>
              <a:rPr lang="el-GR" altLang="el-GR" sz="4800" baseline="30000">
                <a:latin typeface="Calibri" panose="020F0502020204030204" pitchFamily="34" charset="0"/>
              </a:rPr>
              <a:t>+</a:t>
            </a:r>
            <a:r>
              <a:rPr lang="el-GR" altLang="el-GR" sz="4800">
                <a:solidFill>
                  <a:srgbClr val="FFFF00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24581" name="Text Box 11">
            <a:hlinkClick r:id="rId3"/>
          </p:cNvPr>
          <p:cNvSpPr txBox="1">
            <a:spLocks noChangeArrowheads="1"/>
          </p:cNvSpPr>
          <p:nvPr/>
        </p:nvSpPr>
        <p:spPr bwMode="auto">
          <a:xfrm>
            <a:off x="1182688" y="404813"/>
            <a:ext cx="3313112" cy="19383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chemeClr val="bg2"/>
                </a:solidFill>
                <a:latin typeface="Calibri" panose="020F0502020204030204" pitchFamily="34" charset="0"/>
              </a:rPr>
              <a:t>Οργανική ύλη</a:t>
            </a:r>
          </a:p>
          <a:p>
            <a:pPr algn="ctr" eaLnBrk="1" hangingPunct="1"/>
            <a:r>
              <a:rPr lang="el-GR" altLang="el-GR" sz="4000">
                <a:solidFill>
                  <a:schemeClr val="bg2"/>
                </a:solidFill>
                <a:latin typeface="Calibri" panose="020F0502020204030204" pitchFamily="34" charset="0"/>
              </a:rPr>
              <a:t>(αζωτούχες ουσίες)</a:t>
            </a:r>
            <a:endParaRPr lang="en-GB" altLang="el-GR" sz="400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cxnSp>
        <p:nvCxnSpPr>
          <p:cNvPr id="24583" name="AutoShape 13"/>
          <p:cNvCxnSpPr>
            <a:cxnSpLocks noChangeShapeType="1"/>
            <a:stCxn id="24581" idx="2"/>
          </p:cNvCxnSpPr>
          <p:nvPr/>
        </p:nvCxnSpPr>
        <p:spPr bwMode="auto">
          <a:xfrm rot="5400000">
            <a:off x="992981" y="3485357"/>
            <a:ext cx="2989263" cy="704850"/>
          </a:xfrm>
          <a:prstGeom prst="curvedConnector3">
            <a:avLst>
              <a:gd name="adj1" fmla="val 95894"/>
            </a:avLst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val 14"/>
          <p:cNvSpPr>
            <a:spLocks noChangeArrowheads="1"/>
          </p:cNvSpPr>
          <p:nvPr/>
        </p:nvSpPr>
        <p:spPr bwMode="auto">
          <a:xfrm>
            <a:off x="117475" y="71438"/>
            <a:ext cx="9359900" cy="3789362"/>
          </a:xfrm>
          <a:prstGeom prst="ellipse">
            <a:avLst/>
          </a:prstGeom>
          <a:solidFill>
            <a:srgbClr val="00B050">
              <a:alpha val="58823"/>
            </a:srgbClr>
          </a:solidFill>
          <a:ln w="57150">
            <a:solidFill>
              <a:srgbClr val="CC99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l-GR" altLang="el-GR"/>
          </a:p>
        </p:txBody>
      </p:sp>
      <p:sp>
        <p:nvSpPr>
          <p:cNvPr id="25603" name="Oval 6"/>
          <p:cNvSpPr>
            <a:spLocks noChangeArrowheads="1"/>
          </p:cNvSpPr>
          <p:nvPr/>
        </p:nvSpPr>
        <p:spPr bwMode="auto">
          <a:xfrm>
            <a:off x="7304088" y="1341438"/>
            <a:ext cx="1614487" cy="1008062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Tahoma" panose="020B0604030504040204" pitchFamily="34" charset="0"/>
              </a:rPr>
              <a:t>ΝΗ</a:t>
            </a:r>
            <a:r>
              <a:rPr lang="el-GR" altLang="el-GR" sz="4400" baseline="-25000">
                <a:latin typeface="Tahoma" panose="020B0604030504040204" pitchFamily="34" charset="0"/>
              </a:rPr>
              <a:t>4</a:t>
            </a:r>
            <a:r>
              <a:rPr lang="el-GR" altLang="el-GR" sz="4400" baseline="30000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25604" name="Text Box 13"/>
          <p:cNvSpPr txBox="1">
            <a:spLocks noChangeArrowheads="1"/>
          </p:cNvSpPr>
          <p:nvPr/>
        </p:nvSpPr>
        <p:spPr bwMode="auto">
          <a:xfrm>
            <a:off x="8636000" y="5716588"/>
            <a:ext cx="16160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Tahoma" panose="020B0604030504040204" pitchFamily="34" charset="0"/>
              </a:rPr>
              <a:t>Έδαφος</a:t>
            </a:r>
          </a:p>
          <a:p>
            <a:pPr algn="ctr" eaLnBrk="1" hangingPunct="1"/>
            <a:r>
              <a:rPr lang="el-GR" altLang="el-GR" sz="2800">
                <a:latin typeface="Tahoma" panose="020B0604030504040204" pitchFamily="34" charset="0"/>
              </a:rPr>
              <a:t>νερό</a:t>
            </a:r>
          </a:p>
        </p:txBody>
      </p:sp>
      <p:sp>
        <p:nvSpPr>
          <p:cNvPr id="25605" name="AutoShape 16"/>
          <p:cNvSpPr>
            <a:spLocks noChangeArrowheads="1"/>
          </p:cNvSpPr>
          <p:nvPr/>
        </p:nvSpPr>
        <p:spPr bwMode="auto">
          <a:xfrm rot="-974111">
            <a:off x="8659813" y="2320925"/>
            <a:ext cx="431800" cy="2592388"/>
          </a:xfrm>
          <a:prstGeom prst="upArrow">
            <a:avLst>
              <a:gd name="adj1" fmla="val 50000"/>
              <a:gd name="adj2" fmla="val 1000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2542" name="Text Box 18"/>
          <p:cNvSpPr txBox="1">
            <a:spLocks noChangeArrowheads="1"/>
          </p:cNvSpPr>
          <p:nvPr/>
        </p:nvSpPr>
        <p:spPr bwMode="auto">
          <a:xfrm>
            <a:off x="2781300" y="404813"/>
            <a:ext cx="4032250" cy="584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ahoma" pitchFamily="34" charset="0"/>
                <a:cs typeface="+mn-cs"/>
              </a:rPr>
              <a:t>Κύτταρο φυτού</a:t>
            </a:r>
          </a:p>
        </p:txBody>
      </p:sp>
      <p:sp>
        <p:nvSpPr>
          <p:cNvPr id="25607" name="AutoShape 19"/>
          <p:cNvSpPr>
            <a:spLocks noChangeArrowheads="1"/>
          </p:cNvSpPr>
          <p:nvPr/>
        </p:nvSpPr>
        <p:spPr bwMode="auto">
          <a:xfrm rot="-5400000">
            <a:off x="5160169" y="89694"/>
            <a:ext cx="504825" cy="3490913"/>
          </a:xfrm>
          <a:prstGeom prst="upArrow">
            <a:avLst>
              <a:gd name="adj1" fmla="val 50000"/>
              <a:gd name="adj2" fmla="val 121270"/>
            </a:avLst>
          </a:prstGeom>
          <a:solidFill>
            <a:srgbClr val="808080"/>
          </a:solidFill>
          <a:ln w="28575">
            <a:solidFill>
              <a:schemeClr val="tx1"/>
            </a:solidFill>
            <a:prstDash val="dashDot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5608" name="Text Box 20"/>
          <p:cNvSpPr txBox="1">
            <a:spLocks noChangeArrowheads="1"/>
          </p:cNvSpPr>
          <p:nvPr/>
        </p:nvSpPr>
        <p:spPr bwMode="auto">
          <a:xfrm>
            <a:off x="1292225" y="1262063"/>
            <a:ext cx="23749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Tahoma" panose="020B0604030504040204" pitchFamily="34" charset="0"/>
              </a:rPr>
              <a:t>Αζωτούχες</a:t>
            </a:r>
          </a:p>
          <a:p>
            <a:pPr algn="ctr" eaLnBrk="1" hangingPunct="1"/>
            <a:r>
              <a:rPr lang="el-GR" altLang="el-GR" sz="3200">
                <a:latin typeface="Tahoma" panose="020B0604030504040204" pitchFamily="34" charset="0"/>
              </a:rPr>
              <a:t>ουσίες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25610" name="Oval 12"/>
          <p:cNvSpPr>
            <a:spLocks noChangeArrowheads="1"/>
          </p:cNvSpPr>
          <p:nvPr/>
        </p:nvSpPr>
        <p:spPr bwMode="auto">
          <a:xfrm>
            <a:off x="8456613" y="4706938"/>
            <a:ext cx="1614487" cy="1008062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Tahoma" panose="020B0604030504040204" pitchFamily="34" charset="0"/>
              </a:rPr>
              <a:t>ΝΗ</a:t>
            </a:r>
            <a:r>
              <a:rPr lang="el-GR" altLang="el-GR" sz="4400" baseline="-25000">
                <a:latin typeface="Tahoma" panose="020B0604030504040204" pitchFamily="34" charset="0"/>
              </a:rPr>
              <a:t>4</a:t>
            </a:r>
            <a:r>
              <a:rPr lang="el-GR" altLang="el-GR" sz="4400" baseline="30000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25611" name="Text Box 9"/>
          <p:cNvSpPr txBox="1">
            <a:spLocks noChangeArrowheads="1"/>
          </p:cNvSpPr>
          <p:nvPr/>
        </p:nvSpPr>
        <p:spPr bwMode="auto">
          <a:xfrm>
            <a:off x="93663" y="4313238"/>
            <a:ext cx="8016875" cy="230822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0000CC"/>
                </a:solidFill>
                <a:latin typeface="Calibri" panose="020F0502020204030204" pitchFamily="34" charset="0"/>
              </a:rPr>
              <a:t>	ΕΡΩΤΗΜΑ 1:</a:t>
            </a:r>
          </a:p>
          <a:p>
            <a:pPr algn="ctr" eaLnBrk="1" hangingPunct="1"/>
            <a:r>
              <a:rPr lang="el-GR" altLang="el-GR" sz="3600">
                <a:solidFill>
                  <a:srgbClr val="0000CC"/>
                </a:solidFill>
                <a:latin typeface="Calibri" panose="020F0502020204030204" pitchFamily="34" charset="0"/>
              </a:rPr>
              <a:t>ΜΕ ΠΟΙΕΣ ΑΝΤΙΔΡΑΣΕΙΣ ΤΟ ΑΜΜΩΝΙΑΚΟ ΑΖΩΤΟ (ΝΗ</a:t>
            </a:r>
            <a:r>
              <a:rPr lang="el-GR" altLang="el-GR" sz="3600" baseline="-25000">
                <a:solidFill>
                  <a:srgbClr val="0000CC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3600" baseline="30000">
                <a:solidFill>
                  <a:srgbClr val="0000CC"/>
                </a:solidFill>
                <a:latin typeface="Calibri" panose="020F0502020204030204" pitchFamily="34" charset="0"/>
              </a:rPr>
              <a:t>+</a:t>
            </a:r>
            <a:r>
              <a:rPr lang="el-GR" altLang="el-GR" sz="3600">
                <a:solidFill>
                  <a:srgbClr val="0000CC"/>
                </a:solidFill>
                <a:latin typeface="Calibri" panose="020F0502020204030204" pitchFamily="34" charset="0"/>
              </a:rPr>
              <a:t>)  ΕΝΣΩΜΑΤΩΝΕΤΑΙ ΣΤΗΝ ΟΡΓΑΝΙΚΗ ΥΛΗ;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6" name="Object 39"/>
          <p:cNvGraphicFramePr>
            <a:graphicFrameLocks noChangeAspect="1"/>
          </p:cNvGraphicFramePr>
          <p:nvPr/>
        </p:nvGraphicFramePr>
        <p:xfrm>
          <a:off x="3119438" y="-207963"/>
          <a:ext cx="6848475" cy="7312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MDLDrawObject Class" r:id="rId4" imgW="4400576" imgH="4695765" progId="">
                  <p:embed/>
                </p:oleObj>
              </mc:Choice>
              <mc:Fallback>
                <p:oleObj name="MDLDrawObject Class" r:id="rId4" imgW="4400576" imgH="4695765" progId="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9438" y="-207963"/>
                        <a:ext cx="6848475" cy="73120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557338"/>
            <a:ext cx="2911475" cy="1943100"/>
          </a:xfrm>
          <a:solidFill>
            <a:srgbClr val="000066"/>
          </a:solidFill>
        </p:spPr>
        <p:txBody>
          <a:bodyPr lIns="92075" tIns="46038" rIns="92075" bIns="46038"/>
          <a:lstStyle/>
          <a:p>
            <a:pPr marL="342900" indent="-342900" defTabSz="762000" eaLnBrk="1" hangingPunct="1"/>
            <a:r>
              <a:rPr lang="en-US" altLang="el-GR" sz="2800" b="1" smtClean="0">
                <a:latin typeface="Calibri" panose="020F0502020204030204" pitchFamily="34" charset="0"/>
              </a:rPr>
              <a:t>1η αντίδραση ενσωμάτωσης</a:t>
            </a:r>
            <a:r>
              <a:rPr lang="el-GR" altLang="el-GR" sz="2800" b="1" smtClean="0">
                <a:latin typeface="Calibri" panose="020F0502020204030204" pitchFamily="34" charset="0"/>
              </a:rPr>
              <a:t> αζώτου στην οργανική ύλη</a:t>
            </a:r>
            <a:r>
              <a:rPr lang="en-US" altLang="el-GR" sz="2800" b="1" smtClean="0">
                <a:latin typeface="Calibri" panose="020F0502020204030204" pitchFamily="34" charset="0"/>
              </a:rPr>
              <a:t>:</a:t>
            </a:r>
            <a:endParaRPr lang="el-GR" altLang="el-GR" sz="2800" b="1" smtClean="0">
              <a:latin typeface="Calibri" panose="020F0502020204030204" pitchFamily="34" charset="0"/>
            </a:endParaRPr>
          </a:p>
          <a:p>
            <a:pPr marL="342900" indent="-342900" defTabSz="762000" eaLnBrk="1" hangingPunct="1"/>
            <a:r>
              <a:rPr lang="en-US" altLang="el-GR" sz="2800" b="1" smtClean="0">
                <a:latin typeface="Calibri" panose="020F0502020204030204" pitchFamily="34" charset="0"/>
              </a:rPr>
              <a:t> σύνθεση γλουταμίνης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6511652" y="4581128"/>
            <a:ext cx="1008112" cy="648072"/>
          </a:xfrm>
          <a:prstGeom prst="ellipse">
            <a:avLst/>
          </a:prstGeom>
          <a:solidFill>
            <a:srgbClr val="00CC99">
              <a:alpha val="902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el-GR">
              <a:cs typeface="+mn-cs"/>
            </a:endParaRPr>
          </a:p>
        </p:txBody>
      </p:sp>
      <p:sp>
        <p:nvSpPr>
          <p:cNvPr id="8" name="Oval 5"/>
          <p:cNvSpPr/>
          <p:nvPr/>
        </p:nvSpPr>
        <p:spPr bwMode="auto">
          <a:xfrm>
            <a:off x="7663780" y="1988840"/>
            <a:ext cx="1728192" cy="792088"/>
          </a:xfrm>
          <a:prstGeom prst="ellipse">
            <a:avLst/>
          </a:prstGeom>
          <a:solidFill>
            <a:srgbClr val="00CC99">
              <a:alpha val="902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el-GR"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3284538"/>
            <a:ext cx="3630613" cy="1143000"/>
          </a:xfrm>
        </p:spPr>
        <p:txBody>
          <a:bodyPr>
            <a:normAutofit fontScale="90000"/>
          </a:bodyPr>
          <a:lstStyle/>
          <a:p>
            <a:pPr defTabSz="762000" eaLnBrk="1" hangingPunct="1">
              <a:defRPr/>
            </a:pPr>
            <a:r>
              <a:rPr lang="en-US" sz="3200" b="1" dirty="0" smtClean="0">
                <a:solidFill>
                  <a:schemeClr val="tx1"/>
                </a:solidFill>
                <a:latin typeface="Arial" charset="0"/>
              </a:rPr>
              <a:t>2η </a:t>
            </a:r>
            <a:r>
              <a:rPr lang="en-US" sz="3200" b="1" dirty="0" err="1" smtClean="0">
                <a:solidFill>
                  <a:schemeClr val="tx1"/>
                </a:solidFill>
                <a:latin typeface="Arial" charset="0"/>
              </a:rPr>
              <a:t>αντίδραση</a:t>
            </a:r>
            <a:r>
              <a:rPr lang="en-US" sz="3200" b="1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charset="0"/>
              </a:rPr>
              <a:t>ενσωμάτωσης</a:t>
            </a:r>
            <a:r>
              <a:rPr lang="en-US" sz="3200" dirty="0" smtClean="0">
                <a:solidFill>
                  <a:schemeClr val="tx1"/>
                </a:solidFill>
                <a:latin typeface="Arial" charset="0"/>
              </a:rPr>
              <a:t>: </a:t>
            </a:r>
            <a:r>
              <a:rPr lang="el-GR" sz="3200" dirty="0" smtClean="0">
                <a:solidFill>
                  <a:schemeClr val="tx1"/>
                </a:solidFill>
                <a:latin typeface="Arial" charset="0"/>
              </a:rPr>
              <a:t/>
            </a:r>
            <a:br>
              <a:rPr lang="el-GR" sz="3200" dirty="0" smtClean="0">
                <a:solidFill>
                  <a:schemeClr val="tx1"/>
                </a:solidFill>
                <a:latin typeface="Arial" charset="0"/>
              </a:rPr>
            </a:br>
            <a:r>
              <a:rPr lang="en-US" sz="3200" dirty="0" err="1" smtClean="0">
                <a:solidFill>
                  <a:schemeClr val="tx1"/>
                </a:solidFill>
                <a:latin typeface="Arial" charset="0"/>
              </a:rPr>
              <a:t>σύνθεση</a:t>
            </a:r>
            <a:r>
              <a:rPr lang="en-US" sz="3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charset="0"/>
              </a:rPr>
              <a:t>γλουταμικού</a:t>
            </a:r>
            <a:r>
              <a:rPr lang="en-US" sz="3200" dirty="0" smtClean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Arial" charset="0"/>
              </a:rPr>
              <a:t>οξέος</a:t>
            </a:r>
            <a:endParaRPr lang="en-US" sz="3200" dirty="0" smtClean="0">
              <a:solidFill>
                <a:schemeClr val="tx1"/>
              </a:solidFill>
              <a:latin typeface="Arial" charset="0"/>
            </a:endParaRPr>
          </a:p>
        </p:txBody>
      </p:sp>
      <p:graphicFrame>
        <p:nvGraphicFramePr>
          <p:cNvPr id="27651" name="Object 38"/>
          <p:cNvGraphicFramePr>
            <a:graphicFrameLocks noChangeAspect="1"/>
          </p:cNvGraphicFramePr>
          <p:nvPr/>
        </p:nvGraphicFramePr>
        <p:xfrm>
          <a:off x="2579688" y="404813"/>
          <a:ext cx="7677150" cy="6246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MDLDrawObject Class" r:id="rId4" imgW="6791442" imgH="5524461" progId="">
                  <p:embed/>
                </p:oleObj>
              </mc:Choice>
              <mc:Fallback>
                <p:oleObj name="MDLDrawObject Class" r:id="rId4" imgW="6791442" imgH="5524461" progId="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9688" y="404813"/>
                        <a:ext cx="7677150" cy="6246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7519764" y="1772816"/>
            <a:ext cx="1224136" cy="648072"/>
          </a:xfrm>
          <a:prstGeom prst="roundRect">
            <a:avLst>
              <a:gd name="adj" fmla="val 50000"/>
            </a:avLst>
          </a:prstGeom>
          <a:solidFill>
            <a:srgbClr val="00CC99">
              <a:alpha val="12941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el-GR"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7807796" y="5877272"/>
            <a:ext cx="1008112" cy="648072"/>
          </a:xfrm>
          <a:prstGeom prst="roundRect">
            <a:avLst>
              <a:gd name="adj" fmla="val 25812"/>
            </a:avLst>
          </a:prstGeom>
          <a:solidFill>
            <a:srgbClr val="00CC99">
              <a:alpha val="12941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el-GR" dirty="0"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6 - Βέλος προς τα κάτω"/>
          <p:cNvSpPr>
            <a:spLocks noChangeArrowheads="1"/>
          </p:cNvSpPr>
          <p:nvPr/>
        </p:nvSpPr>
        <p:spPr bwMode="auto">
          <a:xfrm rot="3564286">
            <a:off x="5876132" y="1788319"/>
            <a:ext cx="500062" cy="1987550"/>
          </a:xfrm>
          <a:prstGeom prst="downArrow">
            <a:avLst>
              <a:gd name="adj1" fmla="val 50000"/>
              <a:gd name="adj2" fmla="val 50014"/>
            </a:avLst>
          </a:prstGeom>
          <a:solidFill>
            <a:schemeClr val="accent2"/>
          </a:solidFill>
          <a:ln w="762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8675" name="6 - Βέλος προς τα κάτω"/>
          <p:cNvSpPr>
            <a:spLocks noChangeArrowheads="1"/>
          </p:cNvSpPr>
          <p:nvPr/>
        </p:nvSpPr>
        <p:spPr bwMode="auto">
          <a:xfrm rot="-3478605">
            <a:off x="3776662" y="1624013"/>
            <a:ext cx="500063" cy="2147888"/>
          </a:xfrm>
          <a:prstGeom prst="downArrow">
            <a:avLst>
              <a:gd name="adj1" fmla="val 50000"/>
              <a:gd name="adj2" fmla="val 49972"/>
            </a:avLst>
          </a:prstGeom>
          <a:solidFill>
            <a:schemeClr val="accent2"/>
          </a:solidFill>
          <a:ln w="762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graphicFrame>
        <p:nvGraphicFramePr>
          <p:cNvPr id="28676" name="Object 70"/>
          <p:cNvGraphicFramePr>
            <a:graphicFrameLocks noChangeAspect="1"/>
          </p:cNvGraphicFramePr>
          <p:nvPr/>
        </p:nvGraphicFramePr>
        <p:xfrm>
          <a:off x="0" y="142875"/>
          <a:ext cx="3184525" cy="300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4" name="ISIS/Draw Sketch" r:id="rId4" imgW="1580225" imgH="1493985" progId="">
                  <p:embed/>
                </p:oleObj>
              </mc:Choice>
              <mc:Fallback>
                <p:oleObj name="ISIS/Draw Sketch" r:id="rId4" imgW="1580225" imgH="1493985" progId="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2875"/>
                        <a:ext cx="3184525" cy="30067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71"/>
          <p:cNvGraphicFramePr>
            <a:graphicFrameLocks noChangeAspect="1"/>
          </p:cNvGraphicFramePr>
          <p:nvPr/>
        </p:nvGraphicFramePr>
        <p:xfrm>
          <a:off x="6799263" y="0"/>
          <a:ext cx="3163887" cy="300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5" name="ISIS/Draw Sketch" r:id="rId6" imgW="1676822" imgH="1589435" progId="">
                  <p:embed/>
                </p:oleObj>
              </mc:Choice>
              <mc:Fallback>
                <p:oleObj name="ISIS/Draw Sketch" r:id="rId6" imgW="1676822" imgH="1589435" progId="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9263" y="0"/>
                        <a:ext cx="3163887" cy="30035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4 - TextBox"/>
          <p:cNvSpPr txBox="1">
            <a:spLocks noChangeArrowheads="1"/>
          </p:cNvSpPr>
          <p:nvPr/>
        </p:nvSpPr>
        <p:spPr bwMode="auto">
          <a:xfrm>
            <a:off x="6831013" y="3141663"/>
            <a:ext cx="34559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Γλουταμίνη</a:t>
            </a:r>
            <a:endParaRPr lang="en-US" altLang="el-GR">
              <a:solidFill>
                <a:srgbClr val="FFFF00"/>
              </a:solidFill>
              <a:latin typeface="Calibri" panose="020F050202020403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(αμίδιο γλουταμικού οξέος)</a:t>
            </a:r>
          </a:p>
        </p:txBody>
      </p:sp>
      <p:sp>
        <p:nvSpPr>
          <p:cNvPr id="28679" name="3 - TextBox"/>
          <p:cNvSpPr txBox="1">
            <a:spLocks noChangeArrowheads="1"/>
          </p:cNvSpPr>
          <p:nvPr/>
        </p:nvSpPr>
        <p:spPr bwMode="auto">
          <a:xfrm>
            <a:off x="428625" y="3357563"/>
            <a:ext cx="2171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Γλουταμικό οξύ</a:t>
            </a:r>
          </a:p>
        </p:txBody>
      </p:sp>
      <p:sp>
        <p:nvSpPr>
          <p:cNvPr id="28680" name="7 - TextBox"/>
          <p:cNvSpPr txBox="1">
            <a:spLocks noChangeArrowheads="1"/>
          </p:cNvSpPr>
          <p:nvPr/>
        </p:nvSpPr>
        <p:spPr bwMode="auto">
          <a:xfrm>
            <a:off x="2840038" y="5157788"/>
            <a:ext cx="4564062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Σύνθεση οργανικών </a:t>
            </a:r>
          </a:p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αζωτούχων ουσιών</a:t>
            </a:r>
          </a:p>
        </p:txBody>
      </p:sp>
      <p:sp>
        <p:nvSpPr>
          <p:cNvPr id="28681" name="5 - TextBox"/>
          <p:cNvSpPr txBox="1">
            <a:spLocks noChangeArrowheads="1"/>
          </p:cNvSpPr>
          <p:nvPr/>
        </p:nvSpPr>
        <p:spPr bwMode="auto">
          <a:xfrm>
            <a:off x="3559175" y="692150"/>
            <a:ext cx="29241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Μόρια παροχής</a:t>
            </a:r>
          </a:p>
          <a:p>
            <a:pPr algn="ctr" eaLnBrk="1" hangingPunct="1"/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 αζώτου</a:t>
            </a:r>
          </a:p>
        </p:txBody>
      </p:sp>
      <p:sp>
        <p:nvSpPr>
          <p:cNvPr id="28682" name="6 - Βέλος προς τα κάτω"/>
          <p:cNvSpPr>
            <a:spLocks noChangeArrowheads="1"/>
          </p:cNvSpPr>
          <p:nvPr/>
        </p:nvSpPr>
        <p:spPr bwMode="auto">
          <a:xfrm>
            <a:off x="4857750" y="2924175"/>
            <a:ext cx="500063" cy="2305050"/>
          </a:xfrm>
          <a:prstGeom prst="downArrow">
            <a:avLst>
              <a:gd name="adj1" fmla="val 50000"/>
              <a:gd name="adj2" fmla="val 50022"/>
            </a:avLst>
          </a:prstGeom>
          <a:solidFill>
            <a:srgbClr val="996633"/>
          </a:solidFill>
          <a:ln w="76200" algn="ctr">
            <a:solidFill>
              <a:srgbClr val="FFFF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1" name="Rectangle 10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8" name="Object 36"/>
          <p:cNvGraphicFramePr>
            <a:graphicFrameLocks noChangeAspect="1"/>
          </p:cNvGraphicFramePr>
          <p:nvPr/>
        </p:nvGraphicFramePr>
        <p:xfrm>
          <a:off x="3055938" y="0"/>
          <a:ext cx="7202487" cy="681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7" name="MDLDrawObject Class" r:id="rId4" imgW="5898600" imgH="5571000" progId="">
                  <p:embed/>
                </p:oleObj>
              </mc:Choice>
              <mc:Fallback>
                <p:oleObj name="MDLDrawObject Class" r:id="rId4" imgW="5898600" imgH="5571000" progId="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5938" y="0"/>
                        <a:ext cx="7202487" cy="681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357188" y="857250"/>
            <a:ext cx="233838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Παράδειγμα: σύνθεση του αμινοξέος αλανίνη.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Δότης της αμινικής ομάδας το γλουταμικό οξύ. Η αντίδραση καταλύεται από  μια τρανσαμινάση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5215508" y="1484784"/>
            <a:ext cx="792088" cy="720080"/>
          </a:xfrm>
          <a:prstGeom prst="ellipse">
            <a:avLst/>
          </a:prstGeom>
          <a:solidFill>
            <a:srgbClr val="808080">
              <a:alpha val="18824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l-GR"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8383860" y="5373216"/>
            <a:ext cx="792088" cy="720080"/>
          </a:xfrm>
          <a:prstGeom prst="ellipse">
            <a:avLst/>
          </a:prstGeom>
          <a:solidFill>
            <a:srgbClr val="808080">
              <a:alpha val="27059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>
              <a:defRPr/>
            </a:pPr>
            <a:endParaRPr lang="el-GR"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679450" y="0"/>
            <a:ext cx="18907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ΑΠΑΡΑΙΤΗΤΑ 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ΑΜΙΝΟΞΕΑ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7664450" y="188913"/>
            <a:ext cx="24225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ΜΗ ΑΠΑΡΑΙΤΗΤΑ 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ΑΜΙΝΟΞΕΑ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8613" name="Text Box 6"/>
          <p:cNvSpPr txBox="1">
            <a:spLocks noChangeArrowheads="1"/>
          </p:cNvSpPr>
          <p:nvPr/>
        </p:nvSpPr>
        <p:spPr bwMode="auto">
          <a:xfrm>
            <a:off x="0" y="908050"/>
            <a:ext cx="3535363" cy="55102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Αργινίνη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Ιστιδίνη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Ισολευκίνη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Λευκίνη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Λυσίνη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Μεθειονίνη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Βαλίνη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Τρυπτοφάνη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Φαινυλαλανίνη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Θρεονίνη</a:t>
            </a:r>
          </a:p>
          <a:p>
            <a:pPr marL="457200" indent="-457200" algn="ctr">
              <a:buFontTx/>
              <a:buAutoNum type="arabicPeriod"/>
              <a:defRPr/>
            </a:pPr>
            <a:r>
              <a:rPr lang="el-GR" sz="3200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+mn-cs"/>
              </a:rPr>
              <a:t> Σεληνοκυστεΐνη</a:t>
            </a:r>
            <a:endParaRPr lang="en-GB" sz="3200" dirty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6889750" y="1125538"/>
            <a:ext cx="3397250" cy="5016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Γλουταμικό οξύ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Γλουταμίνη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Ασπαρτικό οξύ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Ασπαραγίνη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Κυστεΐνη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Τυροσίνη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Σερίνη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Προλίνη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Γλυκίνη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 Αλανίνη</a:t>
            </a:r>
            <a:endParaRPr lang="en-GB" altLang="el-GR" sz="3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0726" name="TextBox 6"/>
          <p:cNvSpPr txBox="1">
            <a:spLocks noChangeArrowheads="1"/>
          </p:cNvSpPr>
          <p:nvPr/>
        </p:nvSpPr>
        <p:spPr bwMode="auto">
          <a:xfrm>
            <a:off x="3848100" y="430213"/>
            <a:ext cx="2663825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Όλοι οι ανώτεροι ζωικοί οργανισμοί δεν μπορούν να συνθέσουν όλα τα  πρωτεϊνικά αμινοξέα για τη σύνθεση των πρωτεϊνών  τους.</a:t>
            </a:r>
          </a:p>
          <a:p>
            <a:pPr algn="ctr"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</a:rPr>
              <a:t>Τα φυτά, τα βακτήρια και πολύ μύκητες συνθέτουν όλα τα αμινοξέα με πρώτες ύλες απλές μορφές άνθρακα και αζώτου.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500063" y="857250"/>
            <a:ext cx="9358312" cy="50165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200000"/>
              </a:lnSpc>
            </a:pPr>
            <a:r>
              <a:rPr lang="el-GR" altLang="el-GR" sz="4000">
                <a:latin typeface="Calibri" panose="020F0502020204030204" pitchFamily="34" charset="0"/>
              </a:rPr>
              <a:t>ΕΡΩΤΗΜΑ 2:</a:t>
            </a:r>
          </a:p>
          <a:p>
            <a:pPr algn="ctr" eaLnBrk="1" hangingPunct="1">
              <a:lnSpc>
                <a:spcPct val="200000"/>
              </a:lnSpc>
            </a:pPr>
            <a:r>
              <a:rPr lang="el-GR" altLang="el-GR" sz="4000">
                <a:latin typeface="Calibri" panose="020F0502020204030204" pitchFamily="34" charset="0"/>
              </a:rPr>
              <a:t>ΠΟΥ ΒΡΙΣΚΟΥΝ ΟΙ ΟΡΓΑΝΙΣΜΟΙ ΤΟ </a:t>
            </a:r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ΑΜΜΩΝΙΑΚΟ ΑΖΩΤΟ </a:t>
            </a:r>
            <a:r>
              <a:rPr lang="el-GR" altLang="el-GR" sz="4000">
                <a:latin typeface="Calibri" panose="020F0502020204030204" pitchFamily="34" charset="0"/>
              </a:rPr>
              <a:t>ΓΙΑ ΝΑ ΣΥΝΘΕΣΟΥΝ ΤΗΝ ΟΡΓΑΝΙΚΗ ΤΟΥΣ ΥΛΗ;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2771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32772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3" name="AutoShape 6"/>
          <p:cNvCxnSpPr>
            <a:cxnSpLocks noChangeShapeType="1"/>
            <a:endCxn id="32790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4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32777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32778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32779" name="AutoShape 13"/>
          <p:cNvCxnSpPr>
            <a:cxnSpLocks noChangeShapeType="1"/>
          </p:cNvCxnSpPr>
          <p:nvPr/>
        </p:nvCxnSpPr>
        <p:spPr bwMode="auto">
          <a:xfrm rot="5400000">
            <a:off x="7496969" y="1861344"/>
            <a:ext cx="1903413" cy="892175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80" name="Text Box 14"/>
          <p:cNvSpPr txBox="1">
            <a:spLocks noChangeArrowheads="1"/>
          </p:cNvSpPr>
          <p:nvPr/>
        </p:nvSpPr>
        <p:spPr bwMode="auto">
          <a:xfrm rot="-3984211">
            <a:off x="7598570" y="2034381"/>
            <a:ext cx="1306512" cy="4603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32781" name="Text Box 15"/>
          <p:cNvSpPr txBox="1">
            <a:spLocks noChangeArrowheads="1"/>
          </p:cNvSpPr>
          <p:nvPr/>
        </p:nvSpPr>
        <p:spPr bwMode="auto">
          <a:xfrm rot="-4183814">
            <a:off x="8695532" y="2385218"/>
            <a:ext cx="1473200" cy="461963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32782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2783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32784" name="AutoShape 19"/>
          <p:cNvCxnSpPr>
            <a:cxnSpLocks noChangeShapeType="1"/>
          </p:cNvCxnSpPr>
          <p:nvPr/>
        </p:nvCxnSpPr>
        <p:spPr bwMode="auto">
          <a:xfrm rot="5400000">
            <a:off x="7877175" y="1919288"/>
            <a:ext cx="1798637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2786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32787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32788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789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790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2791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32792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2794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32795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32796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32798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32799" name="TextBox 34"/>
          <p:cNvSpPr txBox="1">
            <a:spLocks noChangeArrowheads="1"/>
          </p:cNvSpPr>
          <p:nvPr/>
        </p:nvSpPr>
        <p:spPr bwMode="auto">
          <a:xfrm>
            <a:off x="1901825" y="212725"/>
            <a:ext cx="487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</a:t>
            </a:r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el-GR" altLang="el-GR" sz="360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801" name="Rectangle 1"/>
          <p:cNvSpPr>
            <a:spLocks noChangeArrowheads="1"/>
          </p:cNvSpPr>
          <p:nvPr/>
        </p:nvSpPr>
        <p:spPr bwMode="auto">
          <a:xfrm>
            <a:off x="0" y="0"/>
            <a:ext cx="3643313" cy="6858000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32802" name="Rectangle 37"/>
          <p:cNvSpPr>
            <a:spLocks noChangeArrowheads="1"/>
          </p:cNvSpPr>
          <p:nvPr/>
        </p:nvSpPr>
        <p:spPr bwMode="auto">
          <a:xfrm>
            <a:off x="3630613" y="42863"/>
            <a:ext cx="3643312" cy="2306637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32803" name="Rectangle 38"/>
          <p:cNvSpPr>
            <a:spLocks noChangeArrowheads="1"/>
          </p:cNvSpPr>
          <p:nvPr/>
        </p:nvSpPr>
        <p:spPr bwMode="auto">
          <a:xfrm>
            <a:off x="3643313" y="3967163"/>
            <a:ext cx="3643312" cy="2890837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 descr="C:\Users\GregDiamantidis\Pictures\icons-mars09\P31400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AutoShape 30"/>
          <p:cNvSpPr>
            <a:spLocks noChangeArrowheads="1"/>
          </p:cNvSpPr>
          <p:nvPr/>
        </p:nvSpPr>
        <p:spPr bwMode="auto">
          <a:xfrm rot="8815635">
            <a:off x="1773238" y="2571750"/>
            <a:ext cx="6610350" cy="601663"/>
          </a:xfrm>
          <a:prstGeom prst="rightArrow">
            <a:avLst>
              <a:gd name="adj1" fmla="val 55556"/>
              <a:gd name="adj2" fmla="val 108698"/>
            </a:avLst>
          </a:prstGeom>
          <a:solidFill>
            <a:srgbClr val="000066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796" name="Text Box 10"/>
          <p:cNvSpPr txBox="1">
            <a:spLocks noChangeArrowheads="1"/>
          </p:cNvSpPr>
          <p:nvPr/>
        </p:nvSpPr>
        <p:spPr bwMode="auto">
          <a:xfrm>
            <a:off x="7142163" y="3789363"/>
            <a:ext cx="3130550" cy="113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400">
                <a:latin typeface="Calibri" panose="020F0502020204030204" pitchFamily="34" charset="0"/>
              </a:rPr>
              <a:t>Αζωτοδέσμευση</a:t>
            </a:r>
          </a:p>
          <a:p>
            <a:pPr algn="ctr" eaLnBrk="1" hangingPunct="1"/>
            <a:r>
              <a:rPr lang="el-GR" altLang="el-GR" sz="3400">
                <a:latin typeface="Calibri" panose="020F0502020204030204" pitchFamily="34" charset="0"/>
              </a:rPr>
              <a:t>10</a:t>
            </a:r>
            <a:r>
              <a:rPr lang="el-GR" altLang="el-GR" sz="3400" baseline="30000">
                <a:latin typeface="Calibri" panose="020F0502020204030204" pitchFamily="34" charset="0"/>
              </a:rPr>
              <a:t>11</a:t>
            </a:r>
            <a:r>
              <a:rPr lang="el-GR" altLang="el-GR" sz="3400">
                <a:latin typeface="Calibri" panose="020F0502020204030204" pitchFamily="34" charset="0"/>
              </a:rPr>
              <a:t> </a:t>
            </a:r>
            <a:r>
              <a:rPr lang="en-US" altLang="el-GR" sz="3400">
                <a:latin typeface="Calibri" panose="020F0502020204030204" pitchFamily="34" charset="0"/>
              </a:rPr>
              <a:t>kg</a:t>
            </a:r>
            <a:r>
              <a:rPr lang="el-GR" altLang="el-GR" sz="3400">
                <a:latin typeface="Calibri" panose="020F0502020204030204" pitchFamily="34" charset="0"/>
              </a:rPr>
              <a:t> Ν</a:t>
            </a:r>
            <a:r>
              <a:rPr lang="en-US" altLang="el-GR" sz="3400">
                <a:latin typeface="Calibri" panose="020F0502020204030204" pitchFamily="34" charset="0"/>
              </a:rPr>
              <a:t>/</a:t>
            </a:r>
            <a:r>
              <a:rPr lang="el-GR" altLang="el-GR" sz="3400">
                <a:latin typeface="Calibri" panose="020F0502020204030204" pitchFamily="34" charset="0"/>
              </a:rPr>
              <a:t>έτος</a:t>
            </a:r>
            <a:endParaRPr lang="en-GB" altLang="el-GR" sz="3400">
              <a:latin typeface="Calibri" panose="020F0502020204030204" pitchFamily="34" charset="0"/>
            </a:endParaRPr>
          </a:p>
        </p:txBody>
      </p:sp>
      <p:sp>
        <p:nvSpPr>
          <p:cNvPr id="33797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33798" name="Text Box 29"/>
          <p:cNvSpPr txBox="1">
            <a:spLocks noChangeArrowheads="1"/>
          </p:cNvSpPr>
          <p:nvPr/>
        </p:nvSpPr>
        <p:spPr bwMode="auto">
          <a:xfrm rot="-1051117">
            <a:off x="2568575" y="2105025"/>
            <a:ext cx="4681538" cy="113823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400">
                <a:solidFill>
                  <a:srgbClr val="FFFF00"/>
                </a:solidFill>
                <a:latin typeface="Calibri" panose="020F0502020204030204" pitchFamily="34" charset="0"/>
              </a:rPr>
              <a:t>ΑΖΩΤΟΔΕΣΜΕΥΤΙΚΑ ΒΑΚΤΗΡΙΑ</a:t>
            </a:r>
            <a:endParaRPr lang="en-GB" altLang="el-GR" sz="34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1268" name="Oval 23"/>
          <p:cNvSpPr>
            <a:spLocks noChangeArrowheads="1"/>
          </p:cNvSpPr>
          <p:nvPr/>
        </p:nvSpPr>
        <p:spPr bwMode="auto">
          <a:xfrm>
            <a:off x="247650" y="4076700"/>
            <a:ext cx="2087563" cy="1150938"/>
          </a:xfrm>
          <a:prstGeom prst="ellipse">
            <a:avLst/>
          </a:prstGeom>
          <a:solidFill>
            <a:schemeClr val="bg2">
              <a:lumMod val="75000"/>
              <a:lumOff val="25000"/>
            </a:schemeClr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5400" dirty="0">
                <a:latin typeface="Calibri" pitchFamily="34" charset="0"/>
                <a:cs typeface="+mn-cs"/>
              </a:rPr>
              <a:t>ΝΗ</a:t>
            </a:r>
            <a:r>
              <a:rPr lang="el-GR" sz="5400" baseline="-25000" dirty="0">
                <a:latin typeface="Calibri" pitchFamily="34" charset="0"/>
                <a:cs typeface="+mn-cs"/>
              </a:rPr>
              <a:t>4</a:t>
            </a:r>
            <a:r>
              <a:rPr lang="el-GR" sz="5400" baseline="30000" dirty="0">
                <a:latin typeface="Calibri" pitchFamily="34" charset="0"/>
                <a:cs typeface="+mn-cs"/>
              </a:rPr>
              <a:t>+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10" name="Text Box 33"/>
          <p:cNvSpPr txBox="1">
            <a:spLocks noChangeArrowheads="1"/>
          </p:cNvSpPr>
          <p:nvPr/>
        </p:nvSpPr>
        <p:spPr bwMode="auto">
          <a:xfrm>
            <a:off x="481013" y="5013325"/>
            <a:ext cx="9372600" cy="19383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defRPr/>
            </a:pPr>
            <a:r>
              <a:rPr lang="el-GR" sz="4000" dirty="0">
                <a:solidFill>
                  <a:schemeClr val="accent4">
                    <a:lumMod val="95000"/>
                    <a:lumOff val="5000"/>
                  </a:schemeClr>
                </a:solidFill>
                <a:latin typeface="Calibri" pitchFamily="34" charset="0"/>
                <a:cs typeface="+mn-cs"/>
              </a:rPr>
              <a:t>ΤΑ </a:t>
            </a:r>
            <a:r>
              <a:rPr lang="el-GR" sz="4000" dirty="0">
                <a:latin typeface="Calibri" pitchFamily="34" charset="0"/>
                <a:cs typeface="+mn-cs"/>
              </a:rPr>
              <a:t>ΑΖΩΤΟΔΕΥΣΜΕΥΤΙΚΑ</a:t>
            </a:r>
            <a:r>
              <a:rPr lang="el-GR" sz="4000" dirty="0">
                <a:solidFill>
                  <a:schemeClr val="accent4">
                    <a:lumMod val="95000"/>
                    <a:lumOff val="5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n-US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ΒΑΚΤΗΡΙΑ</a:t>
            </a:r>
            <a:r>
              <a:rPr lang="en-US" sz="4000" dirty="0">
                <a:solidFill>
                  <a:schemeClr val="accent4">
                    <a:lumMod val="95000"/>
                    <a:lumOff val="5000"/>
                  </a:schemeClr>
                </a:solidFill>
                <a:latin typeface="Calibri" pitchFamily="34" charset="0"/>
                <a:cs typeface="+mn-cs"/>
              </a:rPr>
              <a:t> </a:t>
            </a:r>
            <a:r>
              <a:rPr lang="el-GR" sz="4000" dirty="0">
                <a:solidFill>
                  <a:schemeClr val="accent4">
                    <a:lumMod val="95000"/>
                    <a:lumOff val="5000"/>
                  </a:schemeClr>
                </a:solidFill>
                <a:latin typeface="Calibri" pitchFamily="34" charset="0"/>
                <a:cs typeface="+mn-cs"/>
              </a:rPr>
              <a:t>ΔΙΑΘΕΤΟΥΝ ΤΟ ΕΝΖΥΜΙΚΟ ΣΥΜΠΛΟΚΟ </a:t>
            </a: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ΝΙΤΡΟΓΕΝΑΣΗ</a:t>
            </a:r>
            <a:endParaRPr lang="en-US" sz="4000" b="0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3802" name="Text Box 32"/>
          <p:cNvSpPr txBox="1">
            <a:spLocks noChangeArrowheads="1"/>
          </p:cNvSpPr>
          <p:nvPr/>
        </p:nvSpPr>
        <p:spPr bwMode="auto">
          <a:xfrm>
            <a:off x="-328613" y="-6350"/>
            <a:ext cx="7200901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Μοναδική πηγή αζώτου:</a:t>
            </a:r>
          </a:p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 το ατμοσφαιρικό άζωτο (Ν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endParaRPr lang="en-GB" altLang="el-GR" sz="44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33803" name="Object 21"/>
          <p:cNvGraphicFramePr>
            <a:graphicFrameLocks noChangeAspect="1"/>
          </p:cNvGraphicFramePr>
          <p:nvPr/>
        </p:nvGraphicFramePr>
        <p:xfrm>
          <a:off x="7523163" y="20638"/>
          <a:ext cx="2368550" cy="1392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MDLDrawObject Class" r:id="rId5" imgW="1085972" imgH="638123" progId="">
                  <p:embed/>
                </p:oleObj>
              </mc:Choice>
              <mc:Fallback>
                <p:oleObj name="MDLDrawObject Class" r:id="rId5" imgW="1085972" imgH="638123" progId="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3163" y="20638"/>
                        <a:ext cx="2368550" cy="1392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679450" y="115888"/>
            <a:ext cx="883761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ΔΡΑΣΗ ΤΟΥ ΕΝΖΥΜΙΚΟΥ ΣΥΜΠΛΟΚΟΥ ΤΗΣ ΝΙΤΡΟΓΕΝΑΣΗΣ</a:t>
            </a:r>
            <a:endParaRPr lang="en-GB" altLang="el-GR" sz="40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34819" name="Text Box 8"/>
          <p:cNvSpPr txBox="1">
            <a:spLocks noChangeArrowheads="1"/>
          </p:cNvSpPr>
          <p:nvPr/>
        </p:nvSpPr>
        <p:spPr bwMode="auto">
          <a:xfrm>
            <a:off x="174625" y="1773238"/>
            <a:ext cx="2949575" cy="1066800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</a:rPr>
              <a:t>ΔΟΤΗΣ ΗΛΕΚΤΡΟΝΙΩΝ</a:t>
            </a:r>
            <a:endParaRPr lang="en-GB" altLang="el-GR" sz="3200">
              <a:latin typeface="Calibri" panose="020F0502020204030204" pitchFamily="34" charset="0"/>
            </a:endParaRPr>
          </a:p>
        </p:txBody>
      </p:sp>
      <p:sp>
        <p:nvSpPr>
          <p:cNvPr id="34820" name="Text Box 10"/>
          <p:cNvSpPr txBox="1">
            <a:spLocks noChangeArrowheads="1"/>
          </p:cNvSpPr>
          <p:nvPr/>
        </p:nvSpPr>
        <p:spPr bwMode="auto">
          <a:xfrm>
            <a:off x="4206875" y="1633538"/>
            <a:ext cx="5329238" cy="15081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ΕΝΕΡΓΟΠΟΙΕΙ ΤΑ ΗΛΕΚΤΡΟΝΙΑ (8</a:t>
            </a:r>
            <a:r>
              <a:rPr lang="en-US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e</a:t>
            </a:r>
            <a:r>
              <a:rPr lang="en-US" altLang="el-GR" sz="32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r>
              <a:rPr lang="en-US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)</a:t>
            </a:r>
            <a:endParaRPr lang="el-GR" altLang="el-GR" sz="32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(καταναλώνεται ενέργεια: </a:t>
            </a:r>
            <a:r>
              <a:rPr lang="en-US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16 </a:t>
            </a:r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ΑΤΡ)</a:t>
            </a:r>
            <a:endParaRPr lang="en-GB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7900" name="AutoShape 12"/>
          <p:cNvSpPr>
            <a:spLocks noChangeArrowheads="1"/>
          </p:cNvSpPr>
          <p:nvPr/>
        </p:nvSpPr>
        <p:spPr bwMode="auto">
          <a:xfrm rot="-5400000">
            <a:off x="7748588" y="5432425"/>
            <a:ext cx="609600" cy="1066800"/>
          </a:xfrm>
          <a:prstGeom prst="downArrow">
            <a:avLst>
              <a:gd name="adj1" fmla="val 50000"/>
              <a:gd name="adj2" fmla="val 437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vert" wrap="none" anchor="ctr"/>
          <a:lstStyle/>
          <a:p>
            <a:pPr>
              <a:defRPr/>
            </a:pPr>
            <a:r>
              <a:rPr lang="el-GR" dirty="0">
                <a:latin typeface="Calibri" pitchFamily="34" charset="0"/>
                <a:cs typeface="+mn-cs"/>
              </a:rPr>
              <a:t>       </a:t>
            </a:r>
            <a:r>
              <a:rPr lang="en-US" dirty="0">
                <a:latin typeface="Calibri" pitchFamily="34" charset="0"/>
                <a:cs typeface="+mn-cs"/>
              </a:rPr>
              <a:t>3</a:t>
            </a:r>
            <a:endParaRPr lang="el-GR" dirty="0">
              <a:latin typeface="Calibri" pitchFamily="34" charset="0"/>
              <a:cs typeface="+mn-cs"/>
            </a:endParaRPr>
          </a:p>
        </p:txBody>
      </p:sp>
      <p:sp>
        <p:nvSpPr>
          <p:cNvPr id="37901" name="Text Box 13"/>
          <p:cNvSpPr txBox="1">
            <a:spLocks noChangeArrowheads="1"/>
          </p:cNvSpPr>
          <p:nvPr/>
        </p:nvSpPr>
        <p:spPr bwMode="auto">
          <a:xfrm>
            <a:off x="8680450" y="5589588"/>
            <a:ext cx="1576388" cy="768350"/>
          </a:xfrm>
          <a:prstGeom prst="rect">
            <a:avLst/>
          </a:prstGeom>
          <a:solidFill>
            <a:srgbClr val="3A28A4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4400" dirty="0">
                <a:latin typeface="Calibri" pitchFamily="34" charset="0"/>
                <a:cs typeface="+mn-cs"/>
              </a:rPr>
              <a:t>2ΝΗ</a:t>
            </a:r>
            <a:r>
              <a:rPr lang="el-GR" sz="4400" baseline="-25000" dirty="0">
                <a:latin typeface="Calibri" pitchFamily="34" charset="0"/>
                <a:cs typeface="+mn-cs"/>
              </a:rPr>
              <a:t>4</a:t>
            </a:r>
            <a:r>
              <a:rPr lang="el-GR" sz="4400" baseline="30000" dirty="0">
                <a:latin typeface="Calibri" pitchFamily="34" charset="0"/>
                <a:cs typeface="+mn-cs"/>
              </a:rPr>
              <a:t>+</a:t>
            </a:r>
            <a:endParaRPr lang="en-GB" sz="4400" dirty="0">
              <a:latin typeface="Calibri" pitchFamily="34" charset="0"/>
              <a:cs typeface="+mn-cs"/>
            </a:endParaRPr>
          </a:p>
        </p:txBody>
      </p:sp>
      <p:sp>
        <p:nvSpPr>
          <p:cNvPr id="34823" name="Freeform 20"/>
          <p:cNvSpPr>
            <a:spLocks/>
          </p:cNvSpPr>
          <p:nvPr/>
        </p:nvSpPr>
        <p:spPr bwMode="auto">
          <a:xfrm>
            <a:off x="1758950" y="2205038"/>
            <a:ext cx="2447925" cy="1355725"/>
          </a:xfrm>
          <a:custGeom>
            <a:avLst/>
            <a:gdLst>
              <a:gd name="T0" fmla="*/ 2147483647 w 1897"/>
              <a:gd name="T1" fmla="*/ 2147483647 h 854"/>
              <a:gd name="T2" fmla="*/ 2147483647 w 1897"/>
              <a:gd name="T3" fmla="*/ 2147483647 h 854"/>
              <a:gd name="T4" fmla="*/ 2147483647 w 1897"/>
              <a:gd name="T5" fmla="*/ 2147483647 h 854"/>
              <a:gd name="T6" fmla="*/ 2147483647 w 1897"/>
              <a:gd name="T7" fmla="*/ 2147483647 h 854"/>
              <a:gd name="T8" fmla="*/ 2147483647 w 1897"/>
              <a:gd name="T9" fmla="*/ 0 h 8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97"/>
              <a:gd name="T16" fmla="*/ 0 h 854"/>
              <a:gd name="T17" fmla="*/ 1897 w 1897"/>
              <a:gd name="T18" fmla="*/ 854 h 8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97" h="854">
                <a:moveTo>
                  <a:pt x="83" y="408"/>
                </a:moveTo>
                <a:cubicBezTo>
                  <a:pt x="41" y="593"/>
                  <a:pt x="0" y="778"/>
                  <a:pt x="219" y="816"/>
                </a:cubicBezTo>
                <a:cubicBezTo>
                  <a:pt x="438" y="854"/>
                  <a:pt x="1217" y="733"/>
                  <a:pt x="1398" y="635"/>
                </a:cubicBezTo>
                <a:cubicBezTo>
                  <a:pt x="1579" y="537"/>
                  <a:pt x="1225" y="333"/>
                  <a:pt x="1308" y="227"/>
                </a:cubicBezTo>
                <a:cubicBezTo>
                  <a:pt x="1391" y="121"/>
                  <a:pt x="1644" y="60"/>
                  <a:pt x="1897" y="0"/>
                </a:cubicBezTo>
              </a:path>
            </a:pathLst>
          </a:custGeom>
          <a:noFill/>
          <a:ln w="152400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4824" name="AutoShape 21"/>
          <p:cNvSpPr>
            <a:spLocks noChangeArrowheads="1"/>
          </p:cNvSpPr>
          <p:nvPr/>
        </p:nvSpPr>
        <p:spPr bwMode="auto">
          <a:xfrm>
            <a:off x="3271838" y="4868863"/>
            <a:ext cx="1511300" cy="6477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          2</a:t>
            </a:r>
          </a:p>
        </p:txBody>
      </p:sp>
      <p:sp>
        <p:nvSpPr>
          <p:cNvPr id="34825" name="AutoShape 22"/>
          <p:cNvSpPr>
            <a:spLocks noChangeArrowheads="1"/>
          </p:cNvSpPr>
          <p:nvPr/>
        </p:nvSpPr>
        <p:spPr bwMode="auto">
          <a:xfrm>
            <a:off x="5648325" y="3213100"/>
            <a:ext cx="574675" cy="1655763"/>
          </a:xfrm>
          <a:prstGeom prst="downArrow">
            <a:avLst>
              <a:gd name="adj1" fmla="val 50000"/>
              <a:gd name="adj2" fmla="val 720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34826" name="Rectangle 23"/>
          <p:cNvSpPr>
            <a:spLocks noChangeArrowheads="1"/>
          </p:cNvSpPr>
          <p:nvPr/>
        </p:nvSpPr>
        <p:spPr bwMode="auto">
          <a:xfrm>
            <a:off x="463550" y="4437063"/>
            <a:ext cx="266065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54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5400">
                <a:solidFill>
                  <a:schemeClr val="bg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Ν</a:t>
            </a:r>
          </a:p>
          <a:p>
            <a:pPr algn="ctr" eaLnBrk="1" hangingPunct="1"/>
            <a:r>
              <a:rPr lang="el-GR" altLang="el-GR">
                <a:solidFill>
                  <a:schemeClr val="bg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Ατμοσφαιρικό άζωτο</a:t>
            </a:r>
          </a:p>
        </p:txBody>
      </p:sp>
      <p:sp>
        <p:nvSpPr>
          <p:cNvPr id="34827" name="Text Box 9"/>
          <p:cNvSpPr txBox="1">
            <a:spLocks noChangeArrowheads="1"/>
          </p:cNvSpPr>
          <p:nvPr/>
        </p:nvSpPr>
        <p:spPr bwMode="auto">
          <a:xfrm>
            <a:off x="0" y="4221163"/>
            <a:ext cx="3414713" cy="19081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rgbClr val="000066"/>
                </a:solidFill>
                <a:latin typeface="Calibri" panose="020F0502020204030204" pitchFamily="34" charset="0"/>
              </a:rPr>
              <a:t>2. ΔΕΣΜΕΥΕΙ ΤΟ ΜΟΡΙΑΚΟ ΑΖΩΤΟ</a:t>
            </a:r>
          </a:p>
          <a:p>
            <a:pPr algn="ctr" eaLnBrk="1" hangingPunct="1"/>
            <a:r>
              <a:rPr lang="el-GR" altLang="el-GR" sz="54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5400">
                <a:solidFill>
                  <a:schemeClr val="bg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Ν</a:t>
            </a:r>
            <a:endParaRPr lang="en-GB" altLang="el-GR" sz="5400">
              <a:solidFill>
                <a:schemeClr val="bg1"/>
              </a:solidFill>
              <a:latin typeface="Calibri" panose="020F0502020204030204" pitchFamily="34" charset="0"/>
              <a:sym typeface="Symbol" panose="05050102010706020507" pitchFamily="18" charset="2"/>
            </a:endParaRPr>
          </a:p>
        </p:txBody>
      </p:sp>
      <p:sp>
        <p:nvSpPr>
          <p:cNvPr id="34828" name="Text Box 11"/>
          <p:cNvSpPr txBox="1">
            <a:spLocks noChangeArrowheads="1"/>
          </p:cNvSpPr>
          <p:nvPr/>
        </p:nvSpPr>
        <p:spPr bwMode="auto">
          <a:xfrm>
            <a:off x="4786313" y="4857750"/>
            <a:ext cx="2743200" cy="1754188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000066"/>
                </a:solidFill>
                <a:latin typeface="Calibri" panose="020F0502020204030204" pitchFamily="34" charset="0"/>
              </a:rPr>
              <a:t>3. ΑΝΑΓΕΙ</a:t>
            </a:r>
            <a:r>
              <a:rPr lang="el-GR" altLang="el-GR" sz="3600">
                <a:solidFill>
                  <a:schemeClr val="bg1"/>
                </a:solidFill>
                <a:latin typeface="Calibri" panose="020F0502020204030204" pitchFamily="34" charset="0"/>
              </a:rPr>
              <a:t> ΤΟ ΜΟΡΙΑΚΟ </a:t>
            </a:r>
            <a:r>
              <a:rPr lang="el-GR" altLang="el-GR" sz="3600">
                <a:solidFill>
                  <a:srgbClr val="000066"/>
                </a:solidFill>
                <a:latin typeface="Calibri" panose="020F0502020204030204" pitchFamily="34" charset="0"/>
              </a:rPr>
              <a:t>ΑΖΩΤΟ (Ν</a:t>
            </a:r>
            <a:r>
              <a:rPr lang="el-GR" altLang="el-GR" sz="3600" baseline="-25000">
                <a:solidFill>
                  <a:srgbClr val="000066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3600">
                <a:solidFill>
                  <a:srgbClr val="000066"/>
                </a:solidFill>
                <a:latin typeface="Calibri" panose="020F0502020204030204" pitchFamily="34" charset="0"/>
              </a:rPr>
              <a:t>)</a:t>
            </a:r>
            <a:endParaRPr lang="en-GB" altLang="el-GR" sz="3600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35"/>
          <p:cNvGraphicFramePr>
            <a:graphicFrameLocks noChangeAspect="1"/>
          </p:cNvGraphicFramePr>
          <p:nvPr/>
        </p:nvGraphicFramePr>
        <p:xfrm>
          <a:off x="174625" y="3213100"/>
          <a:ext cx="9936163" cy="182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MDLDrawObject Class" r:id="rId4" imgW="8530200" imgH="1560960" progId="">
                  <p:embed/>
                </p:oleObj>
              </mc:Choice>
              <mc:Fallback>
                <p:oleObj name="MDLDrawObject Class" r:id="rId4" imgW="8530200" imgH="1560960" progId="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3213100"/>
                        <a:ext cx="9936163" cy="18240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463550" y="1125538"/>
            <a:ext cx="88376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</a:rPr>
              <a:t>Η συνολική αντίδραση που καταλύεται από το ενζυμικό σύμπλοκο της νιτρογενάσης:</a:t>
            </a:r>
            <a:endParaRPr lang="en-GB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Calibri" panose="020F0502020204030204" pitchFamily="34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Calibri" panose="020F0502020204030204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2263180" y="1268760"/>
            <a:ext cx="3600450" cy="895350"/>
            <a:chOff x="246" y="935"/>
            <a:chExt cx="2268" cy="564"/>
          </a:xfrm>
          <a:solidFill>
            <a:srgbClr val="99CCFF"/>
          </a:solidFill>
        </p:grpSpPr>
        <p:sp>
          <p:nvSpPr>
            <p:cNvPr id="14349" name="Rectangle 3"/>
            <p:cNvSpPr>
              <a:spLocks noChangeArrowheads="1"/>
            </p:cNvSpPr>
            <p:nvPr/>
          </p:nvSpPr>
          <p:spPr bwMode="auto">
            <a:xfrm>
              <a:off x="246" y="935"/>
              <a:ext cx="2268" cy="564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l-GR" b="0">
                <a:solidFill>
                  <a:schemeClr val="bg1"/>
                </a:solidFill>
                <a:latin typeface="Calibri" panose="020F0502020204030204" pitchFamily="34" charset="0"/>
                <a:cs typeface="+mn-cs"/>
              </a:endParaRPr>
            </a:p>
          </p:txBody>
        </p:sp>
        <p:sp>
          <p:nvSpPr>
            <p:cNvPr id="14350" name="Text Box 6"/>
            <p:cNvSpPr txBox="1">
              <a:spLocks noChangeArrowheads="1"/>
            </p:cNvSpPr>
            <p:nvPr/>
          </p:nvSpPr>
          <p:spPr bwMode="auto">
            <a:xfrm>
              <a:off x="421" y="980"/>
              <a:ext cx="1635" cy="407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algn="ctr" defTabSz="762000" eaLnBrk="0" hangingPunct="0">
                <a:defRPr/>
              </a:pPr>
              <a:r>
                <a:rPr lang="en-US" sz="3600" dirty="0">
                  <a:solidFill>
                    <a:schemeClr val="bg1"/>
                  </a:solidFill>
                  <a:latin typeface="Calibri" pitchFamily="34" charset="0"/>
                  <a:cs typeface="+mn-cs"/>
                </a:rPr>
                <a:t>Fe-</a:t>
              </a:r>
              <a:r>
                <a:rPr lang="el-GR" sz="3600" dirty="0">
                  <a:solidFill>
                    <a:schemeClr val="bg1"/>
                  </a:solidFill>
                  <a:latin typeface="Calibri" pitchFamily="34" charset="0"/>
                  <a:cs typeface="+mn-cs"/>
                </a:rPr>
                <a:t>πρωτεΐνη</a:t>
              </a:r>
              <a:endParaRPr lang="en-US" sz="3600" dirty="0">
                <a:solidFill>
                  <a:schemeClr val="bg1"/>
                </a:solidFill>
                <a:latin typeface="Calibri" pitchFamily="34" charset="0"/>
                <a:cs typeface="+mn-cs"/>
              </a:endParaRPr>
            </a:p>
          </p:txBody>
        </p:sp>
      </p:grpSp>
      <p:sp>
        <p:nvSpPr>
          <p:cNvPr id="36867" name="Text Box 10"/>
          <p:cNvSpPr txBox="1">
            <a:spLocks noChangeArrowheads="1"/>
          </p:cNvSpPr>
          <p:nvPr/>
        </p:nvSpPr>
        <p:spPr bwMode="auto">
          <a:xfrm>
            <a:off x="2125663" y="260350"/>
            <a:ext cx="5957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 i="1">
                <a:latin typeface="Calibri" panose="020F0502020204030204" pitchFamily="34" charset="0"/>
              </a:rPr>
              <a:t>ΝΙΤΡΟΓΕΝΑΣΗ: δύο πρωτεΐνες</a:t>
            </a:r>
            <a:endParaRPr lang="en-GB" altLang="el-GR" sz="3600" i="1">
              <a:latin typeface="Calibri" panose="020F0502020204030204" pitchFamily="34" charset="0"/>
            </a:endParaRPr>
          </a:p>
        </p:txBody>
      </p:sp>
      <p:grpSp>
        <p:nvGrpSpPr>
          <p:cNvPr id="36868" name="Group 14"/>
          <p:cNvGrpSpPr>
            <a:grpSpLocks/>
          </p:cNvGrpSpPr>
          <p:nvPr/>
        </p:nvGrpSpPr>
        <p:grpSpPr bwMode="auto">
          <a:xfrm>
            <a:off x="5143500" y="1052513"/>
            <a:ext cx="3743325" cy="1296987"/>
            <a:chOff x="201" y="2723"/>
            <a:chExt cx="2358" cy="817"/>
          </a:xfrm>
        </p:grpSpPr>
        <p:sp>
          <p:nvSpPr>
            <p:cNvPr id="36874" name="AutoShape 15"/>
            <p:cNvSpPr>
              <a:spLocks noChangeArrowheads="1"/>
            </p:cNvSpPr>
            <p:nvPr/>
          </p:nvSpPr>
          <p:spPr bwMode="auto">
            <a:xfrm>
              <a:off x="201" y="2723"/>
              <a:ext cx="2313" cy="817"/>
            </a:xfrm>
            <a:prstGeom prst="hexagon">
              <a:avLst>
                <a:gd name="adj" fmla="val 70777"/>
                <a:gd name="vf" fmla="val 115470"/>
              </a:avLst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el-GR" altLang="el-GR" b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875" name="Text Box 16"/>
            <p:cNvSpPr txBox="1">
              <a:spLocks noChangeArrowheads="1"/>
            </p:cNvSpPr>
            <p:nvPr/>
          </p:nvSpPr>
          <p:spPr bwMode="auto">
            <a:xfrm>
              <a:off x="246" y="2735"/>
              <a:ext cx="2313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 defTabSz="7620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 defTabSz="7620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 defTabSz="7620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 defTabSz="7620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 defTabSz="7620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defTabSz="7620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l-GR" sz="3600">
                  <a:solidFill>
                    <a:schemeClr val="bg1"/>
                  </a:solidFill>
                  <a:latin typeface="Calibri" panose="020F0502020204030204" pitchFamily="34" charset="0"/>
                </a:rPr>
                <a:t>Fe-Μο</a:t>
              </a:r>
              <a:endParaRPr lang="el-GR" altLang="el-GR" sz="3600">
                <a:solidFill>
                  <a:schemeClr val="bg1"/>
                </a:solidFill>
                <a:latin typeface="Calibri" panose="020F0502020204030204" pitchFamily="34" charset="0"/>
              </a:endParaRPr>
            </a:p>
            <a:p>
              <a:pPr algn="ctr"/>
              <a:r>
                <a:rPr lang="el-GR" altLang="el-GR" sz="3600">
                  <a:solidFill>
                    <a:schemeClr val="bg1"/>
                  </a:solidFill>
                  <a:latin typeface="Calibri" panose="020F0502020204030204" pitchFamily="34" charset="0"/>
                </a:rPr>
                <a:t>πρωτεΐνη</a:t>
              </a:r>
              <a:endParaRPr lang="en-US" altLang="el-GR" sz="36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36869" name="Rectangle 29"/>
          <p:cNvSpPr>
            <a:spLocks noChangeArrowheads="1"/>
          </p:cNvSpPr>
          <p:nvPr/>
        </p:nvSpPr>
        <p:spPr bwMode="auto">
          <a:xfrm>
            <a:off x="463550" y="2492375"/>
            <a:ext cx="9505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1</a:t>
            </a:r>
            <a:r>
              <a:rPr lang="en-US" altLang="el-GR" sz="3600">
                <a:latin typeface="Calibri" panose="020F0502020204030204" pitchFamily="34" charset="0"/>
              </a:rPr>
              <a:t>. </a:t>
            </a:r>
            <a:r>
              <a:rPr lang="el-GR" altLang="el-GR" sz="3600">
                <a:latin typeface="Calibri" panose="020F0502020204030204" pitchFamily="34" charset="0"/>
              </a:rPr>
              <a:t>ΤΟ ΕΝΖΥΜΟ</a:t>
            </a:r>
            <a:r>
              <a:rPr lang="en-US" altLang="el-GR" sz="3600">
                <a:latin typeface="Calibri" panose="020F0502020204030204" pitchFamily="34" charset="0"/>
              </a:rPr>
              <a:t> EINAI ΥΠΕΡ-ΕΥΑΙΣΘΗΤ</a:t>
            </a:r>
            <a:r>
              <a:rPr lang="el-GR" altLang="el-GR" sz="3600">
                <a:latin typeface="Calibri" panose="020F0502020204030204" pitchFamily="34" charset="0"/>
              </a:rPr>
              <a:t>Ο</a:t>
            </a:r>
            <a:r>
              <a:rPr lang="en-US" altLang="el-GR" sz="3600">
                <a:latin typeface="Calibri" panose="020F0502020204030204" pitchFamily="34" charset="0"/>
              </a:rPr>
              <a:t> ΣΤΟ ΟΞΥΓΟΝΟ</a:t>
            </a:r>
            <a:endParaRPr lang="el-GR" altLang="el-GR" sz="3600">
              <a:latin typeface="Calibri" panose="020F0502020204030204" pitchFamily="34" charset="0"/>
            </a:endParaRPr>
          </a:p>
        </p:txBody>
      </p:sp>
      <p:sp>
        <p:nvSpPr>
          <p:cNvPr id="36870" name="Rectangle 30"/>
          <p:cNvSpPr>
            <a:spLocks noChangeArrowheads="1"/>
          </p:cNvSpPr>
          <p:nvPr/>
        </p:nvSpPr>
        <p:spPr bwMode="auto">
          <a:xfrm>
            <a:off x="0" y="4005263"/>
            <a:ext cx="100393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2. Η ΔΡΑΣΗ ΤΟΥ ΑΝΑΣΤΕΛΛΕΤΑΙ ΑΠ</a:t>
            </a:r>
            <a:r>
              <a:rPr lang="en-US" altLang="el-GR" sz="3600">
                <a:latin typeface="Calibri" panose="020F0502020204030204" pitchFamily="34" charset="0"/>
              </a:rPr>
              <a:t>O</a:t>
            </a:r>
            <a:r>
              <a:rPr lang="el-GR" altLang="el-GR" sz="3600">
                <a:latin typeface="Calibri" panose="020F0502020204030204" pitchFamily="34" charset="0"/>
              </a:rPr>
              <a:t> ΤΑ ΝΙΤΡΙΚΑ ΙΟΝΤΑ</a:t>
            </a:r>
          </a:p>
        </p:txBody>
      </p:sp>
      <p:sp>
        <p:nvSpPr>
          <p:cNvPr id="36871" name="Rectangle 31"/>
          <p:cNvSpPr>
            <a:spLocks noChangeArrowheads="1"/>
          </p:cNvSpPr>
          <p:nvPr/>
        </p:nvSpPr>
        <p:spPr bwMode="auto">
          <a:xfrm>
            <a:off x="319088" y="5516563"/>
            <a:ext cx="97202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3. Η ΣΥΝΘΕΣΗ ΤΟΥ ΑΝΑΣΤΕΛΛΕΤΑΙ ΑΠΟ ΤΑ ΑΜΜΩΝΙΑΚΑ ΙΟΝΤΑ</a:t>
            </a:r>
          </a:p>
        </p:txBody>
      </p:sp>
      <p:sp>
        <p:nvSpPr>
          <p:cNvPr id="78880" name="Rectangle 32"/>
          <p:cNvSpPr>
            <a:spLocks noChangeArrowheads="1"/>
          </p:cNvSpPr>
          <p:nvPr/>
        </p:nvSpPr>
        <p:spPr bwMode="auto">
          <a:xfrm>
            <a:off x="34925" y="3854450"/>
            <a:ext cx="10252075" cy="3024188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</a:rPr>
              <a:t>Αναστολή της αζωτοδέσμευσης από</a:t>
            </a:r>
          </a:p>
          <a:p>
            <a:pPr algn="ctr" eaLnBrk="1" hangingPunct="1"/>
            <a:r>
              <a:rPr lang="el-GR" altLang="el-GR" sz="3200">
                <a:latin typeface="Calibri" panose="020F0502020204030204" pitchFamily="34" charset="0"/>
              </a:rPr>
              <a:t>τα νιτρικά και αμμωνιακά ιόντα: </a:t>
            </a:r>
          </a:p>
          <a:p>
            <a:pPr algn="ctr" eaLnBrk="1" hangingPunct="1"/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Φυσική προστασία του πλανήτη</a:t>
            </a:r>
          </a:p>
          <a:p>
            <a:pPr algn="ctr" eaLnBrk="1" hangingPunct="1"/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 από τη συσσώρευση  </a:t>
            </a:r>
          </a:p>
          <a:p>
            <a:pPr algn="ctr" eaLnBrk="1" hangingPunct="1"/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ανόργανων μορφών αζώτου στο </a:t>
            </a:r>
          </a:p>
          <a:p>
            <a:pPr algn="ctr" eaLnBrk="1" hangingPunct="1"/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έδαφος και στα νερά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Calibri" panose="020F0502020204030204" pitchFamily="34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Calibri" panose="020F0502020204030204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8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75809" name="Text Box 33"/>
          <p:cNvSpPr txBox="1">
            <a:spLocks noChangeArrowheads="1"/>
          </p:cNvSpPr>
          <p:nvPr/>
        </p:nvSpPr>
        <p:spPr bwMode="auto">
          <a:xfrm>
            <a:off x="606425" y="19050"/>
            <a:ext cx="9372600" cy="17541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 eaLnBrk="0" hangingPunct="0">
              <a:defRPr/>
            </a:pPr>
            <a:r>
              <a:rPr lang="el-GR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+mn-cs"/>
              </a:rPr>
              <a:t>ΤΟ ΕΝΖΥΜΙΚΟ ΣΥΜΠΛΟΚΟ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libri" pitchFamily="34" charset="0"/>
                <a:cs typeface="+mn-cs"/>
              </a:rPr>
              <a:t>ΝΙΤΡΟΓΕΝΑΣΗ</a:t>
            </a:r>
            <a:endParaRPr lang="en-US" sz="3600" b="0" dirty="0">
              <a:solidFill>
                <a:srgbClr val="FFFF00"/>
              </a:solidFill>
              <a:latin typeface="Calibri" pitchFamily="34" charset="0"/>
              <a:cs typeface="+mn-cs"/>
            </a:endParaRPr>
          </a:p>
          <a:p>
            <a:pPr algn="ctr" defTabSz="762000" eaLnBrk="0" hangingPunct="0">
              <a:defRPr/>
            </a:pPr>
            <a:r>
              <a:rPr lang="el-GR" sz="3600" dirty="0">
                <a:latin typeface="Calibri" pitchFamily="34" charset="0"/>
                <a:cs typeface="+mn-cs"/>
              </a:rPr>
              <a:t>ΑΠΑΝΤΑ ΜΟΝΟΝ ΣΕ ΟΡΙΣΜΕΝΑ ΕΙΔΗ </a:t>
            </a:r>
            <a:r>
              <a:rPr lang="en-US" sz="3600" dirty="0">
                <a:latin typeface="Calibri" pitchFamily="34" charset="0"/>
                <a:cs typeface="+mn-cs"/>
              </a:rPr>
              <a:t>ΒΑΚΤΗΡΙ</a:t>
            </a:r>
            <a:r>
              <a:rPr lang="el-GR" sz="3600" dirty="0">
                <a:latin typeface="Calibri" pitchFamily="34" charset="0"/>
                <a:cs typeface="+mn-cs"/>
              </a:rPr>
              <a:t>ΩΝ:</a:t>
            </a:r>
            <a:endParaRPr lang="en-US" sz="3600" b="0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7892" name="Text Box 34"/>
          <p:cNvSpPr txBox="1">
            <a:spLocks noChangeArrowheads="1"/>
          </p:cNvSpPr>
          <p:nvPr/>
        </p:nvSpPr>
        <p:spPr bwMode="auto">
          <a:xfrm>
            <a:off x="103188" y="1755775"/>
            <a:ext cx="3886200" cy="1385888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1η κατηγορία: </a:t>
            </a:r>
          </a:p>
          <a:p>
            <a:pPr algn="ctr"/>
            <a:r>
              <a:rPr lang="en-US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ελ</a:t>
            </a:r>
            <a:r>
              <a:rPr lang="el-GR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εύθερ</a:t>
            </a:r>
            <a:r>
              <a:rPr lang="en-US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α ζώντα βακτήρια</a:t>
            </a:r>
          </a:p>
        </p:txBody>
      </p:sp>
      <p:sp>
        <p:nvSpPr>
          <p:cNvPr id="37893" name="Text Box 35"/>
          <p:cNvSpPr txBox="1">
            <a:spLocks noChangeArrowheads="1"/>
          </p:cNvSpPr>
          <p:nvPr/>
        </p:nvSpPr>
        <p:spPr bwMode="auto">
          <a:xfrm>
            <a:off x="5162550" y="1738313"/>
            <a:ext cx="5105400" cy="18161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7620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η κατηγορία:</a:t>
            </a:r>
          </a:p>
          <a:p>
            <a:pPr algn="ctr"/>
            <a:r>
              <a:rPr lang="el-GR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 Βακτήρια που ζουν σε συμβίωση </a:t>
            </a:r>
          </a:p>
          <a:p>
            <a:pPr algn="ctr"/>
            <a:r>
              <a:rPr lang="el-GR" altLang="el-GR" sz="2800">
                <a:solidFill>
                  <a:srgbClr val="002060"/>
                </a:solidFill>
                <a:latin typeface="Calibri" panose="020F0502020204030204" pitchFamily="34" charset="0"/>
              </a:rPr>
              <a:t>(συμβιωτική δέσμευση αζώτου) </a:t>
            </a:r>
          </a:p>
        </p:txBody>
      </p:sp>
      <p:sp>
        <p:nvSpPr>
          <p:cNvPr id="37894" name="Rectangle 13"/>
          <p:cNvSpPr>
            <a:spLocks noChangeArrowheads="1"/>
          </p:cNvSpPr>
          <p:nvPr/>
        </p:nvSpPr>
        <p:spPr bwMode="auto">
          <a:xfrm>
            <a:off x="30163" y="4240213"/>
            <a:ext cx="352742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3200" i="1">
                <a:latin typeface="Calibri" panose="020F0502020204030204" pitchFamily="34" charset="0"/>
              </a:rPr>
              <a:t>Azotobacter, Clostridium, Azospirillum, Azorhizobium και</a:t>
            </a:r>
          </a:p>
          <a:p>
            <a:pPr algn="ctr" eaLnBrk="1" hangingPunct="1"/>
            <a:r>
              <a:rPr lang="en-US" altLang="el-GR" sz="3200" i="1">
                <a:latin typeface="Calibri" panose="020F0502020204030204" pitchFamily="34" charset="0"/>
              </a:rPr>
              <a:t>τα </a:t>
            </a:r>
            <a:r>
              <a:rPr lang="en-US" altLang="el-GR" sz="3200" i="1">
                <a:solidFill>
                  <a:srgbClr val="FFFF00"/>
                </a:solidFill>
                <a:latin typeface="Calibri" panose="020F0502020204030204" pitchFamily="34" charset="0"/>
              </a:rPr>
              <a:t>κυανο</a:t>
            </a:r>
            <a:r>
              <a:rPr lang="el-GR" altLang="el-GR" sz="3200" i="1">
                <a:solidFill>
                  <a:srgbClr val="FFFF00"/>
                </a:solidFill>
                <a:latin typeface="Calibri" panose="020F0502020204030204" pitchFamily="34" charset="0"/>
              </a:rPr>
              <a:t>βακτήρια</a:t>
            </a:r>
            <a:endParaRPr lang="en-GB" altLang="el-GR" sz="3200" i="1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37895" name="Rectangle 14"/>
          <p:cNvSpPr>
            <a:spLocks noChangeArrowheads="1"/>
          </p:cNvSpPr>
          <p:nvPr/>
        </p:nvSpPr>
        <p:spPr bwMode="auto">
          <a:xfrm>
            <a:off x="4217988" y="4149725"/>
            <a:ext cx="58547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Rhizobium</a:t>
            </a:r>
            <a:r>
              <a:rPr lang="el-GR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 (ριζόβια):</a:t>
            </a:r>
            <a:r>
              <a:rPr lang="en-US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800">
                <a:latin typeface="Calibri" panose="020F0502020204030204" pitchFamily="34" charset="0"/>
              </a:rPr>
              <a:t>ρίζες ψυχανθών</a:t>
            </a:r>
            <a:endParaRPr lang="en-US" altLang="el-GR" sz="28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Bradyrhizobium</a:t>
            </a:r>
            <a:r>
              <a:rPr lang="el-GR" altLang="el-GR" sz="2800" i="1">
                <a:latin typeface="Calibri" panose="020F0502020204030204" pitchFamily="34" charset="0"/>
              </a:rPr>
              <a:t>: </a:t>
            </a:r>
            <a:r>
              <a:rPr lang="en-US" altLang="el-GR" sz="2800">
                <a:latin typeface="Calibri" panose="020F0502020204030204" pitchFamily="34" charset="0"/>
              </a:rPr>
              <a:t>ρίζες σόγιας</a:t>
            </a:r>
            <a:endParaRPr lang="en-US" altLang="el-GR" sz="28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Frank</a:t>
            </a:r>
            <a:r>
              <a:rPr lang="el-GR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ια</a:t>
            </a:r>
            <a:r>
              <a:rPr lang="el-GR" altLang="el-GR" sz="2800" i="1">
                <a:latin typeface="Calibri" panose="020F0502020204030204" pitchFamily="34" charset="0"/>
              </a:rPr>
              <a:t>: </a:t>
            </a:r>
            <a:r>
              <a:rPr lang="en-US" altLang="el-GR" sz="2800">
                <a:latin typeface="Calibri" panose="020F0502020204030204" pitchFamily="34" charset="0"/>
              </a:rPr>
              <a:t>ρίζες διαφόρων φυτών</a:t>
            </a:r>
            <a:endParaRPr lang="en-US" altLang="el-GR" sz="28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Azorhizobium</a:t>
            </a:r>
            <a:r>
              <a:rPr lang="el-GR" altLang="el-GR" sz="2800" i="1">
                <a:latin typeface="Calibri" panose="020F0502020204030204" pitchFamily="34" charset="0"/>
              </a:rPr>
              <a:t>:</a:t>
            </a:r>
            <a:r>
              <a:rPr lang="en-US" altLang="el-GR" sz="2800" i="1">
                <a:latin typeface="Calibri" panose="020F0502020204030204" pitchFamily="34" charset="0"/>
              </a:rPr>
              <a:t>  </a:t>
            </a:r>
            <a:r>
              <a:rPr lang="en-US" altLang="el-GR" sz="2800">
                <a:latin typeface="Calibri" panose="020F0502020204030204" pitchFamily="34" charset="0"/>
              </a:rPr>
              <a:t>βλαστοί </a:t>
            </a:r>
            <a:r>
              <a:rPr lang="en-US" altLang="el-GR" sz="2800" i="1">
                <a:latin typeface="Calibri" panose="020F0502020204030204" pitchFamily="34" charset="0"/>
              </a:rPr>
              <a:t>Sesbania</a:t>
            </a:r>
          </a:p>
          <a:p>
            <a:pPr algn="ctr" eaLnBrk="1" hangingPunct="1"/>
            <a:r>
              <a:rPr lang="en-US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Anabaena azollae</a:t>
            </a:r>
            <a:r>
              <a:rPr lang="el-GR" altLang="el-GR" sz="2800" i="1">
                <a:latin typeface="Calibri" panose="020F0502020204030204" pitchFamily="34" charset="0"/>
              </a:rPr>
              <a:t> (κυανοβακτήριο):</a:t>
            </a:r>
            <a:r>
              <a:rPr lang="en-US" altLang="el-GR" sz="2800" i="1">
                <a:latin typeface="Calibri" panose="020F0502020204030204" pitchFamily="34" charset="0"/>
              </a:rPr>
              <a:t> </a:t>
            </a:r>
            <a:r>
              <a:rPr lang="el-GR" altLang="el-GR" sz="2800">
                <a:latin typeface="Calibri" panose="020F0502020204030204" pitchFamily="34" charset="0"/>
              </a:rPr>
              <a:t>υδροχαρής φτέρη</a:t>
            </a:r>
            <a:r>
              <a:rPr lang="el-GR" altLang="el-GR" sz="2800" i="1">
                <a:latin typeface="Calibri" panose="020F0502020204030204" pitchFamily="34" charset="0"/>
              </a:rPr>
              <a:t> Azolla</a:t>
            </a:r>
            <a:endParaRPr lang="en-US" altLang="el-GR" sz="2800" i="1">
              <a:latin typeface="Calibri" panose="020F0502020204030204" pitchFamily="34" charset="0"/>
            </a:endParaRPr>
          </a:p>
        </p:txBody>
      </p:sp>
      <p:sp>
        <p:nvSpPr>
          <p:cNvPr id="37896" name="AutoShape 15"/>
          <p:cNvSpPr>
            <a:spLocks noChangeArrowheads="1"/>
          </p:cNvSpPr>
          <p:nvPr/>
        </p:nvSpPr>
        <p:spPr bwMode="auto">
          <a:xfrm>
            <a:off x="1471613" y="3087688"/>
            <a:ext cx="720725" cy="1152525"/>
          </a:xfrm>
          <a:prstGeom prst="downArrow">
            <a:avLst>
              <a:gd name="adj1" fmla="val 50000"/>
              <a:gd name="adj2" fmla="val 39978"/>
            </a:avLst>
          </a:prstGeom>
          <a:solidFill>
            <a:srgbClr val="0000CC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7897" name="AutoShape 16"/>
          <p:cNvSpPr>
            <a:spLocks noChangeArrowheads="1"/>
          </p:cNvSpPr>
          <p:nvPr/>
        </p:nvSpPr>
        <p:spPr bwMode="auto">
          <a:xfrm>
            <a:off x="7015163" y="3429000"/>
            <a:ext cx="720725" cy="811213"/>
          </a:xfrm>
          <a:prstGeom prst="downArrow">
            <a:avLst>
              <a:gd name="adj1" fmla="val 50000"/>
              <a:gd name="adj2" fmla="val 39967"/>
            </a:avLst>
          </a:prstGeom>
          <a:solidFill>
            <a:srgbClr val="0000CC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63" y="0"/>
            <a:ext cx="4135437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63" y="3846513"/>
            <a:ext cx="4135437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481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0" y="246063"/>
            <a:ext cx="18002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06813"/>
            <a:ext cx="384810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0" y="2276475"/>
            <a:ext cx="10287000" cy="23701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Κυανοβακτήρια:</a:t>
            </a:r>
          </a:p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Οι μοναδικοί οργανισμοί του πλανήτη που δεσμεύουν  α) το </a:t>
            </a:r>
            <a:r>
              <a:rPr lang="en-US" altLang="el-GR" sz="3600">
                <a:latin typeface="Calibri" panose="020F0502020204030204" pitchFamily="34" charset="0"/>
              </a:rPr>
              <a:t>CO</a:t>
            </a:r>
            <a:r>
              <a:rPr lang="en-US" altLang="el-GR" sz="3600" baseline="-25000">
                <a:latin typeface="Calibri" panose="020F0502020204030204" pitchFamily="34" charset="0"/>
              </a:rPr>
              <a:t>2</a:t>
            </a:r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(φωτοσυνθέτουν και εκλύουν οξυγόνο) και β) το ατμοσφαιρικό άζωτο</a:t>
            </a:r>
          </a:p>
        </p:txBody>
      </p:sp>
      <p:sp>
        <p:nvSpPr>
          <p:cNvPr id="38920" name="TextBox 7"/>
          <p:cNvSpPr txBox="1">
            <a:spLocks noChangeArrowheads="1"/>
          </p:cNvSpPr>
          <p:nvPr/>
        </p:nvSpPr>
        <p:spPr bwMode="auto">
          <a:xfrm>
            <a:off x="679450" y="6211888"/>
            <a:ext cx="24082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600">
                <a:latin typeface="Calibri" panose="020F0502020204030204" pitchFamily="34" charset="0"/>
              </a:rPr>
              <a:t>σπιρουλίνα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Box 2"/>
          <p:cNvSpPr txBox="1">
            <a:spLocks noChangeArrowheads="1"/>
          </p:cNvSpPr>
          <p:nvPr/>
        </p:nvSpPr>
        <p:spPr bwMode="auto">
          <a:xfrm>
            <a:off x="179388" y="1196975"/>
            <a:ext cx="9896475" cy="37861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Καθοριστικός σταθμός της εξέλιξης</a:t>
            </a:r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: </a:t>
            </a:r>
          </a:p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Η «εμφάνιση» των κυανοβακτηρίων: με τη φωτοσυνθετική τους δράση (έκλυση οξυγόνου) τροποποιήθηκε ριζικά η αρχέγονη ατμόσφαιρα και εμπλουτίσθηκε (και εμπλουτίζεται) με το οξυγόνο.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E:\Steak2009\Pictures\Lake_Thetis-Stromatolites-LaRu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1"/>
          <a:stretch>
            <a:fillRect/>
          </a:stretch>
        </p:blipFill>
        <p:spPr bwMode="auto">
          <a:xfrm>
            <a:off x="0" y="188913"/>
            <a:ext cx="10287000" cy="645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0" y="4303713"/>
            <a:ext cx="3975100" cy="25542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Στρωματόλιθοι: αρχέγονες «κατασκευές» κυανοβακτηρίων</a:t>
            </a:r>
          </a:p>
        </p:txBody>
      </p:sp>
      <p:sp>
        <p:nvSpPr>
          <p:cNvPr id="4" name="Rectangle 3"/>
          <p:cNvSpPr/>
          <p:nvPr/>
        </p:nvSpPr>
        <p:spPr>
          <a:xfrm>
            <a:off x="9535988" y="6396334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chemeClr val="bg1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chemeClr val="bg1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1"/>
          <p:cNvSpPr txBox="1">
            <a:spLocks noChangeArrowheads="1"/>
          </p:cNvSpPr>
          <p:nvPr/>
        </p:nvSpPr>
        <p:spPr bwMode="auto">
          <a:xfrm>
            <a:off x="4016375" y="612775"/>
            <a:ext cx="6078538" cy="13223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Η ΣΥΜΒΙΩΤΙΚΗ ΔΕΣΜΕΥΣΗ ΤΟΥ ΑΖΩΤΟΥ</a:t>
            </a:r>
            <a:endParaRPr lang="el-GR" altLang="el-GR" sz="3600">
              <a:latin typeface="Calibri" panose="020F0502020204030204" pitchFamily="34" charset="0"/>
            </a:endParaRPr>
          </a:p>
        </p:txBody>
      </p:sp>
      <p:pic>
        <p:nvPicPr>
          <p:cNvPr id="41987" name="Picture 2" descr="rizo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05"/>
          <a:stretch>
            <a:fillRect/>
          </a:stretch>
        </p:blipFill>
        <p:spPr bwMode="auto">
          <a:xfrm>
            <a:off x="174625" y="423863"/>
            <a:ext cx="3768725" cy="588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Box 3"/>
          <p:cNvSpPr txBox="1">
            <a:spLocks noChangeArrowheads="1"/>
          </p:cNvSpPr>
          <p:nvPr/>
        </p:nvSpPr>
        <p:spPr bwMode="auto">
          <a:xfrm>
            <a:off x="3838575" y="3644900"/>
            <a:ext cx="6429375" cy="255428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ΤΟ ΣΥΜΒΙΩΤΙΚΟ ΣΥΣΤΗΜΑ ΓΕΩΡΓΙΚΟΥ ΕΝΔΙΑΦΕΡΟΝΤΟΣ:</a:t>
            </a:r>
          </a:p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ΡΙΖΕΣ ΨΥΧΑΝΘΩΝ + ΡΙΖΟΒΙΑ</a:t>
            </a:r>
            <a:endParaRPr lang="el-GR" altLang="el-GR" sz="36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10" name="Straight Connector 5"/>
          <p:cNvCxnSpPr>
            <a:cxnSpLocks noChangeShapeType="1"/>
          </p:cNvCxnSpPr>
          <p:nvPr/>
        </p:nvCxnSpPr>
        <p:spPr bwMode="auto">
          <a:xfrm>
            <a:off x="4927600" y="1412875"/>
            <a:ext cx="0" cy="3600450"/>
          </a:xfrm>
          <a:prstGeom prst="line">
            <a:avLst/>
          </a:prstGeom>
          <a:noFill/>
          <a:ln w="2540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1" name="TextBox 6"/>
          <p:cNvSpPr txBox="1">
            <a:spLocks noChangeArrowheads="1"/>
          </p:cNvSpPr>
          <p:nvPr/>
        </p:nvSpPr>
        <p:spPr bwMode="auto">
          <a:xfrm>
            <a:off x="2944813" y="730250"/>
            <a:ext cx="3927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600">
                <a:latin typeface="Calibri" panose="020F0502020204030204" pitchFamily="34" charset="0"/>
              </a:rPr>
              <a:t>ΦΥΤΟ (ΨΥΧΑΝΘΕΣ)</a:t>
            </a:r>
            <a:endParaRPr lang="en-US" altLang="el-GR" sz="3600">
              <a:latin typeface="Calibri" panose="020F0502020204030204" pitchFamily="34" charset="0"/>
            </a:endParaRPr>
          </a:p>
        </p:txBody>
      </p:sp>
      <p:sp>
        <p:nvSpPr>
          <p:cNvPr id="43012" name="TextBox 7"/>
          <p:cNvSpPr txBox="1">
            <a:spLocks noChangeArrowheads="1"/>
          </p:cNvSpPr>
          <p:nvPr/>
        </p:nvSpPr>
        <p:spPr bwMode="auto">
          <a:xfrm>
            <a:off x="1933575" y="5057775"/>
            <a:ext cx="60896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ΑΖΩΤΟΔΕΣΜΕΥΤΙΚΟ ΒΑΚΤΗΡΙΟ</a:t>
            </a:r>
          </a:p>
          <a:p>
            <a:pPr algn="ctr" eaLnBrk="1" hangingPunct="1"/>
            <a:r>
              <a:rPr lang="el-GR" altLang="el-GR" sz="3600">
                <a:latin typeface="Calibri" panose="020F0502020204030204" pitchFamily="34" charset="0"/>
              </a:rPr>
              <a:t>(ΡΙΖΟΒΙΑ)</a:t>
            </a:r>
            <a:endParaRPr lang="en-US" altLang="el-GR" sz="3600">
              <a:latin typeface="Calibri" panose="020F0502020204030204" pitchFamily="34" charset="0"/>
            </a:endParaRPr>
          </a:p>
        </p:txBody>
      </p:sp>
      <p:cxnSp>
        <p:nvCxnSpPr>
          <p:cNvPr id="43013" name="Straight Arrow Connector 9"/>
          <p:cNvCxnSpPr>
            <a:cxnSpLocks noChangeShapeType="1"/>
          </p:cNvCxnSpPr>
          <p:nvPr/>
        </p:nvCxnSpPr>
        <p:spPr bwMode="auto">
          <a:xfrm>
            <a:off x="5653088" y="2676525"/>
            <a:ext cx="0" cy="2160588"/>
          </a:xfrm>
          <a:prstGeom prst="straightConnector1">
            <a:avLst/>
          </a:prstGeom>
          <a:noFill/>
          <a:ln w="76200" algn="ctr">
            <a:solidFill>
              <a:srgbClr val="FFFF00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3014" name="Straight Arrow Connector 10"/>
          <p:cNvCxnSpPr>
            <a:cxnSpLocks noChangeShapeType="1"/>
          </p:cNvCxnSpPr>
          <p:nvPr/>
        </p:nvCxnSpPr>
        <p:spPr bwMode="auto">
          <a:xfrm>
            <a:off x="3414713" y="1376363"/>
            <a:ext cx="0" cy="2159000"/>
          </a:xfrm>
          <a:prstGeom prst="straightConnector1">
            <a:avLst/>
          </a:prstGeom>
          <a:noFill/>
          <a:ln w="76200" algn="ctr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015" name="TextBox 11"/>
          <p:cNvSpPr txBox="1">
            <a:spLocks noChangeArrowheads="1"/>
          </p:cNvSpPr>
          <p:nvPr/>
        </p:nvSpPr>
        <p:spPr bwMode="auto">
          <a:xfrm>
            <a:off x="5033963" y="2163763"/>
            <a:ext cx="1239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latin typeface="Calibri" panose="020F0502020204030204" pitchFamily="34" charset="0"/>
              </a:rPr>
              <a:t>άζωτο</a:t>
            </a:r>
            <a:endParaRPr lang="en-US" altLang="el-GR" sz="3200">
              <a:latin typeface="Calibri" panose="020F0502020204030204" pitchFamily="34" charset="0"/>
            </a:endParaRPr>
          </a:p>
        </p:txBody>
      </p:sp>
      <p:sp>
        <p:nvSpPr>
          <p:cNvPr id="43016" name="TextBox 12"/>
          <p:cNvSpPr txBox="1">
            <a:spLocks noChangeArrowheads="1"/>
          </p:cNvSpPr>
          <p:nvPr/>
        </p:nvSpPr>
        <p:spPr bwMode="auto">
          <a:xfrm>
            <a:off x="2047875" y="3463925"/>
            <a:ext cx="269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latin typeface="Calibri" panose="020F0502020204030204" pitchFamily="34" charset="0"/>
              </a:rPr>
              <a:t>υδατάνθρακες</a:t>
            </a:r>
            <a:endParaRPr lang="en-US" altLang="el-GR" sz="3200">
              <a:latin typeface="Calibri" panose="020F0502020204030204" pitchFamily="34" charset="0"/>
            </a:endParaRPr>
          </a:p>
        </p:txBody>
      </p:sp>
      <p:sp>
        <p:nvSpPr>
          <p:cNvPr id="43017" name="TextBox 13"/>
          <p:cNvSpPr txBox="1">
            <a:spLocks noChangeArrowheads="1"/>
          </p:cNvSpPr>
          <p:nvPr/>
        </p:nvSpPr>
        <p:spPr bwMode="auto">
          <a:xfrm>
            <a:off x="-30163" y="0"/>
            <a:ext cx="2249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600">
                <a:latin typeface="Calibri" panose="020F0502020204030204" pitchFamily="34" charset="0"/>
              </a:rPr>
              <a:t>ΣΥΜΒΙΩΣΗ</a:t>
            </a:r>
            <a:endParaRPr lang="en-US" altLang="el-GR" sz="36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rizo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188913"/>
            <a:ext cx="10287000" cy="563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4748213" y="260350"/>
            <a:ext cx="4681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ΦΥΜΑΤΙΑ ΣΕ ΡΙΖΕΣ ΤΡΙΦΥΛΙΟΥ</a:t>
            </a:r>
            <a:endParaRPr lang="en-GB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 flipH="1">
            <a:off x="1687513" y="692150"/>
            <a:ext cx="5111750" cy="14414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37" name="Line 5"/>
          <p:cNvSpPr>
            <a:spLocks noChangeShapeType="1"/>
          </p:cNvSpPr>
          <p:nvPr/>
        </p:nvSpPr>
        <p:spPr bwMode="auto">
          <a:xfrm flipH="1">
            <a:off x="2190750" y="692150"/>
            <a:ext cx="4681538" cy="31686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38" name="Text Box 6"/>
          <p:cNvSpPr txBox="1">
            <a:spLocks noChangeArrowheads="1"/>
          </p:cNvSpPr>
          <p:nvPr/>
        </p:nvSpPr>
        <p:spPr bwMode="auto">
          <a:xfrm>
            <a:off x="6367463" y="3141663"/>
            <a:ext cx="24685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Πυρήνας κυττάρου ενός φυματίου</a:t>
            </a:r>
          </a:p>
        </p:txBody>
      </p:sp>
      <p:sp>
        <p:nvSpPr>
          <p:cNvPr id="44039" name="Freeform 7"/>
          <p:cNvSpPr>
            <a:spLocks/>
          </p:cNvSpPr>
          <p:nvPr/>
        </p:nvSpPr>
        <p:spPr bwMode="auto">
          <a:xfrm>
            <a:off x="5503863" y="4652963"/>
            <a:ext cx="688975" cy="522287"/>
          </a:xfrm>
          <a:custGeom>
            <a:avLst/>
            <a:gdLst>
              <a:gd name="T0" fmla="*/ 2147483647 w 434"/>
              <a:gd name="T1" fmla="*/ 2147483647 h 329"/>
              <a:gd name="T2" fmla="*/ 2147483647 w 434"/>
              <a:gd name="T3" fmla="*/ 2147483647 h 329"/>
              <a:gd name="T4" fmla="*/ 2147483647 w 434"/>
              <a:gd name="T5" fmla="*/ 2147483647 h 329"/>
              <a:gd name="T6" fmla="*/ 2147483647 w 434"/>
              <a:gd name="T7" fmla="*/ 2147483647 h 329"/>
              <a:gd name="T8" fmla="*/ 2147483647 w 434"/>
              <a:gd name="T9" fmla="*/ 2147483647 h 329"/>
              <a:gd name="T10" fmla="*/ 2147483647 w 434"/>
              <a:gd name="T11" fmla="*/ 2147483647 h 329"/>
              <a:gd name="T12" fmla="*/ 2147483647 w 434"/>
              <a:gd name="T13" fmla="*/ 2147483647 h 329"/>
              <a:gd name="T14" fmla="*/ 2147483647 w 434"/>
              <a:gd name="T15" fmla="*/ 2147483647 h 329"/>
              <a:gd name="T16" fmla="*/ 2147483647 w 434"/>
              <a:gd name="T17" fmla="*/ 2147483647 h 329"/>
              <a:gd name="T18" fmla="*/ 2147483647 w 434"/>
              <a:gd name="T19" fmla="*/ 2147483647 h 329"/>
              <a:gd name="T20" fmla="*/ 0 w 434"/>
              <a:gd name="T21" fmla="*/ 2147483647 h 32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34"/>
              <a:gd name="T34" fmla="*/ 0 h 329"/>
              <a:gd name="T35" fmla="*/ 434 w 434"/>
              <a:gd name="T36" fmla="*/ 329 h 32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34" h="329">
                <a:moveTo>
                  <a:pt x="61" y="201"/>
                </a:moveTo>
                <a:cubicBezTo>
                  <a:pt x="30" y="159"/>
                  <a:pt x="19" y="169"/>
                  <a:pt x="8" y="117"/>
                </a:cubicBezTo>
                <a:cubicBezTo>
                  <a:pt x="16" y="79"/>
                  <a:pt x="16" y="62"/>
                  <a:pt x="53" y="49"/>
                </a:cubicBezTo>
                <a:cubicBezTo>
                  <a:pt x="105" y="0"/>
                  <a:pt x="295" y="67"/>
                  <a:pt x="372" y="79"/>
                </a:cubicBezTo>
                <a:cubicBezTo>
                  <a:pt x="380" y="87"/>
                  <a:pt x="388" y="93"/>
                  <a:pt x="395" y="102"/>
                </a:cubicBezTo>
                <a:cubicBezTo>
                  <a:pt x="406" y="116"/>
                  <a:pt x="425" y="147"/>
                  <a:pt x="425" y="147"/>
                </a:cubicBezTo>
                <a:cubicBezTo>
                  <a:pt x="418" y="232"/>
                  <a:pt x="434" y="233"/>
                  <a:pt x="379" y="269"/>
                </a:cubicBezTo>
                <a:cubicBezTo>
                  <a:pt x="367" y="306"/>
                  <a:pt x="348" y="320"/>
                  <a:pt x="311" y="329"/>
                </a:cubicBezTo>
                <a:cubicBezTo>
                  <a:pt x="262" y="324"/>
                  <a:pt x="212" y="314"/>
                  <a:pt x="167" y="291"/>
                </a:cubicBezTo>
                <a:cubicBezTo>
                  <a:pt x="109" y="262"/>
                  <a:pt x="69" y="206"/>
                  <a:pt x="16" y="170"/>
                </a:cubicBezTo>
                <a:cubicBezTo>
                  <a:pt x="6" y="142"/>
                  <a:pt x="12" y="154"/>
                  <a:pt x="0" y="132"/>
                </a:cubicBezTo>
              </a:path>
            </a:pathLst>
          </a:custGeom>
          <a:noFill/>
          <a:ln w="762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40" name="Freeform 8"/>
          <p:cNvSpPr>
            <a:spLocks/>
          </p:cNvSpPr>
          <p:nvPr/>
        </p:nvSpPr>
        <p:spPr bwMode="auto">
          <a:xfrm>
            <a:off x="4999038" y="3486150"/>
            <a:ext cx="323850" cy="374650"/>
          </a:xfrm>
          <a:custGeom>
            <a:avLst/>
            <a:gdLst>
              <a:gd name="T0" fmla="*/ 2147483647 w 204"/>
              <a:gd name="T1" fmla="*/ 0 h 236"/>
              <a:gd name="T2" fmla="*/ 2147483647 w 204"/>
              <a:gd name="T3" fmla="*/ 2147483647 h 236"/>
              <a:gd name="T4" fmla="*/ 2147483647 w 204"/>
              <a:gd name="T5" fmla="*/ 2147483647 h 236"/>
              <a:gd name="T6" fmla="*/ 2147483647 w 204"/>
              <a:gd name="T7" fmla="*/ 2147483647 h 236"/>
              <a:gd name="T8" fmla="*/ 0 w 204"/>
              <a:gd name="T9" fmla="*/ 2147483647 h 236"/>
              <a:gd name="T10" fmla="*/ 2147483647 w 204"/>
              <a:gd name="T11" fmla="*/ 2147483647 h 2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04"/>
              <a:gd name="T19" fmla="*/ 0 h 236"/>
              <a:gd name="T20" fmla="*/ 204 w 204"/>
              <a:gd name="T21" fmla="*/ 236 h 2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04" h="236">
                <a:moveTo>
                  <a:pt x="61" y="0"/>
                </a:moveTo>
                <a:cubicBezTo>
                  <a:pt x="100" y="6"/>
                  <a:pt x="136" y="16"/>
                  <a:pt x="175" y="22"/>
                </a:cubicBezTo>
                <a:cubicBezTo>
                  <a:pt x="204" y="118"/>
                  <a:pt x="197" y="181"/>
                  <a:pt x="114" y="235"/>
                </a:cubicBezTo>
                <a:cubicBezTo>
                  <a:pt x="99" y="232"/>
                  <a:pt x="81" y="236"/>
                  <a:pt x="68" y="227"/>
                </a:cubicBezTo>
                <a:cubicBezTo>
                  <a:pt x="55" y="218"/>
                  <a:pt x="6" y="138"/>
                  <a:pt x="0" y="121"/>
                </a:cubicBezTo>
                <a:cubicBezTo>
                  <a:pt x="11" y="13"/>
                  <a:pt x="2" y="15"/>
                  <a:pt x="106" y="15"/>
                </a:cubicBezTo>
              </a:path>
            </a:pathLst>
          </a:cu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41" name="Freeform 9"/>
          <p:cNvSpPr>
            <a:spLocks/>
          </p:cNvSpPr>
          <p:nvPr/>
        </p:nvSpPr>
        <p:spPr bwMode="auto">
          <a:xfrm>
            <a:off x="8326438" y="1449388"/>
            <a:ext cx="757237" cy="1182687"/>
          </a:xfrm>
          <a:custGeom>
            <a:avLst/>
            <a:gdLst>
              <a:gd name="T0" fmla="*/ 2147483647 w 477"/>
              <a:gd name="T1" fmla="*/ 2147483647 h 745"/>
              <a:gd name="T2" fmla="*/ 2147483647 w 477"/>
              <a:gd name="T3" fmla="*/ 2147483647 h 745"/>
              <a:gd name="T4" fmla="*/ 2147483647 w 477"/>
              <a:gd name="T5" fmla="*/ 2147483647 h 745"/>
              <a:gd name="T6" fmla="*/ 2147483647 w 477"/>
              <a:gd name="T7" fmla="*/ 2147483647 h 745"/>
              <a:gd name="T8" fmla="*/ 2147483647 w 477"/>
              <a:gd name="T9" fmla="*/ 2147483647 h 745"/>
              <a:gd name="T10" fmla="*/ 2147483647 w 477"/>
              <a:gd name="T11" fmla="*/ 2147483647 h 745"/>
              <a:gd name="T12" fmla="*/ 2147483647 w 477"/>
              <a:gd name="T13" fmla="*/ 2147483647 h 745"/>
              <a:gd name="T14" fmla="*/ 2147483647 w 477"/>
              <a:gd name="T15" fmla="*/ 2147483647 h 745"/>
              <a:gd name="T16" fmla="*/ 2147483647 w 477"/>
              <a:gd name="T17" fmla="*/ 2147483647 h 745"/>
              <a:gd name="T18" fmla="*/ 2147483647 w 477"/>
              <a:gd name="T19" fmla="*/ 2147483647 h 745"/>
              <a:gd name="T20" fmla="*/ 2147483647 w 477"/>
              <a:gd name="T21" fmla="*/ 2147483647 h 745"/>
              <a:gd name="T22" fmla="*/ 2147483647 w 477"/>
              <a:gd name="T23" fmla="*/ 2147483647 h 745"/>
              <a:gd name="T24" fmla="*/ 2147483647 w 477"/>
              <a:gd name="T25" fmla="*/ 2147483647 h 745"/>
              <a:gd name="T26" fmla="*/ 2147483647 w 477"/>
              <a:gd name="T27" fmla="*/ 2147483647 h 745"/>
              <a:gd name="T28" fmla="*/ 2147483647 w 477"/>
              <a:gd name="T29" fmla="*/ 2147483647 h 745"/>
              <a:gd name="T30" fmla="*/ 0 w 477"/>
              <a:gd name="T31" fmla="*/ 2147483647 h 745"/>
              <a:gd name="T32" fmla="*/ 2147483647 w 477"/>
              <a:gd name="T33" fmla="*/ 2147483647 h 745"/>
              <a:gd name="T34" fmla="*/ 2147483647 w 477"/>
              <a:gd name="T35" fmla="*/ 2147483647 h 745"/>
              <a:gd name="T36" fmla="*/ 2147483647 w 477"/>
              <a:gd name="T37" fmla="*/ 2147483647 h 745"/>
              <a:gd name="T38" fmla="*/ 2147483647 w 477"/>
              <a:gd name="T39" fmla="*/ 2147483647 h 745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77"/>
              <a:gd name="T61" fmla="*/ 0 h 745"/>
              <a:gd name="T62" fmla="*/ 477 w 477"/>
              <a:gd name="T63" fmla="*/ 745 h 745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77" h="745">
                <a:moveTo>
                  <a:pt x="15" y="239"/>
                </a:moveTo>
                <a:cubicBezTo>
                  <a:pt x="38" y="254"/>
                  <a:pt x="41" y="251"/>
                  <a:pt x="53" y="277"/>
                </a:cubicBezTo>
                <a:cubicBezTo>
                  <a:pt x="55" y="280"/>
                  <a:pt x="65" y="319"/>
                  <a:pt x="68" y="322"/>
                </a:cubicBezTo>
                <a:cubicBezTo>
                  <a:pt x="74" y="328"/>
                  <a:pt x="83" y="327"/>
                  <a:pt x="91" y="330"/>
                </a:cubicBezTo>
                <a:cubicBezTo>
                  <a:pt x="105" y="375"/>
                  <a:pt x="88" y="332"/>
                  <a:pt x="121" y="375"/>
                </a:cubicBezTo>
                <a:cubicBezTo>
                  <a:pt x="144" y="404"/>
                  <a:pt x="155" y="434"/>
                  <a:pt x="182" y="459"/>
                </a:cubicBezTo>
                <a:cubicBezTo>
                  <a:pt x="187" y="510"/>
                  <a:pt x="189" y="586"/>
                  <a:pt x="227" y="626"/>
                </a:cubicBezTo>
                <a:cubicBezTo>
                  <a:pt x="243" y="669"/>
                  <a:pt x="305" y="716"/>
                  <a:pt x="348" y="732"/>
                </a:cubicBezTo>
                <a:cubicBezTo>
                  <a:pt x="408" y="727"/>
                  <a:pt x="459" y="745"/>
                  <a:pt x="477" y="686"/>
                </a:cubicBezTo>
                <a:cubicBezTo>
                  <a:pt x="431" y="640"/>
                  <a:pt x="406" y="581"/>
                  <a:pt x="371" y="527"/>
                </a:cubicBezTo>
                <a:cubicBezTo>
                  <a:pt x="340" y="479"/>
                  <a:pt x="344" y="410"/>
                  <a:pt x="318" y="360"/>
                </a:cubicBezTo>
                <a:cubicBezTo>
                  <a:pt x="302" y="329"/>
                  <a:pt x="272" y="310"/>
                  <a:pt x="250" y="284"/>
                </a:cubicBezTo>
                <a:cubicBezTo>
                  <a:pt x="234" y="265"/>
                  <a:pt x="219" y="216"/>
                  <a:pt x="219" y="216"/>
                </a:cubicBezTo>
                <a:cubicBezTo>
                  <a:pt x="226" y="175"/>
                  <a:pt x="235" y="154"/>
                  <a:pt x="219" y="110"/>
                </a:cubicBezTo>
                <a:cubicBezTo>
                  <a:pt x="197" y="48"/>
                  <a:pt x="117" y="21"/>
                  <a:pt x="60" y="12"/>
                </a:cubicBezTo>
                <a:cubicBezTo>
                  <a:pt x="28" y="0"/>
                  <a:pt x="19" y="6"/>
                  <a:pt x="0" y="34"/>
                </a:cubicBezTo>
                <a:cubicBezTo>
                  <a:pt x="6" y="76"/>
                  <a:pt x="16" y="114"/>
                  <a:pt x="22" y="156"/>
                </a:cubicBezTo>
                <a:cubicBezTo>
                  <a:pt x="25" y="191"/>
                  <a:pt x="26" y="227"/>
                  <a:pt x="30" y="262"/>
                </a:cubicBezTo>
                <a:cubicBezTo>
                  <a:pt x="31" y="270"/>
                  <a:pt x="32" y="279"/>
                  <a:pt x="38" y="284"/>
                </a:cubicBezTo>
                <a:cubicBezTo>
                  <a:pt x="85" y="318"/>
                  <a:pt x="83" y="282"/>
                  <a:pt x="83" y="307"/>
                </a:cubicBezTo>
              </a:path>
            </a:pathLst>
          </a:custGeom>
          <a:noFill/>
          <a:ln w="5715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H="1">
            <a:off x="3919538" y="1989138"/>
            <a:ext cx="4537075" cy="381635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43" name="Line 11"/>
          <p:cNvSpPr>
            <a:spLocks noChangeShapeType="1"/>
          </p:cNvSpPr>
          <p:nvPr/>
        </p:nvSpPr>
        <p:spPr bwMode="auto">
          <a:xfrm flipH="1">
            <a:off x="3703638" y="3789363"/>
            <a:ext cx="1295400" cy="2016125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 flipH="1">
            <a:off x="4135438" y="5013325"/>
            <a:ext cx="1368425" cy="792163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692150" y="5876925"/>
            <a:ext cx="8929688" cy="830263"/>
          </a:xfrm>
          <a:prstGeom prst="rect">
            <a:avLst/>
          </a:prstGeom>
          <a:noFill/>
          <a:ln w="57150">
            <a:solidFill>
              <a:srgbClr val="CC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Κύστες μέσα στις οποίες απαντούν τα βακτηριοειδή (ριζόβια).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Το κόκκινο χρώμα οφείλεται στην παρουσία της λεγκαιμοσφαιρίνης</a:t>
            </a:r>
          </a:p>
        </p:txBody>
      </p:sp>
      <p:sp>
        <p:nvSpPr>
          <p:cNvPr id="44046" name="TextBox 13"/>
          <p:cNvSpPr txBox="1">
            <a:spLocks noChangeArrowheads="1"/>
          </p:cNvSpPr>
          <p:nvPr/>
        </p:nvSpPr>
        <p:spPr bwMode="auto">
          <a:xfrm>
            <a:off x="174625" y="188913"/>
            <a:ext cx="377983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Συμβιωτική δέσμευση: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Ριζόβια και ρίζες ψυχανθών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GregDiamantidis\Documents\REC09\Anaktisi09\DEPARTEMENT\eikones\σιταρι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22"/>
          <a:stretch>
            <a:fillRect/>
          </a:stretch>
        </p:blipFill>
        <p:spPr bwMode="auto">
          <a:xfrm>
            <a:off x="6151563" y="2395538"/>
            <a:ext cx="4135437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4" descr="C:\Users\GregDiamantidis\Documents\REC09\Anaktisi09\POOL-FIG-SLIDES\EIKONES ΜΑΘΗΜΑΤΟΣ-ΠΡΟ&amp;ΜΕΤΑ\FYTA-TOMEA\FAS-ANAR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00"/>
          <a:stretch>
            <a:fillRect/>
          </a:stretch>
        </p:blipFill>
        <p:spPr bwMode="auto">
          <a:xfrm>
            <a:off x="0" y="0"/>
            <a:ext cx="427990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TextBox 4"/>
          <p:cNvSpPr txBox="1">
            <a:spLocks noChangeArrowheads="1"/>
          </p:cNvSpPr>
          <p:nvPr/>
        </p:nvSpPr>
        <p:spPr bwMode="auto">
          <a:xfrm>
            <a:off x="174625" y="5229225"/>
            <a:ext cx="57197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Η σκέψη να μεταφερθούν τα </a:t>
            </a:r>
            <a:r>
              <a:rPr lang="en-US" altLang="el-GR" i="1">
                <a:latin typeface="Calibri" panose="020F0502020204030204" pitchFamily="34" charset="0"/>
              </a:rPr>
              <a:t>NIF</a:t>
            </a:r>
            <a:r>
              <a:rPr lang="en-US" altLang="el-GR">
                <a:latin typeface="Calibri" panose="020F0502020204030204" pitchFamily="34" charset="0"/>
              </a:rPr>
              <a:t> </a:t>
            </a:r>
            <a:r>
              <a:rPr lang="el-GR" altLang="el-GR">
                <a:latin typeface="Calibri" panose="020F0502020204030204" pitchFamily="34" charset="0"/>
              </a:rPr>
              <a:t>γονίδια</a:t>
            </a:r>
            <a:r>
              <a:rPr lang="en-US" altLang="el-GR">
                <a:latin typeface="Calibri" panose="020F0502020204030204" pitchFamily="34" charset="0"/>
              </a:rPr>
              <a:t> </a:t>
            </a:r>
            <a:r>
              <a:rPr lang="el-GR" altLang="el-GR">
                <a:latin typeface="Calibri" panose="020F0502020204030204" pitchFamily="34" charset="0"/>
              </a:rPr>
              <a:t>από τα ριζόβια στο π.χ. καλαμπόκι εγκαταλείφθηκε ως ιδιαιτέρως επικίνδυνη για τον πλανήτη Γη...Γιατί επικίνδυνη;</a:t>
            </a:r>
          </a:p>
        </p:txBody>
      </p:sp>
      <p:sp>
        <p:nvSpPr>
          <p:cNvPr id="45061" name="TextBox 5"/>
          <p:cNvSpPr txBox="1">
            <a:spLocks noChangeArrowheads="1"/>
          </p:cNvSpPr>
          <p:nvPr/>
        </p:nvSpPr>
        <p:spPr bwMode="auto">
          <a:xfrm>
            <a:off x="4279900" y="41275"/>
            <a:ext cx="60071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Τα υπεύθυνα γονίδια των ριζοβίων που κωδικοποιούν τις πρωτεΐνες (π.χ., τη νιτρογενάση)  που εμπλέκονται στη συμβιωτική δέσμευση αζώτου (</a:t>
            </a:r>
            <a:r>
              <a:rPr lang="en-US" altLang="el-GR" i="1">
                <a:latin typeface="Calibri" panose="020F0502020204030204" pitchFamily="34" charset="0"/>
              </a:rPr>
              <a:t>NIF</a:t>
            </a:r>
            <a:r>
              <a:rPr lang="el-GR" altLang="el-GR" i="1">
                <a:latin typeface="Calibri" panose="020F0502020204030204" pitchFamily="34" charset="0"/>
              </a:rPr>
              <a:t> </a:t>
            </a:r>
            <a:r>
              <a:rPr lang="el-GR" altLang="el-GR">
                <a:latin typeface="Calibri" panose="020F0502020204030204" pitchFamily="34" charset="0"/>
              </a:rPr>
              <a:t>γονίδια) στις ρίζες των ψυχανθών έχουν ταυτοποιηθεί...</a:t>
            </a:r>
          </a:p>
        </p:txBody>
      </p:sp>
      <p:sp>
        <p:nvSpPr>
          <p:cNvPr id="8" name="Right Arrow 7"/>
          <p:cNvSpPr/>
          <p:nvPr/>
        </p:nvSpPr>
        <p:spPr bwMode="auto">
          <a:xfrm rot="1957136">
            <a:off x="1358900" y="3475038"/>
            <a:ext cx="8185150" cy="909637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l-GR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cs typeface="+mn-cs"/>
            </a:endParaRPr>
          </a:p>
        </p:txBody>
      </p:sp>
      <p:pic>
        <p:nvPicPr>
          <p:cNvPr id="45063" name="Picture 5" descr="C:\Users\GregDiamantidis\Documents\REC09\Anaktisi09\POOL-FIG-SLIDES\EIKONES ΜΑΘΗΜΑΤΟΣ-ΠΡΟ&amp;ΜΕΤΑ\FYMATIA\P42700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2" t="14510" r="14848" b="35719"/>
          <a:stretch>
            <a:fillRect/>
          </a:stretch>
        </p:blipFill>
        <p:spPr bwMode="auto">
          <a:xfrm>
            <a:off x="3198813" y="2349500"/>
            <a:ext cx="3313112" cy="282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3352800"/>
            <a:ext cx="2592387" cy="346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1484313"/>
            <a:ext cx="6129337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Box 2"/>
          <p:cNvSpPr txBox="1">
            <a:spLocks noChangeArrowheads="1"/>
          </p:cNvSpPr>
          <p:nvPr/>
        </p:nvSpPr>
        <p:spPr bwMode="auto">
          <a:xfrm>
            <a:off x="4433888" y="44450"/>
            <a:ext cx="582295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 u="sng">
                <a:latin typeface="Calibri" panose="020F0502020204030204" pitchFamily="34" charset="0"/>
              </a:rPr>
              <a:t>Συμβιωτικό σύστημα δέσμευσης αζώτου</a:t>
            </a:r>
            <a:r>
              <a:rPr lang="el-GR" altLang="el-GR" sz="3200">
                <a:latin typeface="Calibri" panose="020F0502020204030204" pitchFamily="34" charset="0"/>
              </a:rPr>
              <a:t>:</a:t>
            </a:r>
          </a:p>
          <a:p>
            <a:pPr algn="ctr" eaLnBrk="1" hangingPunct="1"/>
            <a:r>
              <a:rPr lang="en-US" altLang="el-GR" sz="3200" i="1">
                <a:latin typeface="Calibri" panose="020F0502020204030204" pitchFamily="34" charset="0"/>
              </a:rPr>
              <a:t>Anabaena azollae </a:t>
            </a:r>
            <a:r>
              <a:rPr lang="en-US" altLang="el-GR" sz="3200">
                <a:latin typeface="Calibri" panose="020F0502020204030204" pitchFamily="34" charset="0"/>
              </a:rPr>
              <a:t>(</a:t>
            </a:r>
            <a:r>
              <a:rPr lang="el-GR" altLang="el-GR" sz="3200">
                <a:latin typeface="Calibri" panose="020F0502020204030204" pitchFamily="34" charset="0"/>
              </a:rPr>
              <a:t>κυανοβακτήρι</a:t>
            </a:r>
            <a:r>
              <a:rPr lang="en-US" altLang="el-GR" sz="3200">
                <a:latin typeface="Calibri" panose="020F0502020204030204" pitchFamily="34" charset="0"/>
              </a:rPr>
              <a:t>o)</a:t>
            </a:r>
            <a:r>
              <a:rPr lang="el-GR" altLang="el-GR" sz="3200">
                <a:latin typeface="Calibri" panose="020F0502020204030204" pitchFamily="34" charset="0"/>
              </a:rPr>
              <a:t> και η φτέρη </a:t>
            </a:r>
            <a:r>
              <a:rPr lang="en-US" altLang="el-GR" sz="3200">
                <a:latin typeface="Calibri" panose="020F0502020204030204" pitchFamily="34" charset="0"/>
              </a:rPr>
              <a:t>azolla</a:t>
            </a:r>
            <a:endParaRPr lang="el-GR" altLang="el-GR" sz="320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9138"/>
            <a:ext cx="262255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8" name="Freeform 7"/>
          <p:cNvSpPr>
            <a:spLocks/>
          </p:cNvSpPr>
          <p:nvPr/>
        </p:nvSpPr>
        <p:spPr bwMode="auto">
          <a:xfrm rot="481910">
            <a:off x="2613025" y="804863"/>
            <a:ext cx="1377950" cy="3984625"/>
          </a:xfrm>
          <a:custGeom>
            <a:avLst/>
            <a:gdLst>
              <a:gd name="T0" fmla="*/ 0 w 649515"/>
              <a:gd name="T1" fmla="*/ 0 h 3984171"/>
              <a:gd name="T2" fmla="*/ 122197605 w 649515"/>
              <a:gd name="T3" fmla="*/ 1546833 h 3984171"/>
              <a:gd name="T4" fmla="*/ 21068747 w 649515"/>
              <a:gd name="T5" fmla="*/ 3986895 h 3984171"/>
              <a:gd name="T6" fmla="*/ 0 60000 65536"/>
              <a:gd name="T7" fmla="*/ 0 60000 65536"/>
              <a:gd name="T8" fmla="*/ 0 60000 65536"/>
              <a:gd name="T9" fmla="*/ 0 w 649515"/>
              <a:gd name="T10" fmla="*/ 0 h 3984171"/>
              <a:gd name="T11" fmla="*/ 649515 w 649515"/>
              <a:gd name="T12" fmla="*/ 3984171 h 39841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9515" h="3984171">
                <a:moveTo>
                  <a:pt x="0" y="0"/>
                </a:moveTo>
                <a:cubicBezTo>
                  <a:pt x="306614" y="440871"/>
                  <a:pt x="613229" y="881743"/>
                  <a:pt x="631372" y="1545771"/>
                </a:cubicBezTo>
                <a:cubicBezTo>
                  <a:pt x="649515" y="2209799"/>
                  <a:pt x="379186" y="3096985"/>
                  <a:pt x="108858" y="3984171"/>
                </a:cubicBezTo>
              </a:path>
            </a:pathLst>
          </a:cu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46089" name="Freeform 8"/>
          <p:cNvSpPr>
            <a:spLocks/>
          </p:cNvSpPr>
          <p:nvPr/>
        </p:nvSpPr>
        <p:spPr bwMode="auto">
          <a:xfrm rot="481910">
            <a:off x="2393950" y="2797175"/>
            <a:ext cx="1517650" cy="1971675"/>
          </a:xfrm>
          <a:custGeom>
            <a:avLst/>
            <a:gdLst>
              <a:gd name="T0" fmla="*/ 0 w 649515"/>
              <a:gd name="T1" fmla="*/ 0 h 3984171"/>
              <a:gd name="T2" fmla="*/ 240035778 w 649515"/>
              <a:gd name="T3" fmla="*/ 11236 h 3984171"/>
              <a:gd name="T4" fmla="*/ 41385787 w 649515"/>
              <a:gd name="T5" fmla="*/ 28960 h 3984171"/>
              <a:gd name="T6" fmla="*/ 0 60000 65536"/>
              <a:gd name="T7" fmla="*/ 0 60000 65536"/>
              <a:gd name="T8" fmla="*/ 0 60000 65536"/>
              <a:gd name="T9" fmla="*/ 0 w 649515"/>
              <a:gd name="T10" fmla="*/ 0 h 3984171"/>
              <a:gd name="T11" fmla="*/ 649515 w 649515"/>
              <a:gd name="T12" fmla="*/ 3984171 h 398417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49515" h="3984171">
                <a:moveTo>
                  <a:pt x="0" y="0"/>
                </a:moveTo>
                <a:cubicBezTo>
                  <a:pt x="306614" y="440871"/>
                  <a:pt x="613229" y="881743"/>
                  <a:pt x="631372" y="1545771"/>
                </a:cubicBezTo>
                <a:cubicBezTo>
                  <a:pt x="649515" y="2209799"/>
                  <a:pt x="379186" y="3096985"/>
                  <a:pt x="108858" y="3984171"/>
                </a:cubicBezTo>
              </a:path>
            </a:pathLst>
          </a:custGeom>
          <a:noFill/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l-GR"/>
          </a:p>
        </p:txBody>
      </p:sp>
      <p:cxnSp>
        <p:nvCxnSpPr>
          <p:cNvPr id="46090" name="Straight Arrow Connector 10"/>
          <p:cNvCxnSpPr>
            <a:cxnSpLocks noChangeShapeType="1"/>
          </p:cNvCxnSpPr>
          <p:nvPr/>
        </p:nvCxnSpPr>
        <p:spPr bwMode="auto">
          <a:xfrm flipV="1">
            <a:off x="1903413" y="4724400"/>
            <a:ext cx="4535487" cy="865188"/>
          </a:xfrm>
          <a:prstGeom prst="straightConnector1">
            <a:avLst/>
          </a:prstGeom>
          <a:noFill/>
          <a:ln w="76200" algn="ctr">
            <a:solidFill>
              <a:srgbClr val="FFFF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1" name="TextBox 11"/>
          <p:cNvSpPr txBox="1">
            <a:spLocks noChangeArrowheads="1"/>
          </p:cNvSpPr>
          <p:nvPr/>
        </p:nvSpPr>
        <p:spPr bwMode="auto">
          <a:xfrm>
            <a:off x="2695575" y="0"/>
            <a:ext cx="99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φτέρη</a:t>
            </a:r>
          </a:p>
        </p:txBody>
      </p:sp>
      <p:sp>
        <p:nvSpPr>
          <p:cNvPr id="46092" name="TextBox 12"/>
          <p:cNvSpPr txBox="1">
            <a:spLocks noChangeArrowheads="1"/>
          </p:cNvSpPr>
          <p:nvPr/>
        </p:nvSpPr>
        <p:spPr bwMode="auto">
          <a:xfrm>
            <a:off x="2479675" y="2276475"/>
            <a:ext cx="1477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>
                <a:latin typeface="Calibri" panose="020F0502020204030204" pitchFamily="34" charset="0"/>
              </a:rPr>
              <a:t>Anabaena</a:t>
            </a:r>
            <a:endParaRPr lang="el-GR" altLang="el-GR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1"/>
          <p:cNvSpPr txBox="1">
            <a:spLocks noChangeArrowheads="1"/>
          </p:cNvSpPr>
          <p:nvPr/>
        </p:nvSpPr>
        <p:spPr bwMode="auto">
          <a:xfrm>
            <a:off x="247650" y="0"/>
            <a:ext cx="97917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</a:rPr>
              <a:t>Όταν τα αζωτοδεσμευτικά συστήματα πεθάνουν, η νεκρή οργανική ύλη διασπάται από ποικίλους </a:t>
            </a:r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σαπροφυτικούς οργανισμούς (μύκητες+βακτήρια) </a:t>
            </a:r>
            <a:r>
              <a:rPr lang="el-GR" altLang="el-GR" sz="3200">
                <a:latin typeface="Calibri" panose="020F0502020204030204" pitchFamily="34" charset="0"/>
              </a:rPr>
              <a:t>και το άζωτο των αζωτούχων ουσιών απελευθερώνεται στο περιβάλλον (έδαφος, νερό) με τη μορφή του αμμωνιακού ιόντος (</a:t>
            </a:r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3200" baseline="-25000">
                <a:solidFill>
                  <a:srgbClr val="FFFF00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3200" baseline="30000">
                <a:solidFill>
                  <a:srgbClr val="FFFF00"/>
                </a:solidFill>
                <a:latin typeface="Calibri" panose="020F0502020204030204" pitchFamily="34" charset="0"/>
              </a:rPr>
              <a:t>+</a:t>
            </a:r>
            <a:r>
              <a:rPr lang="el-GR" altLang="el-GR" sz="3200">
                <a:latin typeface="Calibri" panose="020F0502020204030204" pitchFamily="34" charset="0"/>
              </a:rPr>
              <a:t>):</a:t>
            </a:r>
          </a:p>
        </p:txBody>
      </p:sp>
      <p:sp>
        <p:nvSpPr>
          <p:cNvPr id="47107" name="AutoShape 3"/>
          <p:cNvSpPr>
            <a:spLocks noChangeArrowheads="1"/>
          </p:cNvSpPr>
          <p:nvPr/>
        </p:nvSpPr>
        <p:spPr bwMode="auto">
          <a:xfrm>
            <a:off x="1543050" y="5924550"/>
            <a:ext cx="2663825" cy="457200"/>
          </a:xfrm>
          <a:prstGeom prst="rightArrow">
            <a:avLst>
              <a:gd name="adj1" fmla="val 50000"/>
              <a:gd name="adj2" fmla="val 102420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47108" name="Text Box 10"/>
          <p:cNvSpPr txBox="1">
            <a:spLocks noChangeArrowheads="1"/>
          </p:cNvSpPr>
          <p:nvPr/>
        </p:nvSpPr>
        <p:spPr bwMode="auto">
          <a:xfrm>
            <a:off x="1471613" y="5589588"/>
            <a:ext cx="2263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47109" name="Text Box 12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7446963" y="3500438"/>
            <a:ext cx="2606675" cy="107791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Νεκρή οργανική ύλη</a:t>
            </a:r>
            <a:endParaRPr lang="en-GB" altLang="el-GR" sz="3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7110" name="Text Box 15"/>
          <p:cNvSpPr txBox="1">
            <a:spLocks noChangeArrowheads="1"/>
          </p:cNvSpPr>
          <p:nvPr/>
        </p:nvSpPr>
        <p:spPr bwMode="auto">
          <a:xfrm>
            <a:off x="7015163" y="4724400"/>
            <a:ext cx="1474787" cy="461963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cxnSp>
        <p:nvCxnSpPr>
          <p:cNvPr id="47111" name="AutoShape 19"/>
          <p:cNvCxnSpPr>
            <a:cxnSpLocks noChangeShapeType="1"/>
            <a:stCxn id="47109" idx="2"/>
            <a:endCxn id="47117" idx="0"/>
          </p:cNvCxnSpPr>
          <p:nvPr/>
        </p:nvCxnSpPr>
        <p:spPr bwMode="auto">
          <a:xfrm rot="5400000">
            <a:off x="7817644" y="4871244"/>
            <a:ext cx="1227138" cy="641350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12" name="Oval 24"/>
          <p:cNvSpPr>
            <a:spLocks noChangeArrowheads="1"/>
          </p:cNvSpPr>
          <p:nvPr/>
        </p:nvSpPr>
        <p:spPr bwMode="auto">
          <a:xfrm>
            <a:off x="174625" y="5661025"/>
            <a:ext cx="1366838" cy="10080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7113" name="Oval 31"/>
          <p:cNvSpPr>
            <a:spLocks noChangeArrowheads="1"/>
          </p:cNvSpPr>
          <p:nvPr/>
        </p:nvSpPr>
        <p:spPr bwMode="auto">
          <a:xfrm>
            <a:off x="4135438" y="5589588"/>
            <a:ext cx="1614487" cy="1008062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47114" name="33 - TextBox"/>
          <p:cNvSpPr txBox="1">
            <a:spLocks noChangeArrowheads="1"/>
          </p:cNvSpPr>
          <p:nvPr/>
        </p:nvSpPr>
        <p:spPr bwMode="auto">
          <a:xfrm>
            <a:off x="8682038" y="5589588"/>
            <a:ext cx="160496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  <a:cs typeface="Tahoma" panose="020B0604030504040204" pitchFamily="34" charset="0"/>
              </a:rPr>
              <a:t>έδαφος (νερά)</a:t>
            </a:r>
          </a:p>
        </p:txBody>
      </p:sp>
      <p:cxnSp>
        <p:nvCxnSpPr>
          <p:cNvPr id="47115" name="AutoShape 19"/>
          <p:cNvCxnSpPr>
            <a:cxnSpLocks noChangeShapeType="1"/>
          </p:cNvCxnSpPr>
          <p:nvPr/>
        </p:nvCxnSpPr>
        <p:spPr bwMode="auto">
          <a:xfrm rot="16200000" flipV="1">
            <a:off x="3589338" y="4622800"/>
            <a:ext cx="1082675" cy="1000125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7116" name="Text Box 12">
            <a:hlinkClick r:id="rId3" action="ppaction://hlinkfile"/>
          </p:cNvPr>
          <p:cNvSpPr txBox="1">
            <a:spLocks noChangeArrowheads="1"/>
          </p:cNvSpPr>
          <p:nvPr/>
        </p:nvSpPr>
        <p:spPr bwMode="auto">
          <a:xfrm>
            <a:off x="0" y="3284538"/>
            <a:ext cx="5935663" cy="15700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Οργανική ύλη</a:t>
            </a:r>
          </a:p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Calibri" panose="020F0502020204030204" pitchFamily="34" charset="0"/>
              </a:rPr>
              <a:t>αζωτούχες ουσίες των αζωτοδεσμευτικών συστημάτων</a:t>
            </a:r>
            <a:endParaRPr lang="en-GB" altLang="el-GR" sz="32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7117" name="Oval 31"/>
          <p:cNvSpPr>
            <a:spLocks noChangeArrowheads="1"/>
          </p:cNvSpPr>
          <p:nvPr/>
        </p:nvSpPr>
        <p:spPr bwMode="auto">
          <a:xfrm>
            <a:off x="7304088" y="5805488"/>
            <a:ext cx="1614487" cy="1008062"/>
          </a:xfrm>
          <a:prstGeom prst="ellipse">
            <a:avLst/>
          </a:prstGeom>
          <a:solidFill>
            <a:schemeClr val="tx1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cxnSp>
        <p:nvCxnSpPr>
          <p:cNvPr id="47118" name="Straight Arrow Connector 15"/>
          <p:cNvCxnSpPr>
            <a:cxnSpLocks noChangeShapeType="1"/>
            <a:stCxn id="47116" idx="3"/>
            <a:endCxn id="47109" idx="1"/>
          </p:cNvCxnSpPr>
          <p:nvPr/>
        </p:nvCxnSpPr>
        <p:spPr bwMode="auto">
          <a:xfrm flipV="1">
            <a:off x="5935663" y="4040188"/>
            <a:ext cx="1511300" cy="30162"/>
          </a:xfrm>
          <a:prstGeom prst="straightConnector1">
            <a:avLst/>
          </a:prstGeom>
          <a:noFill/>
          <a:ln w="139700" algn="ctr">
            <a:solidFill>
              <a:schemeClr val="tx1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" name="Rectangle 2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2"/>
          <p:cNvSpPr txBox="1">
            <a:spLocks noChangeArrowheads="1"/>
          </p:cNvSpPr>
          <p:nvPr/>
        </p:nvSpPr>
        <p:spPr bwMode="auto">
          <a:xfrm>
            <a:off x="1543050" y="1819275"/>
            <a:ext cx="74168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6000">
                <a:latin typeface="Calibri" panose="020F0502020204030204" pitchFamily="34" charset="0"/>
              </a:rPr>
              <a:t>Η ΝΙΤΡΟΠΟΙΗΣΗ ΚΑΙ ΤΑ ΝΙΤΡΟΠΟΙΗΤΙΚΑ ΒΑΚΤΗΡΙΑ</a:t>
            </a:r>
            <a:endParaRPr lang="en-US" altLang="el-GR" sz="600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3"/>
          <p:cNvSpPr txBox="1">
            <a:spLocks noChangeArrowheads="1"/>
          </p:cNvSpPr>
          <p:nvPr/>
        </p:nvSpPr>
        <p:spPr bwMode="auto">
          <a:xfrm>
            <a:off x="1019175" y="0"/>
            <a:ext cx="8247063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l-GR" altLang="el-GR" sz="3600">
                <a:latin typeface="Calibri" panose="020F0502020204030204" pitchFamily="34" charset="0"/>
                <a:cs typeface="Tahoma" panose="020B0604030504040204" pitchFamily="34" charset="0"/>
              </a:rPr>
              <a:t>ΤΑ </a:t>
            </a:r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ΑΜΜΩΝΙΑΚΑ</a:t>
            </a:r>
            <a:r>
              <a:rPr lang="el-GR" altLang="el-GR" sz="3600">
                <a:latin typeface="Calibri" panose="020F0502020204030204" pitchFamily="34" charset="0"/>
                <a:cs typeface="Tahoma" panose="020B0604030504040204" pitchFamily="34" charset="0"/>
              </a:rPr>
              <a:t> ΚΑΙ </a:t>
            </a:r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</a:rPr>
              <a:t>ΝΙΤΡΩΔΗ</a:t>
            </a:r>
            <a:r>
              <a:rPr lang="el-GR" altLang="el-GR" sz="3600">
                <a:latin typeface="Calibri" panose="020F0502020204030204" pitchFamily="34" charset="0"/>
                <a:cs typeface="Tahoma" panose="020B0604030504040204" pitchFamily="34" charset="0"/>
              </a:rPr>
              <a:t> ΙΟΝΤΑ</a:t>
            </a:r>
          </a:p>
          <a:p>
            <a:pPr algn="ctr" eaLnBrk="1" hangingPunct="1">
              <a:lnSpc>
                <a:spcPct val="150000"/>
              </a:lnSpc>
            </a:pPr>
            <a:r>
              <a:rPr lang="el-GR" altLang="el-GR" sz="3600">
                <a:latin typeface="Calibri" panose="020F0502020204030204" pitchFamily="34" charset="0"/>
                <a:cs typeface="Tahoma" panose="020B0604030504040204" pitchFamily="34" charset="0"/>
              </a:rPr>
              <a:t>ΧΡΗΣΙΜΟΠΟΙΟΥΝΤΑΙ ΩΣ ΠΗΓΗ ΕΝΕΡΓΕΙΑΣ </a:t>
            </a:r>
          </a:p>
          <a:p>
            <a:pPr algn="ctr" eaLnBrk="1" hangingPunct="1">
              <a:lnSpc>
                <a:spcPct val="150000"/>
              </a:lnSpc>
            </a:pPr>
            <a:r>
              <a:rPr lang="el-GR" altLang="el-GR" sz="3600">
                <a:latin typeface="Calibri" panose="020F0502020204030204" pitchFamily="34" charset="0"/>
                <a:cs typeface="Tahoma" panose="020B0604030504040204" pitchFamily="34" charset="0"/>
              </a:rPr>
              <a:t>ΑΠΟ ΟΡΙΣΜΕΝΑ ΒΑΚΤΗΡΙΑ ΤΟΥ ΕΔΑΦΟΥΣ</a:t>
            </a:r>
          </a:p>
          <a:p>
            <a:pPr algn="ctr" eaLnBrk="1" hangingPunct="1">
              <a:lnSpc>
                <a:spcPct val="150000"/>
              </a:lnSpc>
            </a:pPr>
            <a:r>
              <a:rPr lang="el-GR" altLang="el-GR" sz="3600">
                <a:latin typeface="Calibri" panose="020F050202020403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 ΑΠΟΤΕΛΕΣΜΑ Η </a:t>
            </a:r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cs typeface="Tahoma" panose="020B0604030504040204" pitchFamily="34" charset="0"/>
                <a:sym typeface="Symbol" panose="05050102010706020507" pitchFamily="18" charset="2"/>
              </a:rPr>
              <a:t>ΝΙΤΡΟΠΟΙΗΣΗ</a:t>
            </a:r>
            <a:endParaRPr lang="en-GB" altLang="el-GR" sz="3600">
              <a:solidFill>
                <a:srgbClr val="FFFF00"/>
              </a:solidFill>
              <a:latin typeface="Calibri" panose="020F050202020403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  <p:graphicFrame>
        <p:nvGraphicFramePr>
          <p:cNvPr id="49156" name="Object 72"/>
          <p:cNvGraphicFramePr>
            <a:graphicFrameLocks noChangeAspect="1"/>
          </p:cNvGraphicFramePr>
          <p:nvPr/>
        </p:nvGraphicFramePr>
        <p:xfrm>
          <a:off x="174625" y="3573463"/>
          <a:ext cx="9913938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MDLDrawObject Class" r:id="rId4" imgW="6800890" imgH="476163" progId="">
                  <p:embed/>
                </p:oleObj>
              </mc:Choice>
              <mc:Fallback>
                <p:oleObj name="MDLDrawObject Class" r:id="rId4" imgW="6800890" imgH="476163" progId="">
                  <p:embed/>
                  <p:pic>
                    <p:nvPicPr>
                      <p:cNvPr id="0" name="Object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3573463"/>
                        <a:ext cx="9913938" cy="100806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7" name="Object 73"/>
          <p:cNvGraphicFramePr>
            <a:graphicFrameLocks noChangeAspect="1"/>
          </p:cNvGraphicFramePr>
          <p:nvPr/>
        </p:nvGraphicFramePr>
        <p:xfrm>
          <a:off x="534988" y="5532438"/>
          <a:ext cx="92837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60" name="MDLDrawObject Class" r:id="rId6" imgW="4810076" imgH="447550" progId="">
                  <p:embed/>
                </p:oleObj>
              </mc:Choice>
              <mc:Fallback>
                <p:oleObj name="MDLDrawObject Class" r:id="rId6" imgW="4810076" imgH="447550" progId="">
                  <p:embed/>
                  <p:pic>
                    <p:nvPicPr>
                      <p:cNvPr id="0" name="Object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5532438"/>
                        <a:ext cx="9283700" cy="8636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9158" name="Straight Arrow Connector 4"/>
          <p:cNvCxnSpPr>
            <a:cxnSpLocks noChangeShapeType="1"/>
          </p:cNvCxnSpPr>
          <p:nvPr/>
        </p:nvCxnSpPr>
        <p:spPr bwMode="auto">
          <a:xfrm flipH="1">
            <a:off x="1255713" y="4365625"/>
            <a:ext cx="3527425" cy="1439863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0179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0180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1" name="AutoShape 6"/>
          <p:cNvCxnSpPr>
            <a:cxnSpLocks noChangeShapeType="1"/>
            <a:endCxn id="50196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0182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0184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0185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0186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50187" name="Text Box 15"/>
          <p:cNvSpPr txBox="1">
            <a:spLocks noChangeArrowheads="1"/>
          </p:cNvSpPr>
          <p:nvPr/>
        </p:nvSpPr>
        <p:spPr bwMode="auto">
          <a:xfrm rot="-4183814">
            <a:off x="8455026" y="2100262"/>
            <a:ext cx="1473200" cy="460375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0188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0189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0190" name="AutoShape 19"/>
          <p:cNvCxnSpPr>
            <a:cxnSpLocks noChangeShapeType="1"/>
          </p:cNvCxnSpPr>
          <p:nvPr/>
        </p:nvCxnSpPr>
        <p:spPr bwMode="auto">
          <a:xfrm rot="5400000">
            <a:off x="7693025" y="1677988"/>
            <a:ext cx="1798637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0192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0193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0194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0195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0196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0197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50198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0200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0201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50202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50204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50205" name="TextBox 34"/>
          <p:cNvSpPr txBox="1">
            <a:spLocks noChangeArrowheads="1"/>
          </p:cNvSpPr>
          <p:nvPr/>
        </p:nvSpPr>
        <p:spPr bwMode="auto">
          <a:xfrm>
            <a:off x="1901825" y="212725"/>
            <a:ext cx="487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</a:t>
            </a:r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el-GR" altLang="el-GR" sz="360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0207" name="Rectangle 1"/>
          <p:cNvSpPr>
            <a:spLocks noChangeArrowheads="1"/>
          </p:cNvSpPr>
          <p:nvPr/>
        </p:nvSpPr>
        <p:spPr bwMode="auto">
          <a:xfrm>
            <a:off x="0" y="0"/>
            <a:ext cx="3360738" cy="6858000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50208" name="Rectangle 37"/>
          <p:cNvSpPr>
            <a:spLocks noChangeArrowheads="1"/>
          </p:cNvSpPr>
          <p:nvPr/>
        </p:nvSpPr>
        <p:spPr bwMode="auto">
          <a:xfrm>
            <a:off x="3360738" y="44450"/>
            <a:ext cx="4441825" cy="2306638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1203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4" name="AutoShape 6"/>
          <p:cNvCxnSpPr>
            <a:cxnSpLocks noChangeShapeType="1"/>
            <a:endCxn id="51217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205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1207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1208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1209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51210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1211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1213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1214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1215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1216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1217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1218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51219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1221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1222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51224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51225" name="TextBox 34"/>
          <p:cNvSpPr txBox="1">
            <a:spLocks noChangeArrowheads="1"/>
          </p:cNvSpPr>
          <p:nvPr/>
        </p:nvSpPr>
        <p:spPr bwMode="auto">
          <a:xfrm>
            <a:off x="1901825" y="212725"/>
            <a:ext cx="487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</a:t>
            </a:r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el-GR" altLang="el-GR" sz="360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1227" name="Rectangle 1"/>
          <p:cNvSpPr>
            <a:spLocks noChangeArrowheads="1"/>
          </p:cNvSpPr>
          <p:nvPr/>
        </p:nvSpPr>
        <p:spPr bwMode="auto">
          <a:xfrm>
            <a:off x="0" y="0"/>
            <a:ext cx="3360738" cy="2674938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51228" name="Rectangle 37"/>
          <p:cNvSpPr>
            <a:spLocks noChangeArrowheads="1"/>
          </p:cNvSpPr>
          <p:nvPr/>
        </p:nvSpPr>
        <p:spPr bwMode="auto">
          <a:xfrm>
            <a:off x="3360738" y="44450"/>
            <a:ext cx="6811962" cy="2630488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51229" name="Rectangle 38"/>
          <p:cNvSpPr>
            <a:spLocks noChangeArrowheads="1"/>
          </p:cNvSpPr>
          <p:nvPr/>
        </p:nvSpPr>
        <p:spPr bwMode="auto">
          <a:xfrm>
            <a:off x="1357313" y="2727325"/>
            <a:ext cx="5357812" cy="990600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51230" name="Rectangle 39"/>
          <p:cNvSpPr>
            <a:spLocks noChangeArrowheads="1"/>
          </p:cNvSpPr>
          <p:nvPr/>
        </p:nvSpPr>
        <p:spPr bwMode="auto">
          <a:xfrm>
            <a:off x="5492750" y="2636838"/>
            <a:ext cx="4751388" cy="4252912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51231" name="Rectangle 40"/>
          <p:cNvSpPr>
            <a:spLocks noChangeArrowheads="1"/>
          </p:cNvSpPr>
          <p:nvPr/>
        </p:nvSpPr>
        <p:spPr bwMode="auto">
          <a:xfrm>
            <a:off x="4168775" y="4268788"/>
            <a:ext cx="5357813" cy="989012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226" name="AutoShape 6"/>
          <p:cNvCxnSpPr>
            <a:cxnSpLocks noChangeShapeType="1"/>
          </p:cNvCxnSpPr>
          <p:nvPr/>
        </p:nvCxnSpPr>
        <p:spPr bwMode="auto">
          <a:xfrm rot="5400000">
            <a:off x="6279357" y="2543969"/>
            <a:ext cx="2773362" cy="3028950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227" name="AutoShape 7"/>
          <p:cNvCxnSpPr>
            <a:cxnSpLocks noChangeShapeType="1"/>
          </p:cNvCxnSpPr>
          <p:nvPr/>
        </p:nvCxnSpPr>
        <p:spPr bwMode="auto">
          <a:xfrm rot="16200000" flipV="1">
            <a:off x="1651794" y="2601119"/>
            <a:ext cx="3311525" cy="2376487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2228" name="Text Box 8"/>
          <p:cNvSpPr txBox="1">
            <a:spLocks noChangeArrowheads="1"/>
          </p:cNvSpPr>
          <p:nvPr/>
        </p:nvSpPr>
        <p:spPr bwMode="auto">
          <a:xfrm>
            <a:off x="1443038" y="3827463"/>
            <a:ext cx="23891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3600" i="1">
                <a:latin typeface="Calibri" panose="020F0502020204030204" pitchFamily="34" charset="0"/>
              </a:rPr>
              <a:t>Nitrobacter</a:t>
            </a:r>
            <a:endParaRPr lang="el-GR" altLang="el-GR" sz="36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 i="1">
                <a:latin typeface="Calibri" panose="020F0502020204030204" pitchFamily="34" charset="0"/>
              </a:rPr>
              <a:t>(</a:t>
            </a:r>
            <a:r>
              <a:rPr lang="el-GR" altLang="el-GR" i="1">
                <a:solidFill>
                  <a:srgbClr val="FFFF00"/>
                </a:solidFill>
                <a:latin typeface="Calibri" panose="020F0502020204030204" pitchFamily="34" charset="0"/>
              </a:rPr>
              <a:t>βακτήριο</a:t>
            </a:r>
            <a:r>
              <a:rPr lang="el-GR" altLang="el-GR" sz="2800" i="1">
                <a:latin typeface="Calibri" panose="020F0502020204030204" pitchFamily="34" charset="0"/>
              </a:rPr>
              <a:t>)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52229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52230" name="Text Box 20"/>
          <p:cNvSpPr txBox="1">
            <a:spLocks noChangeArrowheads="1"/>
          </p:cNvSpPr>
          <p:nvPr/>
        </p:nvSpPr>
        <p:spPr bwMode="auto">
          <a:xfrm>
            <a:off x="5651500" y="3582988"/>
            <a:ext cx="287496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3600" i="1">
                <a:latin typeface="Calibri" panose="020F0502020204030204" pitchFamily="34" charset="0"/>
              </a:rPr>
              <a:t>Nitrosomonas</a:t>
            </a:r>
            <a:endParaRPr lang="el-GR" altLang="el-GR" sz="36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i="1">
                <a:latin typeface="Calibri" panose="020F0502020204030204" pitchFamily="34" charset="0"/>
              </a:rPr>
              <a:t>(</a:t>
            </a:r>
            <a:r>
              <a:rPr lang="el-GR" altLang="el-GR" i="1">
                <a:solidFill>
                  <a:srgbClr val="FFFF00"/>
                </a:solidFill>
                <a:latin typeface="Calibri" panose="020F0502020204030204" pitchFamily="34" charset="0"/>
              </a:rPr>
              <a:t>βακτήριο</a:t>
            </a:r>
            <a:r>
              <a:rPr lang="el-GR" altLang="el-GR" i="1">
                <a:latin typeface="Calibri" panose="020F0502020204030204" pitchFamily="34" charset="0"/>
              </a:rPr>
              <a:t>)</a:t>
            </a:r>
            <a:endParaRPr lang="en-GB" altLang="el-GR" i="1">
              <a:latin typeface="Calibri" panose="020F0502020204030204" pitchFamily="34" charset="0"/>
            </a:endParaRPr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8372495" y="1663402"/>
            <a:ext cx="1614488" cy="1008063"/>
          </a:xfrm>
          <a:prstGeom prst="ellipse">
            <a:avLst/>
          </a:prstGeom>
          <a:solidFill>
            <a:srgbClr val="6699FF"/>
          </a:solidFill>
          <a:ln w="9525">
            <a:noFill/>
            <a:round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l-GR" sz="4400">
                <a:latin typeface="Calibri" pitchFamily="34" charset="0"/>
                <a:cs typeface="+mn-cs"/>
              </a:rPr>
              <a:t>ΝΗ</a:t>
            </a:r>
            <a:r>
              <a:rPr lang="el-GR" sz="4400" baseline="-25000">
                <a:latin typeface="Calibri" pitchFamily="34" charset="0"/>
                <a:cs typeface="+mn-cs"/>
              </a:rPr>
              <a:t>4</a:t>
            </a:r>
            <a:r>
              <a:rPr lang="el-GR" sz="4400" baseline="30000">
                <a:latin typeface="Calibri" pitchFamily="34" charset="0"/>
                <a:cs typeface="+mn-cs"/>
              </a:rPr>
              <a:t>+</a:t>
            </a:r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1255043" y="1052736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ΝΟ</a:t>
            </a:r>
            <a:r>
              <a:rPr lang="el-GR" sz="4800" baseline="-25000" dirty="0">
                <a:solidFill>
                  <a:schemeClr val="bg1"/>
                </a:solidFill>
                <a:latin typeface="Calibri" pitchFamily="34" charset="0"/>
                <a:cs typeface="+mn-cs"/>
              </a:rPr>
              <a:t>3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-</a:t>
            </a:r>
            <a:endParaRPr lang="el-GR" sz="4800" baseline="-250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4351412" y="4904682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>
              <a:defRPr/>
            </a:pPr>
            <a:r>
              <a:rPr lang="el-GR" sz="4800">
                <a:solidFill>
                  <a:schemeClr val="bg1"/>
                </a:solidFill>
                <a:latin typeface="Calibri" pitchFamily="34" charset="0"/>
                <a:cs typeface="+mn-cs"/>
              </a:rPr>
              <a:t>ΝΟ</a:t>
            </a:r>
            <a:r>
              <a:rPr lang="el-GR" sz="4800" baseline="-25000">
                <a:solidFill>
                  <a:schemeClr val="bg1"/>
                </a:solidFill>
                <a:latin typeface="Calibri" pitchFamily="34" charset="0"/>
                <a:cs typeface="+mn-cs"/>
              </a:rPr>
              <a:t>2</a:t>
            </a:r>
            <a:r>
              <a:rPr lang="el-GR" sz="4800" baseline="30000">
                <a:solidFill>
                  <a:schemeClr val="bg1"/>
                </a:solidFill>
                <a:latin typeface="Calibri" pitchFamily="34" charset="0"/>
                <a:cs typeface="+mn-cs"/>
              </a:rPr>
              <a:t>-</a:t>
            </a:r>
            <a:endParaRPr lang="el-GR" sz="4800" baseline="-2500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3955368" y="5661248"/>
            <a:ext cx="1008112" cy="864046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2243" name="33 - TextBox"/>
          <p:cNvSpPr txBox="1">
            <a:spLocks noChangeArrowheads="1"/>
          </p:cNvSpPr>
          <p:nvPr/>
        </p:nvSpPr>
        <p:spPr bwMode="auto">
          <a:xfrm>
            <a:off x="8245475" y="650875"/>
            <a:ext cx="18002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  <a:cs typeface="Tahoma" panose="020B0604030504040204" pitchFamily="34" charset="0"/>
              </a:rPr>
              <a:t>Έδαφος</a:t>
            </a:r>
          </a:p>
          <a:p>
            <a:pPr algn="ctr" eaLnBrk="1" hangingPunct="1"/>
            <a:r>
              <a:rPr lang="el-GR" altLang="el-GR" sz="3200">
                <a:latin typeface="Calibri" panose="020F0502020204030204" pitchFamily="34" charset="0"/>
                <a:cs typeface="Tahoma" panose="020B0604030504040204" pitchFamily="34" charset="0"/>
              </a:rPr>
              <a:t>(νερά) </a:t>
            </a:r>
          </a:p>
        </p:txBody>
      </p:sp>
      <p:sp>
        <p:nvSpPr>
          <p:cNvPr id="52244" name="TextBox 23"/>
          <p:cNvSpPr txBox="1">
            <a:spLocks noChangeArrowheads="1"/>
          </p:cNvSpPr>
          <p:nvPr/>
        </p:nvSpPr>
        <p:spPr bwMode="auto">
          <a:xfrm>
            <a:off x="242888" y="2133600"/>
            <a:ext cx="18573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</a:rPr>
              <a:t>Εδαφικό διάλυμα</a:t>
            </a:r>
          </a:p>
        </p:txBody>
      </p:sp>
      <p:sp>
        <p:nvSpPr>
          <p:cNvPr id="52245" name="TextBox 25"/>
          <p:cNvSpPr txBox="1">
            <a:spLocks noChangeArrowheads="1"/>
          </p:cNvSpPr>
          <p:nvPr/>
        </p:nvSpPr>
        <p:spPr bwMode="auto">
          <a:xfrm>
            <a:off x="2781300" y="84138"/>
            <a:ext cx="49672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latin typeface="Calibri" panose="020F0502020204030204" pitchFamily="34" charset="0"/>
              </a:rPr>
              <a:t>ΝΙΤΡΟΠΟΙΗΣΗ </a:t>
            </a:r>
          </a:p>
          <a:p>
            <a:pPr algn="ctr" eaLnBrk="1" hangingPunct="1"/>
            <a:r>
              <a:rPr lang="el-GR" altLang="el-GR" sz="2000">
                <a:latin typeface="Calibri" panose="020F0502020204030204" pitchFamily="34" charset="0"/>
              </a:rPr>
              <a:t>(</a:t>
            </a:r>
            <a:r>
              <a:rPr lang="en-US" altLang="el-GR" sz="2800">
                <a:latin typeface="Calibri" panose="020F0502020204030204" pitchFamily="34" charset="0"/>
              </a:rPr>
              <a:t>Nitrosomonas &amp; Nitrobacter</a:t>
            </a:r>
            <a:r>
              <a:rPr lang="el-GR" altLang="el-GR" sz="2800">
                <a:latin typeface="Calibri" panose="020F0502020204030204" pitchFamily="34" charset="0"/>
              </a:rPr>
              <a:t>: νιτροποιητικοί οργανισμοί</a:t>
            </a:r>
            <a:r>
              <a:rPr lang="el-GR" altLang="el-GR" sz="200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52246" name="TextBox 26"/>
          <p:cNvSpPr txBox="1">
            <a:spLocks noChangeArrowheads="1"/>
          </p:cNvSpPr>
          <p:nvPr/>
        </p:nvSpPr>
        <p:spPr bwMode="auto">
          <a:xfrm>
            <a:off x="1443038" y="5681663"/>
            <a:ext cx="19748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Μείωση </a:t>
            </a:r>
            <a:r>
              <a:rPr lang="en-US" altLang="el-GR" sz="2800">
                <a:latin typeface="Calibri" panose="020F0502020204030204" pitchFamily="34" charset="0"/>
              </a:rPr>
              <a:t>pH </a:t>
            </a:r>
            <a:r>
              <a:rPr lang="el-GR" altLang="el-GR" sz="2800">
                <a:latin typeface="Calibri" panose="020F0502020204030204" pitchFamily="34" charset="0"/>
              </a:rPr>
              <a:t>εδάφους</a:t>
            </a:r>
          </a:p>
        </p:txBody>
      </p:sp>
      <p:cxnSp>
        <p:nvCxnSpPr>
          <p:cNvPr id="52247" name="Straight Arrow Connector 28"/>
          <p:cNvCxnSpPr>
            <a:cxnSpLocks noChangeShapeType="1"/>
          </p:cNvCxnSpPr>
          <p:nvPr/>
        </p:nvCxnSpPr>
        <p:spPr bwMode="auto">
          <a:xfrm rot="10800000">
            <a:off x="3360738" y="6122988"/>
            <a:ext cx="576262" cy="1587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Rectangle 29"/>
          <p:cNvSpPr/>
          <p:nvPr/>
        </p:nvSpPr>
        <p:spPr>
          <a:xfrm>
            <a:off x="0" y="0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250" name="AutoShape 6"/>
          <p:cNvCxnSpPr>
            <a:cxnSpLocks noChangeShapeType="1"/>
            <a:endCxn id="53258" idx="6"/>
          </p:cNvCxnSpPr>
          <p:nvPr/>
        </p:nvCxnSpPr>
        <p:spPr bwMode="auto">
          <a:xfrm rot="5400000">
            <a:off x="62817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251" name="AutoShape 7"/>
          <p:cNvCxnSpPr>
            <a:cxnSpLocks noChangeShapeType="1"/>
          </p:cNvCxnSpPr>
          <p:nvPr/>
        </p:nvCxnSpPr>
        <p:spPr bwMode="auto">
          <a:xfrm rot="10800000">
            <a:off x="21907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252" name="Text Box 8"/>
          <p:cNvSpPr txBox="1">
            <a:spLocks noChangeArrowheads="1"/>
          </p:cNvSpPr>
          <p:nvPr/>
        </p:nvSpPr>
        <p:spPr bwMode="auto">
          <a:xfrm>
            <a:off x="2838450" y="4508500"/>
            <a:ext cx="2390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3600" i="1">
                <a:latin typeface="Calibri" panose="020F0502020204030204" pitchFamily="34" charset="0"/>
              </a:rPr>
              <a:t>Nitrobacter</a:t>
            </a:r>
            <a:endParaRPr lang="en-GB" altLang="el-GR" sz="3600" i="1">
              <a:latin typeface="Calibri" panose="020F0502020204030204" pitchFamily="34" charset="0"/>
            </a:endParaRPr>
          </a:p>
        </p:txBody>
      </p:sp>
      <p:sp>
        <p:nvSpPr>
          <p:cNvPr id="53253" name="Text Box 20"/>
          <p:cNvSpPr txBox="1">
            <a:spLocks noChangeArrowheads="1"/>
          </p:cNvSpPr>
          <p:nvPr/>
        </p:nvSpPr>
        <p:spPr bwMode="auto">
          <a:xfrm>
            <a:off x="5430838" y="4076700"/>
            <a:ext cx="28749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3600" i="1">
                <a:latin typeface="Calibri" panose="020F0502020204030204" pitchFamily="34" charset="0"/>
              </a:rPr>
              <a:t>Nitrosomonas</a:t>
            </a:r>
            <a:endParaRPr lang="en-GB" altLang="el-GR" sz="3600" i="1">
              <a:latin typeface="Calibri" panose="020F0502020204030204" pitchFamily="34" charset="0"/>
            </a:endParaRPr>
          </a:p>
        </p:txBody>
      </p:sp>
      <p:sp>
        <p:nvSpPr>
          <p:cNvPr id="53254" name="Oval 23"/>
          <p:cNvSpPr>
            <a:spLocks noChangeArrowheads="1"/>
          </p:cNvSpPr>
          <p:nvPr/>
        </p:nvSpPr>
        <p:spPr bwMode="auto">
          <a:xfrm>
            <a:off x="7807325" y="2708275"/>
            <a:ext cx="16144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1295871" y="2636838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>
              <a:defRPr/>
            </a:pPr>
            <a:r>
              <a:rPr lang="el-GR" sz="4800">
                <a:solidFill>
                  <a:schemeClr val="bg1"/>
                </a:solidFill>
                <a:latin typeface="Calibri" pitchFamily="34" charset="0"/>
                <a:cs typeface="+mn-cs"/>
              </a:rPr>
              <a:t>ΝΟ</a:t>
            </a:r>
            <a:r>
              <a:rPr lang="el-GR" sz="4800" baseline="-25000">
                <a:solidFill>
                  <a:schemeClr val="bg1"/>
                </a:solidFill>
                <a:latin typeface="Calibri" pitchFamily="34" charset="0"/>
                <a:cs typeface="+mn-cs"/>
              </a:rPr>
              <a:t>3</a:t>
            </a:r>
            <a:r>
              <a:rPr lang="el-GR" sz="4800" baseline="30000">
                <a:solidFill>
                  <a:schemeClr val="bg1"/>
                </a:solidFill>
                <a:latin typeface="Calibri" pitchFamily="34" charset="0"/>
                <a:cs typeface="+mn-cs"/>
              </a:rPr>
              <a:t>-</a:t>
            </a:r>
            <a:endParaRPr lang="el-GR" sz="4800" baseline="-2500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3258" name="Oval 26"/>
          <p:cNvSpPr>
            <a:spLocks noChangeArrowheads="1"/>
          </p:cNvSpPr>
          <p:nvPr/>
        </p:nvSpPr>
        <p:spPr bwMode="auto">
          <a:xfrm>
            <a:off x="44942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259" name="Oval 29"/>
          <p:cNvSpPr>
            <a:spLocks noChangeArrowheads="1"/>
          </p:cNvSpPr>
          <p:nvPr/>
        </p:nvSpPr>
        <p:spPr bwMode="auto">
          <a:xfrm>
            <a:off x="3703638" y="5921375"/>
            <a:ext cx="1222375" cy="60325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Η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3260" name="Oval 31"/>
          <p:cNvSpPr>
            <a:spLocks noChangeArrowheads="1"/>
          </p:cNvSpPr>
          <p:nvPr/>
        </p:nvSpPr>
        <p:spPr bwMode="auto">
          <a:xfrm>
            <a:off x="7807325" y="2708275"/>
            <a:ext cx="1614488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3261" name="33 - TextBox"/>
          <p:cNvSpPr txBox="1">
            <a:spLocks noChangeArrowheads="1"/>
          </p:cNvSpPr>
          <p:nvPr/>
        </p:nvSpPr>
        <p:spPr bwMode="auto">
          <a:xfrm>
            <a:off x="6799263" y="2133600"/>
            <a:ext cx="15208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latin typeface="Calibri" panose="020F0502020204030204" pitchFamily="34" charset="0"/>
                <a:cs typeface="Tahoma" panose="020B0604030504040204" pitchFamily="34" charset="0"/>
              </a:rPr>
              <a:t>Έδαφος</a:t>
            </a:r>
          </a:p>
          <a:p>
            <a:pPr eaLnBrk="1" hangingPunct="1"/>
            <a:r>
              <a:rPr lang="el-GR" altLang="el-GR" sz="3200">
                <a:latin typeface="Calibri" panose="020F0502020204030204" pitchFamily="34" charset="0"/>
                <a:cs typeface="Tahoma" panose="020B0604030504040204" pitchFamily="34" charset="0"/>
              </a:rPr>
              <a:t>(νερά)</a:t>
            </a:r>
          </a:p>
        </p:txBody>
      </p:sp>
      <p:sp>
        <p:nvSpPr>
          <p:cNvPr id="53262" name="TextBox 23"/>
          <p:cNvSpPr txBox="1">
            <a:spLocks noChangeArrowheads="1"/>
          </p:cNvSpPr>
          <p:nvPr/>
        </p:nvSpPr>
        <p:spPr bwMode="auto">
          <a:xfrm>
            <a:off x="2840038" y="1989138"/>
            <a:ext cx="18573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</a:rPr>
              <a:t>Εδαφικό διάλυμα</a:t>
            </a:r>
          </a:p>
        </p:txBody>
      </p:sp>
      <p:sp>
        <p:nvSpPr>
          <p:cNvPr id="53263" name="TextBox 25"/>
          <p:cNvSpPr txBox="1">
            <a:spLocks noChangeArrowheads="1"/>
          </p:cNvSpPr>
          <p:nvPr/>
        </p:nvSpPr>
        <p:spPr bwMode="auto">
          <a:xfrm>
            <a:off x="1255713" y="692150"/>
            <a:ext cx="806926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4400">
                <a:latin typeface="Calibri" panose="020F0502020204030204" pitchFamily="34" charset="0"/>
              </a:rPr>
              <a:t>Ποια η τύχη των νιτρικών ιόντων;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274" name="AutoShape 6"/>
          <p:cNvCxnSpPr>
            <a:cxnSpLocks noChangeShapeType="1"/>
          </p:cNvCxnSpPr>
          <p:nvPr/>
        </p:nvCxnSpPr>
        <p:spPr bwMode="auto">
          <a:xfrm rot="5400000">
            <a:off x="6927057" y="3191669"/>
            <a:ext cx="2773362" cy="1733550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4275" name="AutoShape 7"/>
          <p:cNvCxnSpPr>
            <a:cxnSpLocks noChangeShapeType="1"/>
          </p:cNvCxnSpPr>
          <p:nvPr/>
        </p:nvCxnSpPr>
        <p:spPr bwMode="auto">
          <a:xfrm rot="10800000">
            <a:off x="2982913" y="2708275"/>
            <a:ext cx="3530600" cy="3276600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276" name="Text Box 8"/>
          <p:cNvSpPr txBox="1">
            <a:spLocks noChangeArrowheads="1"/>
          </p:cNvSpPr>
          <p:nvPr/>
        </p:nvSpPr>
        <p:spPr bwMode="auto">
          <a:xfrm>
            <a:off x="4697413" y="4084638"/>
            <a:ext cx="2390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3600" i="1">
                <a:latin typeface="Calibri" panose="020F0502020204030204" pitchFamily="34" charset="0"/>
              </a:rPr>
              <a:t>Nitrobacter</a:t>
            </a:r>
            <a:endParaRPr lang="el-GR" altLang="el-GR" sz="36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 i="1">
                <a:latin typeface="Calibri" panose="020F0502020204030204" pitchFamily="34" charset="0"/>
              </a:rPr>
              <a:t>(</a:t>
            </a:r>
            <a:r>
              <a:rPr lang="el-GR" altLang="el-GR" i="1">
                <a:solidFill>
                  <a:srgbClr val="FFFF00"/>
                </a:solidFill>
                <a:latin typeface="Calibri" panose="020F0502020204030204" pitchFamily="34" charset="0"/>
              </a:rPr>
              <a:t>βακτήριο</a:t>
            </a:r>
            <a:r>
              <a:rPr lang="el-GR" altLang="el-GR" sz="2800" i="1">
                <a:latin typeface="Calibri" panose="020F0502020204030204" pitchFamily="34" charset="0"/>
              </a:rPr>
              <a:t>)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54277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54278" name="Text Box 20"/>
          <p:cNvSpPr txBox="1">
            <a:spLocks noChangeArrowheads="1"/>
          </p:cNvSpPr>
          <p:nvPr/>
        </p:nvSpPr>
        <p:spPr bwMode="auto">
          <a:xfrm>
            <a:off x="6010275" y="3043238"/>
            <a:ext cx="287496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3600" i="1">
                <a:latin typeface="Calibri" panose="020F0502020204030204" pitchFamily="34" charset="0"/>
              </a:rPr>
              <a:t>Nitrosomonas</a:t>
            </a:r>
            <a:endParaRPr lang="el-GR" altLang="el-GR" sz="36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i="1">
                <a:latin typeface="Calibri" panose="020F0502020204030204" pitchFamily="34" charset="0"/>
              </a:rPr>
              <a:t>(</a:t>
            </a:r>
            <a:r>
              <a:rPr lang="el-GR" altLang="el-GR" i="1">
                <a:solidFill>
                  <a:srgbClr val="FFFF00"/>
                </a:solidFill>
                <a:latin typeface="Calibri" panose="020F0502020204030204" pitchFamily="34" charset="0"/>
              </a:rPr>
              <a:t>βακτήριο</a:t>
            </a:r>
            <a:r>
              <a:rPr lang="el-GR" altLang="el-GR" i="1">
                <a:latin typeface="Calibri" panose="020F0502020204030204" pitchFamily="34" charset="0"/>
              </a:rPr>
              <a:t>)</a:t>
            </a:r>
            <a:endParaRPr lang="en-GB" altLang="el-GR" i="1">
              <a:latin typeface="Calibri" panose="020F0502020204030204" pitchFamily="34" charset="0"/>
            </a:endParaRPr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8372495" y="1663402"/>
            <a:ext cx="1614488" cy="1008063"/>
          </a:xfrm>
          <a:prstGeom prst="ellipse">
            <a:avLst/>
          </a:prstGeom>
          <a:solidFill>
            <a:srgbClr val="6699FF"/>
          </a:solidFill>
          <a:ln w="9525">
            <a:noFill/>
            <a:round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l-GR" sz="4400">
                <a:latin typeface="Calibri" pitchFamily="34" charset="0"/>
                <a:cs typeface="+mn-cs"/>
              </a:rPr>
              <a:t>ΝΗ</a:t>
            </a:r>
            <a:r>
              <a:rPr lang="el-GR" sz="4400" baseline="-25000">
                <a:latin typeface="Calibri" pitchFamily="34" charset="0"/>
                <a:cs typeface="+mn-cs"/>
              </a:rPr>
              <a:t>4</a:t>
            </a:r>
            <a:r>
              <a:rPr lang="el-GR" sz="4400" baseline="30000">
                <a:latin typeface="Calibri" pitchFamily="34" charset="0"/>
                <a:cs typeface="+mn-cs"/>
              </a:rPr>
              <a:t>+</a:t>
            </a:r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1384623" y="2130921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ΝΟ</a:t>
            </a:r>
            <a:r>
              <a:rPr lang="el-GR" sz="4800" baseline="-25000" dirty="0">
                <a:solidFill>
                  <a:schemeClr val="bg1"/>
                </a:solidFill>
                <a:latin typeface="Calibri" pitchFamily="34" charset="0"/>
                <a:cs typeface="+mn-cs"/>
              </a:rPr>
              <a:t>3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-</a:t>
            </a:r>
            <a:endParaRPr lang="el-GR" sz="4800" baseline="-250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6513523" y="5444206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>
              <a:defRPr/>
            </a:pPr>
            <a:r>
              <a:rPr lang="el-GR" sz="4800">
                <a:solidFill>
                  <a:schemeClr val="bg1"/>
                </a:solidFill>
                <a:latin typeface="Calibri" pitchFamily="34" charset="0"/>
                <a:cs typeface="+mn-cs"/>
              </a:rPr>
              <a:t>ΝΟ</a:t>
            </a:r>
            <a:r>
              <a:rPr lang="el-GR" sz="4800" baseline="-25000">
                <a:solidFill>
                  <a:schemeClr val="bg1"/>
                </a:solidFill>
                <a:latin typeface="Calibri" pitchFamily="34" charset="0"/>
                <a:cs typeface="+mn-cs"/>
              </a:rPr>
              <a:t>2</a:t>
            </a:r>
            <a:r>
              <a:rPr lang="el-GR" sz="4800" baseline="30000">
                <a:solidFill>
                  <a:schemeClr val="bg1"/>
                </a:solidFill>
                <a:latin typeface="Calibri" pitchFamily="34" charset="0"/>
                <a:cs typeface="+mn-cs"/>
              </a:rPr>
              <a:t>-</a:t>
            </a:r>
            <a:endParaRPr lang="el-GR" sz="4800" baseline="-2500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8021302" y="5827768"/>
            <a:ext cx="1008112" cy="864046"/>
          </a:xfrm>
          <a:prstGeom prst="ellipse">
            <a:avLst/>
          </a:prstGeom>
          <a:solidFill>
            <a:srgbClr val="0070C0"/>
          </a:solidFill>
          <a:ln w="9525">
            <a:noFill/>
            <a:round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4291" name="33 - TextBox"/>
          <p:cNvSpPr txBox="1">
            <a:spLocks noChangeArrowheads="1"/>
          </p:cNvSpPr>
          <p:nvPr/>
        </p:nvSpPr>
        <p:spPr bwMode="auto">
          <a:xfrm>
            <a:off x="8245475" y="650875"/>
            <a:ext cx="18002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  <a:cs typeface="Tahoma" panose="020B0604030504040204" pitchFamily="34" charset="0"/>
              </a:rPr>
              <a:t>Έδαφος</a:t>
            </a:r>
          </a:p>
          <a:p>
            <a:pPr algn="ctr" eaLnBrk="1" hangingPunct="1"/>
            <a:r>
              <a:rPr lang="el-GR" altLang="el-GR" sz="3200">
                <a:latin typeface="Calibri" panose="020F0502020204030204" pitchFamily="34" charset="0"/>
                <a:cs typeface="Tahoma" panose="020B0604030504040204" pitchFamily="34" charset="0"/>
              </a:rPr>
              <a:t>(νερά) </a:t>
            </a:r>
          </a:p>
        </p:txBody>
      </p:sp>
      <p:sp>
        <p:nvSpPr>
          <p:cNvPr id="54292" name="TextBox 23"/>
          <p:cNvSpPr txBox="1">
            <a:spLocks noChangeArrowheads="1"/>
          </p:cNvSpPr>
          <p:nvPr/>
        </p:nvSpPr>
        <p:spPr bwMode="auto">
          <a:xfrm>
            <a:off x="76200" y="1268413"/>
            <a:ext cx="18573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Calibri" panose="020F0502020204030204" pitchFamily="34" charset="0"/>
              </a:rPr>
              <a:t>Εδαφικό διάλυμα</a:t>
            </a:r>
          </a:p>
        </p:txBody>
      </p:sp>
      <p:sp>
        <p:nvSpPr>
          <p:cNvPr id="54293" name="TextBox 25"/>
          <p:cNvSpPr txBox="1">
            <a:spLocks noChangeArrowheads="1"/>
          </p:cNvSpPr>
          <p:nvPr/>
        </p:nvSpPr>
        <p:spPr bwMode="auto">
          <a:xfrm>
            <a:off x="3198813" y="0"/>
            <a:ext cx="4968875" cy="224631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Τα αμμωνιακά ιόντα δεσμεύονται στα κολλοειδή του εδάφους. Τα νιτρικά ιόντα παραμένουν στο εδαφικό διάλυμα</a:t>
            </a:r>
          </a:p>
        </p:txBody>
      </p:sp>
      <p:sp>
        <p:nvSpPr>
          <p:cNvPr id="54294" name="TextBox 26"/>
          <p:cNvSpPr txBox="1">
            <a:spLocks noChangeArrowheads="1"/>
          </p:cNvSpPr>
          <p:nvPr/>
        </p:nvSpPr>
        <p:spPr bwMode="auto">
          <a:xfrm>
            <a:off x="8348663" y="4968875"/>
            <a:ext cx="19748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Μείωση </a:t>
            </a:r>
            <a:r>
              <a:rPr lang="en-US" altLang="el-GR" sz="2800">
                <a:latin typeface="Calibri" panose="020F0502020204030204" pitchFamily="34" charset="0"/>
              </a:rPr>
              <a:t>pH </a:t>
            </a:r>
            <a:r>
              <a:rPr lang="el-GR" altLang="el-GR" sz="2800">
                <a:latin typeface="Calibri" panose="020F0502020204030204" pitchFamily="34" charset="0"/>
              </a:rPr>
              <a:t>εδάφους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35988" y="0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0070C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0070C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54296" name="Down Arrow 4"/>
          <p:cNvSpPr>
            <a:spLocks noChangeArrowheads="1"/>
          </p:cNvSpPr>
          <p:nvPr/>
        </p:nvSpPr>
        <p:spPr bwMode="auto">
          <a:xfrm rot="667552">
            <a:off x="1922463" y="3022600"/>
            <a:ext cx="447675" cy="1743075"/>
          </a:xfrm>
          <a:prstGeom prst="downArrow">
            <a:avLst>
              <a:gd name="adj1" fmla="val 50000"/>
              <a:gd name="adj2" fmla="val 4993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  <p:sp>
        <p:nvSpPr>
          <p:cNvPr id="54297" name="Text Box 29"/>
          <p:cNvSpPr txBox="1">
            <a:spLocks noChangeArrowheads="1"/>
          </p:cNvSpPr>
          <p:nvPr/>
        </p:nvSpPr>
        <p:spPr bwMode="auto">
          <a:xfrm>
            <a:off x="174625" y="4783138"/>
            <a:ext cx="3579813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algn="ctr" eaLnBrk="1" hangingPunct="1"/>
            <a:r>
              <a:rPr lang="el-GR" altLang="el-GR" sz="40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5299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5300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1" name="AutoShape 6"/>
          <p:cNvCxnSpPr>
            <a:cxnSpLocks noChangeShapeType="1"/>
            <a:endCxn id="55318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302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5304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5305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5306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55307" name="AutoShape 13"/>
          <p:cNvCxnSpPr>
            <a:cxnSpLocks noChangeShapeType="1"/>
          </p:cNvCxnSpPr>
          <p:nvPr/>
        </p:nvCxnSpPr>
        <p:spPr bwMode="auto">
          <a:xfrm rot="5400000">
            <a:off x="7496969" y="1861344"/>
            <a:ext cx="1903413" cy="892175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5308" name="Text Box 14"/>
          <p:cNvSpPr txBox="1">
            <a:spLocks noChangeArrowheads="1"/>
          </p:cNvSpPr>
          <p:nvPr/>
        </p:nvSpPr>
        <p:spPr bwMode="auto">
          <a:xfrm rot="-3984211">
            <a:off x="7598570" y="2034381"/>
            <a:ext cx="1306512" cy="4603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5309" name="Text Box 15"/>
          <p:cNvSpPr txBox="1">
            <a:spLocks noChangeArrowheads="1"/>
          </p:cNvSpPr>
          <p:nvPr/>
        </p:nvSpPr>
        <p:spPr bwMode="auto">
          <a:xfrm rot="-4183814">
            <a:off x="8695532" y="2385218"/>
            <a:ext cx="1473200" cy="461963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5310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5311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5312" name="AutoShape 19"/>
          <p:cNvCxnSpPr>
            <a:cxnSpLocks noChangeShapeType="1"/>
          </p:cNvCxnSpPr>
          <p:nvPr/>
        </p:nvCxnSpPr>
        <p:spPr bwMode="auto">
          <a:xfrm rot="5400000">
            <a:off x="7877175" y="1919288"/>
            <a:ext cx="1798637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5314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5315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5316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5317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5318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5319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55320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5322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5323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55324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55326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55327" name="TextBox 34"/>
          <p:cNvSpPr txBox="1">
            <a:spLocks noChangeArrowheads="1"/>
          </p:cNvSpPr>
          <p:nvPr/>
        </p:nvSpPr>
        <p:spPr bwMode="auto">
          <a:xfrm>
            <a:off x="1912938" y="681038"/>
            <a:ext cx="4873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5329" name="Rectangle 1"/>
          <p:cNvSpPr>
            <a:spLocks noChangeArrowheads="1"/>
          </p:cNvSpPr>
          <p:nvPr/>
        </p:nvSpPr>
        <p:spPr bwMode="auto">
          <a:xfrm>
            <a:off x="1428750" y="2154238"/>
            <a:ext cx="5346700" cy="4703762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534988" y="476250"/>
            <a:ext cx="9504362" cy="581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Υπενθύμιση:</a:t>
            </a:r>
          </a:p>
          <a:p>
            <a:pPr algn="ctr">
              <a:defRPr/>
            </a:pP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Το άζωτο (</a:t>
            </a:r>
            <a:r>
              <a:rPr lang="el-GR" sz="4000" dirty="0">
                <a:latin typeface="Calibri" pitchFamily="34" charset="0"/>
                <a:cs typeface="+mn-cs"/>
              </a:rPr>
              <a:t>Ν</a:t>
            </a:r>
            <a:r>
              <a:rPr lang="el-GR" sz="4000" baseline="-25000" dirty="0">
                <a:latin typeface="Calibri" pitchFamily="34" charset="0"/>
                <a:cs typeface="+mn-cs"/>
              </a:rPr>
              <a:t>2</a:t>
            </a: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) ενσωματώνεται στις αζωτούχες ουσίες όλων των οργανισμών με την ανηγμένη του</a:t>
            </a:r>
            <a:r>
              <a:rPr lang="en-US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, </a:t>
            </a: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αμμωνιακή μορφή</a:t>
            </a:r>
          </a:p>
          <a:p>
            <a:pPr algn="ctr">
              <a:defRPr/>
            </a:pP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(</a:t>
            </a:r>
            <a:r>
              <a:rPr lang="el-GR" sz="4000" dirty="0">
                <a:latin typeface="Calibri" pitchFamily="34" charset="0"/>
                <a:cs typeface="+mn-cs"/>
              </a:rPr>
              <a:t>ΝΗ</a:t>
            </a:r>
            <a:r>
              <a:rPr lang="el-GR" sz="4000" baseline="-25000" dirty="0">
                <a:latin typeface="Calibri" pitchFamily="34" charset="0"/>
                <a:cs typeface="+mn-cs"/>
              </a:rPr>
              <a:t>4</a:t>
            </a:r>
            <a:r>
              <a:rPr lang="el-GR" sz="4000" baseline="30000" dirty="0">
                <a:latin typeface="Calibri" pitchFamily="34" charset="0"/>
                <a:cs typeface="+mn-cs"/>
              </a:rPr>
              <a:t>+</a:t>
            </a: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)</a:t>
            </a:r>
          </a:p>
          <a:p>
            <a:pPr algn="ctr">
              <a:defRPr/>
            </a:pPr>
            <a:endParaRPr lang="el-GR" sz="4000" dirty="0">
              <a:solidFill>
                <a:srgbClr val="FFFF00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4000" dirty="0">
                <a:solidFill>
                  <a:srgbClr val="FFFF00"/>
                </a:solidFill>
                <a:latin typeface="Calibri" pitchFamily="34" charset="0"/>
                <a:cs typeface="+mn-cs"/>
              </a:rPr>
              <a:t>Αρα: </a:t>
            </a:r>
            <a:r>
              <a:rPr lang="el-GR" sz="4400" dirty="0">
                <a:solidFill>
                  <a:srgbClr val="FFFF00"/>
                </a:solidFill>
                <a:latin typeface="Calibri" pitchFamily="34" charset="0"/>
                <a:cs typeface="+mn-cs"/>
              </a:rPr>
              <a:t>πως τα φυτά χρησιμοποιούν το νιτρικό άζωτο (</a:t>
            </a:r>
            <a:r>
              <a:rPr lang="el-GR" sz="44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itchFamily="34" charset="0"/>
                <a:cs typeface="+mn-cs"/>
              </a:rPr>
              <a:t>ΝΟ</a:t>
            </a:r>
            <a:r>
              <a:rPr lang="el-GR" sz="4400" baseline="-25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itchFamily="34" charset="0"/>
                <a:cs typeface="+mn-cs"/>
              </a:rPr>
              <a:t>3</a:t>
            </a:r>
            <a:r>
              <a:rPr lang="el-GR" sz="4400" baseline="30000" dirty="0">
                <a:solidFill>
                  <a:schemeClr val="accent5">
                    <a:lumMod val="20000"/>
                    <a:lumOff val="80000"/>
                  </a:schemeClr>
                </a:solidFill>
                <a:latin typeface="Calibri" pitchFamily="34" charset="0"/>
                <a:cs typeface="+mn-cs"/>
              </a:rPr>
              <a:t>-</a:t>
            </a:r>
            <a:r>
              <a:rPr lang="el-GR" sz="4400" dirty="0">
                <a:solidFill>
                  <a:srgbClr val="FFFF00"/>
                </a:solidFill>
                <a:latin typeface="Calibri" pitchFamily="34" charset="0"/>
                <a:cs typeface="+mn-cs"/>
              </a:rPr>
              <a:t>) που προσλαμβάνουν;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Oval 14"/>
          <p:cNvSpPr>
            <a:spLocks noChangeArrowheads="1"/>
          </p:cNvSpPr>
          <p:nvPr/>
        </p:nvSpPr>
        <p:spPr bwMode="auto">
          <a:xfrm>
            <a:off x="174625" y="115888"/>
            <a:ext cx="9359900" cy="4537075"/>
          </a:xfrm>
          <a:prstGeom prst="ellipse">
            <a:avLst/>
          </a:prstGeom>
          <a:solidFill>
            <a:srgbClr val="00B050">
              <a:alpha val="58823"/>
            </a:srgbClr>
          </a:solidFill>
          <a:ln w="57150">
            <a:solidFill>
              <a:srgbClr val="CC99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l-GR" altLang="el-GR"/>
          </a:p>
        </p:txBody>
      </p:sp>
      <p:sp>
        <p:nvSpPr>
          <p:cNvPr id="22531" name="AutoShape 4"/>
          <p:cNvSpPr>
            <a:spLocks noChangeArrowheads="1"/>
          </p:cNvSpPr>
          <p:nvPr/>
        </p:nvSpPr>
        <p:spPr bwMode="auto">
          <a:xfrm rot="1926554">
            <a:off x="1639888" y="2878138"/>
            <a:ext cx="2457450" cy="457200"/>
          </a:xfrm>
          <a:prstGeom prst="rightArrow">
            <a:avLst>
              <a:gd name="adj1" fmla="val 50000"/>
              <a:gd name="adj2" fmla="val 102448"/>
            </a:avLst>
          </a:prstGeom>
          <a:solidFill>
            <a:srgbClr val="000066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 rot="-1945208">
            <a:off x="5443538" y="2832100"/>
            <a:ext cx="2884487" cy="457200"/>
          </a:xfrm>
          <a:prstGeom prst="rightArrow">
            <a:avLst>
              <a:gd name="adj1" fmla="val 50000"/>
              <a:gd name="adj2" fmla="val 102492"/>
            </a:avLst>
          </a:prstGeom>
          <a:solidFill>
            <a:srgbClr val="000066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7349" name="Oval 6"/>
          <p:cNvSpPr>
            <a:spLocks noChangeArrowheads="1"/>
          </p:cNvSpPr>
          <p:nvPr/>
        </p:nvSpPr>
        <p:spPr bwMode="auto">
          <a:xfrm>
            <a:off x="7735888" y="1341438"/>
            <a:ext cx="1614487" cy="1008062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Tahoma" panose="020B0604030504040204" pitchFamily="34" charset="0"/>
              </a:rPr>
              <a:t>ΝΗ</a:t>
            </a:r>
            <a:r>
              <a:rPr lang="el-GR" altLang="el-GR" sz="4400" baseline="-25000">
                <a:latin typeface="Tahoma" panose="020B0604030504040204" pitchFamily="34" charset="0"/>
              </a:rPr>
              <a:t>4</a:t>
            </a:r>
            <a:r>
              <a:rPr lang="el-GR" altLang="el-GR" sz="4400" baseline="30000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22534" name="Oval 8"/>
          <p:cNvSpPr>
            <a:spLocks noChangeArrowheads="1"/>
          </p:cNvSpPr>
          <p:nvPr/>
        </p:nvSpPr>
        <p:spPr bwMode="auto">
          <a:xfrm>
            <a:off x="174625" y="1628775"/>
            <a:ext cx="1800225" cy="10810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Tahoma" panose="020B060403050404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Tahoma" panose="020B060403050404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Tahoma" panose="020B060403050404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22535" name="Oval 9"/>
          <p:cNvSpPr>
            <a:spLocks noChangeArrowheads="1"/>
          </p:cNvSpPr>
          <p:nvPr/>
        </p:nvSpPr>
        <p:spPr bwMode="auto">
          <a:xfrm>
            <a:off x="3848100" y="33575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Tahoma" panose="020B060403050404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Tahoma" panose="020B060403050404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Tahoma" panose="020B060403050404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93194" name="Oval 10"/>
          <p:cNvSpPr>
            <a:spLocks noChangeArrowheads="1"/>
          </p:cNvSpPr>
          <p:nvPr/>
        </p:nvSpPr>
        <p:spPr bwMode="auto">
          <a:xfrm>
            <a:off x="463550" y="5013325"/>
            <a:ext cx="1800225" cy="10810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Tahoma" panose="020B060403050404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Tahoma" panose="020B060403050404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Tahoma" panose="020B060403050404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sp>
        <p:nvSpPr>
          <p:cNvPr id="57353" name="Text Box 11"/>
          <p:cNvSpPr txBox="1">
            <a:spLocks noChangeArrowheads="1"/>
          </p:cNvSpPr>
          <p:nvPr/>
        </p:nvSpPr>
        <p:spPr bwMode="auto">
          <a:xfrm>
            <a:off x="0" y="6053138"/>
            <a:ext cx="32242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Εδαφικό διάλυμα</a:t>
            </a:r>
          </a:p>
        </p:txBody>
      </p:sp>
      <p:sp>
        <p:nvSpPr>
          <p:cNvPr id="57354" name="Oval 12"/>
          <p:cNvSpPr>
            <a:spLocks noChangeArrowheads="1"/>
          </p:cNvSpPr>
          <p:nvPr/>
        </p:nvSpPr>
        <p:spPr bwMode="auto">
          <a:xfrm>
            <a:off x="7735888" y="5013325"/>
            <a:ext cx="1614487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Tahoma" panose="020B0604030504040204" pitchFamily="34" charset="0"/>
              </a:rPr>
              <a:t>ΝΗ</a:t>
            </a:r>
            <a:r>
              <a:rPr lang="el-GR" altLang="el-GR" sz="4400" baseline="-25000">
                <a:latin typeface="Tahoma" panose="020B0604030504040204" pitchFamily="34" charset="0"/>
              </a:rPr>
              <a:t>4</a:t>
            </a:r>
            <a:r>
              <a:rPr lang="el-GR" altLang="el-GR" sz="4400" baseline="30000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57355" name="Text Box 13"/>
          <p:cNvSpPr txBox="1">
            <a:spLocks noChangeArrowheads="1"/>
          </p:cNvSpPr>
          <p:nvPr/>
        </p:nvSpPr>
        <p:spPr bwMode="auto">
          <a:xfrm>
            <a:off x="7807325" y="6021388"/>
            <a:ext cx="16017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latin typeface="Tahoma" panose="020B0604030504040204" pitchFamily="34" charset="0"/>
              </a:rPr>
              <a:t>Έδαφος</a:t>
            </a:r>
          </a:p>
        </p:txBody>
      </p:sp>
      <p:sp>
        <p:nvSpPr>
          <p:cNvPr id="22540" name="AutoShape 15"/>
          <p:cNvSpPr>
            <a:spLocks noChangeArrowheads="1"/>
          </p:cNvSpPr>
          <p:nvPr/>
        </p:nvSpPr>
        <p:spPr bwMode="auto">
          <a:xfrm>
            <a:off x="1111250" y="2708275"/>
            <a:ext cx="431800" cy="2233613"/>
          </a:xfrm>
          <a:prstGeom prst="upArrow">
            <a:avLst>
              <a:gd name="adj1" fmla="val 50000"/>
              <a:gd name="adj2" fmla="val 1001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7357" name="AutoShape 16"/>
          <p:cNvSpPr>
            <a:spLocks noChangeArrowheads="1"/>
          </p:cNvSpPr>
          <p:nvPr/>
        </p:nvSpPr>
        <p:spPr bwMode="auto">
          <a:xfrm>
            <a:off x="8383588" y="2420938"/>
            <a:ext cx="431800" cy="2592387"/>
          </a:xfrm>
          <a:prstGeom prst="upArrow">
            <a:avLst>
              <a:gd name="adj1" fmla="val 50000"/>
              <a:gd name="adj2" fmla="val 10006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2542" name="Text Box 18"/>
          <p:cNvSpPr txBox="1">
            <a:spLocks noChangeArrowheads="1"/>
          </p:cNvSpPr>
          <p:nvPr/>
        </p:nvSpPr>
        <p:spPr bwMode="auto">
          <a:xfrm>
            <a:off x="2767013" y="1620838"/>
            <a:ext cx="4032250" cy="584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3200" dirty="0">
                <a:solidFill>
                  <a:schemeClr val="bg1">
                    <a:lumMod val="95000"/>
                    <a:lumOff val="5000"/>
                  </a:schemeClr>
                </a:solidFill>
                <a:latin typeface="Tahoma" pitchFamily="34" charset="0"/>
                <a:cs typeface="+mn-cs"/>
              </a:rPr>
              <a:t>Κύτταρο φυτού</a:t>
            </a:r>
          </a:p>
        </p:txBody>
      </p:sp>
      <p:sp>
        <p:nvSpPr>
          <p:cNvPr id="57359" name="AutoShape 19"/>
          <p:cNvSpPr>
            <a:spLocks noChangeArrowheads="1"/>
          </p:cNvSpPr>
          <p:nvPr/>
        </p:nvSpPr>
        <p:spPr bwMode="auto">
          <a:xfrm rot="-4160816">
            <a:off x="6342856" y="-7143"/>
            <a:ext cx="504825" cy="2449512"/>
          </a:xfrm>
          <a:prstGeom prst="upArrow">
            <a:avLst>
              <a:gd name="adj1" fmla="val 50000"/>
              <a:gd name="adj2" fmla="val 12130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7360" name="Text Box 20"/>
          <p:cNvSpPr txBox="1">
            <a:spLocks noChangeArrowheads="1"/>
          </p:cNvSpPr>
          <p:nvPr/>
        </p:nvSpPr>
        <p:spPr bwMode="auto">
          <a:xfrm>
            <a:off x="3432175" y="188913"/>
            <a:ext cx="23749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latin typeface="Tahoma" panose="020B0604030504040204" pitchFamily="34" charset="0"/>
              </a:rPr>
              <a:t>Αζωτούχες</a:t>
            </a:r>
          </a:p>
          <a:p>
            <a:pPr algn="ctr" eaLnBrk="1" hangingPunct="1"/>
            <a:r>
              <a:rPr lang="el-GR" altLang="el-GR" sz="3200">
                <a:latin typeface="Tahoma" panose="020B0604030504040204" pitchFamily="34" charset="0"/>
              </a:rPr>
              <a:t>ουσίες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1525588" y="2738438"/>
            <a:ext cx="23034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 i="1">
                <a:latin typeface="Calibri" panose="020F0502020204030204" pitchFamily="34" charset="0"/>
              </a:rPr>
              <a:t>Νιτρική αναγωγάση</a:t>
            </a:r>
          </a:p>
          <a:p>
            <a:pPr algn="ctr" eaLnBrk="1" hangingPunct="1"/>
            <a:r>
              <a:rPr lang="el-GR" altLang="el-GR" sz="3200" i="1">
                <a:latin typeface="Calibri" panose="020F0502020204030204" pitchFamily="34" charset="0"/>
              </a:rPr>
              <a:t>(+2</a:t>
            </a:r>
            <a:r>
              <a:rPr lang="en-US" altLang="el-GR" sz="3200" i="1">
                <a:latin typeface="Calibri" panose="020F0502020204030204" pitchFamily="34" charset="0"/>
              </a:rPr>
              <a:t>e</a:t>
            </a:r>
            <a:r>
              <a:rPr lang="en-US" altLang="el-GR" sz="3200" i="1" baseline="30000">
                <a:latin typeface="Calibri" panose="020F0502020204030204" pitchFamily="34" charset="0"/>
              </a:rPr>
              <a:t>-</a:t>
            </a:r>
            <a:r>
              <a:rPr lang="en-US" altLang="el-GR" sz="3200" i="1">
                <a:latin typeface="Calibri" panose="020F0502020204030204" pitchFamily="34" charset="0"/>
              </a:rPr>
              <a:t>)</a:t>
            </a:r>
            <a:endParaRPr lang="el-GR" altLang="el-GR" sz="3200" i="1">
              <a:latin typeface="Calibri" panose="020F0502020204030204" pitchFamily="34" charset="0"/>
            </a:endParaRPr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5359400" y="2492375"/>
            <a:ext cx="230505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 i="1">
                <a:latin typeface="Calibri" panose="020F0502020204030204" pitchFamily="34" charset="0"/>
              </a:rPr>
              <a:t>Νιτρωδο- αναγωγάση(+</a:t>
            </a:r>
            <a:r>
              <a:rPr lang="en-US" altLang="el-GR" sz="3200" i="1">
                <a:latin typeface="Calibri" panose="020F0502020204030204" pitchFamily="34" charset="0"/>
              </a:rPr>
              <a:t>6e</a:t>
            </a:r>
            <a:r>
              <a:rPr lang="en-US" altLang="el-GR" sz="3200" i="1" baseline="30000">
                <a:latin typeface="Calibri" panose="020F0502020204030204" pitchFamily="34" charset="0"/>
              </a:rPr>
              <a:t>-</a:t>
            </a:r>
            <a:r>
              <a:rPr lang="en-US" altLang="el-GR" sz="3200" i="1">
                <a:latin typeface="Calibri" panose="020F0502020204030204" pitchFamily="34" charset="0"/>
              </a:rPr>
              <a:t>)</a:t>
            </a:r>
            <a:endParaRPr lang="el-GR" altLang="el-GR" sz="3200" i="1">
              <a:latin typeface="Calibri" panose="020F0502020204030204" pitchFamily="34" charset="0"/>
            </a:endParaRPr>
          </a:p>
          <a:p>
            <a:pPr algn="ctr" eaLnBrk="1" hangingPunct="1"/>
            <a:endParaRPr lang="el-GR" altLang="el-GR" sz="3200" i="1">
              <a:latin typeface="Calibri" panose="020F0502020204030204" pitchFamily="34" charset="0"/>
            </a:endParaRPr>
          </a:p>
        </p:txBody>
      </p:sp>
      <p:sp>
        <p:nvSpPr>
          <p:cNvPr id="2" name="Right Arrow 1"/>
          <p:cNvSpPr>
            <a:spLocks noChangeArrowheads="1"/>
          </p:cNvSpPr>
          <p:nvPr/>
        </p:nvSpPr>
        <p:spPr bwMode="auto">
          <a:xfrm>
            <a:off x="2233613" y="1620838"/>
            <a:ext cx="5400675" cy="795337"/>
          </a:xfrm>
          <a:prstGeom prst="rightArrow">
            <a:avLst>
              <a:gd name="adj1" fmla="val 50000"/>
              <a:gd name="adj2" fmla="val 5007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      ???????????????????????????????</a:t>
            </a:r>
            <a:endParaRPr lang="en-US" altLang="el-GR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animBg="1"/>
      <p:bldP spid="22532" grpId="0" animBg="1"/>
      <p:bldP spid="22534" grpId="0" animBg="1"/>
      <p:bldP spid="22535" grpId="0" animBg="1"/>
      <p:bldP spid="93194" grpId="0" animBg="1"/>
      <p:bldP spid="22540" grpId="0" animBg="1"/>
      <p:bldP spid="18" grpId="0"/>
      <p:bldP spid="19" grpId="0"/>
      <p:bldP spid="2" grpId="0" animBg="1"/>
      <p:bldP spid="2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8371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8372" name="AutoShape 5"/>
          <p:cNvCxnSpPr>
            <a:cxnSpLocks noChangeShapeType="1"/>
          </p:cNvCxnSpPr>
          <p:nvPr/>
        </p:nvCxnSpPr>
        <p:spPr bwMode="auto">
          <a:xfrm>
            <a:off x="6408738" y="1671638"/>
            <a:ext cx="1111250" cy="965200"/>
          </a:xfrm>
          <a:prstGeom prst="curvedConnector3">
            <a:avLst>
              <a:gd name="adj1" fmla="val 91171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373" name="AutoShape 6"/>
          <p:cNvCxnSpPr>
            <a:cxnSpLocks noChangeShapeType="1"/>
            <a:endCxn id="58390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8374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743075" y="4230688"/>
            <a:ext cx="1900238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Nitrobacter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8376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8377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8378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58379" name="AutoShape 13"/>
          <p:cNvCxnSpPr>
            <a:cxnSpLocks noChangeShapeType="1"/>
          </p:cNvCxnSpPr>
          <p:nvPr/>
        </p:nvCxnSpPr>
        <p:spPr bwMode="auto">
          <a:xfrm rot="5400000">
            <a:off x="7496969" y="1861344"/>
            <a:ext cx="1903413" cy="892175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80" name="Text Box 14"/>
          <p:cNvSpPr txBox="1">
            <a:spLocks noChangeArrowheads="1"/>
          </p:cNvSpPr>
          <p:nvPr/>
        </p:nvSpPr>
        <p:spPr bwMode="auto">
          <a:xfrm rot="-3984211">
            <a:off x="7598570" y="2034381"/>
            <a:ext cx="1306512" cy="4603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8381" name="Text Box 15"/>
          <p:cNvSpPr txBox="1">
            <a:spLocks noChangeArrowheads="1"/>
          </p:cNvSpPr>
          <p:nvPr/>
        </p:nvSpPr>
        <p:spPr bwMode="auto">
          <a:xfrm rot="-4183814">
            <a:off x="8695532" y="2385218"/>
            <a:ext cx="1473200" cy="461963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8382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8383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8384" name="AutoShape 19"/>
          <p:cNvCxnSpPr>
            <a:cxnSpLocks noChangeShapeType="1"/>
          </p:cNvCxnSpPr>
          <p:nvPr/>
        </p:nvCxnSpPr>
        <p:spPr bwMode="auto">
          <a:xfrm rot="5400000">
            <a:off x="7877175" y="1919288"/>
            <a:ext cx="1798637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206875" y="4275138"/>
            <a:ext cx="2276475" cy="954087"/>
          </a:xfrm>
          <a:prstGeom prst="rect">
            <a:avLst/>
          </a:prstGeom>
          <a:solidFill>
            <a:schemeClr val="tx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800" i="1" dirty="0" err="1">
                <a:latin typeface="Calibri" pitchFamily="34" charset="0"/>
                <a:cs typeface="+mn-cs"/>
              </a:rPr>
              <a:t>Nitrosomonas</a:t>
            </a:r>
            <a:endParaRPr lang="el-GR" sz="2800" i="1" dirty="0"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2800" i="1" dirty="0">
                <a:solidFill>
                  <a:srgbClr val="FFFF00"/>
                </a:solidFill>
                <a:latin typeface="Calibri" pitchFamily="34" charset="0"/>
                <a:cs typeface="+mn-cs"/>
              </a:rPr>
              <a:t>(βακτήριο)</a:t>
            </a:r>
            <a:endParaRPr lang="en-GB" sz="2800" i="1" dirty="0">
              <a:solidFill>
                <a:srgbClr val="FFFF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8386" name="Text Box 21"/>
          <p:cNvSpPr txBox="1">
            <a:spLocks noChangeArrowheads="1"/>
          </p:cNvSpPr>
          <p:nvPr/>
        </p:nvSpPr>
        <p:spPr bwMode="auto">
          <a:xfrm>
            <a:off x="9010650" y="5946775"/>
            <a:ext cx="1233488" cy="83185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8387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8388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8389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8390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8391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58392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4505325" y="5948363"/>
            <a:ext cx="987425" cy="72231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 dirty="0">
                <a:solidFill>
                  <a:schemeClr val="bg1"/>
                </a:solidFill>
                <a:latin typeface="Calibri" pitchFamily="34" charset="0"/>
                <a:cs typeface="+mn-cs"/>
              </a:rPr>
              <a:t>Η</a:t>
            </a:r>
            <a:r>
              <a:rPr lang="el-GR" sz="4800" baseline="30000" dirty="0">
                <a:solidFill>
                  <a:schemeClr val="bg1"/>
                </a:solidFill>
                <a:latin typeface="Calibri" pitchFamily="34" charset="0"/>
                <a:cs typeface="+mn-cs"/>
              </a:rPr>
              <a:t>+</a:t>
            </a:r>
            <a:endParaRPr lang="el-GR" sz="4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8394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8395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58396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251825" y="6362352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58398" name="Oval 33"/>
          <p:cNvSpPr>
            <a:spLocks noChangeArrowheads="1"/>
          </p:cNvSpPr>
          <p:nvPr/>
        </p:nvSpPr>
        <p:spPr bwMode="auto">
          <a:xfrm>
            <a:off x="7664450" y="115888"/>
            <a:ext cx="2508250" cy="1144587"/>
          </a:xfrm>
          <a:prstGeom prst="ellipse">
            <a:avLst/>
          </a:prstGeom>
          <a:solidFill>
            <a:srgbClr val="C00000"/>
          </a:solidFill>
          <a:ln w="571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58399" name="TextBox 34"/>
          <p:cNvSpPr txBox="1">
            <a:spLocks noChangeArrowheads="1"/>
          </p:cNvSpPr>
          <p:nvPr/>
        </p:nvSpPr>
        <p:spPr bwMode="auto">
          <a:xfrm>
            <a:off x="1901825" y="212725"/>
            <a:ext cx="48736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Πρόσληψη από φυτά, βακτήρια, μύκητες</a:t>
            </a:r>
          </a:p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 </a:t>
            </a:r>
            <a:r>
              <a:rPr lang="el-GR" altLang="el-GR" sz="3600">
                <a:latin typeface="Calibri" panose="020F0502020204030204" pitchFamily="34" charset="0"/>
              </a:rPr>
              <a:t>(</a:t>
            </a:r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  <a:r>
              <a:rPr lang="el-GR" altLang="el-GR" sz="3600">
                <a:latin typeface="Calibri" panose="020F0502020204030204" pitchFamily="34" charset="0"/>
                <a:sym typeface="Symbol" panose="05050102010706020507" pitchFamily="18" charset="2"/>
              </a:rPr>
              <a:t>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Arc 11"/>
          <p:cNvSpPr/>
          <p:nvPr/>
        </p:nvSpPr>
        <p:spPr bwMode="auto">
          <a:xfrm rot="14919416">
            <a:off x="1208881" y="859632"/>
            <a:ext cx="2081213" cy="2940050"/>
          </a:xfrm>
          <a:prstGeom prst="arc">
            <a:avLst>
              <a:gd name="adj1" fmla="val 16685174"/>
              <a:gd name="adj2" fmla="val 1709006"/>
            </a:avLst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58401" name="Rectangle 1"/>
          <p:cNvSpPr>
            <a:spLocks noChangeArrowheads="1"/>
          </p:cNvSpPr>
          <p:nvPr/>
        </p:nvSpPr>
        <p:spPr bwMode="auto">
          <a:xfrm>
            <a:off x="1428750" y="2154238"/>
            <a:ext cx="5346700" cy="4703762"/>
          </a:xfrm>
          <a:prstGeom prst="rect">
            <a:avLst/>
          </a:prstGeom>
          <a:solidFill>
            <a:srgbClr val="32946A">
              <a:alpha val="83136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394" name="AutoShape 4"/>
          <p:cNvCxnSpPr>
            <a:cxnSpLocks noChangeShapeType="1"/>
            <a:stCxn id="59410" idx="7"/>
            <a:endCxn id="59419" idx="3"/>
          </p:cNvCxnSpPr>
          <p:nvPr/>
        </p:nvCxnSpPr>
        <p:spPr bwMode="auto">
          <a:xfrm rot="5400000" flipH="1" flipV="1">
            <a:off x="1585913" y="1066800"/>
            <a:ext cx="1403350" cy="2051050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5" name="AutoShape 5"/>
          <p:cNvCxnSpPr>
            <a:cxnSpLocks noChangeShapeType="1"/>
          </p:cNvCxnSpPr>
          <p:nvPr/>
        </p:nvCxnSpPr>
        <p:spPr bwMode="auto">
          <a:xfrm>
            <a:off x="5429250" y="857250"/>
            <a:ext cx="1801813" cy="1779588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6" name="AutoShape 6"/>
          <p:cNvCxnSpPr>
            <a:cxnSpLocks noChangeShapeType="1"/>
            <a:endCxn id="59411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397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398" name="Text Box 8"/>
          <p:cNvSpPr txBox="1">
            <a:spLocks noChangeArrowheads="1"/>
          </p:cNvSpPr>
          <p:nvPr/>
        </p:nvSpPr>
        <p:spPr bwMode="auto">
          <a:xfrm>
            <a:off x="1571625" y="4643438"/>
            <a:ext cx="1900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800" i="1">
                <a:latin typeface="Calibri" panose="020F0502020204030204" pitchFamily="34" charset="0"/>
              </a:rPr>
              <a:t>Nitrobacter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59399" name="Text Box 10"/>
          <p:cNvSpPr txBox="1">
            <a:spLocks noChangeArrowheads="1"/>
          </p:cNvSpPr>
          <p:nvPr/>
        </p:nvSpPr>
        <p:spPr bwMode="auto">
          <a:xfrm>
            <a:off x="3990975" y="2781300"/>
            <a:ext cx="2265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9400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59401" name="AutoShape 13"/>
          <p:cNvCxnSpPr>
            <a:cxnSpLocks noChangeShapeType="1"/>
          </p:cNvCxnSpPr>
          <p:nvPr/>
        </p:nvCxnSpPr>
        <p:spPr bwMode="auto">
          <a:xfrm rot="5400000">
            <a:off x="7378701" y="1749425"/>
            <a:ext cx="2133600" cy="885825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02" name="Text Box 14"/>
          <p:cNvSpPr txBox="1">
            <a:spLocks noChangeArrowheads="1"/>
          </p:cNvSpPr>
          <p:nvPr/>
        </p:nvSpPr>
        <p:spPr bwMode="auto">
          <a:xfrm rot="-3984211">
            <a:off x="7483476" y="1512887"/>
            <a:ext cx="1306512" cy="461963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9403" name="Text Box 15"/>
          <p:cNvSpPr txBox="1">
            <a:spLocks noChangeArrowheads="1"/>
          </p:cNvSpPr>
          <p:nvPr/>
        </p:nvSpPr>
        <p:spPr bwMode="auto">
          <a:xfrm rot="-4340692">
            <a:off x="8839201" y="2170112"/>
            <a:ext cx="1473200" cy="460375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59404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59405" name="AutoShape 18"/>
          <p:cNvSpPr>
            <a:spLocks noChangeArrowheads="1"/>
          </p:cNvSpPr>
          <p:nvPr/>
        </p:nvSpPr>
        <p:spPr bwMode="auto">
          <a:xfrm rot="-1094837">
            <a:off x="7686675" y="3632200"/>
            <a:ext cx="565150" cy="1157288"/>
          </a:xfrm>
          <a:prstGeom prst="upArrow">
            <a:avLst>
              <a:gd name="adj1" fmla="val 50000"/>
              <a:gd name="adj2" fmla="val 33731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59406" name="AutoShape 19"/>
          <p:cNvCxnSpPr>
            <a:cxnSpLocks noChangeShapeType="1"/>
          </p:cNvCxnSpPr>
          <p:nvPr/>
        </p:nvCxnSpPr>
        <p:spPr bwMode="auto">
          <a:xfrm rot="5400000">
            <a:off x="7736682" y="1556544"/>
            <a:ext cx="2014537" cy="1152525"/>
          </a:xfrm>
          <a:prstGeom prst="curvedConnector3">
            <a:avLst>
              <a:gd name="adj1" fmla="val 104463"/>
            </a:avLst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07" name="Text Box 20"/>
          <p:cNvSpPr txBox="1">
            <a:spLocks noChangeArrowheads="1"/>
          </p:cNvSpPr>
          <p:nvPr/>
        </p:nvSpPr>
        <p:spPr bwMode="auto">
          <a:xfrm>
            <a:off x="4786313" y="4214813"/>
            <a:ext cx="2276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800" i="1">
                <a:latin typeface="Calibri" panose="020F0502020204030204" pitchFamily="34" charset="0"/>
              </a:rPr>
              <a:t>Nitrosomonas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59408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9409" name="Oval 24"/>
          <p:cNvSpPr>
            <a:spLocks noChangeArrowheads="1"/>
          </p:cNvSpPr>
          <p:nvPr/>
        </p:nvSpPr>
        <p:spPr bwMode="auto">
          <a:xfrm>
            <a:off x="2840038" y="2852738"/>
            <a:ext cx="995362" cy="8588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9410" name="Oval 25"/>
          <p:cNvSpPr>
            <a:spLocks noChangeArrowheads="1"/>
          </p:cNvSpPr>
          <p:nvPr/>
        </p:nvSpPr>
        <p:spPr bwMode="auto">
          <a:xfrm>
            <a:off x="42863" y="2635250"/>
            <a:ext cx="1428750" cy="10810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9411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9412" name="Text Box 27"/>
          <p:cNvSpPr txBox="1">
            <a:spLocks noChangeArrowheads="1"/>
          </p:cNvSpPr>
          <p:nvPr/>
        </p:nvSpPr>
        <p:spPr bwMode="auto">
          <a:xfrm>
            <a:off x="7870825" y="4489450"/>
            <a:ext cx="2035175" cy="831850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59413" name="Text Box 28"/>
          <p:cNvSpPr txBox="1">
            <a:spLocks noChangeArrowheads="1"/>
          </p:cNvSpPr>
          <p:nvPr/>
        </p:nvSpPr>
        <p:spPr bwMode="auto">
          <a:xfrm>
            <a:off x="84138" y="77788"/>
            <a:ext cx="2035175" cy="830262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2571732" y="5849938"/>
            <a:ext cx="985856" cy="722334"/>
          </a:xfrm>
          <a:prstGeom prst="ellipse">
            <a:avLst/>
          </a:prstGeom>
          <a:solidFill>
            <a:schemeClr val="bg2">
              <a:lumMod val="85000"/>
              <a:lumOff val="1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l-GR" sz="48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+mn-cs"/>
              </a:rPr>
              <a:t>Η</a:t>
            </a:r>
            <a:r>
              <a:rPr lang="el-GR" sz="4800" baseline="300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+mn-cs"/>
              </a:rPr>
              <a:t>+</a:t>
            </a:r>
            <a:endParaRPr lang="el-GR" sz="480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59415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59416" name="AutoShape 3"/>
          <p:cNvSpPr>
            <a:spLocks noChangeArrowheads="1"/>
          </p:cNvSpPr>
          <p:nvPr/>
        </p:nvSpPr>
        <p:spPr bwMode="auto">
          <a:xfrm>
            <a:off x="3848100" y="3141663"/>
            <a:ext cx="2938463" cy="312737"/>
          </a:xfrm>
          <a:prstGeom prst="rightArrow">
            <a:avLst>
              <a:gd name="adj1" fmla="val 50000"/>
              <a:gd name="adj2" fmla="val 102616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59418" name="33 - TextBox"/>
          <p:cNvSpPr txBox="1">
            <a:spLocks noChangeArrowheads="1"/>
          </p:cNvSpPr>
          <p:nvPr/>
        </p:nvSpPr>
        <p:spPr bwMode="auto">
          <a:xfrm>
            <a:off x="1377950" y="2852738"/>
            <a:ext cx="1173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000">
                <a:latin typeface="Calibri" panose="020F0502020204030204" pitchFamily="34" charset="0"/>
                <a:cs typeface="Tahoma" panose="020B0604030504040204" pitchFamily="34" charset="0"/>
              </a:rPr>
              <a:t>Εδαφικό διάλυμα</a:t>
            </a:r>
          </a:p>
        </p:txBody>
      </p:sp>
      <p:sp>
        <p:nvSpPr>
          <p:cNvPr id="59419" name="Oval 28"/>
          <p:cNvSpPr>
            <a:spLocks noChangeArrowheads="1"/>
          </p:cNvSpPr>
          <p:nvPr/>
        </p:nvSpPr>
        <p:spPr bwMode="auto">
          <a:xfrm>
            <a:off x="2840038" y="0"/>
            <a:ext cx="3240087" cy="16287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Πρόσληψη και αναγωγή</a:t>
            </a:r>
            <a:endParaRPr lang="en-US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στα φυτά</a:t>
            </a:r>
            <a:endParaRPr lang="en-GB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59420" name="Oval 31"/>
          <p:cNvSpPr>
            <a:spLocks noChangeArrowheads="1"/>
          </p:cNvSpPr>
          <p:nvPr/>
        </p:nvSpPr>
        <p:spPr bwMode="auto">
          <a:xfrm>
            <a:off x="7983538" y="0"/>
            <a:ext cx="2303462" cy="10795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59421" name="Down Arrow 40"/>
          <p:cNvSpPr>
            <a:spLocks noChangeArrowheads="1"/>
          </p:cNvSpPr>
          <p:nvPr/>
        </p:nvSpPr>
        <p:spPr bwMode="auto">
          <a:xfrm>
            <a:off x="534988" y="3716338"/>
            <a:ext cx="431800" cy="1800225"/>
          </a:xfrm>
          <a:prstGeom prst="downArrow">
            <a:avLst>
              <a:gd name="adj1" fmla="val 50000"/>
              <a:gd name="adj2" fmla="val 5002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9422" name="Text Box 33"/>
          <p:cNvSpPr txBox="1">
            <a:spLocks noChangeArrowheads="1"/>
          </p:cNvSpPr>
          <p:nvPr/>
        </p:nvSpPr>
        <p:spPr bwMode="auto">
          <a:xfrm>
            <a:off x="60325" y="5805488"/>
            <a:ext cx="2562225" cy="9540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7181850" y="5748338"/>
            <a:ext cx="2035175" cy="831850"/>
          </a:xfrm>
          <a:prstGeom prst="rect">
            <a:avLst/>
          </a:prstGeom>
          <a:solidFill>
            <a:schemeClr val="bg1"/>
          </a:solidFill>
          <a:ln w="57150">
            <a:solidFill>
              <a:srgbClr val="9966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</a:rPr>
              <a:t>ΑΕΡΟΒΙΕΣ ΣΥΝΘΗΚΕΣ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418" name="AutoShape 4"/>
          <p:cNvCxnSpPr>
            <a:cxnSpLocks noChangeShapeType="1"/>
            <a:stCxn id="60434" idx="7"/>
            <a:endCxn id="60443" idx="3"/>
          </p:cNvCxnSpPr>
          <p:nvPr/>
        </p:nvCxnSpPr>
        <p:spPr bwMode="auto">
          <a:xfrm rot="5400000" flipH="1" flipV="1">
            <a:off x="1585913" y="1066800"/>
            <a:ext cx="1403350" cy="2051050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19" name="AutoShape 5"/>
          <p:cNvCxnSpPr>
            <a:cxnSpLocks noChangeShapeType="1"/>
          </p:cNvCxnSpPr>
          <p:nvPr/>
        </p:nvCxnSpPr>
        <p:spPr bwMode="auto">
          <a:xfrm>
            <a:off x="5429250" y="857250"/>
            <a:ext cx="1801813" cy="1779588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20" name="AutoShape 6"/>
          <p:cNvCxnSpPr>
            <a:cxnSpLocks noChangeShapeType="1"/>
            <a:endCxn id="60435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0421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22" name="Text Box 8"/>
          <p:cNvSpPr txBox="1">
            <a:spLocks noChangeArrowheads="1"/>
          </p:cNvSpPr>
          <p:nvPr/>
        </p:nvSpPr>
        <p:spPr bwMode="auto">
          <a:xfrm>
            <a:off x="1571625" y="4643438"/>
            <a:ext cx="1900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800" i="1">
                <a:latin typeface="Calibri" panose="020F0502020204030204" pitchFamily="34" charset="0"/>
              </a:rPr>
              <a:t>Nitrobacter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60423" name="Text Box 10"/>
          <p:cNvSpPr txBox="1">
            <a:spLocks noChangeArrowheads="1"/>
          </p:cNvSpPr>
          <p:nvPr/>
        </p:nvSpPr>
        <p:spPr bwMode="auto">
          <a:xfrm>
            <a:off x="3990975" y="2781300"/>
            <a:ext cx="2265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0424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60425" name="AutoShape 13"/>
          <p:cNvCxnSpPr>
            <a:cxnSpLocks noChangeShapeType="1"/>
          </p:cNvCxnSpPr>
          <p:nvPr/>
        </p:nvCxnSpPr>
        <p:spPr bwMode="auto">
          <a:xfrm rot="5400000">
            <a:off x="7378701" y="1749425"/>
            <a:ext cx="2133600" cy="885825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26" name="Text Box 14"/>
          <p:cNvSpPr txBox="1">
            <a:spLocks noChangeArrowheads="1"/>
          </p:cNvSpPr>
          <p:nvPr/>
        </p:nvSpPr>
        <p:spPr bwMode="auto">
          <a:xfrm rot="-3984211">
            <a:off x="7483476" y="1512887"/>
            <a:ext cx="1306512" cy="461963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0427" name="Text Box 15"/>
          <p:cNvSpPr txBox="1">
            <a:spLocks noChangeArrowheads="1"/>
          </p:cNvSpPr>
          <p:nvPr/>
        </p:nvSpPr>
        <p:spPr bwMode="auto">
          <a:xfrm rot="-4340692">
            <a:off x="8839201" y="2170112"/>
            <a:ext cx="1473200" cy="460375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0428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60429" name="AutoShape 18"/>
          <p:cNvSpPr>
            <a:spLocks noChangeArrowheads="1"/>
          </p:cNvSpPr>
          <p:nvPr/>
        </p:nvSpPr>
        <p:spPr bwMode="auto">
          <a:xfrm rot="-1094837">
            <a:off x="7686675" y="3632200"/>
            <a:ext cx="565150" cy="1157288"/>
          </a:xfrm>
          <a:prstGeom prst="upArrow">
            <a:avLst>
              <a:gd name="adj1" fmla="val 50000"/>
              <a:gd name="adj2" fmla="val 33731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60430" name="AutoShape 19"/>
          <p:cNvCxnSpPr>
            <a:cxnSpLocks noChangeShapeType="1"/>
          </p:cNvCxnSpPr>
          <p:nvPr/>
        </p:nvCxnSpPr>
        <p:spPr bwMode="auto">
          <a:xfrm rot="5400000">
            <a:off x="7736682" y="1556544"/>
            <a:ext cx="2014537" cy="1152525"/>
          </a:xfrm>
          <a:prstGeom prst="curvedConnector3">
            <a:avLst>
              <a:gd name="adj1" fmla="val 104463"/>
            </a:avLst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0431" name="Text Box 20"/>
          <p:cNvSpPr txBox="1">
            <a:spLocks noChangeArrowheads="1"/>
          </p:cNvSpPr>
          <p:nvPr/>
        </p:nvSpPr>
        <p:spPr bwMode="auto">
          <a:xfrm>
            <a:off x="4786313" y="4214813"/>
            <a:ext cx="2276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800" i="1">
                <a:latin typeface="Calibri" panose="020F0502020204030204" pitchFamily="34" charset="0"/>
              </a:rPr>
              <a:t>Nitrosomonas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60432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0433" name="Oval 24"/>
          <p:cNvSpPr>
            <a:spLocks noChangeArrowheads="1"/>
          </p:cNvSpPr>
          <p:nvPr/>
        </p:nvSpPr>
        <p:spPr bwMode="auto">
          <a:xfrm>
            <a:off x="2840038" y="2852738"/>
            <a:ext cx="995362" cy="8588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0434" name="Oval 25"/>
          <p:cNvSpPr>
            <a:spLocks noChangeArrowheads="1"/>
          </p:cNvSpPr>
          <p:nvPr/>
        </p:nvSpPr>
        <p:spPr bwMode="auto">
          <a:xfrm>
            <a:off x="42863" y="2635250"/>
            <a:ext cx="1428750" cy="10810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0435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0436" name="Text Box 27"/>
          <p:cNvSpPr txBox="1">
            <a:spLocks noChangeArrowheads="1"/>
          </p:cNvSpPr>
          <p:nvPr/>
        </p:nvSpPr>
        <p:spPr bwMode="auto">
          <a:xfrm>
            <a:off x="7870825" y="4489450"/>
            <a:ext cx="2035175" cy="831850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60437" name="Text Box 28"/>
          <p:cNvSpPr txBox="1">
            <a:spLocks noChangeArrowheads="1"/>
          </p:cNvSpPr>
          <p:nvPr/>
        </p:nvSpPr>
        <p:spPr bwMode="auto">
          <a:xfrm>
            <a:off x="84138" y="77788"/>
            <a:ext cx="2035175" cy="830262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2571732" y="5849938"/>
            <a:ext cx="985856" cy="722334"/>
          </a:xfrm>
          <a:prstGeom prst="ellipse">
            <a:avLst/>
          </a:prstGeom>
          <a:solidFill>
            <a:schemeClr val="bg2">
              <a:lumMod val="85000"/>
              <a:lumOff val="1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l-GR" sz="48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+mn-cs"/>
              </a:rPr>
              <a:t>Η</a:t>
            </a:r>
            <a:r>
              <a:rPr lang="el-GR" sz="4800" baseline="3000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cs typeface="+mn-cs"/>
              </a:rPr>
              <a:t>+</a:t>
            </a:r>
            <a:endParaRPr lang="el-GR" sz="480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cs typeface="+mn-cs"/>
            </a:endParaRPr>
          </a:p>
        </p:txBody>
      </p:sp>
      <p:sp>
        <p:nvSpPr>
          <p:cNvPr id="60439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0440" name="AutoShape 3"/>
          <p:cNvSpPr>
            <a:spLocks noChangeArrowheads="1"/>
          </p:cNvSpPr>
          <p:nvPr/>
        </p:nvSpPr>
        <p:spPr bwMode="auto">
          <a:xfrm>
            <a:off x="3848100" y="3141663"/>
            <a:ext cx="2938463" cy="312737"/>
          </a:xfrm>
          <a:prstGeom prst="rightArrow">
            <a:avLst>
              <a:gd name="adj1" fmla="val 50000"/>
              <a:gd name="adj2" fmla="val 102616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60442" name="33 - TextBox"/>
          <p:cNvSpPr txBox="1">
            <a:spLocks noChangeArrowheads="1"/>
          </p:cNvSpPr>
          <p:nvPr/>
        </p:nvSpPr>
        <p:spPr bwMode="auto">
          <a:xfrm>
            <a:off x="1377950" y="2852738"/>
            <a:ext cx="1173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000">
                <a:latin typeface="Calibri" panose="020F0502020204030204" pitchFamily="34" charset="0"/>
                <a:cs typeface="Tahoma" panose="020B0604030504040204" pitchFamily="34" charset="0"/>
              </a:rPr>
              <a:t>Εδαφικό διάλυμα</a:t>
            </a:r>
          </a:p>
        </p:txBody>
      </p:sp>
      <p:sp>
        <p:nvSpPr>
          <p:cNvPr id="60443" name="Oval 28"/>
          <p:cNvSpPr>
            <a:spLocks noChangeArrowheads="1"/>
          </p:cNvSpPr>
          <p:nvPr/>
        </p:nvSpPr>
        <p:spPr bwMode="auto">
          <a:xfrm>
            <a:off x="2840038" y="0"/>
            <a:ext cx="3240087" cy="16287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Πρόσληψη και αναγωγή</a:t>
            </a:r>
            <a:endParaRPr lang="en-US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στα φυτά</a:t>
            </a:r>
            <a:endParaRPr lang="en-GB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0444" name="Oval 31"/>
          <p:cNvSpPr>
            <a:spLocks noChangeArrowheads="1"/>
          </p:cNvSpPr>
          <p:nvPr/>
        </p:nvSpPr>
        <p:spPr bwMode="auto">
          <a:xfrm>
            <a:off x="7983538" y="0"/>
            <a:ext cx="2303462" cy="10795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60445" name="Down Arrow 40"/>
          <p:cNvSpPr>
            <a:spLocks noChangeArrowheads="1"/>
          </p:cNvSpPr>
          <p:nvPr/>
        </p:nvSpPr>
        <p:spPr bwMode="auto">
          <a:xfrm>
            <a:off x="534988" y="3716338"/>
            <a:ext cx="431800" cy="1800225"/>
          </a:xfrm>
          <a:prstGeom prst="downArrow">
            <a:avLst>
              <a:gd name="adj1" fmla="val 50000"/>
              <a:gd name="adj2" fmla="val 5002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0446" name="Text Box 33"/>
          <p:cNvSpPr txBox="1">
            <a:spLocks noChangeArrowheads="1"/>
          </p:cNvSpPr>
          <p:nvPr/>
        </p:nvSpPr>
        <p:spPr bwMode="auto">
          <a:xfrm>
            <a:off x="60325" y="5805488"/>
            <a:ext cx="2562225" cy="9540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7181850" y="5748338"/>
            <a:ext cx="2035175" cy="831850"/>
          </a:xfrm>
          <a:prstGeom prst="rect">
            <a:avLst/>
          </a:prstGeom>
          <a:solidFill>
            <a:schemeClr val="bg1"/>
          </a:solidFill>
          <a:ln w="57150">
            <a:solidFill>
              <a:srgbClr val="996633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</a:rPr>
              <a:t>ΑΕΡΟΒΙΕΣ ΣΥΝΘΗΚΕΣ</a:t>
            </a:r>
          </a:p>
        </p:txBody>
      </p:sp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2551212" y="1340768"/>
            <a:ext cx="4320480" cy="34163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5400" dirty="0">
                <a:solidFill>
                  <a:schemeClr val="accent4">
                    <a:lumMod val="95000"/>
                    <a:lumOff val="5000"/>
                  </a:schemeClr>
                </a:solidFill>
                <a:latin typeface="Calibri" pitchFamily="34" charset="0"/>
                <a:cs typeface="+mn-cs"/>
              </a:rPr>
              <a:t>Τι θα συμβεί σε αναερόβιες συνθήκες;</a:t>
            </a:r>
            <a:endParaRPr lang="en-GB" sz="5400" dirty="0">
              <a:solidFill>
                <a:schemeClr val="accent4">
                  <a:lumMod val="95000"/>
                  <a:lumOff val="5000"/>
                </a:schemeClr>
              </a:solidFill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442" name="AutoShape 4"/>
          <p:cNvCxnSpPr>
            <a:cxnSpLocks noChangeShapeType="1"/>
            <a:stCxn id="61458" idx="7"/>
            <a:endCxn id="61467" idx="3"/>
          </p:cNvCxnSpPr>
          <p:nvPr/>
        </p:nvCxnSpPr>
        <p:spPr bwMode="auto">
          <a:xfrm rot="5400000" flipH="1" flipV="1">
            <a:off x="1585913" y="1066800"/>
            <a:ext cx="1403350" cy="2051050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43" name="AutoShape 5"/>
          <p:cNvCxnSpPr>
            <a:cxnSpLocks noChangeShapeType="1"/>
          </p:cNvCxnSpPr>
          <p:nvPr/>
        </p:nvCxnSpPr>
        <p:spPr bwMode="auto">
          <a:xfrm>
            <a:off x="5429250" y="857250"/>
            <a:ext cx="1801813" cy="1779588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6" name="AutoShape 6"/>
          <p:cNvCxnSpPr>
            <a:cxnSpLocks noChangeShapeType="1"/>
            <a:endCxn id="20506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571625" y="4643438"/>
            <a:ext cx="19002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800" i="1">
                <a:latin typeface="Calibri" panose="020F0502020204030204" pitchFamily="34" charset="0"/>
              </a:rPr>
              <a:t>Nitrobacter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3990975" y="2781300"/>
            <a:ext cx="2265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1448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61449" name="AutoShape 13"/>
          <p:cNvCxnSpPr>
            <a:cxnSpLocks noChangeShapeType="1"/>
          </p:cNvCxnSpPr>
          <p:nvPr/>
        </p:nvCxnSpPr>
        <p:spPr bwMode="auto">
          <a:xfrm rot="5400000">
            <a:off x="7378701" y="1749425"/>
            <a:ext cx="2133600" cy="885825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50" name="Text Box 14"/>
          <p:cNvSpPr txBox="1">
            <a:spLocks noChangeArrowheads="1"/>
          </p:cNvSpPr>
          <p:nvPr/>
        </p:nvSpPr>
        <p:spPr bwMode="auto">
          <a:xfrm rot="-3984211">
            <a:off x="7483476" y="1512887"/>
            <a:ext cx="1306512" cy="461963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1451" name="Text Box 15"/>
          <p:cNvSpPr txBox="1">
            <a:spLocks noChangeArrowheads="1"/>
          </p:cNvSpPr>
          <p:nvPr/>
        </p:nvSpPr>
        <p:spPr bwMode="auto">
          <a:xfrm rot="-4340692">
            <a:off x="8839201" y="2170112"/>
            <a:ext cx="1473200" cy="460375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1452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61453" name="AutoShape 18"/>
          <p:cNvSpPr>
            <a:spLocks noChangeArrowheads="1"/>
          </p:cNvSpPr>
          <p:nvPr/>
        </p:nvSpPr>
        <p:spPr bwMode="auto">
          <a:xfrm rot="-1094837">
            <a:off x="7934325" y="3592513"/>
            <a:ext cx="565150" cy="2738437"/>
          </a:xfrm>
          <a:prstGeom prst="upArrow">
            <a:avLst>
              <a:gd name="adj1" fmla="val 50000"/>
              <a:gd name="adj2" fmla="val 33717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61454" name="AutoShape 19"/>
          <p:cNvCxnSpPr>
            <a:cxnSpLocks noChangeShapeType="1"/>
          </p:cNvCxnSpPr>
          <p:nvPr/>
        </p:nvCxnSpPr>
        <p:spPr bwMode="auto">
          <a:xfrm rot="5400000">
            <a:off x="7736682" y="1556544"/>
            <a:ext cx="2014537" cy="1152525"/>
          </a:xfrm>
          <a:prstGeom prst="curvedConnector3">
            <a:avLst>
              <a:gd name="adj1" fmla="val 104463"/>
            </a:avLst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786313" y="4214813"/>
            <a:ext cx="2276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2800" i="1">
                <a:latin typeface="Calibri" panose="020F0502020204030204" pitchFamily="34" charset="0"/>
              </a:rPr>
              <a:t>Nitrosomonas</a:t>
            </a:r>
            <a:endParaRPr lang="en-GB" altLang="el-GR" sz="2800" i="1">
              <a:latin typeface="Calibri" panose="020F0502020204030204" pitchFamily="34" charset="0"/>
            </a:endParaRPr>
          </a:p>
        </p:txBody>
      </p:sp>
      <p:sp>
        <p:nvSpPr>
          <p:cNvPr id="61456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1457" name="Oval 24"/>
          <p:cNvSpPr>
            <a:spLocks noChangeArrowheads="1"/>
          </p:cNvSpPr>
          <p:nvPr/>
        </p:nvSpPr>
        <p:spPr bwMode="auto">
          <a:xfrm>
            <a:off x="2840038" y="2852738"/>
            <a:ext cx="995362" cy="8588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1458" name="Oval 25"/>
          <p:cNvSpPr>
            <a:spLocks noChangeArrowheads="1"/>
          </p:cNvSpPr>
          <p:nvPr/>
        </p:nvSpPr>
        <p:spPr bwMode="auto">
          <a:xfrm>
            <a:off x="42863" y="2635250"/>
            <a:ext cx="1428750" cy="10810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1460" name="Text Box 27"/>
          <p:cNvSpPr txBox="1">
            <a:spLocks noChangeArrowheads="1"/>
          </p:cNvSpPr>
          <p:nvPr/>
        </p:nvSpPr>
        <p:spPr bwMode="auto">
          <a:xfrm>
            <a:off x="8167688" y="5765800"/>
            <a:ext cx="2035175" cy="831850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61461" name="Text Box 28"/>
          <p:cNvSpPr txBox="1">
            <a:spLocks noChangeArrowheads="1"/>
          </p:cNvSpPr>
          <p:nvPr/>
        </p:nvSpPr>
        <p:spPr bwMode="auto">
          <a:xfrm>
            <a:off x="84138" y="77788"/>
            <a:ext cx="2035175" cy="830262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2571750" y="5849938"/>
            <a:ext cx="985838" cy="7223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Η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1463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3848100" y="3141663"/>
            <a:ext cx="2938463" cy="312737"/>
          </a:xfrm>
          <a:prstGeom prst="rightArrow">
            <a:avLst>
              <a:gd name="adj1" fmla="val 50000"/>
              <a:gd name="adj2" fmla="val 102616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61466" name="33 - TextBox"/>
          <p:cNvSpPr txBox="1">
            <a:spLocks noChangeArrowheads="1"/>
          </p:cNvSpPr>
          <p:nvPr/>
        </p:nvSpPr>
        <p:spPr bwMode="auto">
          <a:xfrm>
            <a:off x="1377950" y="2852738"/>
            <a:ext cx="1173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000">
                <a:latin typeface="Calibri" panose="020F0502020204030204" pitchFamily="34" charset="0"/>
                <a:cs typeface="Tahoma" panose="020B0604030504040204" pitchFamily="34" charset="0"/>
              </a:rPr>
              <a:t>Εδαφικό διάλυμα</a:t>
            </a:r>
          </a:p>
        </p:txBody>
      </p:sp>
      <p:sp>
        <p:nvSpPr>
          <p:cNvPr id="61467" name="Oval 28"/>
          <p:cNvSpPr>
            <a:spLocks noChangeArrowheads="1"/>
          </p:cNvSpPr>
          <p:nvPr/>
        </p:nvSpPr>
        <p:spPr bwMode="auto">
          <a:xfrm>
            <a:off x="2840038" y="0"/>
            <a:ext cx="3240087" cy="16287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Πρόσληψη και αναγωγή</a:t>
            </a:r>
            <a:endParaRPr lang="en-US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στα φυτά</a:t>
            </a:r>
            <a:endParaRPr lang="en-GB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1468" name="Oval 31"/>
          <p:cNvSpPr>
            <a:spLocks noChangeArrowheads="1"/>
          </p:cNvSpPr>
          <p:nvPr/>
        </p:nvSpPr>
        <p:spPr bwMode="auto">
          <a:xfrm>
            <a:off x="7983538" y="0"/>
            <a:ext cx="2303462" cy="10795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1975148" y="90498"/>
            <a:ext cx="6912768" cy="175432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5400" dirty="0">
                <a:solidFill>
                  <a:schemeClr val="accent4">
                    <a:lumMod val="95000"/>
                    <a:lumOff val="5000"/>
                  </a:schemeClr>
                </a:solidFill>
                <a:latin typeface="Calibri" pitchFamily="34" charset="0"/>
                <a:cs typeface="+mn-cs"/>
              </a:rPr>
              <a:t>Τι θα συμβεί σε αναερόβιες συνθήκες;</a:t>
            </a:r>
            <a:endParaRPr lang="en-GB" sz="5400" dirty="0">
              <a:solidFill>
                <a:schemeClr val="accent4">
                  <a:lumMod val="95000"/>
                  <a:lumOff val="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61472" name="Down Arrow 29"/>
          <p:cNvSpPr>
            <a:spLocks noChangeArrowheads="1"/>
          </p:cNvSpPr>
          <p:nvPr/>
        </p:nvSpPr>
        <p:spPr bwMode="auto">
          <a:xfrm>
            <a:off x="288925" y="3716338"/>
            <a:ext cx="503238" cy="2089150"/>
          </a:xfrm>
          <a:prstGeom prst="downArrow">
            <a:avLst>
              <a:gd name="adj1" fmla="val 50000"/>
              <a:gd name="adj2" fmla="val 5010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1473" name="Text Box 33"/>
          <p:cNvSpPr txBox="1">
            <a:spLocks noChangeArrowheads="1"/>
          </p:cNvSpPr>
          <p:nvPr/>
        </p:nvSpPr>
        <p:spPr bwMode="auto">
          <a:xfrm>
            <a:off x="66675" y="5805488"/>
            <a:ext cx="2628900" cy="9540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(νιτρορύπανση)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8" grpId="0"/>
      <p:bldP spid="79882" grpId="0"/>
      <p:bldP spid="20500" grpId="0"/>
      <p:bldP spid="20506" grpId="0" animBg="1"/>
      <p:bldP spid="79901" grpId="0" animBg="1"/>
      <p:bldP spid="7987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876" name="AutoShape 4"/>
          <p:cNvCxnSpPr>
            <a:cxnSpLocks noChangeShapeType="1"/>
            <a:stCxn id="62477" idx="7"/>
            <a:endCxn id="29" idx="3"/>
          </p:cNvCxnSpPr>
          <p:nvPr/>
        </p:nvCxnSpPr>
        <p:spPr bwMode="auto">
          <a:xfrm rot="5400000" flipH="1" flipV="1">
            <a:off x="1585913" y="1066800"/>
            <a:ext cx="1403350" cy="2051050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77" name="AutoShape 5"/>
          <p:cNvCxnSpPr>
            <a:cxnSpLocks noChangeShapeType="1"/>
          </p:cNvCxnSpPr>
          <p:nvPr/>
        </p:nvCxnSpPr>
        <p:spPr bwMode="auto">
          <a:xfrm>
            <a:off x="5429250" y="857250"/>
            <a:ext cx="1801813" cy="1779588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468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79885" name="AutoShape 13"/>
          <p:cNvCxnSpPr>
            <a:cxnSpLocks noChangeShapeType="1"/>
          </p:cNvCxnSpPr>
          <p:nvPr/>
        </p:nvCxnSpPr>
        <p:spPr bwMode="auto">
          <a:xfrm rot="5400000">
            <a:off x="7378701" y="1749425"/>
            <a:ext cx="2133600" cy="885825"/>
          </a:xfrm>
          <a:prstGeom prst="curvedConnector3">
            <a:avLst>
              <a:gd name="adj1" fmla="val 50000"/>
            </a:avLst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886" name="Text Box 14"/>
          <p:cNvSpPr txBox="1">
            <a:spLocks noChangeArrowheads="1"/>
          </p:cNvSpPr>
          <p:nvPr/>
        </p:nvSpPr>
        <p:spPr bwMode="auto">
          <a:xfrm rot="-3984211">
            <a:off x="7483476" y="1512887"/>
            <a:ext cx="1306512" cy="461963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2471" name="Text Box 15"/>
          <p:cNvSpPr txBox="1">
            <a:spLocks noChangeArrowheads="1"/>
          </p:cNvSpPr>
          <p:nvPr/>
        </p:nvSpPr>
        <p:spPr bwMode="auto">
          <a:xfrm rot="-4340692">
            <a:off x="8839201" y="2170112"/>
            <a:ext cx="1473200" cy="460375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2472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62473" name="AutoShape 18"/>
          <p:cNvSpPr>
            <a:spLocks noChangeArrowheads="1"/>
          </p:cNvSpPr>
          <p:nvPr/>
        </p:nvSpPr>
        <p:spPr bwMode="auto">
          <a:xfrm rot="-1094837">
            <a:off x="7934325" y="3592513"/>
            <a:ext cx="565150" cy="2738437"/>
          </a:xfrm>
          <a:prstGeom prst="upArrow">
            <a:avLst>
              <a:gd name="adj1" fmla="val 50000"/>
              <a:gd name="adj2" fmla="val 33717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62474" name="AutoShape 19"/>
          <p:cNvCxnSpPr>
            <a:cxnSpLocks noChangeShapeType="1"/>
          </p:cNvCxnSpPr>
          <p:nvPr/>
        </p:nvCxnSpPr>
        <p:spPr bwMode="auto">
          <a:xfrm rot="5400000">
            <a:off x="7736682" y="1556544"/>
            <a:ext cx="2014537" cy="1152525"/>
          </a:xfrm>
          <a:prstGeom prst="curvedConnector3">
            <a:avLst>
              <a:gd name="adj1" fmla="val 104463"/>
            </a:avLst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475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2476" name="Oval 24"/>
          <p:cNvSpPr>
            <a:spLocks noChangeArrowheads="1"/>
          </p:cNvSpPr>
          <p:nvPr/>
        </p:nvSpPr>
        <p:spPr bwMode="auto">
          <a:xfrm>
            <a:off x="3990975" y="2852738"/>
            <a:ext cx="995363" cy="85883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2477" name="Oval 25"/>
          <p:cNvSpPr>
            <a:spLocks noChangeArrowheads="1"/>
          </p:cNvSpPr>
          <p:nvPr/>
        </p:nvSpPr>
        <p:spPr bwMode="auto">
          <a:xfrm>
            <a:off x="42863" y="2635250"/>
            <a:ext cx="1428750" cy="108108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2478" name="Text Box 27"/>
          <p:cNvSpPr txBox="1">
            <a:spLocks noChangeArrowheads="1"/>
          </p:cNvSpPr>
          <p:nvPr/>
        </p:nvSpPr>
        <p:spPr bwMode="auto">
          <a:xfrm>
            <a:off x="8167688" y="5765800"/>
            <a:ext cx="2035175" cy="831850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62479" name="Text Box 28"/>
          <p:cNvSpPr txBox="1">
            <a:spLocks noChangeArrowheads="1"/>
          </p:cNvSpPr>
          <p:nvPr/>
        </p:nvSpPr>
        <p:spPr bwMode="auto">
          <a:xfrm>
            <a:off x="84138" y="77788"/>
            <a:ext cx="2035175" cy="830262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62480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62482" name="33 - TextBox"/>
          <p:cNvSpPr txBox="1">
            <a:spLocks noChangeArrowheads="1"/>
          </p:cNvSpPr>
          <p:nvPr/>
        </p:nvSpPr>
        <p:spPr bwMode="auto">
          <a:xfrm>
            <a:off x="1377950" y="2852738"/>
            <a:ext cx="11731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000">
                <a:latin typeface="Calibri" panose="020F0502020204030204" pitchFamily="34" charset="0"/>
                <a:cs typeface="Tahoma" panose="020B0604030504040204" pitchFamily="34" charset="0"/>
              </a:rPr>
              <a:t>Εδαφικό διάλυμα</a:t>
            </a: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2840038" y="0"/>
            <a:ext cx="3240087" cy="1628775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Πρόσληψη και αναγωγή</a:t>
            </a:r>
            <a:endParaRPr lang="en-US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στα φυτά</a:t>
            </a:r>
            <a:endParaRPr lang="en-GB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2484" name="Oval 31"/>
          <p:cNvSpPr>
            <a:spLocks noChangeArrowheads="1"/>
          </p:cNvSpPr>
          <p:nvPr/>
        </p:nvSpPr>
        <p:spPr bwMode="auto">
          <a:xfrm>
            <a:off x="7983538" y="0"/>
            <a:ext cx="2303462" cy="10795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40" name="Text Box 9"/>
          <p:cNvSpPr txBox="1">
            <a:spLocks noChangeArrowheads="1"/>
          </p:cNvSpPr>
          <p:nvPr/>
        </p:nvSpPr>
        <p:spPr bwMode="auto">
          <a:xfrm>
            <a:off x="2767236" y="4272677"/>
            <a:ext cx="4968552" cy="258532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5400" dirty="0">
                <a:solidFill>
                  <a:schemeClr val="accent4">
                    <a:lumMod val="95000"/>
                    <a:lumOff val="5000"/>
                  </a:schemeClr>
                </a:solidFill>
                <a:latin typeface="Calibri" pitchFamily="34" charset="0"/>
                <a:cs typeface="+mn-cs"/>
              </a:rPr>
              <a:t>Τι θα συμβεί σε αναερόβιες συνθήκες;</a:t>
            </a:r>
            <a:endParaRPr lang="en-GB" sz="5400" dirty="0">
              <a:solidFill>
                <a:schemeClr val="accent4">
                  <a:lumMod val="95000"/>
                  <a:lumOff val="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62488" name="Down Arrow 29"/>
          <p:cNvSpPr>
            <a:spLocks noChangeArrowheads="1"/>
          </p:cNvSpPr>
          <p:nvPr/>
        </p:nvSpPr>
        <p:spPr bwMode="auto">
          <a:xfrm>
            <a:off x="288925" y="3716338"/>
            <a:ext cx="503238" cy="2089150"/>
          </a:xfrm>
          <a:prstGeom prst="downArrow">
            <a:avLst>
              <a:gd name="adj1" fmla="val 50000"/>
              <a:gd name="adj2" fmla="val 5010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2489" name="Text Box 33"/>
          <p:cNvSpPr txBox="1">
            <a:spLocks noChangeArrowheads="1"/>
          </p:cNvSpPr>
          <p:nvPr/>
        </p:nvSpPr>
        <p:spPr bwMode="auto">
          <a:xfrm>
            <a:off x="66675" y="5805488"/>
            <a:ext cx="2628900" cy="9540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(νιτρορύπανση)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6" grpId="0" animBg="1"/>
      <p:bldP spid="2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ChangeArrowheads="1"/>
          </p:cNvSpPr>
          <p:nvPr/>
        </p:nvSpPr>
        <p:spPr bwMode="auto">
          <a:xfrm>
            <a:off x="1614488" y="2708275"/>
            <a:ext cx="4600575" cy="860425"/>
          </a:xfrm>
          <a:prstGeom prst="rightArrow">
            <a:avLst>
              <a:gd name="adj1" fmla="val 50000"/>
              <a:gd name="adj2" fmla="val 84263"/>
            </a:avLst>
          </a:prstGeom>
          <a:solidFill>
            <a:srgbClr val="000066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l-GR" altLang="el-GR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63491" name="Text Box 9"/>
          <p:cNvSpPr txBox="1">
            <a:spLocks noChangeArrowheads="1"/>
          </p:cNvSpPr>
          <p:nvPr/>
        </p:nvSpPr>
        <p:spPr bwMode="auto">
          <a:xfrm>
            <a:off x="2263775" y="2852738"/>
            <a:ext cx="3038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latin typeface="Calibri" panose="020F0502020204030204" pitchFamily="34" charset="0"/>
              </a:rPr>
              <a:t>Απονιτροποίηση</a:t>
            </a:r>
            <a:endParaRPr lang="en-GB" altLang="el-GR" sz="3200">
              <a:latin typeface="Calibri" panose="020F0502020204030204" pitchFamily="34" charset="0"/>
            </a:endParaRPr>
          </a:p>
        </p:txBody>
      </p:sp>
      <p:sp>
        <p:nvSpPr>
          <p:cNvPr id="63492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sp>
        <p:nvSpPr>
          <p:cNvPr id="99350" name="Oval 22"/>
          <p:cNvSpPr>
            <a:spLocks noChangeArrowheads="1"/>
          </p:cNvSpPr>
          <p:nvPr/>
        </p:nvSpPr>
        <p:spPr bwMode="auto">
          <a:xfrm>
            <a:off x="6143625" y="2428875"/>
            <a:ext cx="1366838" cy="12255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54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Ν</a:t>
            </a:r>
            <a:r>
              <a:rPr lang="el-GR" sz="5400" baseline="-250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2</a:t>
            </a:r>
            <a:endParaRPr lang="el-GR" sz="540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24586" name="Oval 23"/>
          <p:cNvSpPr>
            <a:spLocks noChangeArrowheads="1"/>
          </p:cNvSpPr>
          <p:nvPr/>
        </p:nvSpPr>
        <p:spPr bwMode="auto">
          <a:xfrm>
            <a:off x="0" y="2636838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48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ΝΟ</a:t>
            </a:r>
            <a:r>
              <a:rPr lang="el-GR" sz="4800" baseline="-250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3</a:t>
            </a:r>
            <a:r>
              <a:rPr lang="el-GR" sz="4800" baseline="300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-</a:t>
            </a:r>
            <a:endParaRPr lang="el-GR" sz="4800" baseline="-25000">
              <a:solidFill>
                <a:schemeClr val="accent2">
                  <a:lumMod val="7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63495" name="AutoShape 28"/>
          <p:cNvSpPr>
            <a:spLocks noChangeArrowheads="1"/>
          </p:cNvSpPr>
          <p:nvPr/>
        </p:nvSpPr>
        <p:spPr bwMode="auto">
          <a:xfrm>
            <a:off x="174625" y="3644900"/>
            <a:ext cx="574675" cy="2232025"/>
          </a:xfrm>
          <a:prstGeom prst="downArrow">
            <a:avLst>
              <a:gd name="adj1" fmla="val 50000"/>
              <a:gd name="adj2" fmla="val 9709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63496" name="Text Box 29"/>
          <p:cNvSpPr txBox="1">
            <a:spLocks noChangeArrowheads="1"/>
          </p:cNvSpPr>
          <p:nvPr/>
        </p:nvSpPr>
        <p:spPr bwMode="auto">
          <a:xfrm>
            <a:off x="227013" y="5795963"/>
            <a:ext cx="25622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17" name="Oval 22"/>
          <p:cNvSpPr>
            <a:spLocks noChangeArrowheads="1"/>
          </p:cNvSpPr>
          <p:nvPr/>
        </p:nvSpPr>
        <p:spPr bwMode="auto">
          <a:xfrm>
            <a:off x="7572375" y="3714750"/>
            <a:ext cx="1581150" cy="12255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54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Ν</a:t>
            </a:r>
            <a:r>
              <a:rPr lang="el-GR" sz="5400" baseline="-250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2</a:t>
            </a:r>
            <a:r>
              <a:rPr lang="el-GR" sz="54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Ο</a:t>
            </a:r>
          </a:p>
        </p:txBody>
      </p:sp>
      <p:sp>
        <p:nvSpPr>
          <p:cNvPr id="18" name="Oval 22"/>
          <p:cNvSpPr>
            <a:spLocks noChangeArrowheads="1"/>
          </p:cNvSpPr>
          <p:nvPr/>
        </p:nvSpPr>
        <p:spPr bwMode="auto">
          <a:xfrm>
            <a:off x="7858125" y="2071688"/>
            <a:ext cx="2000250" cy="122555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l-GR" sz="54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ΝΗ</a:t>
            </a:r>
            <a:r>
              <a:rPr lang="el-GR" sz="5400" baseline="-250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4</a:t>
            </a:r>
            <a:r>
              <a:rPr lang="el-GR" sz="5400" baseline="3000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+mn-cs"/>
              </a:rPr>
              <a:t>+</a:t>
            </a: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4286250" y="5429250"/>
            <a:ext cx="4264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600">
                <a:latin typeface="Calibri" panose="020F0502020204030204" pitchFamily="34" charset="0"/>
              </a:rPr>
              <a:t>Καταστροφή όζοντος</a:t>
            </a:r>
          </a:p>
        </p:txBody>
      </p:sp>
      <p:sp>
        <p:nvSpPr>
          <p:cNvPr id="20" name="AutoShape 27"/>
          <p:cNvSpPr>
            <a:spLocks noChangeArrowheads="1"/>
          </p:cNvSpPr>
          <p:nvPr/>
        </p:nvSpPr>
        <p:spPr bwMode="auto">
          <a:xfrm>
            <a:off x="8208963" y="4852988"/>
            <a:ext cx="360362" cy="719137"/>
          </a:xfrm>
          <a:prstGeom prst="downArrow">
            <a:avLst>
              <a:gd name="adj1" fmla="val 50000"/>
              <a:gd name="adj2" fmla="val 49890"/>
            </a:avLst>
          </a:prstGeom>
          <a:solidFill>
            <a:schemeClr val="bg1"/>
          </a:solidFill>
          <a:ln w="76200">
            <a:solidFill>
              <a:srgbClr val="0000CC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21" name="Text Box 34"/>
          <p:cNvSpPr txBox="1">
            <a:spLocks noChangeArrowheads="1"/>
          </p:cNvSpPr>
          <p:nvPr/>
        </p:nvSpPr>
        <p:spPr bwMode="auto">
          <a:xfrm>
            <a:off x="2623220" y="260648"/>
            <a:ext cx="706289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l-GR" sz="4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cs typeface="+mn-cs"/>
              </a:rPr>
              <a:t>Η τύχη των νιτρικών</a:t>
            </a:r>
          </a:p>
          <a:p>
            <a:pPr algn="ctr">
              <a:defRPr/>
            </a:pPr>
            <a:r>
              <a:rPr lang="el-GR" sz="40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 pitchFamily="34" charset="0"/>
                <a:cs typeface="+mn-cs"/>
              </a:rPr>
              <a:t>ιόντων σε αναερόβιες συνθήκες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63503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63504" name="Text Box 28"/>
          <p:cNvSpPr txBox="1">
            <a:spLocks noChangeArrowheads="1"/>
          </p:cNvSpPr>
          <p:nvPr/>
        </p:nvSpPr>
        <p:spPr bwMode="auto">
          <a:xfrm>
            <a:off x="84138" y="77788"/>
            <a:ext cx="2035175" cy="830262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63505" name="Rectangle 21"/>
          <p:cNvSpPr>
            <a:spLocks noChangeArrowheads="1"/>
          </p:cNvSpPr>
          <p:nvPr/>
        </p:nvSpPr>
        <p:spPr bwMode="auto">
          <a:xfrm>
            <a:off x="1830388" y="3500438"/>
            <a:ext cx="34178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rgbClr val="FFFF00"/>
                </a:solidFill>
                <a:latin typeface="Calibri" panose="020F0502020204030204" pitchFamily="34" charset="0"/>
              </a:rPr>
              <a:t>Απονιτροποιητικά βακτήρια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utoShape 28"/>
          <p:cNvSpPr>
            <a:spLocks noChangeArrowheads="1"/>
          </p:cNvSpPr>
          <p:nvPr/>
        </p:nvSpPr>
        <p:spPr bwMode="auto">
          <a:xfrm>
            <a:off x="174625" y="3500438"/>
            <a:ext cx="574675" cy="2376487"/>
          </a:xfrm>
          <a:prstGeom prst="downArrow">
            <a:avLst>
              <a:gd name="adj1" fmla="val 50000"/>
              <a:gd name="adj2" fmla="val 9710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79874" name="AutoShape 2"/>
          <p:cNvSpPr>
            <a:spLocks noChangeArrowheads="1"/>
          </p:cNvSpPr>
          <p:nvPr/>
        </p:nvSpPr>
        <p:spPr bwMode="auto">
          <a:xfrm>
            <a:off x="1357313" y="2997200"/>
            <a:ext cx="2286000" cy="457200"/>
          </a:xfrm>
          <a:prstGeom prst="rightArrow">
            <a:avLst>
              <a:gd name="adj1" fmla="val 50000"/>
              <a:gd name="adj2" fmla="val 91227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79876" name="AutoShape 4"/>
          <p:cNvCxnSpPr>
            <a:cxnSpLocks noChangeShapeType="1"/>
            <a:endCxn id="79894" idx="1"/>
          </p:cNvCxnSpPr>
          <p:nvPr/>
        </p:nvCxnSpPr>
        <p:spPr bwMode="auto">
          <a:xfrm rot="5400000" flipH="1" flipV="1">
            <a:off x="704056" y="1140620"/>
            <a:ext cx="1844675" cy="1319212"/>
          </a:xfrm>
          <a:prstGeom prst="curvedConnector2">
            <a:avLst/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77" name="AutoShape 5"/>
          <p:cNvCxnSpPr>
            <a:cxnSpLocks noChangeShapeType="1"/>
          </p:cNvCxnSpPr>
          <p:nvPr/>
        </p:nvCxnSpPr>
        <p:spPr bwMode="auto">
          <a:xfrm>
            <a:off x="5429250" y="857250"/>
            <a:ext cx="1801813" cy="1779588"/>
          </a:xfrm>
          <a:prstGeom prst="curvedConnector3">
            <a:avLst>
              <a:gd name="adj1" fmla="val 50000"/>
            </a:avLst>
          </a:prstGeom>
          <a:noFill/>
          <a:ln w="190500">
            <a:solidFill>
              <a:srgbClr val="FFFFFF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6" name="AutoShape 6"/>
          <p:cNvCxnSpPr>
            <a:cxnSpLocks noChangeShapeType="1"/>
            <a:endCxn id="20506" idx="6"/>
          </p:cNvCxnSpPr>
          <p:nvPr/>
        </p:nvCxnSpPr>
        <p:spPr bwMode="auto">
          <a:xfrm rot="5400000">
            <a:off x="4986338" y="3586163"/>
            <a:ext cx="2268537" cy="2243137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87" name="AutoShape 7"/>
          <p:cNvCxnSpPr>
            <a:cxnSpLocks noChangeShapeType="1"/>
          </p:cNvCxnSpPr>
          <p:nvPr/>
        </p:nvCxnSpPr>
        <p:spPr bwMode="auto">
          <a:xfrm rot="10800000">
            <a:off x="895350" y="3716338"/>
            <a:ext cx="2465388" cy="2043112"/>
          </a:xfrm>
          <a:prstGeom prst="curvedConnector2">
            <a:avLst/>
          </a:prstGeom>
          <a:noFill/>
          <a:ln w="1905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1571625" y="4643438"/>
            <a:ext cx="19002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2800" i="1">
                <a:latin typeface="Calibri" panose="020F0502020204030204" pitchFamily="34" charset="0"/>
              </a:rPr>
              <a:t>Nitrobacter</a:t>
            </a:r>
            <a:endParaRPr lang="el-GR" altLang="el-GR" sz="28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(βακτήριο)</a:t>
            </a:r>
            <a:endParaRPr lang="en-GB" altLang="el-GR" sz="2800" i="1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79881" name="Text Box 9"/>
          <p:cNvSpPr txBox="1">
            <a:spLocks noChangeArrowheads="1"/>
          </p:cNvSpPr>
          <p:nvPr/>
        </p:nvSpPr>
        <p:spPr bwMode="auto">
          <a:xfrm>
            <a:off x="1357313" y="2312988"/>
            <a:ext cx="1792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Απο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νιτροποίηση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79882" name="Text Box 10"/>
          <p:cNvSpPr txBox="1">
            <a:spLocks noChangeArrowheads="1"/>
          </p:cNvSpPr>
          <p:nvPr/>
        </p:nvSpPr>
        <p:spPr bwMode="auto">
          <a:xfrm>
            <a:off x="4857750" y="2286000"/>
            <a:ext cx="14716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δέσμευση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4523" name="Text Box 11"/>
          <p:cNvSpPr txBox="1">
            <a:spLocks noChangeArrowheads="1"/>
          </p:cNvSpPr>
          <p:nvPr/>
        </p:nvSpPr>
        <p:spPr bwMode="auto">
          <a:xfrm>
            <a:off x="8153400" y="533400"/>
            <a:ext cx="1841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 sz="4000">
              <a:latin typeface="Calibri" panose="020F0502020204030204" pitchFamily="34" charset="0"/>
            </a:endParaRPr>
          </a:p>
        </p:txBody>
      </p:sp>
      <p:cxnSp>
        <p:nvCxnSpPr>
          <p:cNvPr id="79885" name="AutoShape 13"/>
          <p:cNvCxnSpPr>
            <a:cxnSpLocks noChangeShapeType="1"/>
          </p:cNvCxnSpPr>
          <p:nvPr/>
        </p:nvCxnSpPr>
        <p:spPr bwMode="auto">
          <a:xfrm rot="5400000">
            <a:off x="7496969" y="1861344"/>
            <a:ext cx="1903413" cy="892175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 type="triangle" w="med" len="med"/>
            <a:tailEnd/>
          </a:ln>
          <a:effectLst>
            <a:outerShdw dist="107763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886" name="Text Box 14"/>
          <p:cNvSpPr txBox="1">
            <a:spLocks noChangeArrowheads="1"/>
          </p:cNvSpPr>
          <p:nvPr/>
        </p:nvSpPr>
        <p:spPr bwMode="auto">
          <a:xfrm rot="-3984211">
            <a:off x="7598570" y="2034381"/>
            <a:ext cx="1306512" cy="46037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σύνθεση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79887" name="Text Box 15"/>
          <p:cNvSpPr txBox="1">
            <a:spLocks noChangeArrowheads="1"/>
          </p:cNvSpPr>
          <p:nvPr/>
        </p:nvSpPr>
        <p:spPr bwMode="auto">
          <a:xfrm rot="-4183814">
            <a:off x="8816976" y="2414587"/>
            <a:ext cx="1473200" cy="460375"/>
          </a:xfrm>
          <a:prstGeom prst="rect">
            <a:avLst/>
          </a:prstGeom>
          <a:solidFill>
            <a:srgbClr val="00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διάσπαση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64527" name="Text Box 16"/>
          <p:cNvSpPr txBox="1">
            <a:spLocks noChangeArrowheads="1"/>
          </p:cNvSpPr>
          <p:nvPr/>
        </p:nvSpPr>
        <p:spPr bwMode="auto">
          <a:xfrm>
            <a:off x="4972050" y="6035675"/>
            <a:ext cx="5222875" cy="830263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Αζωτοδέσμευση: 10</a:t>
            </a:r>
            <a:r>
              <a:rPr lang="el-GR" altLang="el-GR" baseline="30000">
                <a:latin typeface="Calibri" panose="020F0502020204030204" pitchFamily="34" charset="0"/>
              </a:rPr>
              <a:t>11 </a:t>
            </a:r>
            <a:r>
              <a:rPr lang="en-US" altLang="el-GR">
                <a:latin typeface="Calibri" panose="020F0502020204030204" pitchFamily="34" charset="0"/>
              </a:rPr>
              <a:t>kg</a:t>
            </a:r>
            <a:r>
              <a:rPr lang="el-GR" altLang="el-GR">
                <a:latin typeface="Calibri" panose="020F0502020204030204" pitchFamily="34" charset="0"/>
              </a:rPr>
              <a:t> Ν</a:t>
            </a:r>
            <a:r>
              <a:rPr lang="en-US" altLang="el-GR">
                <a:latin typeface="Calibri" panose="020F0502020204030204" pitchFamily="34" charset="0"/>
              </a:rPr>
              <a:t>/</a:t>
            </a:r>
            <a:r>
              <a:rPr lang="el-GR" altLang="el-GR">
                <a:latin typeface="Calibri" panose="020F0502020204030204" pitchFamily="34" charset="0"/>
              </a:rPr>
              <a:t>έτος</a:t>
            </a:r>
          </a:p>
          <a:p>
            <a:pPr eaLnBrk="1" hangingPunct="1"/>
            <a:r>
              <a:rPr lang="el-GR" altLang="el-GR">
                <a:latin typeface="Calibri" panose="020F0502020204030204" pitchFamily="34" charset="0"/>
              </a:rPr>
              <a:t>Αζωτούχα λιπάσματα: 8</a:t>
            </a:r>
            <a:r>
              <a:rPr lang="en-US" altLang="el-GR">
                <a:latin typeface="Calibri" panose="020F0502020204030204" pitchFamily="34" charset="0"/>
              </a:rPr>
              <a:t>x10</a:t>
            </a:r>
            <a:r>
              <a:rPr lang="en-US" altLang="el-GR" baseline="30000">
                <a:latin typeface="Calibri" panose="020F0502020204030204" pitchFamily="34" charset="0"/>
              </a:rPr>
              <a:t>10</a:t>
            </a:r>
            <a:r>
              <a:rPr lang="en-US" altLang="el-GR">
                <a:latin typeface="Calibri" panose="020F0502020204030204" pitchFamily="34" charset="0"/>
              </a:rPr>
              <a:t> kg</a:t>
            </a:r>
            <a:r>
              <a:rPr lang="el-GR" altLang="el-GR">
                <a:latin typeface="Calibri" panose="020F0502020204030204" pitchFamily="34" charset="0"/>
              </a:rPr>
              <a:t> Ν</a:t>
            </a:r>
            <a:r>
              <a:rPr lang="en-US" altLang="el-GR">
                <a:latin typeface="Calibri" panose="020F0502020204030204" pitchFamily="34" charset="0"/>
              </a:rPr>
              <a:t>/</a:t>
            </a:r>
            <a:r>
              <a:rPr lang="el-GR" altLang="el-GR">
                <a:latin typeface="Calibri" panose="020F0502020204030204" pitchFamily="34" charset="0"/>
              </a:rPr>
              <a:t>έτος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79889" name="AutoShape 17"/>
          <p:cNvSpPr>
            <a:spLocks noChangeArrowheads="1"/>
          </p:cNvSpPr>
          <p:nvPr/>
        </p:nvSpPr>
        <p:spPr bwMode="auto">
          <a:xfrm>
            <a:off x="174625" y="908050"/>
            <a:ext cx="503238" cy="1766888"/>
          </a:xfrm>
          <a:prstGeom prst="downArrow">
            <a:avLst>
              <a:gd name="adj1" fmla="val 50000"/>
              <a:gd name="adj2" fmla="val 87776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79890" name="AutoShape 18"/>
          <p:cNvSpPr>
            <a:spLocks noChangeArrowheads="1"/>
          </p:cNvSpPr>
          <p:nvPr/>
        </p:nvSpPr>
        <p:spPr bwMode="auto">
          <a:xfrm>
            <a:off x="7519988" y="3643313"/>
            <a:ext cx="565150" cy="1143000"/>
          </a:xfrm>
          <a:prstGeom prst="upArrow">
            <a:avLst>
              <a:gd name="adj1" fmla="val 50000"/>
              <a:gd name="adj2" fmla="val 33708"/>
            </a:avLst>
          </a:prstGeom>
          <a:solidFill>
            <a:srgbClr val="0000CC">
              <a:alpha val="50195"/>
            </a:srgbClr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cxnSp>
        <p:nvCxnSpPr>
          <p:cNvPr id="79891" name="AutoShape 19"/>
          <p:cNvCxnSpPr>
            <a:cxnSpLocks noChangeShapeType="1"/>
          </p:cNvCxnSpPr>
          <p:nvPr/>
        </p:nvCxnSpPr>
        <p:spPr bwMode="auto">
          <a:xfrm rot="5400000">
            <a:off x="7950200" y="1990725"/>
            <a:ext cx="1798638" cy="1074738"/>
          </a:xfrm>
          <a:prstGeom prst="curvedConnector2">
            <a:avLst/>
          </a:prstGeom>
          <a:noFill/>
          <a:ln w="127000">
            <a:solidFill>
              <a:srgbClr val="FFFF00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00" name="Text Box 20"/>
          <p:cNvSpPr txBox="1">
            <a:spLocks noChangeArrowheads="1"/>
          </p:cNvSpPr>
          <p:nvPr/>
        </p:nvSpPr>
        <p:spPr bwMode="auto">
          <a:xfrm>
            <a:off x="4786313" y="4214813"/>
            <a:ext cx="22764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2800" i="1">
                <a:latin typeface="Calibri" panose="020F0502020204030204" pitchFamily="34" charset="0"/>
              </a:rPr>
              <a:t>Nitrosomonas</a:t>
            </a:r>
            <a:endParaRPr lang="el-GR" altLang="el-GR" sz="2800" i="1"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 i="1">
                <a:solidFill>
                  <a:srgbClr val="FFFF00"/>
                </a:solidFill>
                <a:latin typeface="Calibri" panose="020F0502020204030204" pitchFamily="34" charset="0"/>
              </a:rPr>
              <a:t>(βακτήριο)</a:t>
            </a:r>
            <a:endParaRPr lang="en-GB" altLang="el-GR" sz="2800" i="1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64532" name="Text Box 21"/>
          <p:cNvSpPr txBox="1">
            <a:spLocks noChangeArrowheads="1"/>
          </p:cNvSpPr>
          <p:nvPr/>
        </p:nvSpPr>
        <p:spPr bwMode="auto">
          <a:xfrm>
            <a:off x="3429000" y="3857625"/>
            <a:ext cx="1233488" cy="830263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ΚΥΚΛΟΣ</a:t>
            </a:r>
          </a:p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ΑΖΩΤΟΥ</a:t>
            </a:r>
            <a:endParaRPr lang="en-GB" altLang="el-GR">
              <a:latin typeface="Calibri" panose="020F0502020204030204" pitchFamily="34" charset="0"/>
            </a:endParaRPr>
          </a:p>
        </p:txBody>
      </p:sp>
      <p:sp>
        <p:nvSpPr>
          <p:cNvPr id="79894" name="Text Box 22"/>
          <p:cNvSpPr txBox="1">
            <a:spLocks noChangeArrowheads="1"/>
          </p:cNvSpPr>
          <p:nvPr/>
        </p:nvSpPr>
        <p:spPr bwMode="auto">
          <a:xfrm>
            <a:off x="2286000" y="0"/>
            <a:ext cx="3552825" cy="17541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000">
                <a:solidFill>
                  <a:schemeClr val="bg1"/>
                </a:solidFill>
                <a:latin typeface="Calibri" panose="020F0502020204030204" pitchFamily="34" charset="0"/>
              </a:rPr>
              <a:t>Πρόσληψη και αναγωγή</a:t>
            </a:r>
            <a:endParaRPr lang="en-US" altLang="el-GR" sz="40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2800">
                <a:solidFill>
                  <a:schemeClr val="bg1"/>
                </a:solidFill>
                <a:latin typeface="Calibri" panose="020F0502020204030204" pitchFamily="34" charset="0"/>
              </a:rPr>
              <a:t>στα φυτά</a:t>
            </a:r>
            <a:endParaRPr lang="en-GB" altLang="el-GR" sz="2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6715125" y="2708275"/>
            <a:ext cx="1411288" cy="1008063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64535" name="Oval 24"/>
          <p:cNvSpPr>
            <a:spLocks noChangeArrowheads="1"/>
          </p:cNvSpPr>
          <p:nvPr/>
        </p:nvSpPr>
        <p:spPr bwMode="auto">
          <a:xfrm>
            <a:off x="3643313" y="2857500"/>
            <a:ext cx="995362" cy="858838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0" y="2636838"/>
            <a:ext cx="1428750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3198813" y="5300663"/>
            <a:ext cx="1800225" cy="1081087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ΝΟ</a:t>
            </a:r>
            <a:r>
              <a:rPr lang="el-GR" altLang="el-GR" sz="4800" baseline="-25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-</a:t>
            </a:r>
            <a:endParaRPr lang="el-GR" altLang="el-GR" sz="4800" baseline="-25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9899" name="Text Box 27"/>
          <p:cNvSpPr txBox="1">
            <a:spLocks noChangeArrowheads="1"/>
          </p:cNvSpPr>
          <p:nvPr/>
        </p:nvSpPr>
        <p:spPr bwMode="auto">
          <a:xfrm>
            <a:off x="7643813" y="4581525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Αμμωνιακά λιπάσματα</a:t>
            </a:r>
          </a:p>
        </p:txBody>
      </p:sp>
      <p:sp>
        <p:nvSpPr>
          <p:cNvPr id="79900" name="Text Box 28"/>
          <p:cNvSpPr txBox="1">
            <a:spLocks noChangeArrowheads="1"/>
          </p:cNvSpPr>
          <p:nvPr/>
        </p:nvSpPr>
        <p:spPr bwMode="auto">
          <a:xfrm>
            <a:off x="0" y="0"/>
            <a:ext cx="2035175" cy="830263"/>
          </a:xfrm>
          <a:prstGeom prst="rect">
            <a:avLst/>
          </a:prstGeom>
          <a:solidFill>
            <a:srgbClr val="0000CC"/>
          </a:solidFill>
          <a:ln w="5715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latin typeface="Calibri" panose="020F0502020204030204" pitchFamily="34" charset="0"/>
              </a:rPr>
              <a:t>Νιτρικά λιπάσματα</a:t>
            </a: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2571750" y="5849938"/>
            <a:ext cx="985838" cy="72231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800">
                <a:solidFill>
                  <a:schemeClr val="bg1"/>
                </a:solidFill>
                <a:latin typeface="Calibri" panose="020F0502020204030204" pitchFamily="34" charset="0"/>
              </a:rPr>
              <a:t>Η</a:t>
            </a:r>
            <a:r>
              <a:rPr lang="el-GR" altLang="el-GR" sz="48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  <a:endParaRPr lang="el-GR" altLang="el-GR" sz="48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9903" name="Oval 31"/>
          <p:cNvSpPr>
            <a:spLocks noChangeArrowheads="1"/>
          </p:cNvSpPr>
          <p:nvPr/>
        </p:nvSpPr>
        <p:spPr bwMode="auto">
          <a:xfrm>
            <a:off x="6786563" y="2708275"/>
            <a:ext cx="1339850" cy="1008063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4400">
                <a:solidFill>
                  <a:schemeClr val="bg1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4400" baseline="-2500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4400" baseline="30000">
                <a:solidFill>
                  <a:schemeClr val="bg1"/>
                </a:solidFill>
                <a:latin typeface="Calibri" panose="020F0502020204030204" pitchFamily="34" charset="0"/>
              </a:rPr>
              <a:t>+</a:t>
            </a:r>
          </a:p>
        </p:txBody>
      </p:sp>
      <p:sp>
        <p:nvSpPr>
          <p:cNvPr id="37" name="Text Box 29"/>
          <p:cNvSpPr txBox="1">
            <a:spLocks noChangeArrowheads="1"/>
          </p:cNvSpPr>
          <p:nvPr/>
        </p:nvSpPr>
        <p:spPr bwMode="auto">
          <a:xfrm>
            <a:off x="-61913" y="5795963"/>
            <a:ext cx="2562226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Υπόγεια νερά</a:t>
            </a:r>
          </a:p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(νιτρορύπανση)</a:t>
            </a:r>
          </a:p>
        </p:txBody>
      </p:sp>
      <p:sp>
        <p:nvSpPr>
          <p:cNvPr id="79875" name="AutoShape 3"/>
          <p:cNvSpPr>
            <a:spLocks noChangeArrowheads="1"/>
          </p:cNvSpPr>
          <p:nvPr/>
        </p:nvSpPr>
        <p:spPr bwMode="auto">
          <a:xfrm>
            <a:off x="4638675" y="2997200"/>
            <a:ext cx="2147888" cy="457200"/>
          </a:xfrm>
          <a:prstGeom prst="rightArrow">
            <a:avLst>
              <a:gd name="adj1" fmla="val 50000"/>
              <a:gd name="adj2" fmla="val 102441"/>
            </a:avLst>
          </a:prstGeom>
          <a:solidFill>
            <a:srgbClr val="000066"/>
          </a:solidFill>
          <a:ln w="76200" cmpd="tri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>
              <a:latin typeface="Calibri" panose="020F050202020403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dirty="0" err="1">
                <a:ln w="11430"/>
                <a:solidFill>
                  <a:srgbClr val="FF0000"/>
                </a:solidFill>
                <a:latin typeface="Victorian LET" pitchFamily="2" charset="0"/>
                <a:cs typeface="+mn-cs"/>
              </a:rPr>
              <a:t>GrD</a:t>
            </a:r>
            <a:endParaRPr lang="en-US" dirty="0">
              <a:ln w="11430"/>
              <a:solidFill>
                <a:srgbClr val="FF0000"/>
              </a:solidFill>
              <a:latin typeface="Victorian LET" pitchFamily="2" charset="0"/>
              <a:cs typeface="+mn-cs"/>
            </a:endParaRPr>
          </a:p>
        </p:txBody>
      </p:sp>
      <p:sp>
        <p:nvSpPr>
          <p:cNvPr id="64545" name="Oval 33"/>
          <p:cNvSpPr>
            <a:spLocks noChangeArrowheads="1"/>
          </p:cNvSpPr>
          <p:nvPr/>
        </p:nvSpPr>
        <p:spPr bwMode="auto">
          <a:xfrm>
            <a:off x="7735888" y="0"/>
            <a:ext cx="2551112" cy="1412875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Οργανική ύλη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471613" y="404813"/>
            <a:ext cx="53324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l-GR" sz="3600">
                <a:latin typeface="Calibri" panose="020F0502020204030204" pitchFamily="34" charset="0"/>
              </a:rPr>
              <a:t>NO</a:t>
            </a:r>
            <a:r>
              <a:rPr lang="en-US" altLang="el-GR" sz="3600" baseline="-25000">
                <a:latin typeface="Calibri" panose="020F0502020204030204" pitchFamily="34" charset="0"/>
              </a:rPr>
              <a:t>3</a:t>
            </a:r>
            <a:r>
              <a:rPr lang="en-US" altLang="el-GR" sz="3600" baseline="30000">
                <a:latin typeface="Calibri" panose="020F0502020204030204" pitchFamily="34" charset="0"/>
              </a:rPr>
              <a:t>- 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NO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-</a:t>
            </a:r>
            <a:r>
              <a:rPr lang="en-US" altLang="el-GR" sz="3600">
                <a:latin typeface="Calibri" panose="020F0502020204030204" pitchFamily="34" charset="0"/>
                <a:sym typeface="Symbol" panose="05050102010706020507" pitchFamily="18" charset="2"/>
              </a:rPr>
              <a:t>NH</a:t>
            </a:r>
            <a:r>
              <a:rPr lang="en-US" altLang="el-GR" sz="3600" baseline="-25000">
                <a:latin typeface="Calibri" panose="020F0502020204030204" pitchFamily="34" charset="0"/>
                <a:sym typeface="Symbol" panose="05050102010706020507" pitchFamily="18" charset="2"/>
              </a:rPr>
              <a:t>4</a:t>
            </a:r>
            <a:r>
              <a:rPr lang="en-US" altLang="el-GR" sz="3600" baseline="30000">
                <a:latin typeface="Calibri" panose="020F0502020204030204" pitchFamily="34" charset="0"/>
                <a:sym typeface="Symbol" panose="05050102010706020507" pitchFamily="18" charset="2"/>
              </a:rPr>
              <a:t>+</a:t>
            </a:r>
          </a:p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(φυτά, βακτήρια, μύκητες)</a:t>
            </a:r>
            <a:endParaRPr lang="el-GR" altLang="el-GR" sz="36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79874" grpId="0" animBg="1"/>
      <p:bldP spid="20488" grpId="0"/>
      <p:bldP spid="79881" grpId="0"/>
      <p:bldP spid="79882" grpId="0"/>
      <p:bldP spid="79886" grpId="0" animBg="1"/>
      <p:bldP spid="79887" grpId="0" animBg="1"/>
      <p:bldP spid="79889" grpId="0" animBg="1"/>
      <p:bldP spid="79890" grpId="0" animBg="1"/>
      <p:bldP spid="20500" grpId="0"/>
      <p:bldP spid="79894" grpId="0" animBg="1"/>
      <p:bldP spid="79894" grpId="1" animBg="1"/>
      <p:bldP spid="20503" grpId="0" animBg="1"/>
      <p:bldP spid="20505" grpId="0" animBg="1"/>
      <p:bldP spid="20506" grpId="0" animBg="1"/>
      <p:bldP spid="79899" grpId="0" animBg="1"/>
      <p:bldP spid="79900" grpId="0" animBg="1"/>
      <p:bldP spid="79901" grpId="0" animBg="1"/>
      <p:bldP spid="79903" grpId="0" animBg="1"/>
      <p:bldP spid="37" grpId="0"/>
      <p:bldP spid="79875" grpId="0" animBg="1"/>
      <p:bldP spid="3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Program Files\Microsoft Office\MEDIA\CAGCAT10\j0090386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10399713" cy="672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1"/>
          <p:cNvSpPr txBox="1">
            <a:spLocks noChangeArrowheads="1"/>
          </p:cNvSpPr>
          <p:nvPr/>
        </p:nvSpPr>
        <p:spPr bwMode="auto">
          <a:xfrm>
            <a:off x="-19050" y="115888"/>
            <a:ext cx="10287000" cy="23098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600">
                <a:solidFill>
                  <a:srgbClr val="FFFFFF"/>
                </a:solidFill>
                <a:latin typeface="Calibri" panose="020F0502020204030204" pitchFamily="34" charset="0"/>
              </a:rPr>
              <a:t>ΚΑΤΑΒΟΛΙΣΜΟΣ ΤΩΝ ΑΖΩΤΟΥΧΩΝ ΟΥΣΙΩΝ:</a:t>
            </a:r>
          </a:p>
          <a:p>
            <a:pPr algn="ctr" eaLnBrk="1" hangingPunct="1"/>
            <a:endParaRPr lang="el-GR" altLang="el-GR" sz="3600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l-GR" altLang="el-GR" sz="3600">
                <a:solidFill>
                  <a:srgbClr val="FFFF00"/>
                </a:solidFill>
                <a:latin typeface="Calibri" panose="020F0502020204030204" pitchFamily="34" charset="0"/>
              </a:rPr>
              <a:t>ΜΗΧΑΝΙΣΜΟΙ ΑΠΟΜΑΚΡΥΝΣΗΣ ΠΕΡΙΣΣΕΙΑΣ ΑΖΩΤΟΥ ΣΤΟΥΣ ΖΩΙΚΟΥΣ ΟΡΓΑΝΙΣΜΟΥΣ</a:t>
            </a:r>
          </a:p>
        </p:txBody>
      </p:sp>
      <p:sp>
        <p:nvSpPr>
          <p:cNvPr id="66563" name="TextBox 2"/>
          <p:cNvSpPr txBox="1">
            <a:spLocks noChangeArrowheads="1"/>
          </p:cNvSpPr>
          <p:nvPr/>
        </p:nvSpPr>
        <p:spPr bwMode="auto">
          <a:xfrm>
            <a:off x="-19050" y="2565400"/>
            <a:ext cx="10287000" cy="3970338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l-GR" altLang="el-GR" sz="3600">
                <a:solidFill>
                  <a:srgbClr val="FFFFFF"/>
                </a:solidFill>
                <a:latin typeface="Calibri" panose="020F0502020204030204" pitchFamily="34" charset="0"/>
              </a:rPr>
              <a:t>Απομάκρυνση της αμινικής ομάδας με αντιδράσεις απαμίνωσης (αμινοξέα, νουκλεοτίδια, άλλες αζωτούχες ουσίες).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600">
                <a:solidFill>
                  <a:srgbClr val="FFFFFF"/>
                </a:solidFill>
                <a:latin typeface="Calibri" panose="020F0502020204030204" pitchFamily="34" charset="0"/>
              </a:rPr>
              <a:t>Απομάκρυνση/απέκκριση του αζώτου των ετεροκυκλικών δακτυλίων των νουκλεοτιδίων.</a:t>
            </a:r>
          </a:p>
          <a:p>
            <a:pPr algn="ctr" eaLnBrk="1" hangingPunct="1">
              <a:buFontTx/>
              <a:buAutoNum type="arabicPeriod"/>
            </a:pPr>
            <a:r>
              <a:rPr lang="el-GR" altLang="el-GR" sz="3600">
                <a:solidFill>
                  <a:srgbClr val="FFFFFF"/>
                </a:solidFill>
                <a:latin typeface="Calibri" panose="020F0502020204030204" pitchFamily="34" charset="0"/>
              </a:rPr>
              <a:t>Απέκκριση των αμινοομάδων και του αμμωνιακού αζώτου (κύκλος ουρίας).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ChangeArrowheads="1"/>
          </p:cNvSpPr>
          <p:nvPr/>
        </p:nvSpPr>
        <p:spPr bwMode="auto">
          <a:xfrm>
            <a:off x="390525" y="325438"/>
            <a:ext cx="96488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Tx/>
              <a:buAutoNum type="arabicPeriod"/>
            </a:pPr>
            <a:r>
              <a:rPr lang="el-GR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Απομάκρυνση αζώτου αμινικής ομάδας με αντιδράσεις απαμίνωσης (αμινοξέα, νουκλεοτίδια, άλλες αζωτούχες ουσίες)</a:t>
            </a:r>
          </a:p>
        </p:txBody>
      </p:sp>
      <p:sp>
        <p:nvSpPr>
          <p:cNvPr id="3" name="Rectangle 2"/>
          <p:cNvSpPr/>
          <p:nvPr/>
        </p:nvSpPr>
        <p:spPr>
          <a:xfrm>
            <a:off x="430213" y="2276475"/>
            <a:ext cx="9577387" cy="38687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indent="-742950" algn="ctr">
              <a:buFont typeface="+mj-lt"/>
              <a:buAutoNum type="alphaUcPeriod"/>
              <a:defRPr/>
            </a:pPr>
            <a:r>
              <a:rPr lang="el-GR" sz="3200" dirty="0">
                <a:solidFill>
                  <a:srgbClr val="FFFF00"/>
                </a:solidFill>
                <a:latin typeface="Calibri" pitchFamily="34" charset="0"/>
                <a:cs typeface="+mn-cs"/>
              </a:rPr>
              <a:t>Η ΟΞΕΙΔΩΤΙΚΗ ΑΠΑΜΙΝΩΣΗ: συνδυασμένη δράση των </a:t>
            </a:r>
            <a:r>
              <a:rPr lang="el-GR" sz="3200" dirty="0" err="1">
                <a:solidFill>
                  <a:srgbClr val="FFFF00"/>
                </a:solidFill>
                <a:latin typeface="Calibri" pitchFamily="34" charset="0"/>
                <a:cs typeface="+mn-cs"/>
              </a:rPr>
              <a:t>οξειδασών</a:t>
            </a:r>
            <a:r>
              <a:rPr lang="el-GR" sz="3200" dirty="0">
                <a:solidFill>
                  <a:srgbClr val="FFFF00"/>
                </a:solidFill>
                <a:latin typeface="Calibri" pitchFamily="34" charset="0"/>
                <a:cs typeface="+mn-cs"/>
              </a:rPr>
              <a:t> και της </a:t>
            </a:r>
            <a:r>
              <a:rPr lang="el-GR" sz="3200" dirty="0" err="1">
                <a:solidFill>
                  <a:srgbClr val="FFFF00"/>
                </a:solidFill>
                <a:latin typeface="Calibri" pitchFamily="34" charset="0"/>
                <a:cs typeface="+mn-cs"/>
              </a:rPr>
              <a:t>καταλάσης</a:t>
            </a:r>
            <a:endParaRPr lang="el-GR" sz="3200" dirty="0">
              <a:solidFill>
                <a:srgbClr val="FFFF00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endParaRPr lang="el-GR" sz="3200" dirty="0">
              <a:solidFill>
                <a:srgbClr val="FFFFFF"/>
              </a:solidFill>
              <a:latin typeface="Calibri" pitchFamily="34" charset="0"/>
              <a:cs typeface="+mn-cs"/>
            </a:endParaRPr>
          </a:p>
          <a:p>
            <a:pPr algn="ctr">
              <a:defRPr/>
            </a:pPr>
            <a:r>
              <a:rPr lang="el-GR" sz="3200" dirty="0" err="1">
                <a:solidFill>
                  <a:srgbClr val="FFFFFF"/>
                </a:solidFill>
                <a:latin typeface="Calibri" pitchFamily="34" charset="0"/>
                <a:cs typeface="+mn-cs"/>
              </a:rPr>
              <a:t>Αμινοξύ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 + Η</a:t>
            </a:r>
            <a:r>
              <a:rPr lang="el-GR" sz="3200" baseline="-25000" dirty="0">
                <a:solidFill>
                  <a:srgbClr val="FFFFFF"/>
                </a:solidFill>
                <a:latin typeface="Calibri" pitchFamily="34" charset="0"/>
                <a:cs typeface="+mn-cs"/>
              </a:rPr>
              <a:t>2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Ο  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 α-</a:t>
            </a:r>
            <a:r>
              <a:rPr lang="el-GR" sz="3200" dirty="0" err="1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κετοξύ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 + ΝΗ</a:t>
            </a:r>
            <a:r>
              <a:rPr lang="el-GR" sz="3200" baseline="-250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4</a:t>
            </a:r>
            <a:r>
              <a:rPr lang="el-GR" sz="3200" baseline="300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+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 + </a:t>
            </a:r>
            <a:r>
              <a:rPr lang="el-GR" sz="32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Η</a:t>
            </a:r>
            <a:r>
              <a:rPr lang="el-GR" sz="3200" baseline="-250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2</a:t>
            </a:r>
            <a:r>
              <a:rPr lang="el-GR" sz="32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Ο</a:t>
            </a:r>
            <a:r>
              <a:rPr lang="el-GR" sz="3200" baseline="-250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2</a:t>
            </a:r>
          </a:p>
          <a:p>
            <a:pPr algn="ctr"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(η αντίδραση καταλύεται από μια </a:t>
            </a:r>
            <a:r>
              <a:rPr lang="el-GR" sz="3200" dirty="0" err="1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οξειδάση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)</a:t>
            </a:r>
          </a:p>
          <a:p>
            <a:pPr algn="ctr">
              <a:defRPr/>
            </a:pPr>
            <a:endParaRPr lang="el-GR" sz="3200" baseline="-25000" dirty="0">
              <a:solidFill>
                <a:srgbClr val="FFFFFF"/>
              </a:solidFill>
              <a:latin typeface="Calibri" pitchFamily="34" charset="0"/>
              <a:cs typeface="+mn-cs"/>
              <a:sym typeface="Symbol"/>
            </a:endParaRPr>
          </a:p>
          <a:p>
            <a:pPr algn="ctr">
              <a:defRPr/>
            </a:pPr>
            <a:r>
              <a:rPr lang="el-GR" sz="32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Η</a:t>
            </a:r>
            <a:r>
              <a:rPr lang="el-GR" sz="3200" baseline="-250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2</a:t>
            </a:r>
            <a:r>
              <a:rPr lang="el-GR" sz="32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Ο</a:t>
            </a:r>
            <a:r>
              <a:rPr lang="el-GR" sz="3200" baseline="-25000" dirty="0">
                <a:solidFill>
                  <a:srgbClr val="FFFF00"/>
                </a:solidFill>
                <a:latin typeface="Calibri" pitchFamily="34" charset="0"/>
                <a:cs typeface="+mn-cs"/>
                <a:sym typeface="Symbol"/>
              </a:rPr>
              <a:t>2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  Η</a:t>
            </a:r>
            <a:r>
              <a:rPr lang="el-GR" sz="3200" baseline="-250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2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Ο + ½ Ο</a:t>
            </a:r>
            <a:r>
              <a:rPr lang="el-GR" sz="3200" baseline="-250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2</a:t>
            </a:r>
          </a:p>
          <a:p>
            <a:pPr algn="ctr"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(η αντίδραση καταλύεται από το ένζυμο </a:t>
            </a:r>
            <a:r>
              <a:rPr lang="el-GR" sz="3200" dirty="0" err="1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καταλάση</a:t>
            </a: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  <a:sym typeface="Symbol"/>
              </a:rPr>
              <a:t>)</a:t>
            </a:r>
            <a:endParaRPr lang="el-GR" sz="3200" dirty="0"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6799263" y="44450"/>
            <a:ext cx="3467100" cy="23082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buFont typeface="Times New Roman" panose="02020603050405020304" pitchFamily="18" charset="0"/>
              <a:buAutoNum type="alphaUcPeriod" startAt="2"/>
            </a:pPr>
            <a:r>
              <a:rPr lang="el-GR" altLang="el-GR">
                <a:solidFill>
                  <a:srgbClr val="000000"/>
                </a:solidFill>
                <a:latin typeface="Calibri" panose="020F0502020204030204" pitchFamily="34" charset="0"/>
              </a:rPr>
              <a:t>Απαμινώσεις με τη συνδυασμένη δράση των τρανσαμινασών και της γλουταμικής αφυδρογονάσης</a:t>
            </a:r>
          </a:p>
        </p:txBody>
      </p:sp>
      <p:graphicFrame>
        <p:nvGraphicFramePr>
          <p:cNvPr id="68611" name="Object 2"/>
          <p:cNvGraphicFramePr>
            <a:graphicFrameLocks noChangeAspect="1"/>
          </p:cNvGraphicFramePr>
          <p:nvPr/>
        </p:nvGraphicFramePr>
        <p:xfrm>
          <a:off x="174625" y="-26988"/>
          <a:ext cx="8643938" cy="6823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5" name="MDLDrawObject Class" r:id="rId3" imgW="6943689" imgH="5476952" progId="">
                  <p:embed/>
                </p:oleObj>
              </mc:Choice>
              <mc:Fallback>
                <p:oleObj name="MDLDrawObject Class" r:id="rId3" imgW="6943689" imgH="5476952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" y="-26988"/>
                        <a:ext cx="8643938" cy="6823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2" name="Right Arrow 4"/>
          <p:cNvSpPr>
            <a:spLocks noChangeArrowheads="1"/>
          </p:cNvSpPr>
          <p:nvPr/>
        </p:nvSpPr>
        <p:spPr bwMode="auto">
          <a:xfrm>
            <a:off x="679450" y="6237288"/>
            <a:ext cx="1008063" cy="287337"/>
          </a:xfrm>
          <a:prstGeom prst="rightArrow">
            <a:avLst>
              <a:gd name="adj1" fmla="val 50000"/>
              <a:gd name="adj2" fmla="val 5012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68613" name="Right Arrow 5"/>
          <p:cNvSpPr>
            <a:spLocks noChangeArrowheads="1"/>
          </p:cNvSpPr>
          <p:nvPr/>
        </p:nvSpPr>
        <p:spPr bwMode="auto">
          <a:xfrm rot="-8138138">
            <a:off x="8070850" y="4502150"/>
            <a:ext cx="1008063" cy="287338"/>
          </a:xfrm>
          <a:prstGeom prst="rightArrow">
            <a:avLst>
              <a:gd name="adj1" fmla="val 50000"/>
              <a:gd name="adj2" fmla="val 50123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68614" name="Right Arrow 6"/>
          <p:cNvSpPr>
            <a:spLocks noChangeArrowheads="1"/>
          </p:cNvSpPr>
          <p:nvPr/>
        </p:nvSpPr>
        <p:spPr bwMode="auto">
          <a:xfrm rot="9071109">
            <a:off x="3587750" y="787400"/>
            <a:ext cx="1008063" cy="288925"/>
          </a:xfrm>
          <a:prstGeom prst="rightArrow">
            <a:avLst>
              <a:gd name="adj1" fmla="val 50000"/>
              <a:gd name="adj2" fmla="val 4984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i="1" dirty="0" err="1">
                <a:ln w="11430"/>
                <a:solidFill>
                  <a:srgbClr val="FFFFFF"/>
                </a:solidFill>
                <a:latin typeface="Calibri" pitchFamily="34" charset="0"/>
                <a:cs typeface="+mn-cs"/>
              </a:rPr>
              <a:t>GrD</a:t>
            </a:r>
            <a:endParaRPr lang="en-US" i="1" dirty="0">
              <a:ln w="11430"/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graphicFrame>
        <p:nvGraphicFramePr>
          <p:cNvPr id="69635" name="Object 2"/>
          <p:cNvGraphicFramePr>
            <a:graphicFrameLocks noChangeAspect="1"/>
          </p:cNvGraphicFramePr>
          <p:nvPr/>
        </p:nvGraphicFramePr>
        <p:xfrm>
          <a:off x="103188" y="239713"/>
          <a:ext cx="5889625" cy="636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0" name="ISIS/Draw Sketch" r:id="rId4" imgW="4276673" imgH="4619643" progId="">
                  <p:embed/>
                </p:oleObj>
              </mc:Choice>
              <mc:Fallback>
                <p:oleObj name="ISIS/Draw Sketch" r:id="rId4" imgW="4276673" imgH="4619643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8" y="239713"/>
                        <a:ext cx="5889625" cy="636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6" name="TextBox 6"/>
          <p:cNvSpPr txBox="1">
            <a:spLocks noChangeArrowheads="1"/>
          </p:cNvSpPr>
          <p:nvPr/>
        </p:nvSpPr>
        <p:spPr bwMode="auto">
          <a:xfrm>
            <a:off x="5214938" y="620713"/>
            <a:ext cx="1914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solidFill>
                  <a:srgbClr val="000000"/>
                </a:solidFill>
                <a:latin typeface="Calibri" panose="020F0502020204030204" pitchFamily="34" charset="0"/>
              </a:rPr>
              <a:t>ΠΟΥΡΙΝΕΣ</a:t>
            </a:r>
            <a:endParaRPr lang="en-US" altLang="el-GR" sz="3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9637" name="Right Brace 7"/>
          <p:cNvSpPr>
            <a:spLocks/>
          </p:cNvSpPr>
          <p:nvPr/>
        </p:nvSpPr>
        <p:spPr bwMode="auto">
          <a:xfrm>
            <a:off x="5200650" y="333375"/>
            <a:ext cx="1296988" cy="6078538"/>
          </a:xfrm>
          <a:prstGeom prst="rightBrace">
            <a:avLst>
              <a:gd name="adj1" fmla="val 8332"/>
              <a:gd name="adj2" fmla="val 50000"/>
            </a:avLst>
          </a:prstGeom>
          <a:noFill/>
          <a:ln w="571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69638" name="TextBox 9"/>
          <p:cNvSpPr txBox="1">
            <a:spLocks noChangeArrowheads="1"/>
          </p:cNvSpPr>
          <p:nvPr/>
        </p:nvSpPr>
        <p:spPr bwMode="auto">
          <a:xfrm>
            <a:off x="6537325" y="3068638"/>
            <a:ext cx="37496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rgbClr val="FFFFFF"/>
                </a:solidFill>
                <a:latin typeface="Calibri" panose="020F0502020204030204" pitchFamily="34" charset="0"/>
              </a:rPr>
              <a:t>ΔΙΑΦΟΡΑ ΠΡΟΪΟΝΤΑ</a:t>
            </a:r>
          </a:p>
          <a:p>
            <a:pPr algn="ctr" eaLnBrk="1" hangingPunct="1"/>
            <a:r>
              <a:rPr lang="el-GR" altLang="el-GR" sz="4800" baseline="30000">
                <a:solidFill>
                  <a:srgbClr val="FFFFFF"/>
                </a:solidFill>
                <a:latin typeface="Calibri" panose="020F0502020204030204" pitchFamily="34" charset="0"/>
              </a:rPr>
              <a:t>+</a:t>
            </a:r>
            <a:r>
              <a:rPr lang="el-GR" altLang="el-GR" sz="320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6600">
                <a:solidFill>
                  <a:srgbClr val="FFFFFF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sz="6600" baseline="-25000">
                <a:solidFill>
                  <a:srgbClr val="FFFFFF"/>
                </a:solidFill>
                <a:latin typeface="Calibri" panose="020F0502020204030204" pitchFamily="34" charset="0"/>
              </a:rPr>
              <a:t>4</a:t>
            </a:r>
            <a:r>
              <a:rPr lang="el-GR" altLang="el-GR" sz="6600" baseline="30000">
                <a:solidFill>
                  <a:srgbClr val="FFFFFF"/>
                </a:solidFill>
                <a:latin typeface="Calibri" panose="020F0502020204030204" pitchFamily="34" charset="0"/>
              </a:rPr>
              <a:t>+</a:t>
            </a:r>
            <a:endParaRPr lang="en-US" altLang="el-GR" sz="66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69639" name="Rectangle 10"/>
          <p:cNvSpPr>
            <a:spLocks noChangeArrowheads="1"/>
          </p:cNvSpPr>
          <p:nvPr/>
        </p:nvSpPr>
        <p:spPr bwMode="auto">
          <a:xfrm>
            <a:off x="6465888" y="128588"/>
            <a:ext cx="38211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Γα. Απομάκρυνση του αζώτου των ετεροκυκλικών δακτυλίων των πυριμιδινών</a:t>
            </a:r>
          </a:p>
          <a:p>
            <a:pPr algn="ctr"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(δομικά συστατικά του </a:t>
            </a:r>
            <a:r>
              <a:rPr lang="en-US" altLang="el-GR">
                <a:solidFill>
                  <a:srgbClr val="FFFFFF"/>
                </a:solidFill>
                <a:latin typeface="Calibri" panose="020F0502020204030204" pitchFamily="34" charset="0"/>
              </a:rPr>
              <a:t>DNA &amp; RNA)</a:t>
            </a:r>
            <a:endParaRPr lang="en-US" altLang="el-GR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396335"/>
            <a:ext cx="751012" cy="461665"/>
          </a:xfrm>
          <a:prstGeom prst="rect">
            <a:avLst/>
          </a:prstGeom>
          <a:noFill/>
        </p:spPr>
        <p:txBody>
          <a:bodyPr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i="1" dirty="0" err="1">
                <a:ln w="11430"/>
                <a:solidFill>
                  <a:srgbClr val="FFFFFF"/>
                </a:solidFill>
                <a:latin typeface="Calibri" pitchFamily="34" charset="0"/>
                <a:cs typeface="+mn-cs"/>
              </a:rPr>
              <a:t>GrD</a:t>
            </a:r>
            <a:endParaRPr lang="en-US" i="1" dirty="0">
              <a:ln w="11430"/>
              <a:solidFill>
                <a:srgbClr val="FFFFFF"/>
              </a:solidFill>
              <a:latin typeface="Calibri" pitchFamily="34" charset="0"/>
              <a:cs typeface="+mn-cs"/>
            </a:endParaRPr>
          </a:p>
        </p:txBody>
      </p:sp>
      <p:graphicFrame>
        <p:nvGraphicFramePr>
          <p:cNvPr id="70659" name="Object 2"/>
          <p:cNvGraphicFramePr>
            <a:graphicFrameLocks noChangeAspect="1"/>
          </p:cNvGraphicFramePr>
          <p:nvPr/>
        </p:nvGraphicFramePr>
        <p:xfrm>
          <a:off x="1398588" y="641350"/>
          <a:ext cx="8683625" cy="618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8" name="MDLDrawObject Class" r:id="rId4" imgW="6305549" imgH="4495744" progId="">
                  <p:embed/>
                </p:oleObj>
              </mc:Choice>
              <mc:Fallback>
                <p:oleObj name="MDLDrawObject Class" r:id="rId4" imgW="6305549" imgH="449574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8588" y="641350"/>
                        <a:ext cx="8683625" cy="6189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0" name="TextBox 2"/>
          <p:cNvSpPr txBox="1">
            <a:spLocks noChangeArrowheads="1"/>
          </p:cNvSpPr>
          <p:nvPr/>
        </p:nvSpPr>
        <p:spPr bwMode="auto">
          <a:xfrm>
            <a:off x="509588" y="3933825"/>
            <a:ext cx="2462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solidFill>
                  <a:srgbClr val="000000"/>
                </a:solidFill>
                <a:latin typeface="Calibri" panose="020F0502020204030204" pitchFamily="34" charset="0"/>
              </a:rPr>
              <a:t>ΠΥΡΙΜΙΔΙΝΕΣ</a:t>
            </a:r>
            <a:endParaRPr lang="en-US" altLang="el-GR" sz="3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0661" name="TextBox 6"/>
          <p:cNvSpPr txBox="1">
            <a:spLocks noChangeArrowheads="1"/>
          </p:cNvSpPr>
          <p:nvPr/>
        </p:nvSpPr>
        <p:spPr bwMode="auto">
          <a:xfrm>
            <a:off x="5214938" y="620713"/>
            <a:ext cx="1914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200">
                <a:solidFill>
                  <a:srgbClr val="000000"/>
                </a:solidFill>
                <a:latin typeface="Calibri" panose="020F0502020204030204" pitchFamily="34" charset="0"/>
              </a:rPr>
              <a:t>ΠΟΥΡΙΝΕΣ</a:t>
            </a:r>
            <a:endParaRPr lang="en-US" altLang="el-GR" sz="3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70662" name="TextBox 5"/>
          <p:cNvSpPr txBox="1">
            <a:spLocks noChangeArrowheads="1"/>
          </p:cNvSpPr>
          <p:nvPr/>
        </p:nvSpPr>
        <p:spPr bwMode="auto">
          <a:xfrm>
            <a:off x="255588" y="3213100"/>
            <a:ext cx="1481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ΠΟΥΡΙΝΕΣ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>
            <a:off x="3990975" y="0"/>
            <a:ext cx="382111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Γβ. Απομάκρυνση του αζώτου των ετεροκυκλικών δακτυλίων των πουρινών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Calibri" panose="020F0502020204030204" pitchFamily="34" charset="0"/>
              </a:rPr>
              <a:t>(</a:t>
            </a:r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δομικά συστατικά του </a:t>
            </a:r>
            <a:r>
              <a:rPr lang="en-US" altLang="el-GR">
                <a:solidFill>
                  <a:srgbClr val="FFFFFF"/>
                </a:solidFill>
                <a:latin typeface="Calibri" panose="020F0502020204030204" pitchFamily="34" charset="0"/>
              </a:rPr>
              <a:t>DNA &amp; RNA)</a:t>
            </a:r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70664" name="Oval 4"/>
          <p:cNvSpPr>
            <a:spLocks noChangeArrowheads="1"/>
          </p:cNvSpPr>
          <p:nvPr/>
        </p:nvSpPr>
        <p:spPr bwMode="auto">
          <a:xfrm>
            <a:off x="2406650" y="620713"/>
            <a:ext cx="1152525" cy="584200"/>
          </a:xfrm>
          <a:prstGeom prst="ellipse">
            <a:avLst/>
          </a:prstGeom>
          <a:solidFill>
            <a:schemeClr val="accent1">
              <a:alpha val="5294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70665" name="Oval 9"/>
          <p:cNvSpPr>
            <a:spLocks noChangeArrowheads="1"/>
          </p:cNvSpPr>
          <p:nvPr/>
        </p:nvSpPr>
        <p:spPr bwMode="auto">
          <a:xfrm>
            <a:off x="1255713" y="5300663"/>
            <a:ext cx="1150937" cy="585787"/>
          </a:xfrm>
          <a:prstGeom prst="ellipse">
            <a:avLst/>
          </a:prstGeom>
          <a:solidFill>
            <a:schemeClr val="accent1">
              <a:alpha val="5294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70666" name="Oval 10"/>
          <p:cNvSpPr>
            <a:spLocks noChangeArrowheads="1"/>
          </p:cNvSpPr>
          <p:nvPr/>
        </p:nvSpPr>
        <p:spPr bwMode="auto">
          <a:xfrm>
            <a:off x="5719763" y="5445125"/>
            <a:ext cx="1152525" cy="584200"/>
          </a:xfrm>
          <a:prstGeom prst="ellipse">
            <a:avLst/>
          </a:prstGeom>
          <a:solidFill>
            <a:schemeClr val="accent1">
              <a:alpha val="5294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70667" name="Oval 11"/>
          <p:cNvSpPr>
            <a:spLocks noChangeArrowheads="1"/>
          </p:cNvSpPr>
          <p:nvPr/>
        </p:nvSpPr>
        <p:spPr bwMode="auto">
          <a:xfrm>
            <a:off x="5651500" y="2492375"/>
            <a:ext cx="1152525" cy="585788"/>
          </a:xfrm>
          <a:prstGeom prst="ellipse">
            <a:avLst/>
          </a:prstGeom>
          <a:solidFill>
            <a:schemeClr val="accent1">
              <a:alpha val="52940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682" name="Object 2"/>
          <p:cNvGraphicFramePr>
            <a:graphicFrameLocks noChangeAspect="1"/>
          </p:cNvGraphicFramePr>
          <p:nvPr/>
        </p:nvGraphicFramePr>
        <p:xfrm>
          <a:off x="476250" y="1017588"/>
          <a:ext cx="9275763" cy="572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4" name="MDLDrawObject Class" r:id="rId3" imgW="6219708" imgH="3838455" progId="">
                  <p:embed/>
                </p:oleObj>
              </mc:Choice>
              <mc:Fallback>
                <p:oleObj name="MDLDrawObject Class" r:id="rId3" imgW="6219708" imgH="383845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1017588"/>
                        <a:ext cx="9275763" cy="572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74625" y="333375"/>
            <a:ext cx="9721850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3. Η τύχη του αζώτου των δακτυλίων των </a:t>
            </a:r>
            <a:r>
              <a:rPr lang="el-GR" sz="3200" dirty="0" err="1">
                <a:solidFill>
                  <a:srgbClr val="FFFFFF"/>
                </a:solidFill>
                <a:latin typeface="Calibri" pitchFamily="34" charset="0"/>
                <a:cs typeface="+mn-cs"/>
              </a:rPr>
              <a:t>πουρινών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625" y="333375"/>
            <a:ext cx="9721850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3. Απέκκριση του αμμωνιακού αζώτου (κύκλος ουρίας)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72707" name="Object 2"/>
          <p:cNvGraphicFramePr>
            <a:graphicFrameLocks noChangeAspect="1"/>
          </p:cNvGraphicFramePr>
          <p:nvPr/>
        </p:nvGraphicFramePr>
        <p:xfrm>
          <a:off x="254000" y="1411288"/>
          <a:ext cx="9871075" cy="5186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8" name="MDLDrawObject Class" r:id="rId3" imgW="7324846" imgH="3848173" progId="">
                  <p:embed/>
                </p:oleObj>
              </mc:Choice>
              <mc:Fallback>
                <p:oleObj name="MDLDrawObject Class" r:id="rId3" imgW="7324846" imgH="3848173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1411288"/>
                        <a:ext cx="9871075" cy="5186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51113" y="188913"/>
            <a:ext cx="5761037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3. Κύκλος ουρίας: Επισημάνσεις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3731" name="TextBox 2"/>
          <p:cNvSpPr txBox="1">
            <a:spLocks noChangeArrowheads="1"/>
          </p:cNvSpPr>
          <p:nvPr/>
        </p:nvSpPr>
        <p:spPr bwMode="auto">
          <a:xfrm>
            <a:off x="0" y="692150"/>
            <a:ext cx="10287000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l-GR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Με το κύκλο απομακρύνονται ΔΥΟ άτομα ΑΖΩΤΟΥ: ένα εισέρχεται στον κύκλο με τη μορφή της αμμωνίας και το άλλο με τη μορφή της αμινικής ομάδας.</a:t>
            </a:r>
          </a:p>
          <a:p>
            <a:pPr eaLnBrk="1" hangingPunct="1">
              <a:buFontTx/>
              <a:buAutoNum type="arabicPeriod"/>
            </a:pPr>
            <a:r>
              <a:rPr lang="el-GR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Η απέκκριση του αζώτου με τη μορφή της ουρίας είναι μια ενεργοβόρος διαδικασία (υδρολύονται 4 μόρια ΑΤΡ).</a:t>
            </a:r>
          </a:p>
          <a:p>
            <a:pPr eaLnBrk="1" hangingPunct="1">
              <a:buFontTx/>
              <a:buAutoNum type="arabicPeriod"/>
            </a:pPr>
            <a:r>
              <a:rPr lang="el-GR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 Οι αντιδράσεις του κύκλου πραγματοποιούνται στο ήπαρ ως μια διαδικασία αποτοξίνωσης του οργανισμού: όριο συγκέντρωσης στο αίμα για την αμμωνία: 0,04 </a:t>
            </a:r>
            <a:r>
              <a:rPr lang="en-US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mmol/L</a:t>
            </a:r>
            <a:r>
              <a:rPr lang="el-GR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 και για την ουρία: 17,5 </a:t>
            </a:r>
            <a:r>
              <a:rPr lang="en-US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mmol/L.</a:t>
            </a:r>
          </a:p>
          <a:p>
            <a:pPr eaLnBrk="1" hangingPunct="1">
              <a:buFontTx/>
              <a:buAutoNum type="arabicPeriod"/>
            </a:pPr>
            <a:r>
              <a:rPr lang="en-US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H </a:t>
            </a:r>
            <a:r>
              <a:rPr lang="el-GR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ουρία στη συνέχεια απομακρύνεται με τα ούρα γεγονός που συνεπάγεται την απώλεια μεγάλων ποσοτήτων νερού, επομένως ο βαθμός διαθεσιμότητας του νερού καθορίζει την μορφή του αζώτου με την οποία απομακρύνεται η περίσσεια του αζώτου</a:t>
            </a:r>
            <a:r>
              <a:rPr lang="en-US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 </a:t>
            </a:r>
            <a:r>
              <a:rPr lang="el-GR" altLang="el-GR" sz="2800">
                <a:solidFill>
                  <a:srgbClr val="FFFFFF"/>
                </a:solidFill>
                <a:latin typeface="Calibri" panose="020F0502020204030204" pitchFamily="34" charset="0"/>
              </a:rPr>
              <a:t>στους ζωικούς οργανισμούς.</a:t>
            </a:r>
            <a:endParaRPr lang="en-US" altLang="el-GR" sz="2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7650" y="333375"/>
            <a:ext cx="9720263" cy="156845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3. Απέκκριση του αμμωνιακού αζώτου (κύκλος ουρίας).</a:t>
            </a:r>
          </a:p>
          <a:p>
            <a:pPr algn="ctr"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Κατάταξη των οργανισμών με βάση την κύρια μορφή με την οποία απομακρύνεται η περίσσεια του αζώτου: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7650" y="2144713"/>
            <a:ext cx="9720263" cy="452437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marL="514350" indent="-514350" algn="ctr">
              <a:buFont typeface="Wingdings" panose="05000000000000000000" pitchFamily="2" charset="2"/>
              <a:buChar char="§"/>
              <a:defRPr/>
            </a:pPr>
            <a:r>
              <a:rPr lang="el-GR" sz="3600" dirty="0" err="1">
                <a:solidFill>
                  <a:srgbClr val="000000"/>
                </a:solidFill>
                <a:latin typeface="Calibri" pitchFamily="34" charset="0"/>
                <a:cs typeface="+mn-cs"/>
              </a:rPr>
              <a:t>Αμμωνιολυτικοί</a:t>
            </a:r>
            <a:r>
              <a:rPr lang="el-GR" sz="3600" dirty="0">
                <a:solidFill>
                  <a:srgbClr val="000000"/>
                </a:solidFill>
                <a:latin typeface="Calibri" pitchFamily="34" charset="0"/>
                <a:cs typeface="+mn-cs"/>
              </a:rPr>
              <a:t> οργανισμοί: κύρια μορφή απέκκρισης η αμμωνία (αμφίβια/ψάρια)</a:t>
            </a:r>
          </a:p>
          <a:p>
            <a:pPr marL="514350" indent="-514350" algn="ctr">
              <a:buFont typeface="Wingdings" panose="05000000000000000000" pitchFamily="2" charset="2"/>
              <a:buChar char="§"/>
              <a:defRPr/>
            </a:pPr>
            <a:endParaRPr lang="el-GR" sz="3600" dirty="0">
              <a:solidFill>
                <a:srgbClr val="000000"/>
              </a:solidFill>
              <a:latin typeface="Calibri" pitchFamily="34" charset="0"/>
              <a:cs typeface="+mn-cs"/>
            </a:endParaRPr>
          </a:p>
          <a:p>
            <a:pPr marL="514350" indent="-514350" algn="ctr">
              <a:buFont typeface="Wingdings" panose="05000000000000000000" pitchFamily="2" charset="2"/>
              <a:buChar char="§"/>
              <a:defRPr/>
            </a:pPr>
            <a:r>
              <a:rPr lang="el-GR" sz="3600" dirty="0" err="1">
                <a:solidFill>
                  <a:srgbClr val="000000"/>
                </a:solidFill>
                <a:latin typeface="Calibri" pitchFamily="34" charset="0"/>
                <a:cs typeface="+mn-cs"/>
              </a:rPr>
              <a:t>Ουριολυτικοί</a:t>
            </a:r>
            <a:r>
              <a:rPr lang="el-GR" sz="3600" dirty="0">
                <a:solidFill>
                  <a:srgbClr val="000000"/>
                </a:solidFill>
                <a:latin typeface="Calibri" pitchFamily="34" charset="0"/>
                <a:cs typeface="+mn-cs"/>
              </a:rPr>
              <a:t> οργανισμοί: κύρια μορφή απέκκρισης η ουρία (θηλαστικά)</a:t>
            </a:r>
          </a:p>
          <a:p>
            <a:pPr algn="ctr">
              <a:defRPr/>
            </a:pPr>
            <a:endParaRPr lang="el-GR" sz="3600" dirty="0">
              <a:solidFill>
                <a:srgbClr val="000000"/>
              </a:solidFill>
              <a:latin typeface="Calibri" pitchFamily="34" charset="0"/>
              <a:cs typeface="+mn-cs"/>
            </a:endParaRPr>
          </a:p>
          <a:p>
            <a:pPr marL="514350" indent="-514350" algn="ctr">
              <a:buFont typeface="Wingdings" panose="05000000000000000000" pitchFamily="2" charset="2"/>
              <a:buChar char="§"/>
              <a:defRPr/>
            </a:pPr>
            <a:r>
              <a:rPr lang="el-GR" sz="3600" dirty="0" err="1">
                <a:solidFill>
                  <a:srgbClr val="000000"/>
                </a:solidFill>
                <a:latin typeface="Calibri" pitchFamily="34" charset="0"/>
                <a:cs typeface="+mn-cs"/>
              </a:rPr>
              <a:t>Ουρικολυτικοί</a:t>
            </a:r>
            <a:r>
              <a:rPr lang="el-GR" sz="3600" dirty="0">
                <a:solidFill>
                  <a:srgbClr val="000000"/>
                </a:solidFill>
                <a:latin typeface="Calibri" pitchFamily="34" charset="0"/>
                <a:cs typeface="+mn-cs"/>
              </a:rPr>
              <a:t> οργανισμοί: κύρια μορφή απέκκρισης το ουρικό οξύ (ερπετά/</a:t>
            </a:r>
            <a:r>
              <a:rPr lang="el-GR" sz="3600" dirty="0" err="1">
                <a:solidFill>
                  <a:srgbClr val="000000"/>
                </a:solidFill>
                <a:latin typeface="Calibri" pitchFamily="34" charset="0"/>
                <a:cs typeface="+mn-cs"/>
              </a:rPr>
              <a:t>πτην</a:t>
            </a:r>
            <a:r>
              <a:rPr lang="el-GR" sz="3600" dirty="0">
                <a:solidFill>
                  <a:srgbClr val="000000"/>
                </a:solidFill>
                <a:latin typeface="Calibri" pitchFamily="34" charset="0"/>
                <a:cs typeface="+mn-cs"/>
              </a:rPr>
              <a:t>ά)</a:t>
            </a:r>
            <a:endParaRPr lang="en-US" sz="3600" dirty="0">
              <a:solidFill>
                <a:srgbClr val="000000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263" y="115888"/>
            <a:ext cx="9721850" cy="107791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Η ΤΥΧΗ ΤΩΝ ΣΚΕΛΕΤΩΝ ΑΝΘΡΑΚΑ ΜΕΤΑ ΤΗΝ ΑΠΑΜΙΝΩΣΗ ΤΩΝ ΑΜΙΝΟΞΕΩΝ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75779" name="TextBox 2"/>
          <p:cNvSpPr txBox="1">
            <a:spLocks noChangeArrowheads="1"/>
          </p:cNvSpPr>
          <p:nvPr/>
        </p:nvSpPr>
        <p:spPr bwMode="auto">
          <a:xfrm>
            <a:off x="1624013" y="2278063"/>
            <a:ext cx="16176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ΑΜΙΝΟΞΕΑ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cxnSp>
        <p:nvCxnSpPr>
          <p:cNvPr id="75780" name="Straight Arrow Connector 4"/>
          <p:cNvCxnSpPr>
            <a:cxnSpLocks noChangeShapeType="1"/>
          </p:cNvCxnSpPr>
          <p:nvPr/>
        </p:nvCxnSpPr>
        <p:spPr bwMode="auto">
          <a:xfrm>
            <a:off x="3211513" y="2505075"/>
            <a:ext cx="2295525" cy="0"/>
          </a:xfrm>
          <a:prstGeom prst="straightConnector1">
            <a:avLst/>
          </a:prstGeom>
          <a:noFill/>
          <a:ln w="762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81" name="TextBox 5"/>
          <p:cNvSpPr txBox="1">
            <a:spLocks noChangeArrowheads="1"/>
          </p:cNvSpPr>
          <p:nvPr/>
        </p:nvSpPr>
        <p:spPr bwMode="auto">
          <a:xfrm>
            <a:off x="5507038" y="2278063"/>
            <a:ext cx="2762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ΣΚΕΛΕΤΟΙ ΑΝΘΡΑΚΑ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Arc 6"/>
          <p:cNvSpPr/>
          <p:nvPr/>
        </p:nvSpPr>
        <p:spPr bwMode="auto">
          <a:xfrm rot="8467507">
            <a:off x="2924175" y="1493838"/>
            <a:ext cx="1830388" cy="720725"/>
          </a:xfrm>
          <a:prstGeom prst="arc">
            <a:avLst>
              <a:gd name="adj1" fmla="val 12704603"/>
              <a:gd name="adj2" fmla="val 21046217"/>
            </a:avLst>
          </a:prstGeom>
          <a:noFill/>
          <a:ln w="7620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FFFFFF"/>
              </a:solidFill>
              <a:cs typeface="+mn-cs"/>
            </a:endParaRPr>
          </a:p>
        </p:txBody>
      </p:sp>
      <p:sp>
        <p:nvSpPr>
          <p:cNvPr id="75783" name="TextBox 7"/>
          <p:cNvSpPr txBox="1">
            <a:spLocks noChangeArrowheads="1"/>
          </p:cNvSpPr>
          <p:nvPr/>
        </p:nvSpPr>
        <p:spPr bwMode="auto">
          <a:xfrm>
            <a:off x="4078288" y="1392238"/>
            <a:ext cx="684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ΝΗ</a:t>
            </a:r>
            <a:r>
              <a:rPr lang="el-GR" altLang="el-GR" baseline="-25000">
                <a:solidFill>
                  <a:srgbClr val="FFFFFF"/>
                </a:solidFill>
                <a:latin typeface="Calibri" panose="020F0502020204030204" pitchFamily="34" charset="0"/>
              </a:rPr>
              <a:t>3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cxnSp>
        <p:nvCxnSpPr>
          <p:cNvPr id="75784" name="Straight Arrow Connector 9"/>
          <p:cNvCxnSpPr>
            <a:cxnSpLocks noChangeShapeType="1"/>
          </p:cNvCxnSpPr>
          <p:nvPr/>
        </p:nvCxnSpPr>
        <p:spPr bwMode="auto">
          <a:xfrm>
            <a:off x="3162300" y="1624013"/>
            <a:ext cx="865188" cy="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85" name="TextBox 10"/>
          <p:cNvSpPr txBox="1">
            <a:spLocks noChangeArrowheads="1"/>
          </p:cNvSpPr>
          <p:nvPr/>
        </p:nvSpPr>
        <p:spPr bwMode="auto">
          <a:xfrm>
            <a:off x="366713" y="1219200"/>
            <a:ext cx="2987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Απέκκριση ή επαναχρησιμοποίηση 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cxnSp>
        <p:nvCxnSpPr>
          <p:cNvPr id="75786" name="Straight Arrow Connector 12"/>
          <p:cNvCxnSpPr>
            <a:cxnSpLocks noChangeShapeType="1"/>
            <a:stCxn id="75781" idx="2"/>
            <a:endCxn id="75787" idx="0"/>
          </p:cNvCxnSpPr>
          <p:nvPr/>
        </p:nvCxnSpPr>
        <p:spPr bwMode="auto">
          <a:xfrm flipH="1">
            <a:off x="2278063" y="2740025"/>
            <a:ext cx="4610100" cy="1574800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87" name="TextBox 13"/>
          <p:cNvSpPr txBox="1">
            <a:spLocks noChangeArrowheads="1"/>
          </p:cNvSpPr>
          <p:nvPr/>
        </p:nvSpPr>
        <p:spPr bwMode="auto">
          <a:xfrm>
            <a:off x="974725" y="4314825"/>
            <a:ext cx="26050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Ακετυλο-</a:t>
            </a:r>
            <a:r>
              <a:rPr lang="en-US" altLang="el-GR">
                <a:solidFill>
                  <a:srgbClr val="FFFFFF"/>
                </a:solidFill>
                <a:latin typeface="Calibri" panose="020F0502020204030204" pitchFamily="34" charset="0"/>
              </a:rPr>
              <a:t>CoA</a:t>
            </a:r>
          </a:p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Ακετοακετυλο</a:t>
            </a:r>
            <a:r>
              <a:rPr lang="en-US" altLang="el-GR">
                <a:solidFill>
                  <a:srgbClr val="FFFFFF"/>
                </a:solidFill>
                <a:latin typeface="Calibri" panose="020F0502020204030204" pitchFamily="34" charset="0"/>
              </a:rPr>
              <a:t>-CoA</a:t>
            </a:r>
          </a:p>
        </p:txBody>
      </p:sp>
      <p:cxnSp>
        <p:nvCxnSpPr>
          <p:cNvPr id="75788" name="Straight Arrow Connector 16"/>
          <p:cNvCxnSpPr>
            <a:cxnSpLocks noChangeShapeType="1"/>
            <a:stCxn id="75781" idx="2"/>
            <a:endCxn id="75789" idx="0"/>
          </p:cNvCxnSpPr>
          <p:nvPr/>
        </p:nvCxnSpPr>
        <p:spPr bwMode="auto">
          <a:xfrm flipH="1">
            <a:off x="5867400" y="2740025"/>
            <a:ext cx="1020763" cy="1944688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5789" name="TextBox 17"/>
          <p:cNvSpPr txBox="1">
            <a:spLocks noChangeArrowheads="1"/>
          </p:cNvSpPr>
          <p:nvPr/>
        </p:nvSpPr>
        <p:spPr bwMode="auto">
          <a:xfrm>
            <a:off x="4359275" y="4684713"/>
            <a:ext cx="301466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Φουμαρικό οξύ</a:t>
            </a:r>
          </a:p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Οξαλοξικό οξύ</a:t>
            </a:r>
          </a:p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α-κετογλουταρικό οξύ</a:t>
            </a:r>
          </a:p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Πυροσταφυλικό οξύ</a:t>
            </a:r>
          </a:p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Ηλεκτρυλο-</a:t>
            </a:r>
            <a:r>
              <a:rPr lang="en-US" altLang="el-GR">
                <a:solidFill>
                  <a:srgbClr val="FFFFFF"/>
                </a:solidFill>
                <a:latin typeface="Calibri" panose="020F0502020204030204" pitchFamily="34" charset="0"/>
              </a:rPr>
              <a:t>CoA</a:t>
            </a:r>
          </a:p>
        </p:txBody>
      </p:sp>
      <p:sp>
        <p:nvSpPr>
          <p:cNvPr id="75790" name="Right Brace 21"/>
          <p:cNvSpPr>
            <a:spLocks/>
          </p:cNvSpPr>
          <p:nvPr/>
        </p:nvSpPr>
        <p:spPr bwMode="auto">
          <a:xfrm>
            <a:off x="7159625" y="4730750"/>
            <a:ext cx="431800" cy="1858963"/>
          </a:xfrm>
          <a:prstGeom prst="rightBrace">
            <a:avLst>
              <a:gd name="adj1" fmla="val 8331"/>
              <a:gd name="adj2" fmla="val 50000"/>
            </a:avLst>
          </a:prstGeom>
          <a:noFill/>
          <a:ln w="571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75791" name="TextBox 32"/>
          <p:cNvSpPr txBox="1">
            <a:spLocks noChangeArrowheads="1"/>
          </p:cNvSpPr>
          <p:nvPr/>
        </p:nvSpPr>
        <p:spPr bwMode="auto">
          <a:xfrm>
            <a:off x="7594600" y="5424488"/>
            <a:ext cx="25098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</a:rPr>
              <a:t>Σύνθεση γλυκόζης</a:t>
            </a:r>
            <a:endParaRPr lang="en-US" altLang="el-GR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75792" name="Right Brace 34"/>
          <p:cNvSpPr>
            <a:spLocks/>
          </p:cNvSpPr>
          <p:nvPr/>
        </p:nvSpPr>
        <p:spPr bwMode="auto">
          <a:xfrm rot="5400000">
            <a:off x="2051050" y="3940175"/>
            <a:ext cx="352425" cy="2663825"/>
          </a:xfrm>
          <a:prstGeom prst="rightBrace">
            <a:avLst>
              <a:gd name="adj1" fmla="val 49096"/>
              <a:gd name="adj2" fmla="val 50000"/>
            </a:avLst>
          </a:prstGeom>
          <a:noFill/>
          <a:ln w="571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l-GR">
              <a:solidFill>
                <a:srgbClr val="FFFFFF"/>
              </a:solidFill>
            </a:endParaRPr>
          </a:p>
        </p:txBody>
      </p:sp>
      <p:sp>
        <p:nvSpPr>
          <p:cNvPr id="75793" name="TextBox 35"/>
          <p:cNvSpPr txBox="1">
            <a:spLocks noChangeArrowheads="1"/>
          </p:cNvSpPr>
          <p:nvPr/>
        </p:nvSpPr>
        <p:spPr bwMode="auto">
          <a:xfrm>
            <a:off x="538163" y="5373688"/>
            <a:ext cx="34528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00"/>
                </a:solidFill>
                <a:latin typeface="Calibri" panose="020F0502020204030204" pitchFamily="34" charset="0"/>
              </a:rPr>
              <a:t>Σύνθεση κετονοσωμάτων</a:t>
            </a:r>
            <a:endParaRPr lang="en-US" altLang="el-GR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75794" name="TextBox 37"/>
          <p:cNvSpPr txBox="1">
            <a:spLocks noChangeArrowheads="1"/>
          </p:cNvSpPr>
          <p:nvPr/>
        </p:nvSpPr>
        <p:spPr bwMode="auto">
          <a:xfrm>
            <a:off x="1457325" y="3125788"/>
            <a:ext cx="31257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Κετογενετικά αμινοξέα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75795" name="TextBox 38"/>
          <p:cNvSpPr txBox="1">
            <a:spLocks noChangeArrowheads="1"/>
          </p:cNvSpPr>
          <p:nvPr/>
        </p:nvSpPr>
        <p:spPr bwMode="auto">
          <a:xfrm>
            <a:off x="6361113" y="3562350"/>
            <a:ext cx="32781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>
                <a:solidFill>
                  <a:srgbClr val="FFFFFF"/>
                </a:solidFill>
                <a:latin typeface="Calibri" panose="020F0502020204030204" pitchFamily="34" charset="0"/>
              </a:rPr>
              <a:t>Γλυκογενετικά αμινοξέα</a:t>
            </a:r>
            <a:endParaRPr lang="en-US" altLang="el-GR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625" y="333375"/>
            <a:ext cx="9721850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ΤΑ ΑΜΙΝΟΞΕΑ: ΠΡΟΔΡΟΜΕΣ ΟΥΣΙΕΣ ΑΛΛΩΝ ΟΥΣΙΩΝ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8450" y="1196975"/>
            <a:ext cx="2397125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1. ΑΡΓΙΝΙΝΗ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76804" name="Object 2"/>
          <p:cNvGraphicFramePr>
            <a:graphicFrameLocks noChangeAspect="1"/>
          </p:cNvGraphicFramePr>
          <p:nvPr/>
        </p:nvGraphicFramePr>
        <p:xfrm>
          <a:off x="822325" y="2371725"/>
          <a:ext cx="8769350" cy="3794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5" name="MDLDrawObject Class" r:id="rId3" imgW="7219839" imgH="3124211" progId="">
                  <p:embed/>
                </p:oleObj>
              </mc:Choice>
              <mc:Fallback>
                <p:oleObj name="MDLDrawObject Class" r:id="rId3" imgW="7219839" imgH="3124211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2371725"/>
                        <a:ext cx="8769350" cy="3794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8450" y="404813"/>
            <a:ext cx="3189288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2. ΤΡΥΠΤΟΦΑΝΗ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77827" name="Object 2"/>
          <p:cNvGraphicFramePr>
            <a:graphicFrameLocks noChangeAspect="1"/>
          </p:cNvGraphicFramePr>
          <p:nvPr/>
        </p:nvGraphicFramePr>
        <p:xfrm>
          <a:off x="390525" y="1628775"/>
          <a:ext cx="9534525" cy="383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8" name="MDLDrawObject Class" r:id="rId3" imgW="7619891" imgH="3066985" progId="">
                  <p:embed/>
                </p:oleObj>
              </mc:Choice>
              <mc:Fallback>
                <p:oleObj name="MDLDrawObject Class" r:id="rId3" imgW="7619891" imgH="3066985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525" y="1628775"/>
                        <a:ext cx="9534525" cy="383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625" y="188913"/>
            <a:ext cx="2468563" cy="5842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3. ΤΥΡΟΣΙΝΗ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  <p:graphicFrame>
        <p:nvGraphicFramePr>
          <p:cNvPr id="78851" name="Object 2"/>
          <p:cNvGraphicFramePr>
            <a:graphicFrameLocks noChangeAspect="1"/>
          </p:cNvGraphicFramePr>
          <p:nvPr/>
        </p:nvGraphicFramePr>
        <p:xfrm>
          <a:off x="1116013" y="260350"/>
          <a:ext cx="9088437" cy="624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3" name="MDLDrawObject Class" r:id="rId3" imgW="7458196" imgH="5124419" progId="">
                  <p:embed/>
                </p:oleObj>
              </mc:Choice>
              <mc:Fallback>
                <p:oleObj name="MDLDrawObject Class" r:id="rId3" imgW="7458196" imgH="5124419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60350"/>
                        <a:ext cx="9088437" cy="6243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2" name="TextBox 3"/>
          <p:cNvSpPr txBox="1">
            <a:spLocks noChangeArrowheads="1"/>
          </p:cNvSpPr>
          <p:nvPr/>
        </p:nvSpPr>
        <p:spPr bwMode="auto">
          <a:xfrm>
            <a:off x="4567238" y="6178550"/>
            <a:ext cx="2997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3600">
                <a:solidFill>
                  <a:srgbClr val="FFFFFF"/>
                </a:solidFill>
                <a:latin typeface="Calibri" panose="020F0502020204030204" pitchFamily="34" charset="0"/>
              </a:rPr>
              <a:t>κατεχολαμίνες</a:t>
            </a:r>
            <a:endParaRPr lang="en-US" altLang="el-GR" sz="36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4"/>
          <p:cNvSpPr txBox="1">
            <a:spLocks noChangeArrowheads="1"/>
          </p:cNvSpPr>
          <p:nvPr/>
        </p:nvSpPr>
        <p:spPr bwMode="auto">
          <a:xfrm>
            <a:off x="1471613" y="6218238"/>
            <a:ext cx="7853362" cy="5238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2800">
                <a:solidFill>
                  <a:srgbClr val="FFFF00"/>
                </a:solidFill>
                <a:latin typeface="Calibri" panose="020F0502020204030204" pitchFamily="34" charset="0"/>
              </a:rPr>
              <a:t>ΟΔΟΣ ΦΑΙΝΥΛΟΠΡΟΠΑΝΟΕΙΔΩΝ: ΜΟΝΟ ΣΤΑ ΦΥΤΑ</a:t>
            </a:r>
            <a:endParaRPr lang="en-GB" altLang="el-GR" sz="28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9875" name="Object 2"/>
          <p:cNvGraphicFramePr>
            <a:graphicFrameLocks noChangeAspect="1"/>
          </p:cNvGraphicFramePr>
          <p:nvPr/>
        </p:nvGraphicFramePr>
        <p:xfrm>
          <a:off x="895350" y="188913"/>
          <a:ext cx="9148763" cy="614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7" name="MDLDrawObject Class" r:id="rId4" imgW="7419865" imgH="4981624" progId="">
                  <p:embed/>
                </p:oleObj>
              </mc:Choice>
              <mc:Fallback>
                <p:oleObj name="MDLDrawObject Class" r:id="rId4" imgW="7419865" imgH="4981624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" y="188913"/>
                        <a:ext cx="9148763" cy="614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0163" y="115888"/>
            <a:ext cx="4125912" cy="5857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4. ΦΑΙΝΥΛΟΑΛΑΝΙΝΗ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8" name="Object 2"/>
          <p:cNvGraphicFramePr>
            <a:graphicFrameLocks noChangeAspect="1"/>
          </p:cNvGraphicFramePr>
          <p:nvPr/>
        </p:nvGraphicFramePr>
        <p:xfrm>
          <a:off x="2263775" y="476250"/>
          <a:ext cx="7559675" cy="618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0" name="MDLDrawObject Class" r:id="rId3" imgW="5610181" imgH="4591030" progId="">
                  <p:embed/>
                </p:oleObj>
              </mc:Choice>
              <mc:Fallback>
                <p:oleObj name="MDLDrawObject Class" r:id="rId3" imgW="5610181" imgH="459103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775" y="476250"/>
                        <a:ext cx="7559675" cy="618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0163" y="115888"/>
            <a:ext cx="2063750" cy="58578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l-GR" sz="3200" dirty="0">
                <a:solidFill>
                  <a:srgbClr val="FFFFFF"/>
                </a:solidFill>
                <a:latin typeface="Calibri" pitchFamily="34" charset="0"/>
                <a:cs typeface="+mn-cs"/>
              </a:rPr>
              <a:t>5. ΓΛΥΚΙΝΗ</a:t>
            </a:r>
            <a:endParaRPr lang="en-US" sz="3200" dirty="0">
              <a:solidFill>
                <a:srgbClr val="FFFFFF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latin typeface="Calibri" pitchFamily="34" charset="0"/>
              </a:rPr>
              <a:t> (1/5)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/>
          <a:lstStyle/>
          <a:p>
            <a:pPr eaLnBrk="1" hangingPunct="1"/>
            <a:r>
              <a:rPr lang="el-GR" altLang="el-GR" sz="2200" smtClean="0">
                <a:latin typeface="Calibri" panose="020F0502020204030204" pitchFamily="34" charset="0"/>
              </a:rPr>
              <a:t>Το Έργο αυτό κάνει χρήση των ακόλουθων έργων:</a:t>
            </a:r>
          </a:p>
          <a:p>
            <a:pPr eaLnBrk="1" hangingPunct="1"/>
            <a:r>
              <a:rPr lang="el-GR" altLang="el-GR" sz="2200" smtClean="0">
                <a:latin typeface="Calibri" panose="020F0502020204030204" pitchFamily="34" charset="0"/>
              </a:rPr>
              <a:t>Εικόνες</a:t>
            </a:r>
          </a:p>
          <a:p>
            <a:r>
              <a:rPr lang="el-GR" altLang="el-GR" sz="2200" smtClean="0">
                <a:latin typeface="Calibri" panose="020F0502020204030204" pitchFamily="34" charset="0"/>
              </a:rPr>
              <a:t>Εικόνα 1: Χιονισμένα βουνά. Φωτογραφικό αρχείο Γρ. Διαμαντίδη.</a:t>
            </a:r>
          </a:p>
          <a:p>
            <a:r>
              <a:rPr lang="el-GR" altLang="el-GR" sz="2200" smtClean="0">
                <a:latin typeface="Calibri" panose="020F0502020204030204" pitchFamily="34" charset="0"/>
              </a:rPr>
              <a:t>Εικόνα 2: Αμπέλι. Φωτογραφικό αρχείο Γρ. Διαμαντίδη.</a:t>
            </a:r>
          </a:p>
          <a:p>
            <a:r>
              <a:rPr lang="el-GR" altLang="el-GR" sz="2200" smtClean="0">
                <a:latin typeface="Calibri" panose="020F0502020204030204" pitchFamily="34" charset="0"/>
              </a:rPr>
              <a:t>Εικόνα 3: Σιτηρά. Φωτογραφικό αρχείο Γρ. Διαμαντίδη.</a:t>
            </a:r>
          </a:p>
          <a:p>
            <a:r>
              <a:rPr lang="el-GR" altLang="el-GR" sz="2200" smtClean="0">
                <a:latin typeface="Calibri" panose="020F0502020204030204" pitchFamily="34" charset="0"/>
              </a:rPr>
              <a:t>Εικόνα 4: Τοπίο θάλασσα-βουνά. Φωτογραφικό αρχείο Γρ. Διαμαντίδη.</a:t>
            </a:r>
          </a:p>
          <a:p>
            <a:r>
              <a:rPr lang="el-GR" altLang="el-GR" sz="2200" smtClean="0">
                <a:latin typeface="Calibri" panose="020F0502020204030204" pitchFamily="34" charset="0"/>
              </a:rPr>
              <a:t>Εικόνα 5: Μπλε-πράσινα άλγη (κυανοβακτήρια) στον κόλπο της Φιλανδίας. </a:t>
            </a:r>
            <a:r>
              <a:rPr lang="en-US" altLang="el-GR" sz="2200" smtClean="0">
                <a:latin typeface="Calibri" panose="020F0502020204030204" pitchFamily="34" charset="0"/>
                <a:hlinkClick r:id="rId3"/>
              </a:rPr>
              <a:t>http://www.openlettersmonthly.com/sept08-water-world/</a:t>
            </a:r>
            <a:endParaRPr lang="en-US" altLang="el-GR" sz="220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latin typeface="Calibri" pitchFamily="34" charset="0"/>
              </a:rPr>
              <a:t> (2/5)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rmAutofit fontScale="70000" lnSpcReduction="20000"/>
          </a:bodyPr>
          <a:lstStyle/>
          <a:p>
            <a:pPr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Εικόνα 6: Δομή </a:t>
            </a:r>
            <a:r>
              <a:rPr lang="el-GR" dirty="0" err="1" smtClean="0">
                <a:latin typeface="Calibri" pitchFamily="34" charset="0"/>
              </a:rPr>
              <a:t>κυανοβακτηρίων</a:t>
            </a:r>
            <a:r>
              <a:rPr lang="el-GR" dirty="0" smtClean="0">
                <a:latin typeface="Calibri" pitchFamily="34" charset="0"/>
              </a:rPr>
              <a:t> όπως φαίνεται στο μικροσκόπιο. </a:t>
            </a:r>
            <a:r>
              <a:rPr lang="en-US" dirty="0" smtClean="0">
                <a:latin typeface="Calibri" pitchFamily="34" charset="0"/>
                <a:hlinkClick r:id="rId3"/>
              </a:rPr>
              <a:t>http://www.earthlife.net/prokaryotes/cyano.html</a:t>
            </a:r>
            <a:endParaRPr lang="en-US" dirty="0" smtClean="0"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Εικόνα 7: Πλαγκτονικά </a:t>
            </a:r>
            <a:r>
              <a:rPr lang="el-GR" dirty="0" err="1" smtClean="0">
                <a:latin typeface="Calibri" pitchFamily="34" charset="0"/>
              </a:rPr>
              <a:t>κυανοβακτήρια</a:t>
            </a:r>
            <a:r>
              <a:rPr lang="el-GR" dirty="0" smtClean="0">
                <a:latin typeface="Calibri" pitchFamily="34" charset="0"/>
              </a:rPr>
              <a:t>. </a:t>
            </a:r>
            <a:r>
              <a:rPr lang="en-US" dirty="0" smtClean="0">
                <a:latin typeface="Calibri" pitchFamily="34" charset="0"/>
                <a:hlinkClick r:id="rId4"/>
              </a:rPr>
              <a:t>http://www.fytoplankton.cz/sbirka-sinic/show.php?show=14</a:t>
            </a:r>
            <a:endParaRPr lang="el-GR" dirty="0" smtClean="0"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Εικόνα 8: </a:t>
            </a:r>
            <a:r>
              <a:rPr lang="el-GR" dirty="0" err="1" smtClean="0">
                <a:latin typeface="Calibri" pitchFamily="34" charset="0"/>
              </a:rPr>
              <a:t>Σπιρουλίνα</a:t>
            </a:r>
            <a:r>
              <a:rPr lang="el-GR" dirty="0" smtClean="0">
                <a:latin typeface="Calibri" pitchFamily="34" charset="0"/>
              </a:rPr>
              <a:t>. </a:t>
            </a:r>
            <a:r>
              <a:rPr lang="en-US" dirty="0" smtClean="0">
                <a:latin typeface="Calibri" pitchFamily="34" charset="0"/>
                <a:hlinkClick r:id="rId5"/>
              </a:rPr>
              <a:t>http://felix7worldwater.blogspot.gr/2014/10/spirulina-il-cibo-del-futuro-che-viene_31.html</a:t>
            </a:r>
            <a:endParaRPr lang="el-GR" dirty="0" smtClean="0"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Εικόνα 9: </a:t>
            </a:r>
            <a:r>
              <a:rPr lang="el-GR" dirty="0" err="1" smtClean="0">
                <a:latin typeface="Calibri" pitchFamily="34" charset="0"/>
              </a:rPr>
              <a:t>Κυανοβακτήρια</a:t>
            </a:r>
            <a:r>
              <a:rPr lang="el-GR" dirty="0" smtClean="0">
                <a:latin typeface="Calibri" pitchFamily="34" charset="0"/>
              </a:rPr>
              <a:t> (</a:t>
            </a:r>
            <a:r>
              <a:rPr lang="en-US" dirty="0" err="1" smtClean="0">
                <a:latin typeface="Calibri" pitchFamily="34" charset="0"/>
              </a:rPr>
              <a:t>Nostoc</a:t>
            </a:r>
            <a:r>
              <a:rPr lang="en-US" dirty="0" smtClean="0">
                <a:latin typeface="Calibri" pitchFamily="34" charset="0"/>
              </a:rPr>
              <a:t>)</a:t>
            </a:r>
            <a:r>
              <a:rPr lang="el-GR" dirty="0" smtClean="0">
                <a:latin typeface="Calibri" pitchFamily="34" charset="0"/>
              </a:rPr>
              <a:t>. </a:t>
            </a:r>
            <a:r>
              <a:rPr lang="en-US" dirty="0" smtClean="0">
                <a:latin typeface="Calibri" pitchFamily="34" charset="0"/>
                <a:hlinkClick r:id="rId6"/>
              </a:rPr>
              <a:t>https://www.studyblue.com/notes/note/n/prokaryotes-eukaryotes-cyanobacteria-and-protist/deck/5783865</a:t>
            </a:r>
            <a:endParaRPr lang="el-GR" dirty="0" smtClean="0"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3100" dirty="0" smtClean="0">
                <a:latin typeface="Calibri" pitchFamily="34" charset="0"/>
              </a:rPr>
              <a:t>Εικόνα 10: </a:t>
            </a:r>
            <a:r>
              <a:rPr lang="el-GR" sz="3100" dirty="0" err="1" smtClean="0">
                <a:latin typeface="Calibri" pitchFamily="34" charset="0"/>
              </a:rPr>
              <a:t>Στρωματόλιθοι</a:t>
            </a:r>
            <a:r>
              <a:rPr lang="el-GR" sz="3100" dirty="0" smtClean="0">
                <a:latin typeface="Calibri" pitchFamily="34" charset="0"/>
              </a:rPr>
              <a:t> στην Αυστραλία.</a:t>
            </a:r>
            <a:r>
              <a:rPr lang="en-US" sz="3100" dirty="0" smtClean="0">
                <a:latin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hlinkClick r:id="rId7"/>
              </a:rPr>
              <a:t>http://es.encydia.com/pt/Arqueano</a:t>
            </a:r>
            <a:endParaRPr lang="el-GR" dirty="0" smtClean="0"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3100" dirty="0" smtClean="0">
                <a:latin typeface="Calibri" pitchFamily="34" charset="0"/>
              </a:rPr>
              <a:t>Εικόνα 11: Σχηματισμός οζιδίων σε ρίζες λόγω συμβιωτικής αζωτοδέσμευσης. </a:t>
            </a:r>
            <a:r>
              <a:rPr lang="en-US" sz="3100" dirty="0" smtClean="0">
                <a:solidFill>
                  <a:srgbClr val="FF0000"/>
                </a:solidFill>
                <a:latin typeface="Calibri" pitchFamily="34" charset="0"/>
                <a:hlinkClick r:id="rId8"/>
              </a:rPr>
              <a:t>http://slideplayer.es/slide/158931/</a:t>
            </a:r>
            <a:endParaRPr lang="el-GR" sz="31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buFontTx/>
              <a:buNone/>
              <a:defRPr/>
            </a:pPr>
            <a:endParaRPr lang="el-GR" dirty="0" smtClean="0"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latin typeface="Calibri" pitchFamily="34" charset="0"/>
              </a:rPr>
              <a:t> (3/5)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/>
          <a:lstStyle/>
          <a:p>
            <a:r>
              <a:rPr lang="el-GR" altLang="el-GR" sz="2400" smtClean="0">
                <a:latin typeface="Calibri" panose="020F0502020204030204" pitchFamily="34" charset="0"/>
              </a:rPr>
              <a:t>Εικόνα 12: Ψυχανθή (φασολιά). Φωτογραφικό αρχείο Γρ. Διαμαντίδη.</a:t>
            </a:r>
          </a:p>
          <a:p>
            <a:r>
              <a:rPr lang="el-GR" altLang="el-GR" sz="2400" smtClean="0">
                <a:latin typeface="Calibri" panose="020F0502020204030204" pitchFamily="34" charset="0"/>
              </a:rPr>
              <a:t>Εικόνα 13: Ριζόβια. </a:t>
            </a:r>
            <a:r>
              <a:rPr lang="en-US" altLang="el-GR" sz="2400" smtClean="0">
                <a:latin typeface="Calibri" panose="020F0502020204030204" pitchFamily="34" charset="0"/>
                <a:hlinkClick r:id="rId3"/>
              </a:rPr>
              <a:t>https://en.wikipedia.org/wiki/Rhizobia</a:t>
            </a:r>
            <a:endParaRPr lang="el-GR" altLang="el-GR" sz="2400" smtClean="0">
              <a:latin typeface="Calibri" panose="020F0502020204030204" pitchFamily="34" charset="0"/>
            </a:endParaRPr>
          </a:p>
          <a:p>
            <a:r>
              <a:rPr lang="el-GR" altLang="el-GR" sz="2400" smtClean="0">
                <a:latin typeface="Calibri" panose="020F0502020204030204" pitchFamily="34" charset="0"/>
              </a:rPr>
              <a:t>Εικόνα 14: Καλαμπόκι. Φωτογραφικό αρχείο Γρ. Διαμαντίδη.</a:t>
            </a:r>
          </a:p>
          <a:p>
            <a:r>
              <a:rPr lang="el-GR" altLang="el-GR" sz="2400" smtClean="0">
                <a:latin typeface="Calibri" panose="020F0502020204030204" pitchFamily="34" charset="0"/>
              </a:rPr>
              <a:t>Εικόνα 15: Φτέρη </a:t>
            </a:r>
            <a:r>
              <a:rPr lang="en-US" altLang="el-GR" sz="2400" smtClean="0">
                <a:latin typeface="Calibri" panose="020F0502020204030204" pitchFamily="34" charset="0"/>
              </a:rPr>
              <a:t>azolla</a:t>
            </a:r>
            <a:r>
              <a:rPr lang="el-GR" altLang="el-GR" sz="2400" smtClean="0">
                <a:latin typeface="Calibri" panose="020F0502020204030204" pitchFamily="34" charset="0"/>
              </a:rPr>
              <a:t>.</a:t>
            </a:r>
            <a:r>
              <a:rPr lang="en-US" altLang="el-GR" sz="2400" smtClean="0">
                <a:latin typeface="Calibri" panose="020F0502020204030204" pitchFamily="34" charset="0"/>
              </a:rPr>
              <a:t> </a:t>
            </a:r>
            <a:r>
              <a:rPr lang="en-US" altLang="el-GR" sz="2400" smtClean="0">
                <a:latin typeface="Calibri" panose="020F0502020204030204" pitchFamily="34" charset="0"/>
                <a:hlinkClick r:id="rId4"/>
              </a:rPr>
              <a:t>http://cookislands.bishopmuseum.org/species.asp?id=5798</a:t>
            </a:r>
            <a:endParaRPr lang="el-GR" altLang="el-GR" sz="2400" smtClean="0">
              <a:latin typeface="Calibri" panose="020F0502020204030204" pitchFamily="34" charset="0"/>
            </a:endParaRPr>
          </a:p>
          <a:p>
            <a:r>
              <a:rPr lang="el-GR" altLang="el-GR" sz="2400" smtClean="0">
                <a:latin typeface="Calibri" panose="020F0502020204030204" pitchFamily="34" charset="0"/>
              </a:rPr>
              <a:t>Εικόνα 1</a:t>
            </a:r>
            <a:r>
              <a:rPr lang="en-US" altLang="el-GR" sz="2400" smtClean="0">
                <a:latin typeface="Calibri" panose="020F0502020204030204" pitchFamily="34" charset="0"/>
              </a:rPr>
              <a:t>6</a:t>
            </a:r>
            <a:r>
              <a:rPr lang="el-GR" altLang="el-GR" sz="2400" smtClean="0">
                <a:latin typeface="Calibri" panose="020F0502020204030204" pitchFamily="34" charset="0"/>
              </a:rPr>
              <a:t>: </a:t>
            </a:r>
            <a:r>
              <a:rPr lang="en-US" altLang="el-GR" sz="2400" smtClean="0">
                <a:latin typeface="Calibri" panose="020F0502020204030204" pitchFamily="34" charset="0"/>
              </a:rPr>
              <a:t>Anabaena</a:t>
            </a:r>
            <a:r>
              <a:rPr lang="el-GR" altLang="el-GR" sz="2400" smtClean="0">
                <a:latin typeface="Calibri" panose="020F0502020204030204" pitchFamily="34" charset="0"/>
              </a:rPr>
              <a:t>. </a:t>
            </a:r>
            <a:r>
              <a:rPr lang="en-US" altLang="el-GR" sz="2400" smtClean="0">
                <a:latin typeface="Calibri" panose="020F0502020204030204" pitchFamily="34" charset="0"/>
                <a:hlinkClick r:id="rId5"/>
              </a:rPr>
              <a:t>http://wirausaha-kuliner.blogspot.gr/2011_01_01_archive.html</a:t>
            </a:r>
            <a:endParaRPr lang="en-US" altLang="el-GR" sz="2400" smtClean="0">
              <a:latin typeface="Calibri" panose="020F0502020204030204" pitchFamily="34" charset="0"/>
            </a:endParaRPr>
          </a:p>
          <a:p>
            <a:r>
              <a:rPr lang="el-GR" altLang="el-GR" sz="2400" smtClean="0">
                <a:latin typeface="Calibri" panose="020F0502020204030204" pitchFamily="34" charset="0"/>
              </a:rPr>
              <a:t>Εικόνα 17: </a:t>
            </a:r>
            <a:r>
              <a:rPr lang="en-US" altLang="el-GR" sz="2400" smtClean="0">
                <a:latin typeface="Calibri" panose="020F0502020204030204" pitchFamily="34" charset="0"/>
              </a:rPr>
              <a:t>Azolla filiculoides (</a:t>
            </a:r>
            <a:r>
              <a:rPr lang="el-GR" altLang="el-GR" sz="2400" smtClean="0">
                <a:latin typeface="Calibri" panose="020F0502020204030204" pitchFamily="34" charset="0"/>
              </a:rPr>
              <a:t>αριστερά</a:t>
            </a:r>
            <a:r>
              <a:rPr lang="en-US" altLang="el-GR" sz="2400" smtClean="0">
                <a:latin typeface="Calibri" panose="020F0502020204030204" pitchFamily="34" charset="0"/>
              </a:rPr>
              <a:t>) </a:t>
            </a:r>
            <a:r>
              <a:rPr lang="el-GR" altLang="el-GR" sz="2400" smtClean="0">
                <a:latin typeface="Calibri" panose="020F0502020204030204" pitchFamily="34" charset="0"/>
              </a:rPr>
              <a:t>και </a:t>
            </a:r>
            <a:r>
              <a:rPr lang="en-US" altLang="el-GR" sz="2400" smtClean="0">
                <a:latin typeface="Calibri" panose="020F0502020204030204" pitchFamily="34" charset="0"/>
              </a:rPr>
              <a:t>Azolla pinnata (</a:t>
            </a:r>
            <a:r>
              <a:rPr lang="el-GR" altLang="el-GR" sz="2400" smtClean="0">
                <a:latin typeface="Calibri" panose="020F0502020204030204" pitchFamily="34" charset="0"/>
              </a:rPr>
              <a:t>δεξιά</a:t>
            </a:r>
            <a:r>
              <a:rPr lang="en-US" altLang="el-GR" sz="2400" smtClean="0">
                <a:latin typeface="Calibri" panose="020F0502020204030204" pitchFamily="34" charset="0"/>
              </a:rPr>
              <a:t>)</a:t>
            </a:r>
            <a:r>
              <a:rPr lang="el-GR" altLang="el-GR" sz="2400" smtClean="0">
                <a:latin typeface="Calibri" panose="020F0502020204030204" pitchFamily="34" charset="0"/>
              </a:rPr>
              <a:t>.</a:t>
            </a:r>
            <a:r>
              <a:rPr lang="en-US" altLang="el-GR" sz="2400" smtClean="0">
                <a:latin typeface="Calibri" panose="020F0502020204030204" pitchFamily="34" charset="0"/>
              </a:rPr>
              <a:t> </a:t>
            </a:r>
            <a:r>
              <a:rPr lang="en-US" altLang="el-GR" sz="2400" smtClean="0">
                <a:latin typeface="Calibri" panose="020F0502020204030204" pitchFamily="34" charset="0"/>
                <a:hlinkClick r:id="rId6"/>
              </a:rPr>
              <a:t>http://www.scienceinschool.org/2011/issue21/azolla</a:t>
            </a:r>
            <a:endParaRPr lang="el-GR" altLang="el-GR" sz="2400" smtClean="0">
              <a:latin typeface="Calibri" panose="020F0502020204030204" pitchFamily="34" charset="0"/>
            </a:endParaRPr>
          </a:p>
          <a:p>
            <a:pPr>
              <a:buFontTx/>
              <a:buNone/>
            </a:pPr>
            <a:endParaRPr lang="el-GR" altLang="el-GR" sz="2400" smtClean="0">
              <a:latin typeface="Calibri" panose="020F0502020204030204" pitchFamily="34" charset="0"/>
            </a:endParaRPr>
          </a:p>
          <a:p>
            <a:pPr eaLnBrk="1" hangingPunct="1"/>
            <a:endParaRPr lang="el-GR" altLang="el-GR" sz="240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latin typeface="Calibri" pitchFamily="34" charset="0"/>
              </a:rPr>
              <a:t> (</a:t>
            </a:r>
            <a:r>
              <a:rPr lang="el-GR" b="1" dirty="0" smtClean="0">
                <a:latin typeface="Calibri" pitchFamily="34" charset="0"/>
              </a:rPr>
              <a:t>4</a:t>
            </a:r>
            <a:r>
              <a:rPr lang="en-US" b="1" dirty="0" smtClean="0">
                <a:latin typeface="Calibri" pitchFamily="34" charset="0"/>
              </a:rPr>
              <a:t>/5)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/>
          <a:lstStyle/>
          <a:p>
            <a:r>
              <a:rPr lang="el-GR" altLang="el-GR" sz="2400" smtClean="0">
                <a:latin typeface="Calibri" panose="020F0502020204030204" pitchFamily="34" charset="0"/>
              </a:rPr>
              <a:t>Εικόνα 18: Καλλιέργεια ρυζιού στην οποία εφαρμόστηκε βιολογικό λίπασμα με </a:t>
            </a:r>
            <a:r>
              <a:rPr lang="en-US" altLang="el-GR" sz="2400" smtClean="0">
                <a:latin typeface="Calibri" panose="020F0502020204030204" pitchFamily="34" charset="0"/>
              </a:rPr>
              <a:t>Azolla. </a:t>
            </a:r>
            <a:r>
              <a:rPr lang="en-US" altLang="el-GR" sz="2400" smtClean="0">
                <a:latin typeface="Calibri" panose="020F0502020204030204" pitchFamily="34" charset="0"/>
                <a:hlinkClick r:id="rId3"/>
              </a:rPr>
              <a:t>http://megapib.nic.in/azolla.htm</a:t>
            </a:r>
            <a:r>
              <a:rPr lang="el-GR" altLang="el-GR" sz="2400" smtClean="0">
                <a:latin typeface="Calibri" panose="020F0502020204030204" pitchFamily="34" charset="0"/>
              </a:rPr>
              <a:t> </a:t>
            </a:r>
          </a:p>
          <a:p>
            <a:r>
              <a:rPr lang="el-GR" altLang="el-GR" sz="2400" smtClean="0">
                <a:latin typeface="Calibri" panose="020F0502020204030204" pitchFamily="34" charset="0"/>
              </a:rPr>
              <a:t>Εικόνα 1</a:t>
            </a:r>
            <a:r>
              <a:rPr lang="en-US" altLang="el-GR" sz="2400" smtClean="0">
                <a:latin typeface="Calibri" panose="020F0502020204030204" pitchFamily="34" charset="0"/>
              </a:rPr>
              <a:t>9</a:t>
            </a:r>
            <a:r>
              <a:rPr lang="el-GR" altLang="el-GR" sz="2400" smtClean="0">
                <a:latin typeface="Calibri" panose="020F0502020204030204" pitchFamily="34" charset="0"/>
              </a:rPr>
              <a:t>: Σκίτσο τοπίο στην εξοχή. Επεξεργασία Γρ. Διαμαντίδης.</a:t>
            </a:r>
          </a:p>
          <a:p>
            <a:pPr eaLnBrk="1" hangingPunct="1"/>
            <a:endParaRPr lang="el-GR" altLang="el-GR" sz="240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latin typeface="Calibri" pitchFamily="34" charset="0"/>
              </a:rPr>
              <a:t> (5/5)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dirty="0" smtClean="0">
                <a:latin typeface="Calibri" pitchFamily="34" charset="0"/>
              </a:rPr>
              <a:t>Σχήμα 1:  Κύκλος αζώτου. Επεξεργασία </a:t>
            </a:r>
            <a:r>
              <a:rPr lang="el-GR" dirty="0" err="1" smtClean="0">
                <a:latin typeface="Calibri" pitchFamily="34" charset="0"/>
              </a:rPr>
              <a:t>Γρ</a:t>
            </a:r>
            <a:r>
              <a:rPr lang="el-GR" dirty="0" smtClean="0">
                <a:latin typeface="Calibri" pitchFamily="34" charset="0"/>
              </a:rPr>
              <a:t>. </a:t>
            </a:r>
            <a:r>
              <a:rPr lang="el-GR" dirty="0" err="1" smtClean="0">
                <a:latin typeface="Calibri" pitchFamily="34" charset="0"/>
              </a:rPr>
              <a:t>Διαμαντίδης</a:t>
            </a:r>
            <a:r>
              <a:rPr lang="el-GR" dirty="0" smtClean="0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3100" dirty="0" smtClean="0">
                <a:latin typeface="Calibri" pitchFamily="34" charset="0"/>
              </a:rPr>
              <a:t>Σχήμα 2: </a:t>
            </a:r>
            <a:r>
              <a:rPr lang="en-US" sz="3100" dirty="0" smtClean="0">
                <a:latin typeface="Calibri" pitchFamily="34" charset="0"/>
              </a:rPr>
              <a:t>1η </a:t>
            </a:r>
            <a:r>
              <a:rPr lang="en-US" sz="3100" dirty="0" err="1" smtClean="0">
                <a:latin typeface="Calibri" pitchFamily="34" charset="0"/>
              </a:rPr>
              <a:t>αντίδραση</a:t>
            </a:r>
            <a:r>
              <a:rPr lang="en-US" sz="3100" dirty="0" smtClean="0">
                <a:latin typeface="Calibri" pitchFamily="34" charset="0"/>
              </a:rPr>
              <a:t> </a:t>
            </a:r>
            <a:r>
              <a:rPr lang="en-US" sz="3100" dirty="0" err="1" smtClean="0">
                <a:latin typeface="Calibri" pitchFamily="34" charset="0"/>
              </a:rPr>
              <a:t>ενσωμάτωσης</a:t>
            </a:r>
            <a:r>
              <a:rPr lang="el-GR" sz="3100" dirty="0" smtClean="0">
                <a:latin typeface="Calibri" pitchFamily="34" charset="0"/>
              </a:rPr>
              <a:t> αζώτου στην οργανική ύλη</a:t>
            </a:r>
            <a:r>
              <a:rPr lang="en-US" sz="3100" dirty="0" smtClean="0">
                <a:latin typeface="Calibri" pitchFamily="34" charset="0"/>
              </a:rPr>
              <a:t>:</a:t>
            </a:r>
            <a:r>
              <a:rPr lang="el-GR" sz="3100" dirty="0" smtClean="0">
                <a:latin typeface="Calibri" pitchFamily="34" charset="0"/>
              </a:rPr>
              <a:t> </a:t>
            </a:r>
            <a:r>
              <a:rPr lang="en-US" sz="3100" dirty="0" err="1" smtClean="0">
                <a:latin typeface="Calibri" pitchFamily="34" charset="0"/>
              </a:rPr>
              <a:t>σύνθεση</a:t>
            </a:r>
            <a:r>
              <a:rPr lang="en-US" sz="3100" dirty="0" smtClean="0">
                <a:latin typeface="Calibri" pitchFamily="34" charset="0"/>
              </a:rPr>
              <a:t> </a:t>
            </a:r>
            <a:r>
              <a:rPr lang="en-US" sz="3100" dirty="0" err="1" smtClean="0">
                <a:latin typeface="Calibri" pitchFamily="34" charset="0"/>
              </a:rPr>
              <a:t>γλουταμίνης</a:t>
            </a:r>
            <a:r>
              <a:rPr lang="el-GR" sz="3100" dirty="0" smtClean="0">
                <a:latin typeface="Calibri" pitchFamily="34" charset="0"/>
              </a:rPr>
              <a:t>. Επεξεργασία </a:t>
            </a:r>
            <a:r>
              <a:rPr lang="el-GR" sz="3100" dirty="0" err="1" smtClean="0">
                <a:latin typeface="Calibri" pitchFamily="34" charset="0"/>
              </a:rPr>
              <a:t>Γρ</a:t>
            </a:r>
            <a:r>
              <a:rPr lang="el-GR" sz="3100" dirty="0" smtClean="0">
                <a:latin typeface="Calibri" pitchFamily="34" charset="0"/>
              </a:rPr>
              <a:t>. </a:t>
            </a:r>
            <a:r>
              <a:rPr lang="el-GR" sz="3100" dirty="0" err="1" smtClean="0">
                <a:latin typeface="Calibri" pitchFamily="34" charset="0"/>
              </a:rPr>
              <a:t>Διαμαντίδης</a:t>
            </a:r>
            <a:r>
              <a:rPr lang="el-GR" sz="3100" dirty="0" smtClean="0">
                <a:latin typeface="Calibri" pitchFamily="34" charset="0"/>
              </a:rPr>
              <a:t> (</a:t>
            </a:r>
            <a:r>
              <a:rPr lang="en-US" sz="3100" dirty="0" err="1" smtClean="0">
                <a:latin typeface="Calibri" pitchFamily="34" charset="0"/>
              </a:rPr>
              <a:t>Biovia</a:t>
            </a:r>
            <a:r>
              <a:rPr lang="en-US" sz="3100" dirty="0" smtClean="0">
                <a:latin typeface="Calibri" pitchFamily="34" charset="0"/>
              </a:rPr>
              <a:t> draw)</a:t>
            </a:r>
            <a:r>
              <a:rPr lang="el-GR" sz="3100" dirty="0" smtClean="0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3100" dirty="0" smtClean="0">
                <a:latin typeface="Calibri" pitchFamily="34" charset="0"/>
              </a:rPr>
              <a:t>Σχήμα 3: </a:t>
            </a:r>
            <a:r>
              <a:rPr lang="en-US" sz="3100" dirty="0" smtClean="0">
                <a:latin typeface="Calibri" pitchFamily="34" charset="0"/>
              </a:rPr>
              <a:t>2η </a:t>
            </a:r>
            <a:r>
              <a:rPr lang="en-US" sz="3100" dirty="0" err="1" smtClean="0">
                <a:latin typeface="Calibri" pitchFamily="34" charset="0"/>
              </a:rPr>
              <a:t>αντίδραση</a:t>
            </a:r>
            <a:r>
              <a:rPr lang="en-US" sz="3100" dirty="0" smtClean="0">
                <a:latin typeface="Calibri" pitchFamily="34" charset="0"/>
              </a:rPr>
              <a:t> </a:t>
            </a:r>
            <a:r>
              <a:rPr lang="en-US" sz="3100" dirty="0" err="1" smtClean="0">
                <a:latin typeface="Calibri" pitchFamily="34" charset="0"/>
              </a:rPr>
              <a:t>ενσωμάτωσης</a:t>
            </a:r>
            <a:r>
              <a:rPr lang="en-US" sz="3100" dirty="0" smtClean="0">
                <a:latin typeface="Calibri" pitchFamily="34" charset="0"/>
              </a:rPr>
              <a:t>: </a:t>
            </a:r>
            <a:r>
              <a:rPr lang="en-US" sz="3100" dirty="0" err="1" smtClean="0">
                <a:latin typeface="Calibri" pitchFamily="34" charset="0"/>
              </a:rPr>
              <a:t>σύνθεση</a:t>
            </a:r>
            <a:r>
              <a:rPr lang="en-US" sz="3100" dirty="0" smtClean="0">
                <a:latin typeface="Calibri" pitchFamily="34" charset="0"/>
              </a:rPr>
              <a:t> </a:t>
            </a:r>
            <a:r>
              <a:rPr lang="en-US" sz="3100" dirty="0" err="1" smtClean="0">
                <a:latin typeface="Calibri" pitchFamily="34" charset="0"/>
              </a:rPr>
              <a:t>γλουταμικού</a:t>
            </a:r>
            <a:r>
              <a:rPr lang="en-US" sz="3100" dirty="0" smtClean="0">
                <a:latin typeface="Calibri" pitchFamily="34" charset="0"/>
              </a:rPr>
              <a:t> </a:t>
            </a:r>
            <a:r>
              <a:rPr lang="en-US" sz="3100" dirty="0" err="1" smtClean="0">
                <a:latin typeface="Calibri" pitchFamily="34" charset="0"/>
              </a:rPr>
              <a:t>οξέος</a:t>
            </a:r>
            <a:r>
              <a:rPr lang="el-GR" sz="3100" dirty="0" smtClean="0">
                <a:latin typeface="Calibri" pitchFamily="34" charset="0"/>
              </a:rPr>
              <a:t>. Επεξεργασία </a:t>
            </a:r>
            <a:r>
              <a:rPr lang="el-GR" sz="3100" dirty="0" err="1" smtClean="0">
                <a:latin typeface="Calibri" pitchFamily="34" charset="0"/>
              </a:rPr>
              <a:t>Γρ</a:t>
            </a:r>
            <a:r>
              <a:rPr lang="el-GR" sz="3100" dirty="0" smtClean="0">
                <a:latin typeface="Calibri" pitchFamily="34" charset="0"/>
              </a:rPr>
              <a:t>. </a:t>
            </a:r>
            <a:r>
              <a:rPr lang="el-GR" sz="3100" dirty="0" err="1" smtClean="0">
                <a:latin typeface="Calibri" pitchFamily="34" charset="0"/>
              </a:rPr>
              <a:t>Διαμαντίδης</a:t>
            </a:r>
            <a:r>
              <a:rPr lang="el-GR" sz="3100" dirty="0" smtClean="0">
                <a:latin typeface="Calibri" pitchFamily="34" charset="0"/>
              </a:rPr>
              <a:t> (</a:t>
            </a:r>
            <a:r>
              <a:rPr lang="en-US" sz="3100" dirty="0" err="1" smtClean="0">
                <a:latin typeface="Calibri" pitchFamily="34" charset="0"/>
              </a:rPr>
              <a:t>Biovia</a:t>
            </a:r>
            <a:r>
              <a:rPr lang="en-US" sz="3100" dirty="0" smtClean="0">
                <a:latin typeface="Calibri" pitchFamily="34" charset="0"/>
              </a:rPr>
              <a:t> draw)</a:t>
            </a:r>
            <a:r>
              <a:rPr lang="el-GR" sz="3100" dirty="0" smtClean="0"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3100" dirty="0" smtClean="0">
                <a:latin typeface="Calibri" pitchFamily="34" charset="0"/>
              </a:rPr>
              <a:t>Σχήμα 4: Σύνθεση οργανικών αζωτούχων ουσιών. Επεξεργασία </a:t>
            </a:r>
            <a:r>
              <a:rPr lang="el-GR" sz="3100" dirty="0" err="1" smtClean="0">
                <a:latin typeface="Calibri" pitchFamily="34" charset="0"/>
              </a:rPr>
              <a:t>Γρ</a:t>
            </a:r>
            <a:r>
              <a:rPr lang="el-GR" sz="3100" dirty="0" smtClean="0">
                <a:latin typeface="Calibri" pitchFamily="34" charset="0"/>
              </a:rPr>
              <a:t>. </a:t>
            </a:r>
            <a:r>
              <a:rPr lang="el-GR" sz="3100" dirty="0" err="1" smtClean="0">
                <a:latin typeface="Calibri" pitchFamily="34" charset="0"/>
              </a:rPr>
              <a:t>Διαμαντίδης</a:t>
            </a:r>
            <a:r>
              <a:rPr lang="el-GR" sz="3100" dirty="0" smtClean="0">
                <a:latin typeface="Calibri" pitchFamily="34" charset="0"/>
              </a:rPr>
              <a:t> (</a:t>
            </a:r>
            <a:r>
              <a:rPr lang="en-US" sz="3100" dirty="0" err="1" smtClean="0">
                <a:latin typeface="Calibri" pitchFamily="34" charset="0"/>
              </a:rPr>
              <a:t>Biovia</a:t>
            </a:r>
            <a:r>
              <a:rPr lang="en-US" sz="3100" dirty="0" smtClean="0">
                <a:latin typeface="Calibri" pitchFamily="34" charset="0"/>
              </a:rPr>
              <a:t> draw)</a:t>
            </a:r>
            <a:r>
              <a:rPr lang="el-GR" sz="3100" dirty="0" smtClean="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anose="020F0502020204030204" pitchFamily="34" charset="0"/>
              </a:rPr>
              <a:t>Σημείωμα Αναφοράς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l-GR" altLang="el-GR" sz="2000" smtClean="0">
                <a:latin typeface="Calibri" panose="020F0502020204030204" pitchFamily="34" charset="0"/>
              </a:rPr>
              <a:t>Copyright Αριστοτέλειο Πανεπιστήμιο Θεσσαλονίκης</a:t>
            </a:r>
            <a:r>
              <a:rPr lang="en-US" altLang="el-GR" sz="2000" smtClean="0">
                <a:latin typeface="Calibri" panose="020F0502020204030204" pitchFamily="34" charset="0"/>
              </a:rPr>
              <a:t>, </a:t>
            </a:r>
            <a:r>
              <a:rPr lang="el-GR" altLang="el-GR" sz="2000" smtClean="0">
                <a:latin typeface="Calibri" panose="020F0502020204030204" pitchFamily="34" charset="0"/>
              </a:rPr>
              <a:t>Γρηγόριος Διαμαντίδης. «Βιοχημεία. Κύκλος αζώτου.». Έκδοση: 1.0. Θεσσαλονίκη 2014. Διαθέσιμο από τη δικτυακή διεύθυνση:</a:t>
            </a:r>
            <a:r>
              <a:rPr lang="en-US" altLang="el-GR" sz="2000" smtClean="0">
                <a:latin typeface="Calibri" panose="020F0502020204030204" pitchFamily="34" charset="0"/>
              </a:rPr>
              <a:t> </a:t>
            </a:r>
            <a:r>
              <a:rPr lang="en-US" altLang="el-GR" sz="2000" smtClean="0">
                <a:latin typeface="Calibri" panose="020F0502020204030204" pitchFamily="34" charset="0"/>
                <a:hlinkClick r:id="rId3"/>
              </a:rPr>
              <a:t>https://opencourses.auth.gr/courses/OCRS508/</a:t>
            </a:r>
            <a:r>
              <a:rPr lang="el-GR" altLang="el-GR" sz="200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buFontTx/>
              <a:buNone/>
            </a:pPr>
            <a:endParaRPr lang="el-GR" altLang="el-GR" sz="200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8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FontTx/>
              <a:buNone/>
              <a:defRPr/>
            </a:pPr>
            <a:r>
              <a:rPr lang="el-GR" sz="2000" dirty="0"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latin typeface="Calibri" pitchFamily="34" charset="0"/>
              </a:rPr>
              <a:t>Commons</a:t>
            </a:r>
            <a:r>
              <a:rPr lang="el-GR" sz="2000" dirty="0"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latin typeface="Calibri" pitchFamily="34" charset="0"/>
              </a:rPr>
              <a:t>κ.λ.π</a:t>
            </a:r>
            <a:r>
              <a:rPr lang="el-GR" sz="2000" dirty="0"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FontTx/>
              <a:buNone/>
              <a:defRPr/>
            </a:pPr>
            <a:endParaRPr lang="el-GR" sz="2000" dirty="0"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FontTx/>
              <a:buNone/>
              <a:defRPr/>
            </a:pPr>
            <a:endParaRPr lang="el-GR" sz="1700" dirty="0"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FontTx/>
              <a:buNone/>
              <a:defRPr/>
            </a:pPr>
            <a:r>
              <a:rPr lang="el-GR" sz="2000" dirty="0"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latin typeface="Calibri" pitchFamily="34" charset="0"/>
              </a:rPr>
              <a:t>αδειοδόχο</a:t>
            </a:r>
            <a:r>
              <a:rPr lang="el-GR" sz="2000" dirty="0"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latin typeface="Calibri" pitchFamily="34" charset="0"/>
              </a:rPr>
              <a:t>          </a:t>
            </a:r>
          </a:p>
          <a:p>
            <a:pPr marL="0" indent="0">
              <a:buFontTx/>
              <a:buNone/>
              <a:defRPr/>
            </a:pPr>
            <a:endParaRPr lang="el-GR" sz="1400" dirty="0">
              <a:latin typeface="Calibri" pitchFamily="34" charset="0"/>
            </a:endParaRPr>
          </a:p>
          <a:p>
            <a:pPr marL="0" indent="0">
              <a:buFontTx/>
              <a:buNone/>
              <a:defRPr/>
            </a:pPr>
            <a:endParaRPr lang="el-GR" sz="1400" dirty="0">
              <a:latin typeface="Calibri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l-GR" sz="1400" dirty="0">
                <a:latin typeface="Calibri" pitchFamily="34" charset="0"/>
              </a:rPr>
              <a:t>[1] </a:t>
            </a:r>
            <a:r>
              <a:rPr lang="el-GR" sz="1400" dirty="0"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latin typeface="Calibri" pitchFamily="34" charset="0"/>
                <a:hlinkClick r:id="rId5"/>
              </a:rPr>
              <a:t> </a:t>
            </a:r>
            <a:endParaRPr lang="el-GR" sz="1400" dirty="0">
              <a:latin typeface="Calibri" pitchFamily="34" charset="0"/>
            </a:endParaRPr>
          </a:p>
        </p:txBody>
      </p:sp>
      <p:sp>
        <p:nvSpPr>
          <p:cNvPr id="88068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anose="020F0502020204030204" pitchFamily="34" charset="0"/>
              </a:rPr>
              <a:t>Σημείωμα Αδειοδότησης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smtClean="0">
                <a:solidFill>
                  <a:schemeClr val="tx1"/>
                </a:solidFill>
                <a:latin typeface="Calibri" panose="020F0502020204030204" pitchFamily="34" charset="0"/>
              </a:rPr>
              <a:t>Τέλος ενότητας</a:t>
            </a:r>
          </a:p>
        </p:txBody>
      </p:sp>
      <p:sp>
        <p:nvSpPr>
          <p:cNvPr id="89091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smtClean="0">
                <a:latin typeface="Calibri" panose="020F0502020204030204" pitchFamily="34" charset="0"/>
              </a:rPr>
              <a:t>Επεξεργασία: Χρυσάνθη Χαρατσάρη</a:t>
            </a:r>
            <a:br>
              <a:rPr lang="el-GR" altLang="el-GR" smtClean="0">
                <a:latin typeface="Calibri" panose="020F0502020204030204" pitchFamily="34" charset="0"/>
              </a:rPr>
            </a:br>
            <a:r>
              <a:rPr lang="el-GR" altLang="el-GR" smtClean="0">
                <a:latin typeface="Calibri" panose="020F0502020204030204" pitchFamily="34" charset="0"/>
              </a:rPr>
              <a:t>Θεσσαλονίκη, Εαρινό εξάμηνο 2014-2015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>
          <a:xfrm>
            <a:off x="1293813" y="3849688"/>
            <a:ext cx="7772400" cy="1362075"/>
          </a:xfrm>
          <a:extLst/>
        </p:spPr>
        <p:txBody>
          <a:bodyPr rtlCol="0">
            <a:normAutofit/>
          </a:bodyPr>
          <a:lstStyle/>
          <a:p>
            <a:pPr eaLnBrk="1" hangingPunct="1">
              <a:defRPr/>
            </a:pPr>
            <a:r>
              <a:rPr lang="el-GR" altLang="el-GR" sz="4400" dirty="0">
                <a:solidFill>
                  <a:schemeClr val="tx1"/>
                </a:solidFill>
                <a:latin typeface="Calibri" pitchFamily="34" charset="0"/>
              </a:rPr>
              <a:t>Σημειωματα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latin typeface="Calibri" panose="020F0502020204030204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l-GR" sz="2400" dirty="0"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latin typeface="Calibri" pitchFamily="34" charset="0"/>
              </a:rPr>
              <a:t>τ</a:t>
            </a:r>
            <a:r>
              <a:rPr lang="en-US" sz="2000" dirty="0">
                <a:latin typeface="Calibri" pitchFamily="34" charset="0"/>
              </a:rPr>
              <a:t>ο </a:t>
            </a:r>
            <a:r>
              <a:rPr lang="en-US" sz="2000" dirty="0" err="1">
                <a:latin typeface="Calibri" pitchFamily="34" charset="0"/>
              </a:rPr>
              <a:t>Σημείωμ</a:t>
            </a:r>
            <a:r>
              <a:rPr lang="en-US" sz="2000" dirty="0">
                <a:latin typeface="Calibri" pitchFamily="34" charset="0"/>
              </a:rPr>
              <a:t>α Αναφοράς</a:t>
            </a:r>
            <a:endParaRPr lang="el-GR" sz="2000" dirty="0"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latin typeface="Calibri" pitchFamily="34" charset="0"/>
              </a:rPr>
              <a:t>τ</a:t>
            </a:r>
            <a:r>
              <a:rPr lang="en-US" sz="2000" dirty="0">
                <a:latin typeface="Calibri" pitchFamily="34" charset="0"/>
              </a:rPr>
              <a:t>ο </a:t>
            </a:r>
            <a:r>
              <a:rPr lang="en-US" sz="2000" dirty="0" err="1">
                <a:latin typeface="Calibri" pitchFamily="34" charset="0"/>
              </a:rPr>
              <a:t>Σημείωμ</a:t>
            </a:r>
            <a:r>
              <a:rPr lang="en-US" sz="2000" dirty="0">
                <a:latin typeface="Calibri" pitchFamily="34" charset="0"/>
              </a:rPr>
              <a:t>α Αδειοδότησης</a:t>
            </a:r>
            <a:endParaRPr lang="el-GR" sz="2000" dirty="0"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latin typeface="Calibri" pitchFamily="34" charset="0"/>
              </a:rPr>
              <a:t>τ</a:t>
            </a:r>
            <a:r>
              <a:rPr lang="en-US" sz="2000" dirty="0">
                <a:latin typeface="Calibri" pitchFamily="34" charset="0"/>
              </a:rPr>
              <a:t>η </a:t>
            </a:r>
            <a:r>
              <a:rPr lang="en-US" sz="2000" dirty="0" err="1">
                <a:latin typeface="Calibri" pitchFamily="34" charset="0"/>
              </a:rPr>
              <a:t>δήλωση</a:t>
            </a:r>
            <a:r>
              <a:rPr lang="en-US" sz="2000" dirty="0">
                <a:latin typeface="Calibri" pitchFamily="34" charset="0"/>
              </a:rPr>
              <a:t> </a:t>
            </a:r>
            <a:r>
              <a:rPr lang="el-GR" sz="2000" dirty="0" err="1">
                <a:latin typeface="Calibri" pitchFamily="34" charset="0"/>
              </a:rPr>
              <a:t>Δ</a:t>
            </a:r>
            <a:r>
              <a:rPr lang="en-US" sz="2000" dirty="0">
                <a:latin typeface="Calibri" pitchFamily="34" charset="0"/>
              </a:rPr>
              <a:t>ια</a:t>
            </a:r>
            <a:r>
              <a:rPr lang="en-US" sz="2000" dirty="0" err="1">
                <a:latin typeface="Calibri" pitchFamily="34" charset="0"/>
              </a:rPr>
              <a:t>τήρησης</a:t>
            </a:r>
            <a:r>
              <a:rPr lang="en-US" sz="2000" dirty="0">
                <a:latin typeface="Calibri" pitchFamily="34" charset="0"/>
              </a:rPr>
              <a:t> Σημειωμάτων</a:t>
            </a:r>
            <a:endParaRPr lang="el-GR" sz="2000" dirty="0"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FontTx/>
              <a:buNone/>
              <a:defRPr/>
            </a:pPr>
            <a:r>
              <a:rPr lang="el-GR" sz="2400" dirty="0"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latin typeface="Calibri" pitchFamily="34" charset="0"/>
              </a:rPr>
              <a:t>υπερσυνδέσμους</a:t>
            </a:r>
            <a:r>
              <a:rPr lang="el-GR" sz="2400" dirty="0"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12502</TotalTime>
  <Words>3178</Words>
  <Application>Microsoft Office PowerPoint</Application>
  <PresentationFormat>35mm Slides</PresentationFormat>
  <Paragraphs>798</Paragraphs>
  <Slides>85</Slides>
  <Notes>65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85</vt:i4>
      </vt:variant>
    </vt:vector>
  </HeadingPairs>
  <TitlesOfParts>
    <vt:vector size="96" baseType="lpstr">
      <vt:lpstr>Times New Roman</vt:lpstr>
      <vt:lpstr>Arial</vt:lpstr>
      <vt:lpstr>Century Gothic</vt:lpstr>
      <vt:lpstr>Arial Unicode MS</vt:lpstr>
      <vt:lpstr>Calibri</vt:lpstr>
      <vt:lpstr>Wingdings</vt:lpstr>
      <vt:lpstr>Symbol</vt:lpstr>
      <vt:lpstr>Tahoma</vt:lpstr>
      <vt:lpstr>Default Design</vt:lpstr>
      <vt:lpstr>MDLDrawObject Class</vt:lpstr>
      <vt:lpstr>ISIS/Draw Sketch</vt:lpstr>
      <vt:lpstr>Βιοχημεία</vt:lpstr>
      <vt:lpstr>Άδειες Χρήσης</vt:lpstr>
      <vt:lpstr>Χρηματοδότηση</vt:lpstr>
      <vt:lpstr>Κύκλος αζώτου</vt:lpstr>
      <vt:lpstr>Περιεχόμενα ενότητας (1)</vt:lpstr>
      <vt:lpstr>Περιεχόμενα ενότητας (2)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2η αντίδραση ενσωμάτωσης:  σύνθεση γλουταμικού οξέος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(1/5)</vt:lpstr>
      <vt:lpstr>Σημείωμα Χρήσης Έργων Τρίτων (2/5)</vt:lpstr>
      <vt:lpstr>Σημείωμα Χρήσης Έργων Τρίτων (3/5)</vt:lpstr>
      <vt:lpstr>Σημείωμα Χρήσης Έργων Τρίτων (4/5)</vt:lpstr>
      <vt:lpstr>Σημείωμα Χρήσης Έργων Τρίτων (5/5)</vt:lpstr>
      <vt:lpstr>Σημείωμα Αναφοράς</vt:lpstr>
      <vt:lpstr>Σημείωμα Αδειοδότησης</vt:lpstr>
      <vt:lpstr>Τέλος ενότητας</vt:lpstr>
      <vt:lpstr>Σημειωματα</vt:lpstr>
      <vt:lpstr>Διατήρηση Σημειωμάτων</vt:lpstr>
    </vt:vector>
  </TitlesOfParts>
  <Company>AUTH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Diamantidis grigorios</dc:creator>
  <cp:lastModifiedBy>Grigorios Diamantidis</cp:lastModifiedBy>
  <cp:revision>209</cp:revision>
  <dcterms:created xsi:type="dcterms:W3CDTF">2000-10-21T08:38:15Z</dcterms:created>
  <dcterms:modified xsi:type="dcterms:W3CDTF">2016-11-30T08:27:28Z</dcterms:modified>
</cp:coreProperties>
</file>