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285" r:id="rId2"/>
    <p:sldId id="286" r:id="rId3"/>
    <p:sldId id="287" r:id="rId4"/>
    <p:sldId id="288" r:id="rId5"/>
    <p:sldId id="289" r:id="rId6"/>
    <p:sldId id="257" r:id="rId7"/>
    <p:sldId id="284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3" r:id="rId30"/>
    <p:sldId id="291" r:id="rId31"/>
    <p:sldId id="292" r:id="rId32"/>
    <p:sldId id="293" r:id="rId33"/>
    <p:sldId id="294" r:id="rId34"/>
    <p:sldId id="295" r:id="rId35"/>
    <p:sldId id="296" r:id="rId36"/>
    <p:sldId id="297" r:id="rId37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3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194A91-CEC8-48B7-B8A6-4F278CEF94A6}" type="datetimeFigureOut">
              <a:rPr lang="el-GR" smtClean="0"/>
              <a:pPr/>
              <a:t>30/11/16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AAFC79-B681-49A5-A662-94CA980B402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3969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680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820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645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366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xfrm>
            <a:off x="685800" y="4343437"/>
            <a:ext cx="5486400" cy="4114138"/>
          </a:xfrm>
          <a:prstGeom prst="rect">
            <a:avLst/>
          </a:prstGeo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404"/>
            <a:ext cx="2971800" cy="457126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04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5605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22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9585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BBC97-3612-4794-9ADF-2B8BE0295E37}" type="slidenum">
              <a:rPr lang="el-GR" smtClean="0">
                <a:solidFill>
                  <a:prstClr val="black"/>
                </a:solidFill>
              </a:rPr>
              <a:pPr/>
              <a:t>11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608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BBC97-3612-4794-9ADF-2B8BE0295E37}" type="slidenum">
              <a:rPr lang="el-GR" smtClean="0">
                <a:solidFill>
                  <a:prstClr val="black"/>
                </a:solidFill>
              </a:rPr>
              <a:pPr/>
              <a:t>12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931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3BBC97-3612-4794-9ADF-2B8BE0295E37}" type="slidenum">
              <a:rPr lang="el-GR" smtClean="0">
                <a:solidFill>
                  <a:prstClr val="black"/>
                </a:solidFill>
              </a:rPr>
              <a:pPr/>
              <a:t>13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8047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5C68BB-FE9C-476D-AF67-8118AFC2D6CF}" type="slidenum">
              <a:rPr lang="en-GB">
                <a:solidFill>
                  <a:prstClr val="black"/>
                </a:solidFill>
              </a:rPr>
              <a:pPr/>
              <a:t>22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61271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3478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25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5741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26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9942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27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443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586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D274-DB6F-4DD9-8560-31EF07C5E1F2}" type="slidenum">
              <a:rPr lang="en-GB" smtClean="0">
                <a:solidFill>
                  <a:prstClr val="black"/>
                </a:solidFill>
              </a:rPr>
              <a:pPr/>
              <a:t>29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06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30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31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32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33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34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35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36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EE583-554E-47AD-BECB-1E203E8862AB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816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4019CA-FF51-4F58-950C-82D9181113FE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481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319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319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A3E0D-4A01-4D3A-BAD5-393A511BA316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86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960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6311" y="1600201"/>
            <a:ext cx="53960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BA75FD-1473-4CF2-996A-60E7FD49AE31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566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6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6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837" y="1535113"/>
            <a:ext cx="5388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837" y="2174875"/>
            <a:ext cx="5388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BB114C-E990-4927-9FC8-74270462E5B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15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3D8C3F-252D-4EC7-93CC-A0968BE46E4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63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AFCAD9-6BE3-4AB2-BE52-B2C06D79C0AD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155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31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675" y="273051"/>
            <a:ext cx="681472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1"/>
            <a:ext cx="401131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E31481-AC7C-407E-B398-FE69FC9700B4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2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481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481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481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00EB8F-F50E-4EAE-AD08-3996F72EC2FA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14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7BA73D-8DF1-4161-8B86-8B14CF715679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724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274639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48978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6934E0-98DB-47B2-AE50-9989D48F6E87}" type="slidenum">
              <a:rPr lang="en-GB">
                <a:solidFill>
                  <a:srgbClr val="000000"/>
                </a:solidFill>
              </a:rPr>
              <a:pPr/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814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875" y="207963"/>
            <a:ext cx="1038578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301985" y="188913"/>
            <a:ext cx="2874904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10271008" y="138113"/>
            <a:ext cx="1873956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7396104" y="188913"/>
            <a:ext cx="2874904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2192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20342" y="5622925"/>
            <a:ext cx="6553199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3334" y="5922964"/>
            <a:ext cx="2112903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914400" y="1844827"/>
            <a:ext cx="1036320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911424" y="3501008"/>
            <a:ext cx="1036915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2192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2192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44875" y="6073775"/>
            <a:ext cx="62277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5052" y="6543676"/>
            <a:ext cx="961438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488253" y="6308726"/>
            <a:ext cx="9215496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609600" y="26082"/>
            <a:ext cx="109728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609600" y="1440000"/>
            <a:ext cx="109728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11185408" y="6456364"/>
            <a:ext cx="7676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2192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2192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44875" y="6073775"/>
            <a:ext cx="62277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5052" y="6543676"/>
            <a:ext cx="961438" cy="314325"/>
          </a:xfrm>
          <a:prstGeom prst="rect">
            <a:avLst/>
          </a:prstGeom>
        </p:spPr>
        <p:txBody>
          <a:bodyPr anchor="ctr">
            <a:normAutofit fontScale="325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488253" y="6308726"/>
            <a:ext cx="9215496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609600" y="26082"/>
            <a:ext cx="109728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609600" y="1440000"/>
            <a:ext cx="109728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11185408" y="6456364"/>
            <a:ext cx="767644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73BA3CF-3B2B-416D-939F-85C6CD312522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764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pt.slideshare.net/ericleneoliver/anexo-correiomensagem-531371anexocorreiomensagem528226processosbioenergeticosglickcrefosemvideo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://slideplayer.fr/slide/3696900/" TargetMode="Externa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490134" y="1844675"/>
            <a:ext cx="9211733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488253" y="3500439"/>
            <a:ext cx="9215496" cy="1800225"/>
          </a:xfrm>
        </p:spPr>
        <p:txBody>
          <a:bodyPr rtlCol="0">
            <a:normAutofit fontScale="85000" lnSpcReduction="20000"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Ενότητα 13: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1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Ενεργές μορφές οξυγόνου</a:t>
            </a:r>
            <a:endParaRPr lang="en-US" sz="3100" dirty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219200" y="25400"/>
            <a:ext cx="9753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4760912"/>
          </a:xfrm>
        </p:spPr>
        <p:txBody>
          <a:bodyPr/>
          <a:lstStyle/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dirty="0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474" y="4941889"/>
            <a:ext cx="1877719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219200" y="25400"/>
            <a:ext cx="9753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3478212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25985" y="4918075"/>
            <a:ext cx="654003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490134" y="1844675"/>
            <a:ext cx="9211733" cy="2089150"/>
          </a:xfrm>
        </p:spPr>
        <p:txBody>
          <a:bodyPr anchor="t">
            <a:normAutofit/>
          </a:bodyPr>
          <a:lstStyle/>
          <a:p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Ενεργές μορφές οξυγόνου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219200" y="25400"/>
            <a:ext cx="9753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4760912"/>
          </a:xfrm>
        </p:spPr>
        <p:txBody>
          <a:bodyPr>
            <a:normAutofit/>
          </a:bodyPr>
          <a:lstStyle/>
          <a:p>
            <a:pP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Οι ενεργές μορφές οξυγόνου και οι ελεύθερες ρίζες.</a:t>
            </a:r>
          </a:p>
          <a:p>
            <a:pP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Που και πως παράγονται οι ελεύθερες ρίζες.</a:t>
            </a:r>
          </a:p>
          <a:p>
            <a:pPr>
              <a:buFont typeface="Calibri" pitchFamily="34" charset="0"/>
              <a:buAutoNum type="arabicPeriod"/>
            </a:pPr>
            <a:r>
              <a:rPr lang="el-GR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Μηχανισμοί εκκαθάρισης ενεργών μορφών οξυγόνου.</a:t>
            </a:r>
          </a:p>
          <a:p>
            <a:endParaRPr lang="el-GR" sz="28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l-GR" sz="28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 marL="1028700" lvl="1" indent="-571500"/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sz="28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 bwMode="auto">
          <a:xfrm>
            <a:off x="95250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2002" y="927190"/>
            <a:ext cx="96079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ενεργές μορφές οξυγόνου (</a:t>
            </a: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ROS)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</a:p>
          <a:p>
            <a:r>
              <a:rPr lang="el-GR" sz="4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Το οξυγόνο: το δηλητήριο της ζωής…</a:t>
            </a:r>
            <a:endParaRPr lang="en-US" sz="48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4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“</a:t>
            </a:r>
            <a:r>
              <a:rPr lang="el-GR" sz="4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κάθε αναπνοή είναι ένα βήμα προς το θάνατο…</a:t>
            </a:r>
            <a:r>
              <a:rPr lang="en-US" sz="4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”</a:t>
            </a:r>
          </a:p>
          <a:p>
            <a:pPr algn="ctr"/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αντιοξειδωτική άμυνα των αερόβιων οργανισμών.</a:t>
            </a:r>
            <a:endParaRPr lang="en-US" sz="4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46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7108" y="1512277"/>
            <a:ext cx="9719071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Στόχος της ενότητας: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Οι ενεργές μορφές οξυγόνου και οι ελεύθερες ρίζες.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Που και πως παράγονται.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l-GR" sz="3200" dirty="0" smtClean="0">
                <a:solidFill>
                  <a:schemeClr val="bg1"/>
                </a:solidFill>
                <a:latin typeface="Calibri" panose="020F0502020204030204" pitchFamily="34" charset="0"/>
              </a:rPr>
              <a:t>Μηχανισμοί εκκαθάρισης ενεργών μορφών οξυγόνου.</a:t>
            </a:r>
            <a:endParaRPr lang="el-GR" sz="32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748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331562" y="961067"/>
            <a:ext cx="7248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Calibri" pitchFamily="34" charset="0"/>
              </a:rPr>
              <a:t>LH</a:t>
            </a:r>
            <a:endParaRPr lang="el-GR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6384032" y="980728"/>
            <a:ext cx="144016" cy="144016"/>
          </a:xfrm>
          <a:prstGeom prst="ellipse">
            <a:avLst/>
          </a:prstGeom>
          <a:solidFill>
            <a:schemeClr val="accent3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44272" y="1412777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l-GR" sz="2400" b="1" dirty="0">
                <a:solidFill>
                  <a:srgbClr val="FFFFFF"/>
                </a:solidFill>
                <a:latin typeface="Calibri" pitchFamily="34" charset="0"/>
              </a:rPr>
              <a:t>ακύλιο ακόρεστου λιπαρού οξέος)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943872" y="77724"/>
            <a:ext cx="2160240" cy="830997"/>
          </a:xfrm>
          <a:prstGeom prst="rect">
            <a:avLst/>
          </a:prstGeom>
          <a:noFill/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FFFF00"/>
                </a:solidFill>
                <a:latin typeface="Calibri" pitchFamily="34" charset="0"/>
              </a:rPr>
              <a:t>ΕΛΕΥΘΕΡΕΣ ΡΙΖΕΣ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20104" y="1275651"/>
            <a:ext cx="23276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πρωτεΐνες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56475" y="1474331"/>
            <a:ext cx="11288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  <a:latin typeface="Calibri" pitchFamily="34" charset="0"/>
              </a:rPr>
              <a:t>DNA</a:t>
            </a:r>
            <a:endParaRPr lang="el-GR" sz="4000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3647729" y="836712"/>
            <a:ext cx="2371577" cy="792882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 flipH="1">
            <a:off x="5999904" y="908720"/>
            <a:ext cx="24088" cy="66932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0" idx="2"/>
          </p:cNvCxnSpPr>
          <p:nvPr/>
        </p:nvCxnSpPr>
        <p:spPr>
          <a:xfrm>
            <a:off x="6023992" y="908720"/>
            <a:ext cx="2664490" cy="1075370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561274" y="1856663"/>
            <a:ext cx="0" cy="1206200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37138" y="3038548"/>
            <a:ext cx="2448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Οξείδωση πρωτεϊνών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6012346" y="2169997"/>
            <a:ext cx="8547" cy="444242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367808" y="2459764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Τραυματισμός του </a:t>
            </a:r>
            <a:r>
              <a:rPr lang="en-US" sz="4000" dirty="0">
                <a:solidFill>
                  <a:srgbClr val="FFFFFF"/>
                </a:solidFill>
                <a:latin typeface="Calibri" pitchFamily="34" charset="0"/>
              </a:rPr>
              <a:t>DNA</a:t>
            </a:r>
            <a:endParaRPr lang="el-GR" sz="4000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9229142" y="2655534"/>
            <a:ext cx="864096" cy="1588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8001813" y="2924945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dirty="0" err="1">
                <a:solidFill>
                  <a:srgbClr val="FFFFFF"/>
                </a:solidFill>
                <a:latin typeface="Calibri" pitchFamily="34" charset="0"/>
              </a:rPr>
              <a:t>Λιπιδική</a:t>
            </a: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4000" dirty="0" err="1">
                <a:solidFill>
                  <a:srgbClr val="FFFFFF"/>
                </a:solidFill>
                <a:latin typeface="Calibri" pitchFamily="34" charset="0"/>
              </a:rPr>
              <a:t>υπεροξείδωση</a:t>
            </a:r>
            <a:endParaRPr lang="el-GR" sz="4000" dirty="0">
              <a:solidFill>
                <a:srgbClr val="FFFFFF"/>
              </a:solidFill>
              <a:latin typeface="Calibri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064345" y="3783203"/>
            <a:ext cx="12442" cy="465181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409655" y="4206568"/>
            <a:ext cx="33843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Μεταλλάξεις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endParaRPr lang="en-US" sz="2800" dirty="0">
              <a:solidFill>
                <a:srgbClr val="FFFFFF"/>
              </a:solidFill>
              <a:latin typeface="Calibri" pitchFamily="34" charset="0"/>
            </a:endParaRPr>
          </a:p>
          <a:p>
            <a:pPr algn="ctr"/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Ελαττωματικές πρωτεΐνες</a:t>
            </a:r>
            <a:r>
              <a:rPr lang="en-US" sz="2800" dirty="0">
                <a:solidFill>
                  <a:srgbClr val="FFFFFF"/>
                </a:solidFill>
                <a:latin typeface="Calibri" pitchFamily="34" charset="0"/>
              </a:rPr>
              <a:t>-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προβληματική δράση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7269" y="4838099"/>
            <a:ext cx="32880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dirty="0">
                <a:solidFill>
                  <a:srgbClr val="FFFFFF"/>
                </a:solidFill>
                <a:latin typeface="Calibri" pitchFamily="34" charset="0"/>
              </a:rPr>
              <a:t>Προβληματική δράση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 flipH="1">
            <a:off x="9647956" y="4343197"/>
            <a:ext cx="12441" cy="540060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8001814" y="4851158"/>
            <a:ext cx="32787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Calibri" pitchFamily="34" charset="0"/>
              </a:rPr>
              <a:t>K</a:t>
            </a:r>
            <a:r>
              <a:rPr lang="el-GR" sz="2800" dirty="0" err="1">
                <a:solidFill>
                  <a:srgbClr val="FFFFFF"/>
                </a:solidFill>
                <a:latin typeface="Calibri" pitchFamily="34" charset="0"/>
              </a:rPr>
              <a:t>αταστροφή</a:t>
            </a:r>
            <a:r>
              <a:rPr lang="el-GR" sz="2800" dirty="0">
                <a:solidFill>
                  <a:srgbClr val="FFFFFF"/>
                </a:solidFill>
                <a:latin typeface="Calibri" pitchFamily="34" charset="0"/>
              </a:rPr>
              <a:t> μεμβράνης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flipH="1">
            <a:off x="2471475" y="4248383"/>
            <a:ext cx="12441" cy="540060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3"/>
          <p:cNvCxnSpPr/>
          <p:nvPr/>
        </p:nvCxnSpPr>
        <p:spPr>
          <a:xfrm flipH="1">
            <a:off x="6055115" y="4734776"/>
            <a:ext cx="8547" cy="444242"/>
          </a:xfrm>
          <a:prstGeom prst="straightConnector1">
            <a:avLst/>
          </a:prstGeom>
          <a:ln w="57150">
            <a:solidFill>
              <a:srgbClr val="FFFF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309898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mito"/>
          <p:cNvPicPr>
            <a:picLocks noChangeAspect="1" noChangeArrowheads="1"/>
          </p:cNvPicPr>
          <p:nvPr/>
        </p:nvPicPr>
        <p:blipFill>
          <a:blip r:embed="rId3" cstate="print">
            <a:lum bright="-6000"/>
          </a:blip>
          <a:srcRect/>
          <a:stretch>
            <a:fillRect/>
          </a:stretch>
        </p:blipFill>
        <p:spPr bwMode="auto">
          <a:xfrm>
            <a:off x="3683844" y="206479"/>
            <a:ext cx="4752379" cy="3565319"/>
          </a:xfrm>
          <a:prstGeom prst="rect">
            <a:avLst/>
          </a:prstGeom>
          <a:noFill/>
        </p:spPr>
      </p:pic>
      <p:sp>
        <p:nvSpPr>
          <p:cNvPr id="153604" name="Oval 4"/>
          <p:cNvSpPr>
            <a:spLocks noChangeArrowheads="1"/>
          </p:cNvSpPr>
          <p:nvPr/>
        </p:nvSpPr>
        <p:spPr bwMode="auto">
          <a:xfrm>
            <a:off x="1774825" y="1412875"/>
            <a:ext cx="287338" cy="4318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53605" name="Oval 5"/>
          <p:cNvSpPr>
            <a:spLocks noChangeArrowheads="1"/>
          </p:cNvSpPr>
          <p:nvPr/>
        </p:nvSpPr>
        <p:spPr bwMode="auto">
          <a:xfrm>
            <a:off x="4295775" y="1484314"/>
            <a:ext cx="647700" cy="504825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53606" name="Oval 6"/>
          <p:cNvSpPr>
            <a:spLocks noChangeArrowheads="1"/>
          </p:cNvSpPr>
          <p:nvPr/>
        </p:nvSpPr>
        <p:spPr bwMode="auto">
          <a:xfrm>
            <a:off x="3719513" y="908051"/>
            <a:ext cx="360362" cy="288925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53622" name="Text Box 22"/>
          <p:cNvSpPr txBox="1">
            <a:spLocks noChangeArrowheads="1"/>
          </p:cNvSpPr>
          <p:nvPr/>
        </p:nvSpPr>
        <p:spPr bwMode="auto">
          <a:xfrm>
            <a:off x="1055440" y="3273946"/>
            <a:ext cx="1000918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514350" indent="-514350"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 dirty="0">
                <a:solidFill>
                  <a:srgbClr val="FFFFFF"/>
                </a:solidFill>
                <a:latin typeface="Calibri" pitchFamily="34" charset="0"/>
              </a:rPr>
              <a:t>MITO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ΧΟΝΔΡΙΟ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Ενεργειακό εργοστάσιο του κυττάρου.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Θέση καταγραφής της οξειδοαναγωγικής κατάστασης του κυττάρου.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Έναρξη των διαδικασιών θανάτου του κυττάρου (βιολογικό ρολόι).</a:t>
            </a: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Θέση παραγωγής ενεργών μορφών οξυγόνου.</a:t>
            </a:r>
            <a:endParaRPr lang="en-GB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95250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0815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2294615" y="334398"/>
            <a:ext cx="6836231" cy="646331"/>
          </a:xfrm>
          <a:prstGeom prst="rect">
            <a:avLst/>
          </a:prstGeom>
          <a:ln w="57150"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pPr algn="ctr"/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ηλεκτρονική δομή του οξυγόνου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25776" y="1242626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505953" y="179691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505953" y="209220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647612" y="209220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2635802" y="179691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1880901" y="1300118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190029" y="1300118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1625776" y="1408130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74106" y="1242626"/>
            <a:ext cx="644129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Το άτομο του οξυγόνου διαθέτει 6 ηλεκτρόνια στην εξωτερική του στιβάδα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22633" y="3703936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μοριακό οξυγόνο</a:t>
            </a:r>
          </a:p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3600" b="1" baseline="-25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538660" y="1228110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7" name="Oval 3"/>
          <p:cNvSpPr/>
          <p:nvPr/>
        </p:nvSpPr>
        <p:spPr>
          <a:xfrm>
            <a:off x="9418837" y="1814323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4"/>
          <p:cNvSpPr/>
          <p:nvPr/>
        </p:nvSpPr>
        <p:spPr>
          <a:xfrm>
            <a:off x="9418837" y="2109613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Oval 6"/>
          <p:cNvSpPr/>
          <p:nvPr/>
        </p:nvSpPr>
        <p:spPr>
          <a:xfrm>
            <a:off x="10560496" y="2109613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0" name="Oval 7"/>
          <p:cNvSpPr/>
          <p:nvPr/>
        </p:nvSpPr>
        <p:spPr>
          <a:xfrm>
            <a:off x="10548686" y="1814323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Oval 8"/>
          <p:cNvSpPr/>
          <p:nvPr/>
        </p:nvSpPr>
        <p:spPr>
          <a:xfrm>
            <a:off x="9793785" y="1317525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Oval 9"/>
          <p:cNvSpPr/>
          <p:nvPr/>
        </p:nvSpPr>
        <p:spPr>
          <a:xfrm>
            <a:off x="10102913" y="1317525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Oval 12"/>
          <p:cNvSpPr/>
          <p:nvPr/>
        </p:nvSpPr>
        <p:spPr>
          <a:xfrm>
            <a:off x="9537989" y="1317525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6" name="Ομάδα 5"/>
          <p:cNvGrpSpPr/>
          <p:nvPr/>
        </p:nvGrpSpPr>
        <p:grpSpPr>
          <a:xfrm>
            <a:off x="4667272" y="3429804"/>
            <a:ext cx="2511152" cy="1569660"/>
            <a:chOff x="3498748" y="3669080"/>
            <a:chExt cx="2511152" cy="1569660"/>
          </a:xfrm>
        </p:grpSpPr>
        <p:sp>
          <p:nvSpPr>
            <p:cNvPr id="36" name="TextBox 35"/>
            <p:cNvSpPr txBox="1"/>
            <p:nvPr/>
          </p:nvSpPr>
          <p:spPr>
            <a:xfrm>
              <a:off x="3618570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39" name="Oval 3"/>
            <p:cNvSpPr/>
            <p:nvPr/>
          </p:nvSpPr>
          <p:spPr>
            <a:xfrm>
              <a:off x="3498748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0" name="Oval 4"/>
            <p:cNvSpPr/>
            <p:nvPr/>
          </p:nvSpPr>
          <p:spPr>
            <a:xfrm>
              <a:off x="3498748" y="455058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" name="Oval 6"/>
            <p:cNvSpPr/>
            <p:nvPr/>
          </p:nvSpPr>
          <p:spPr>
            <a:xfrm>
              <a:off x="4097664" y="4943110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2" name="Oval 7"/>
            <p:cNvSpPr/>
            <p:nvPr/>
          </p:nvSpPr>
          <p:spPr>
            <a:xfrm>
              <a:off x="4628597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3" name="Oval 8"/>
            <p:cNvSpPr/>
            <p:nvPr/>
          </p:nvSpPr>
          <p:spPr>
            <a:xfrm>
              <a:off x="3873696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4" name="Oval 9"/>
            <p:cNvSpPr/>
            <p:nvPr/>
          </p:nvSpPr>
          <p:spPr>
            <a:xfrm>
              <a:off x="4182824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5" name="Oval 12"/>
            <p:cNvSpPr/>
            <p:nvPr/>
          </p:nvSpPr>
          <p:spPr>
            <a:xfrm>
              <a:off x="3617899" y="3758495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760229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55" name="Oval 3"/>
            <p:cNvSpPr/>
            <p:nvPr/>
          </p:nvSpPr>
          <p:spPr>
            <a:xfrm>
              <a:off x="5222061" y="4984721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6" name="Oval 4"/>
            <p:cNvSpPr/>
            <p:nvPr/>
          </p:nvSpPr>
          <p:spPr>
            <a:xfrm>
              <a:off x="4628596" y="4535118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7" name="Oval 6"/>
            <p:cNvSpPr/>
            <p:nvPr/>
          </p:nvSpPr>
          <p:spPr>
            <a:xfrm>
              <a:off x="5793876" y="451866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8" name="Oval 7"/>
            <p:cNvSpPr/>
            <p:nvPr/>
          </p:nvSpPr>
          <p:spPr>
            <a:xfrm>
              <a:off x="5780724" y="422337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9" name="Oval 8"/>
            <p:cNvSpPr/>
            <p:nvPr/>
          </p:nvSpPr>
          <p:spPr>
            <a:xfrm>
              <a:off x="5015355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0" name="Oval 9"/>
            <p:cNvSpPr/>
            <p:nvPr/>
          </p:nvSpPr>
          <p:spPr>
            <a:xfrm>
              <a:off x="5324483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" name="Oval 12"/>
            <p:cNvSpPr/>
            <p:nvPr/>
          </p:nvSpPr>
          <p:spPr>
            <a:xfrm>
              <a:off x="4760229" y="3834584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11" name="Ευθύγραμμο βέλος σύνδεσης 10"/>
          <p:cNvCxnSpPr/>
          <p:nvPr/>
        </p:nvCxnSpPr>
        <p:spPr>
          <a:xfrm flipV="1">
            <a:off x="3863752" y="4961470"/>
            <a:ext cx="1286480" cy="627771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723886" y="5275355"/>
            <a:ext cx="23004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err="1">
                <a:solidFill>
                  <a:srgbClr val="FFFF00"/>
                </a:solidFill>
                <a:latin typeface="Calibri" pitchFamily="34" charset="0"/>
              </a:rPr>
              <a:t>Ασύζευκτο</a:t>
            </a:r>
            <a:r>
              <a:rPr lang="el-GR" sz="3600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r>
              <a:rPr lang="el-GR" sz="3600" dirty="0">
                <a:solidFill>
                  <a:srgbClr val="FFFF00"/>
                </a:solidFill>
                <a:latin typeface="Calibri" pitchFamily="34" charset="0"/>
              </a:rPr>
              <a:t>ηλεκτρόνιο</a:t>
            </a:r>
            <a:endParaRPr lang="en-US" sz="360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606609" y="5589241"/>
            <a:ext cx="23004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err="1">
                <a:solidFill>
                  <a:srgbClr val="FFFF00"/>
                </a:solidFill>
                <a:latin typeface="Calibri" pitchFamily="34" charset="0"/>
              </a:rPr>
              <a:t>Ασύζευκτο</a:t>
            </a:r>
            <a:r>
              <a:rPr lang="el-GR" sz="3600" dirty="0">
                <a:solidFill>
                  <a:srgbClr val="FFFF00"/>
                </a:solidFill>
                <a:latin typeface="Calibri" pitchFamily="34" charset="0"/>
              </a:rPr>
              <a:t> </a:t>
            </a:r>
          </a:p>
          <a:p>
            <a:r>
              <a:rPr lang="el-GR" sz="3600" dirty="0">
                <a:solidFill>
                  <a:srgbClr val="FFFF00"/>
                </a:solidFill>
                <a:latin typeface="Calibri" pitchFamily="34" charset="0"/>
              </a:rPr>
              <a:t>ηλεκτρόνιο</a:t>
            </a:r>
            <a:endParaRPr lang="en-US" sz="3600" dirty="0">
              <a:solidFill>
                <a:srgbClr val="FFFF00"/>
              </a:solidFill>
              <a:latin typeface="Calibri" pitchFamily="34" charset="0"/>
            </a:endParaRPr>
          </a:p>
        </p:txBody>
      </p:sp>
      <p:cxnSp>
        <p:nvCxnSpPr>
          <p:cNvPr id="63" name="Ευθύγραμμο βέλος σύνδεσης 62"/>
          <p:cNvCxnSpPr/>
          <p:nvPr/>
        </p:nvCxnSpPr>
        <p:spPr>
          <a:xfrm flipH="1" flipV="1">
            <a:off x="6706762" y="5027514"/>
            <a:ext cx="829398" cy="627770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411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9" y="214314"/>
            <a:ext cx="10220325" cy="642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25256" y="109826"/>
            <a:ext cx="4350664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Η λειτουργία της αναπνευστικής αλυσίδας και η οξειδωτική </a:t>
            </a:r>
            <a:r>
              <a:rPr lang="el-GR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φωσφορυλίωση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415480" y="4893220"/>
            <a:ext cx="648072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e</a:t>
            </a:r>
            <a:r>
              <a:rPr lang="en-US" sz="2000" b="1" baseline="30000" dirty="0">
                <a:solidFill>
                  <a:srgbClr val="FFFFFF"/>
                </a:solidFill>
              </a:rPr>
              <a:t>-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0588" y="4713200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19937" y="721323"/>
            <a:ext cx="5054489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Για την πλήρη αναγωγή του Ο</a:t>
            </a:r>
            <a:r>
              <a:rPr lang="el-GR" sz="3600" b="1" baseline="-25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απαιτούνται 4 ηλεκτρόνια</a:t>
            </a:r>
          </a:p>
          <a:p>
            <a:pPr algn="ctr"/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3600" b="1" baseline="-25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+ 4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3600" b="1" baseline="30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+ 4H</a:t>
            </a:r>
            <a:r>
              <a:rPr lang="en-US" sz="3600" b="1" baseline="30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+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 2 H</a:t>
            </a:r>
            <a:r>
              <a:rPr lang="en-US" sz="3600" b="1" baseline="-25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2</a:t>
            </a:r>
            <a:r>
              <a:rPr lang="en-US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Symbol"/>
              </a:rPr>
              <a:t>O</a:t>
            </a:r>
            <a:endParaRPr lang="en-US" sz="3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80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0987E-6 2.59259E-6 C 4.00987E-6 -0.03496 0.02282 -0.07431 0.05675 -0.07431 C 0.06354 -0.16111 0.13618 -0.22222 0.13618 -0.18727 C 0.15237 -0.17963 0.25401 -0.1926 0.26264 -0.15093 C 0.30351 -0.1581 0.34978 -0.22547 0.38109 -0.22986 C 0.41209 -0.22986 0.42597 -0.20533 0.44972 -0.17732 C 0.47347 -0.14931 0.50802 -0.08611 0.52344 -0.06204 " pathEditMode="relative" rAng="0" ptsTypes="fffafaf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1150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8618E-6 4.07407E-6 C 4.38618E-6 -0.03496 -0.02777 -0.16806 0.00616 -0.16806 C 0.0222 -0.18727 0.0751 -0.13311 0.09623 -0.11551 C 0.13124 -0.11922 0.18784 -0.18264 0.21607 -0.19028 C 0.2412 -0.19491 0.252 -0.17292 0.26588 -0.16181 C 0.27976 -0.1507 0.28531 -0.14283 0.2995 -0.12362 C 0.33328 -0.12362 0.35071 -0.01181 0.35071 -0.04676 " pathEditMode="relative" rAng="0" ptsTypes="ffafaff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7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FG21_111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23194" y="116632"/>
            <a:ext cx="10237306" cy="662473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9624392" y="116632"/>
            <a:ext cx="1615108" cy="6624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2227" y="488079"/>
            <a:ext cx="23515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κυτταροδιάλυμα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9776" y="6021289"/>
            <a:ext cx="2882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Μήτρα μιτοχονδρίου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56852" y="1484785"/>
            <a:ext cx="287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Εξωτερική μεμβράνη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1892" y="3933057"/>
            <a:ext cx="293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Εσωτερική μεμβράνη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8208" y="2708921"/>
            <a:ext cx="3350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Ενδομεμβρανικός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χώρος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5256" y="109826"/>
            <a:ext cx="4350664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Η λειτουργία της αναπνευστικής αλυσίδας και η οξειδωτική </a:t>
            </a:r>
            <a:r>
              <a:rPr lang="el-GR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φωσφορυλίωση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415480" y="4893220"/>
            <a:ext cx="648072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e</a:t>
            </a:r>
            <a:r>
              <a:rPr lang="en-US" sz="2000" b="1" baseline="30000" dirty="0">
                <a:solidFill>
                  <a:srgbClr val="FFFFFF"/>
                </a:solidFill>
              </a:rPr>
              <a:t>-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0588" y="4713200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6" name="Oval 15"/>
          <p:cNvSpPr/>
          <p:nvPr/>
        </p:nvSpPr>
        <p:spPr>
          <a:xfrm>
            <a:off x="1487488" y="4965228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7" name="Oval 16"/>
          <p:cNvSpPr/>
          <p:nvPr/>
        </p:nvSpPr>
        <p:spPr>
          <a:xfrm>
            <a:off x="2672999" y="3645207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8" name="Oval 17"/>
          <p:cNvSpPr/>
          <p:nvPr/>
        </p:nvSpPr>
        <p:spPr>
          <a:xfrm>
            <a:off x="5889819" y="3608249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14698" y="949743"/>
            <a:ext cx="4350664" cy="2308324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Κάποια ηλεκτρόνια «διαφεύγουν» από την αναπνευστική αλυσίδα …</a:t>
            </a:r>
            <a:endParaRPr lang="en-US" sz="36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71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0987E-6 2.59259E-6 C 4.00987E-6 -0.03496 0.02282 -0.07431 0.05675 -0.07431 C 0.06354 -0.16111 0.13618 -0.22222 0.13618 -0.18727 C 0.15237 -0.17963 0.25401 -0.1926 0.26264 -0.15093 C 0.30351 -0.1581 0.34978 -0.22547 0.38109 -0.22986 C 0.41209 -0.22986 0.42597 -0.20533 0.44972 -0.17732 C 0.47347 -0.14931 0.50802 -0.08611 0.52344 -0.06204 " pathEditMode="relative" rAng="0" ptsTypes="fffafaf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1150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2 0.00254 C -0.00232 -0.03241 -0.03008 -0.16551 0.00385 -0.16551 C 0.01989 -0.18473 0.07279 -0.13056 0.09392 -0.11297 C 0.12893 -0.11667 0.18553 -0.1801 0.21375 -0.18774 C 0.23889 -0.19237 0.24969 -0.17037 0.26357 -0.15926 C 0.27745 -0.14815 0.283 -0.14028 0.29719 -0.12107 C 0.33096 -0.12107 0.34839 -0.00926 0.34839 -0.04422 " pathEditMode="relative" rAng="0" ptsTypes="ffafaff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7" y="-97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731E-6 1.11111E-6 L 0.05259 1.11111E-6 C 0.07619 1.11111E-6 0.09654 0.03032 0.09377 -0.00602 C 0.10811 0.01713 0.10657 0.12523 0.12199 0.17569 C 0.13741 0.22616 0.17319 0.27176 0.18661 0.29699 " pathEditMode="relative" rAng="0" ptsTypes="FffaF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31" y="1453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7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9 0.00301 L 0.02174 -0.06342 L 0.05336 -0.08055 C 0.06955 -0.10254 0.06631 -0.14676 0.08713 -0.16551 C 0.10795 -0.18426 0.14913 -0.19514 0.17844 -0.19375 L 0.26341 -0.15741 L 0.32803 -0.19167 L 0.35487 -0.29467 L 0.34346 -0.33403 L 0.33806 -0.40278 " pathEditMode="relative" rAng="0" ptsTypes="FAfaFAAAAF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66" y="-203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5 -0.00023 C 0.01512 0.05139 0.04535 0.08033 0.06725 0.06575 C 0.09038 0.04977 0.09701 -0.00277 0.08159 -0.05486 C 0.06601 -0.10625 0.07249 -0.15879 0.09516 -0.17407 C 0.11722 -0.18888 -0.0384 0.33866 0.01003 0.30625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8" y="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FG21_111-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-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1023194" y="116632"/>
            <a:ext cx="10237306" cy="662473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9624392" y="116632"/>
            <a:ext cx="1615108" cy="6624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2227" y="488079"/>
            <a:ext cx="2351541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l-GR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κυτταροδιάλυμα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9776" y="6021289"/>
            <a:ext cx="2882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Μήτρα μιτοχονδρίου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56852" y="1484785"/>
            <a:ext cx="2878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Εξωτερική μεμβράνη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1892" y="3933057"/>
            <a:ext cx="29322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Εσωτερική μεμβράνη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8208" y="2708921"/>
            <a:ext cx="3350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b="1" dirty="0" err="1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Ενδομεμβρανικός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 χώρος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1415480" y="4893220"/>
            <a:ext cx="648072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FFFF"/>
                </a:solidFill>
              </a:rPr>
              <a:t>e</a:t>
            </a:r>
            <a:r>
              <a:rPr lang="en-US" sz="2000" b="1" baseline="30000" dirty="0">
                <a:solidFill>
                  <a:srgbClr val="FFFFFF"/>
                </a:solidFill>
              </a:rPr>
              <a:t>-</a:t>
            </a:r>
            <a:endParaRPr lang="en-US" sz="2000" b="1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00588" y="4713200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7" name="Oval 16"/>
          <p:cNvSpPr/>
          <p:nvPr/>
        </p:nvSpPr>
        <p:spPr>
          <a:xfrm>
            <a:off x="2672999" y="3645207"/>
            <a:ext cx="504056" cy="36004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FFFF"/>
                </a:solidFill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70435" y="5282625"/>
            <a:ext cx="4350664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Κάποια ηλεκτρόνια «διαφεύγουν» από την αναπνευστική αλυσίδα …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00273" y="5282624"/>
            <a:ext cx="4350664" cy="120032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… ανάγουν μερικώς το μοριακό οξυγόνο και παράγεται το υπεροξείδιο (Ο</a:t>
            </a:r>
            <a:r>
              <a:rPr lang="el-GR" sz="2400" b="1" baseline="300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.-</a:t>
            </a:r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3362366" y="1608576"/>
            <a:ext cx="1512168" cy="923330"/>
            <a:chOff x="7663780" y="2919912"/>
            <a:chExt cx="1512168" cy="923330"/>
          </a:xfrm>
        </p:grpSpPr>
        <p:sp>
          <p:nvSpPr>
            <p:cNvPr id="58" name="Oval 57"/>
            <p:cNvSpPr/>
            <p:nvPr/>
          </p:nvSpPr>
          <p:spPr>
            <a:xfrm>
              <a:off x="7663780" y="2919912"/>
              <a:ext cx="1512168" cy="923330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grpSp>
          <p:nvGrpSpPr>
            <p:cNvPr id="59" name="Group 58"/>
            <p:cNvGrpSpPr/>
            <p:nvPr/>
          </p:nvGrpSpPr>
          <p:grpSpPr>
            <a:xfrm>
              <a:off x="7793177" y="2919912"/>
              <a:ext cx="1037350" cy="923330"/>
              <a:chOff x="7793177" y="2919912"/>
              <a:chExt cx="1037350" cy="923330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7793177" y="2919912"/>
                <a:ext cx="979755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5400" b="1" dirty="0">
                    <a:solidFill>
                      <a:srgbClr val="000000"/>
                    </a:solidFill>
                  </a:rPr>
                  <a:t>Ο</a:t>
                </a:r>
                <a:r>
                  <a:rPr lang="el-GR" sz="5400" b="1" baseline="-25000" dirty="0">
                    <a:solidFill>
                      <a:srgbClr val="000000"/>
                    </a:solidFill>
                  </a:rPr>
                  <a:t>2</a:t>
                </a:r>
                <a:endParaRPr lang="en-US" sz="5400" b="1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8686527" y="3063928"/>
                <a:ext cx="144000" cy="134379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Minus 61"/>
              <p:cNvSpPr>
                <a:spLocks noChangeAspect="1"/>
              </p:cNvSpPr>
              <p:nvPr/>
            </p:nvSpPr>
            <p:spPr>
              <a:xfrm>
                <a:off x="8365792" y="3063928"/>
                <a:ext cx="320735" cy="181299"/>
              </a:xfrm>
              <a:prstGeom prst="mathMinus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400" dirty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3317742" y="1625408"/>
            <a:ext cx="1556792" cy="889667"/>
            <a:chOff x="-2894016" y="718909"/>
            <a:chExt cx="1556792" cy="889667"/>
          </a:xfrm>
        </p:grpSpPr>
        <p:sp>
          <p:nvSpPr>
            <p:cNvPr id="38" name="Oval 37"/>
            <p:cNvSpPr/>
            <p:nvPr/>
          </p:nvSpPr>
          <p:spPr>
            <a:xfrm>
              <a:off x="-2894016" y="718909"/>
              <a:ext cx="1556792" cy="889667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-2561416" y="755814"/>
              <a:ext cx="89159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000000"/>
                  </a:solidFill>
                </a:rPr>
                <a:t>Ο</a:t>
              </a:r>
              <a:r>
                <a:rPr lang="el-GR" sz="4800" b="1" baseline="-25000" dirty="0">
                  <a:solidFill>
                    <a:srgbClr val="000000"/>
                  </a:solidFill>
                </a:rPr>
                <a:t>2</a:t>
              </a:r>
              <a:endParaRPr lang="en-US" sz="4800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46" name="Oval 45"/>
          <p:cNvSpPr/>
          <p:nvPr/>
        </p:nvSpPr>
        <p:spPr>
          <a:xfrm>
            <a:off x="-1783285" y="2252035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47" name="Oval 46"/>
          <p:cNvSpPr/>
          <p:nvPr/>
        </p:nvSpPr>
        <p:spPr>
          <a:xfrm>
            <a:off x="-1755235" y="2475931"/>
            <a:ext cx="144000" cy="144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2469" y="144258"/>
            <a:ext cx="48578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Η παραγωγή του υπεροξειδίου:</a:t>
            </a:r>
          </a:p>
          <a:p>
            <a:pPr algn="ctr"/>
            <a:r>
              <a:rPr lang="el-GR" sz="2400" b="1" dirty="0">
                <a:solidFill>
                  <a:srgbClr val="000000"/>
                </a:solidFill>
                <a:latin typeface="Calibri" pitchFamily="34" charset="0"/>
                <a:cs typeface="Calibri" pitchFamily="34" charset="0"/>
              </a:rPr>
              <a:t>αναπόφευκτο παραπροϊόν του αερόβιου μεταβολισμού</a:t>
            </a:r>
            <a:endParaRPr lang="en-US" sz="2400" b="1" dirty="0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699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00987E-6 2.59259E-6 C 4.00987E-6 -0.03496 0.02282 -0.07431 0.05675 -0.07431 C 0.06354 -0.16111 0.13618 -0.22222 0.13618 -0.18727 C 0.15237 -0.17963 0.25401 -0.1926 0.26264 -0.15093 C 0.30351 -0.1581 0.34978 -0.22547 0.38109 -0.22986 C 0.41209 -0.22986 0.42597 -0.20533 0.44972 -0.17732 C 0.47347 -0.14931 0.50802 -0.08611 0.52344 -0.06204 " pathEditMode="relative" rAng="0" ptsTypes="fffafaf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72" y="-1150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9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32 0.00254 C -0.00232 -0.03241 -0.03008 -0.16551 0.00385 -0.16551 C 0.01989 -0.18473 0.07279 -0.13056 0.09392 -0.11297 C 0.12893 -0.11667 0.18553 -0.1801 0.21375 -0.18774 C 0.23889 -0.19237 0.24969 -0.17037 0.26357 -0.15926 C 0.27745 -0.14815 0.283 -0.14028 0.29719 -0.12107 C 0.33096 -0.12107 0.34839 -0.00926 0.34839 -0.04422 " pathEditMode="relative" rAng="0" ptsTypes="ffafaff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47" y="-974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3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5731E-6 1.11111E-6 L 0.05259 1.11111E-6 C 0.07619 1.11111E-6 0.10533 -0.0537 0.10533 -0.09722 L 0.10533 -0.19421 " pathEditMode="relative" rAng="0" ptsTypes="FfFF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9" y="-9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39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162E-6 -1.85185E-6 C 3.78162E-6 0.03496 0.03963 0.06204 0.08744 0.06204 C 0.13695 0.06204 0.17658 0.03496 0.17658 -1.85185E-6 C 0.17658 -0.03495 0.21591 -0.06204 0.26542 -0.06204 C 0.31323 -0.06204 0.31693 -0.16504 0.31693 -0.13009 " pathEditMode="relative" rAng="0" ptsTypes="fffff">
                                      <p:cBhvr>
                                        <p:cTn id="3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39" y="-516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7" grpId="0" animBg="1"/>
      <p:bldP spid="17" grpId="1" animBg="1"/>
      <p:bldP spid="19" grpId="0" animBg="1"/>
      <p:bldP spid="20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4"/>
          <p:cNvSpPr/>
          <p:nvPr/>
        </p:nvSpPr>
        <p:spPr>
          <a:xfrm>
            <a:off x="1226441" y="1643045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μοριακό οξυγόνο</a:t>
            </a:r>
          </a:p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3600" b="1" baseline="-25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grpSp>
        <p:nvGrpSpPr>
          <p:cNvPr id="3" name="Ομάδα 2"/>
          <p:cNvGrpSpPr/>
          <p:nvPr/>
        </p:nvGrpSpPr>
        <p:grpSpPr>
          <a:xfrm>
            <a:off x="1873172" y="148145"/>
            <a:ext cx="2511152" cy="1569660"/>
            <a:chOff x="3498748" y="3669080"/>
            <a:chExt cx="2511152" cy="1569660"/>
          </a:xfrm>
        </p:grpSpPr>
        <p:sp>
          <p:nvSpPr>
            <p:cNvPr id="4" name="TextBox 3"/>
            <p:cNvSpPr txBox="1"/>
            <p:nvPr/>
          </p:nvSpPr>
          <p:spPr>
            <a:xfrm>
              <a:off x="3618570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5" name="Oval 3"/>
            <p:cNvSpPr/>
            <p:nvPr/>
          </p:nvSpPr>
          <p:spPr>
            <a:xfrm>
              <a:off x="3498748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" name="Oval 4"/>
            <p:cNvSpPr/>
            <p:nvPr/>
          </p:nvSpPr>
          <p:spPr>
            <a:xfrm>
              <a:off x="3498748" y="455058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Oval 6"/>
            <p:cNvSpPr/>
            <p:nvPr/>
          </p:nvSpPr>
          <p:spPr>
            <a:xfrm>
              <a:off x="4097664" y="4943110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628597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3873696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4182824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1" name="Oval 12"/>
            <p:cNvSpPr/>
            <p:nvPr/>
          </p:nvSpPr>
          <p:spPr>
            <a:xfrm>
              <a:off x="3617899" y="3758495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60229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13" name="Oval 3"/>
            <p:cNvSpPr/>
            <p:nvPr/>
          </p:nvSpPr>
          <p:spPr>
            <a:xfrm>
              <a:off x="5222061" y="4984721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4" name="Oval 4"/>
            <p:cNvSpPr/>
            <p:nvPr/>
          </p:nvSpPr>
          <p:spPr>
            <a:xfrm>
              <a:off x="4628596" y="4535118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Oval 6"/>
            <p:cNvSpPr/>
            <p:nvPr/>
          </p:nvSpPr>
          <p:spPr>
            <a:xfrm>
              <a:off x="5793876" y="451866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6" name="Oval 7"/>
            <p:cNvSpPr/>
            <p:nvPr/>
          </p:nvSpPr>
          <p:spPr>
            <a:xfrm>
              <a:off x="5780724" y="422337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Oval 8"/>
            <p:cNvSpPr/>
            <p:nvPr/>
          </p:nvSpPr>
          <p:spPr>
            <a:xfrm>
              <a:off x="5015355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8" name="Oval 9"/>
            <p:cNvSpPr/>
            <p:nvPr/>
          </p:nvSpPr>
          <p:spPr>
            <a:xfrm>
              <a:off x="5324483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9" name="Oval 12"/>
            <p:cNvSpPr/>
            <p:nvPr/>
          </p:nvSpPr>
          <p:spPr>
            <a:xfrm>
              <a:off x="4760229" y="3834584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" name="Δεξιό βέλος 19"/>
          <p:cNvSpPr/>
          <p:nvPr/>
        </p:nvSpPr>
        <p:spPr>
          <a:xfrm>
            <a:off x="4799856" y="739746"/>
            <a:ext cx="2448272" cy="5798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34662" y="188640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22" name="Oval 3"/>
          <p:cNvSpPr/>
          <p:nvPr/>
        </p:nvSpPr>
        <p:spPr>
          <a:xfrm>
            <a:off x="7714839" y="789369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3" name="Oval 4"/>
          <p:cNvSpPr/>
          <p:nvPr/>
        </p:nvSpPr>
        <p:spPr>
          <a:xfrm>
            <a:off x="7714839" y="1084659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8166712" y="1459766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8844688" y="789369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8089787" y="251108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Oval 9"/>
          <p:cNvSpPr/>
          <p:nvPr/>
        </p:nvSpPr>
        <p:spPr>
          <a:xfrm>
            <a:off x="8435031" y="1484126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Oval 12"/>
          <p:cNvSpPr/>
          <p:nvPr/>
        </p:nvSpPr>
        <p:spPr>
          <a:xfrm>
            <a:off x="7833991" y="292571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976321" y="203156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0" name="Oval 3"/>
          <p:cNvSpPr/>
          <p:nvPr/>
        </p:nvSpPr>
        <p:spPr>
          <a:xfrm>
            <a:off x="8403674" y="20315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Oval 4"/>
          <p:cNvSpPr/>
          <p:nvPr/>
        </p:nvSpPr>
        <p:spPr>
          <a:xfrm>
            <a:off x="8844687" y="1069194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Oval 6"/>
          <p:cNvSpPr/>
          <p:nvPr/>
        </p:nvSpPr>
        <p:spPr>
          <a:xfrm>
            <a:off x="10009967" y="105273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Oval 7"/>
          <p:cNvSpPr/>
          <p:nvPr/>
        </p:nvSpPr>
        <p:spPr>
          <a:xfrm>
            <a:off x="9996815" y="757446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Oval 8"/>
          <p:cNvSpPr/>
          <p:nvPr/>
        </p:nvSpPr>
        <p:spPr>
          <a:xfrm>
            <a:off x="9328694" y="1491411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Oval 9"/>
          <p:cNvSpPr/>
          <p:nvPr/>
        </p:nvSpPr>
        <p:spPr>
          <a:xfrm>
            <a:off x="9614441" y="1491411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Oval 12"/>
          <p:cNvSpPr/>
          <p:nvPr/>
        </p:nvSpPr>
        <p:spPr>
          <a:xfrm>
            <a:off x="8976321" y="368660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Oval 31"/>
          <p:cNvSpPr/>
          <p:nvPr/>
        </p:nvSpPr>
        <p:spPr>
          <a:xfrm>
            <a:off x="9390848" y="207755"/>
            <a:ext cx="288000" cy="288000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31905" y="116633"/>
            <a:ext cx="12378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Calibri" pitchFamily="34" charset="0"/>
              </a:rPr>
              <a:t>+</a:t>
            </a:r>
            <a:r>
              <a:rPr lang="el-GR" sz="4800" dirty="0">
                <a:solidFill>
                  <a:srgbClr val="FFFFFF"/>
                </a:solidFill>
                <a:latin typeface="Calibri" pitchFamily="34" charset="0"/>
              </a:rPr>
              <a:t>1</a:t>
            </a: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e</a:t>
            </a:r>
            <a:r>
              <a:rPr lang="en-US" sz="4800" b="1" baseline="30000" dirty="0">
                <a:solidFill>
                  <a:srgbClr val="FFFFFF"/>
                </a:solidFill>
                <a:latin typeface="Calibri" pitchFamily="34" charset="0"/>
              </a:rPr>
              <a:t>-</a:t>
            </a:r>
            <a:endParaRPr lang="en-US" sz="4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2" name="Ορθογώνιο 41"/>
          <p:cNvSpPr/>
          <p:nvPr/>
        </p:nvSpPr>
        <p:spPr>
          <a:xfrm>
            <a:off x="6047948" y="1619116"/>
            <a:ext cx="51435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Υπεροξειδικό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ανιόν ή υπεροξείδιο</a:t>
            </a:r>
          </a:p>
        </p:txBody>
      </p:sp>
      <p:pic>
        <p:nvPicPr>
          <p:cNvPr id="2355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664" y="1556793"/>
            <a:ext cx="9723437" cy="338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" name="Ορθογώνιο 37"/>
          <p:cNvSpPr/>
          <p:nvPr/>
        </p:nvSpPr>
        <p:spPr>
          <a:xfrm>
            <a:off x="3218458" y="4509121"/>
            <a:ext cx="51435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Υπεροξειδικό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ανιόν ή υπεροξείδιο</a:t>
            </a:r>
          </a:p>
        </p:txBody>
      </p:sp>
    </p:spTree>
    <p:extLst>
      <p:ext uri="{BB962C8B-B14F-4D97-AF65-F5344CB8AC3E}">
        <p14:creationId xmlns:p14="http://schemas.microsoft.com/office/powerpoint/2010/main" val="390834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 animBg="1"/>
      <p:bldP spid="21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41" grpId="0"/>
      <p:bldP spid="42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80251" y="2564904"/>
            <a:ext cx="100091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Υπεροξειδικό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ανιόν ή υπεροξείδιο</a:t>
            </a:r>
          </a:p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Είναι ρίζα και φέρει και αρνητικό ηλεκτρικό φορτίο.</a:t>
            </a:r>
          </a:p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Προκύπτει από τη μερική, με ένα ηλεκτρόνιο, αναγωγή του μοριακού οξυγόνου.</a:t>
            </a:r>
          </a:p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Αναπόφευκτο παραπροϊόν του αερόβιου μεταβολισμού.</a:t>
            </a:r>
          </a:p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Παράγεται στα μιτοχόνδρια καθώς ένας αριθμός ηλεκτρονίων «διαφεύγουν» από την αναπνευστική αλυσίδα και ανάγουν το οξυγόνο (για την πλήρη αναγωγή του Ο</a:t>
            </a:r>
            <a:r>
              <a:rPr lang="el-GR" sz="2800" b="1" baseline="-25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και την παραγωγή νερού απαιτούνται τέσσερα ηλεκτρόνια)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9629" y="-27448"/>
            <a:ext cx="1908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Μονήρες ηλεκτρόνιο</a:t>
            </a:r>
            <a:endParaRPr lang="en-US" sz="2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44073" y="1042229"/>
            <a:ext cx="159851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r>
              <a:rPr lang="el-GR" sz="9600" b="1" baseline="-25000" dirty="0">
                <a:solidFill>
                  <a:srgbClr val="FFFFFF"/>
                </a:solidFill>
              </a:rPr>
              <a:t>2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8067595" y="1408477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720379" y="368029"/>
            <a:ext cx="1908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Μονήρες ηλεκτρόνιο</a:t>
            </a:r>
            <a:endParaRPr lang="en-US" sz="2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8367891" y="1232818"/>
            <a:ext cx="352489" cy="21602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Minus 1"/>
          <p:cNvSpPr/>
          <p:nvPr/>
        </p:nvSpPr>
        <p:spPr>
          <a:xfrm>
            <a:off x="7679101" y="1365188"/>
            <a:ext cx="388494" cy="291897"/>
          </a:xfrm>
          <a:prstGeom prst="mathMinus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519936" y="1"/>
            <a:ext cx="1908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Αρνητικό φορτίο</a:t>
            </a:r>
            <a:endParaRPr lang="en-US" sz="2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032104" y="740067"/>
            <a:ext cx="761738" cy="6635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Left-Right Arrow 16"/>
          <p:cNvSpPr/>
          <p:nvPr/>
        </p:nvSpPr>
        <p:spPr>
          <a:xfrm>
            <a:off x="4756544" y="1603683"/>
            <a:ext cx="2016224" cy="49679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235558" y="1052736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61" name="Oval 3"/>
          <p:cNvSpPr/>
          <p:nvPr/>
        </p:nvSpPr>
        <p:spPr>
          <a:xfrm>
            <a:off x="2115735" y="1653465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2" name="Oval 4"/>
          <p:cNvSpPr/>
          <p:nvPr/>
        </p:nvSpPr>
        <p:spPr>
          <a:xfrm>
            <a:off x="2115735" y="1948755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3" name="Oval 6"/>
          <p:cNvSpPr/>
          <p:nvPr/>
        </p:nvSpPr>
        <p:spPr>
          <a:xfrm>
            <a:off x="2567608" y="2323862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Oval 7"/>
          <p:cNvSpPr/>
          <p:nvPr/>
        </p:nvSpPr>
        <p:spPr>
          <a:xfrm>
            <a:off x="3245584" y="1653465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5" name="Oval 8"/>
          <p:cNvSpPr/>
          <p:nvPr/>
        </p:nvSpPr>
        <p:spPr>
          <a:xfrm>
            <a:off x="2490683" y="1115204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6" name="Oval 9"/>
          <p:cNvSpPr/>
          <p:nvPr/>
        </p:nvSpPr>
        <p:spPr>
          <a:xfrm>
            <a:off x="2835927" y="2348222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7" name="Oval 12"/>
          <p:cNvSpPr/>
          <p:nvPr/>
        </p:nvSpPr>
        <p:spPr>
          <a:xfrm>
            <a:off x="2234887" y="1156667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377217" y="1067252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69" name="Oval 3"/>
          <p:cNvSpPr/>
          <p:nvPr/>
        </p:nvSpPr>
        <p:spPr>
          <a:xfrm>
            <a:off x="2804570" y="1067252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Oval 4"/>
          <p:cNvSpPr/>
          <p:nvPr/>
        </p:nvSpPr>
        <p:spPr>
          <a:xfrm>
            <a:off x="3245583" y="1933290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1" name="Oval 6"/>
          <p:cNvSpPr/>
          <p:nvPr/>
        </p:nvSpPr>
        <p:spPr>
          <a:xfrm>
            <a:off x="4410863" y="1916832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2" name="Oval 7"/>
          <p:cNvSpPr/>
          <p:nvPr/>
        </p:nvSpPr>
        <p:spPr>
          <a:xfrm>
            <a:off x="4397711" y="1621542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3" name="Oval 8"/>
          <p:cNvSpPr/>
          <p:nvPr/>
        </p:nvSpPr>
        <p:spPr>
          <a:xfrm>
            <a:off x="3729590" y="2355507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4" name="Oval 9"/>
          <p:cNvSpPr/>
          <p:nvPr/>
        </p:nvSpPr>
        <p:spPr>
          <a:xfrm>
            <a:off x="4015337" y="2355507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Oval 12"/>
          <p:cNvSpPr/>
          <p:nvPr/>
        </p:nvSpPr>
        <p:spPr>
          <a:xfrm>
            <a:off x="3377217" y="1232756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6" name="Oval 31"/>
          <p:cNvSpPr/>
          <p:nvPr/>
        </p:nvSpPr>
        <p:spPr>
          <a:xfrm>
            <a:off x="3791744" y="1071851"/>
            <a:ext cx="288000" cy="288000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77" name="Straight Arrow Connector 44"/>
          <p:cNvCxnSpPr/>
          <p:nvPr/>
        </p:nvCxnSpPr>
        <p:spPr>
          <a:xfrm flipH="1">
            <a:off x="4079745" y="845082"/>
            <a:ext cx="317966" cy="27012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1004370" y="66004"/>
            <a:ext cx="2457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Σε αυτό το ηλεκτρόνιο οφείλεται το αρνητικό ηλεκτρικό φορτίο</a:t>
            </a:r>
            <a:endParaRPr lang="en-US" sz="16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79" name="Straight Arrow Connector 44"/>
          <p:cNvCxnSpPr/>
          <p:nvPr/>
        </p:nvCxnSpPr>
        <p:spPr>
          <a:xfrm>
            <a:off x="2331760" y="886576"/>
            <a:ext cx="421899" cy="135062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402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62122" y="620688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24" name="Oval 3"/>
          <p:cNvSpPr/>
          <p:nvPr/>
        </p:nvSpPr>
        <p:spPr>
          <a:xfrm>
            <a:off x="1661651" y="122141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5" name="Oval 4"/>
          <p:cNvSpPr/>
          <p:nvPr/>
        </p:nvSpPr>
        <p:spPr>
          <a:xfrm>
            <a:off x="1661651" y="151670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6" name="Oval 6"/>
          <p:cNvSpPr/>
          <p:nvPr/>
        </p:nvSpPr>
        <p:spPr>
          <a:xfrm>
            <a:off x="2113524" y="1891814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7" name="Oval 7"/>
          <p:cNvSpPr/>
          <p:nvPr/>
        </p:nvSpPr>
        <p:spPr>
          <a:xfrm>
            <a:off x="2791500" y="122141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8" name="Oval 8"/>
          <p:cNvSpPr/>
          <p:nvPr/>
        </p:nvSpPr>
        <p:spPr>
          <a:xfrm>
            <a:off x="2036599" y="683156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Oval 9"/>
          <p:cNvSpPr/>
          <p:nvPr/>
        </p:nvSpPr>
        <p:spPr>
          <a:xfrm>
            <a:off x="2381843" y="1916174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Oval 12"/>
          <p:cNvSpPr/>
          <p:nvPr/>
        </p:nvSpPr>
        <p:spPr>
          <a:xfrm>
            <a:off x="1761698" y="72461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903781" y="635204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2" name="Oval 3"/>
          <p:cNvSpPr/>
          <p:nvPr/>
        </p:nvSpPr>
        <p:spPr>
          <a:xfrm>
            <a:off x="2350486" y="635204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Oval 4"/>
          <p:cNvSpPr/>
          <p:nvPr/>
        </p:nvSpPr>
        <p:spPr>
          <a:xfrm>
            <a:off x="2791499" y="150124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Oval 6"/>
          <p:cNvSpPr/>
          <p:nvPr/>
        </p:nvSpPr>
        <p:spPr>
          <a:xfrm>
            <a:off x="3956779" y="1484784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Oval 7"/>
          <p:cNvSpPr/>
          <p:nvPr/>
        </p:nvSpPr>
        <p:spPr>
          <a:xfrm>
            <a:off x="3943627" y="1189494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Oval 8"/>
          <p:cNvSpPr/>
          <p:nvPr/>
        </p:nvSpPr>
        <p:spPr>
          <a:xfrm>
            <a:off x="3275506" y="1923459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Oval 9"/>
          <p:cNvSpPr/>
          <p:nvPr/>
        </p:nvSpPr>
        <p:spPr>
          <a:xfrm>
            <a:off x="3561253" y="1923459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val 12"/>
          <p:cNvSpPr/>
          <p:nvPr/>
        </p:nvSpPr>
        <p:spPr>
          <a:xfrm>
            <a:off x="2904028" y="800708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Oval 31"/>
          <p:cNvSpPr/>
          <p:nvPr/>
        </p:nvSpPr>
        <p:spPr>
          <a:xfrm>
            <a:off x="3336156" y="639803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pic>
        <p:nvPicPr>
          <p:cNvPr id="23757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9027" y="4981644"/>
            <a:ext cx="2573786" cy="66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6427382" y="4405183"/>
            <a:ext cx="1263718" cy="86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Calibri" pitchFamily="34" charset="0"/>
              </a:rPr>
              <a:t>+</a:t>
            </a:r>
            <a:r>
              <a:rPr lang="el-GR" sz="4800" dirty="0">
                <a:solidFill>
                  <a:srgbClr val="FFFFFF"/>
                </a:solidFill>
                <a:latin typeface="Calibri" pitchFamily="34" charset="0"/>
              </a:rPr>
              <a:t>1</a:t>
            </a: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e</a:t>
            </a:r>
            <a:r>
              <a:rPr lang="en-US" sz="4800" b="1" baseline="30000" dirty="0">
                <a:solidFill>
                  <a:srgbClr val="FFFFFF"/>
                </a:solidFill>
                <a:latin typeface="Calibri" pitchFamily="34" charset="0"/>
              </a:rPr>
              <a:t>-</a:t>
            </a:r>
            <a:endParaRPr lang="en-US" sz="4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78417" y="5366593"/>
            <a:ext cx="1425732" cy="86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Calibri" pitchFamily="34" charset="0"/>
              </a:rPr>
              <a:t>+</a:t>
            </a:r>
            <a:r>
              <a:rPr lang="el-GR" sz="4800" dirty="0">
                <a:solidFill>
                  <a:srgbClr val="FFFFFF"/>
                </a:solidFill>
                <a:latin typeface="Calibri" pitchFamily="34" charset="0"/>
              </a:rPr>
              <a:t>2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</a:rPr>
              <a:t>Η</a:t>
            </a:r>
            <a:r>
              <a:rPr lang="el-GR" sz="4800" b="1" baseline="30000" dirty="0">
                <a:solidFill>
                  <a:srgbClr val="FFFFFF"/>
                </a:solidFill>
                <a:latin typeface="Calibri" pitchFamily="34" charset="0"/>
              </a:rPr>
              <a:t>+</a:t>
            </a:r>
            <a:endParaRPr lang="en-US" sz="4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954810" y="620688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6" name="Oval 3"/>
          <p:cNvSpPr/>
          <p:nvPr/>
        </p:nvSpPr>
        <p:spPr>
          <a:xfrm>
            <a:off x="7824192" y="1404722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4"/>
          <p:cNvSpPr/>
          <p:nvPr/>
        </p:nvSpPr>
        <p:spPr>
          <a:xfrm>
            <a:off x="8486898" y="639803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6"/>
          <p:cNvSpPr/>
          <p:nvPr/>
        </p:nvSpPr>
        <p:spPr>
          <a:xfrm>
            <a:off x="8306212" y="1891814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Oval 7"/>
          <p:cNvSpPr/>
          <p:nvPr/>
        </p:nvSpPr>
        <p:spPr>
          <a:xfrm>
            <a:off x="8984188" y="122141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0" name="Oval 8"/>
          <p:cNvSpPr/>
          <p:nvPr/>
        </p:nvSpPr>
        <p:spPr>
          <a:xfrm>
            <a:off x="8229287" y="683156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Oval 9"/>
          <p:cNvSpPr/>
          <p:nvPr/>
        </p:nvSpPr>
        <p:spPr>
          <a:xfrm>
            <a:off x="8574531" y="1916174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Oval 12"/>
          <p:cNvSpPr/>
          <p:nvPr/>
        </p:nvSpPr>
        <p:spPr>
          <a:xfrm>
            <a:off x="7954386" y="72461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096469" y="635204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55" name="Oval 4"/>
          <p:cNvSpPr/>
          <p:nvPr/>
        </p:nvSpPr>
        <p:spPr>
          <a:xfrm>
            <a:off x="8984187" y="150124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Oval 6"/>
          <p:cNvSpPr/>
          <p:nvPr/>
        </p:nvSpPr>
        <p:spPr>
          <a:xfrm>
            <a:off x="10149467" y="1333456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Oval 7"/>
          <p:cNvSpPr/>
          <p:nvPr/>
        </p:nvSpPr>
        <p:spPr>
          <a:xfrm>
            <a:off x="9753941" y="67511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Oval 8"/>
          <p:cNvSpPr/>
          <p:nvPr/>
        </p:nvSpPr>
        <p:spPr>
          <a:xfrm>
            <a:off x="9468194" y="1923459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Oval 9"/>
          <p:cNvSpPr/>
          <p:nvPr/>
        </p:nvSpPr>
        <p:spPr>
          <a:xfrm>
            <a:off x="9753941" y="1923459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9096716" y="800708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" name="Ομάδα 1"/>
          <p:cNvGrpSpPr/>
          <p:nvPr/>
        </p:nvGrpSpPr>
        <p:grpSpPr>
          <a:xfrm rot="10800000">
            <a:off x="10465310" y="1054847"/>
            <a:ext cx="599242" cy="861984"/>
            <a:chOff x="5132577" y="3789040"/>
            <a:chExt cx="586971" cy="830997"/>
          </a:xfrm>
        </p:grpSpPr>
        <p:sp>
          <p:nvSpPr>
            <p:cNvPr id="61" name="Oval 31"/>
            <p:cNvSpPr/>
            <p:nvPr/>
          </p:nvSpPr>
          <p:spPr>
            <a:xfrm>
              <a:off x="5575548" y="4149096"/>
              <a:ext cx="144000" cy="1440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132577" y="3789040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FFFFFF"/>
                  </a:solidFill>
                  <a:latin typeface="Calibri" pitchFamily="34" charset="0"/>
                </a:rPr>
                <a:t>Η</a:t>
              </a:r>
              <a:endParaRPr lang="en-US" sz="4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67" name="Ομάδα 66"/>
          <p:cNvGrpSpPr/>
          <p:nvPr/>
        </p:nvGrpSpPr>
        <p:grpSpPr>
          <a:xfrm>
            <a:off x="7176120" y="1054848"/>
            <a:ext cx="599242" cy="861984"/>
            <a:chOff x="5132577" y="3789040"/>
            <a:chExt cx="586971" cy="830997"/>
          </a:xfrm>
        </p:grpSpPr>
        <p:sp>
          <p:nvSpPr>
            <p:cNvPr id="68" name="Oval 31"/>
            <p:cNvSpPr/>
            <p:nvPr/>
          </p:nvSpPr>
          <p:spPr>
            <a:xfrm>
              <a:off x="5575548" y="4149096"/>
              <a:ext cx="144000" cy="1440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132577" y="3789040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FFFFFF"/>
                  </a:solidFill>
                  <a:latin typeface="Calibri" pitchFamily="34" charset="0"/>
                </a:rPr>
                <a:t>Η</a:t>
              </a:r>
              <a:endParaRPr lang="en-US" sz="4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72" name="Ορθογώνιο 71"/>
          <p:cNvSpPr/>
          <p:nvPr/>
        </p:nvSpPr>
        <p:spPr>
          <a:xfrm>
            <a:off x="600740" y="2244092"/>
            <a:ext cx="5251032" cy="124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Υπεροξειδικό</a:t>
            </a:r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ανιόν ή υπεροξείδιο</a:t>
            </a:r>
          </a:p>
        </p:txBody>
      </p:sp>
      <p:sp>
        <p:nvSpPr>
          <p:cNvPr id="73" name="Ορθογώνιο 72"/>
          <p:cNvSpPr/>
          <p:nvPr/>
        </p:nvSpPr>
        <p:spPr>
          <a:xfrm>
            <a:off x="6084432" y="2254387"/>
            <a:ext cx="5251032" cy="12450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Υπεροξείδιο του υδρογόνου</a:t>
            </a:r>
          </a:p>
        </p:txBody>
      </p:sp>
      <p:pic>
        <p:nvPicPr>
          <p:cNvPr id="7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04" b="20074"/>
          <a:stretch/>
        </p:blipFill>
        <p:spPr bwMode="auto">
          <a:xfrm>
            <a:off x="1168530" y="3466222"/>
            <a:ext cx="5314997" cy="2809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5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879" y="1169432"/>
            <a:ext cx="2573786" cy="663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TextBox 75"/>
          <p:cNvSpPr txBox="1"/>
          <p:nvPr/>
        </p:nvSpPr>
        <p:spPr>
          <a:xfrm>
            <a:off x="5253234" y="592971"/>
            <a:ext cx="1263718" cy="86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Calibri" pitchFamily="34" charset="0"/>
              </a:rPr>
              <a:t>+</a:t>
            </a:r>
            <a:r>
              <a:rPr lang="el-GR" sz="4800" dirty="0">
                <a:solidFill>
                  <a:srgbClr val="FFFFFF"/>
                </a:solidFill>
                <a:latin typeface="Calibri" pitchFamily="34" charset="0"/>
              </a:rPr>
              <a:t>1</a:t>
            </a: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e</a:t>
            </a:r>
            <a:r>
              <a:rPr lang="en-US" sz="4800" b="1" baseline="30000" dirty="0">
                <a:solidFill>
                  <a:srgbClr val="FFFFFF"/>
                </a:solidFill>
                <a:latin typeface="Calibri" pitchFamily="34" charset="0"/>
              </a:rPr>
              <a:t>-</a:t>
            </a:r>
            <a:endParaRPr lang="en-US" sz="4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204269" y="1554381"/>
            <a:ext cx="1425732" cy="86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FFFFFF"/>
                </a:solidFill>
                <a:latin typeface="Calibri" pitchFamily="34" charset="0"/>
              </a:rPr>
              <a:t>+</a:t>
            </a:r>
            <a:r>
              <a:rPr lang="el-GR" sz="4800" dirty="0">
                <a:solidFill>
                  <a:srgbClr val="FFFFFF"/>
                </a:solidFill>
                <a:latin typeface="Calibri" pitchFamily="34" charset="0"/>
              </a:rPr>
              <a:t>2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</a:rPr>
              <a:t>Η</a:t>
            </a:r>
            <a:r>
              <a:rPr lang="el-GR" sz="4800" b="1" baseline="30000" dirty="0">
                <a:solidFill>
                  <a:srgbClr val="FFFFFF"/>
                </a:solidFill>
                <a:latin typeface="Calibri" pitchFamily="34" charset="0"/>
              </a:rPr>
              <a:t>+</a:t>
            </a:r>
            <a:endParaRPr lang="en-US" sz="48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8184233" y="4523636"/>
            <a:ext cx="29733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Η</a:t>
            </a:r>
            <a:r>
              <a:rPr lang="el-GR" sz="9600" b="1" baseline="-25000" dirty="0">
                <a:solidFill>
                  <a:srgbClr val="FFFFFF"/>
                </a:solidFill>
              </a:rPr>
              <a:t>2</a:t>
            </a:r>
            <a:r>
              <a:rPr lang="el-GR" sz="9600" b="1" dirty="0">
                <a:solidFill>
                  <a:srgbClr val="FFFFFF"/>
                </a:solidFill>
              </a:rPr>
              <a:t>Ο</a:t>
            </a:r>
            <a:r>
              <a:rPr lang="el-GR" sz="9600" b="1" baseline="-25000" dirty="0">
                <a:solidFill>
                  <a:srgbClr val="FFFFFF"/>
                </a:solidFill>
              </a:rPr>
              <a:t>2</a:t>
            </a:r>
            <a:endParaRPr lang="en-US" sz="9600" b="1" baseline="-25000" dirty="0">
              <a:solidFill>
                <a:srgbClr val="FFFFFF"/>
              </a:solidFill>
            </a:endParaRPr>
          </a:p>
        </p:txBody>
      </p:sp>
      <p:sp>
        <p:nvSpPr>
          <p:cNvPr id="79" name="Oval 7"/>
          <p:cNvSpPr/>
          <p:nvPr/>
        </p:nvSpPr>
        <p:spPr>
          <a:xfrm>
            <a:off x="9479167" y="67713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663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71464" y="908721"/>
            <a:ext cx="94330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>
                <a:solidFill>
                  <a:srgbClr val="FFFFFF"/>
                </a:solidFill>
                <a:latin typeface="Calibri" pitchFamily="34" charset="0"/>
              </a:rPr>
              <a:t>Το υπεροξείδιο και το υπεροξείδιο του υδρογόνου, παρουσία ελεύθερων ιόντων του σιδήρου ή του χαλκού που δρουν ως καταλύτες, αντιδρούν και παράγεται η </a:t>
            </a:r>
            <a:r>
              <a:rPr lang="el-GR" sz="4800" b="1" dirty="0" err="1">
                <a:solidFill>
                  <a:srgbClr val="FFFFFF"/>
                </a:solidFill>
                <a:latin typeface="Calibri" pitchFamily="34" charset="0"/>
              </a:rPr>
              <a:t>υδροξυλική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</a:rPr>
              <a:t> ρίζα.</a:t>
            </a:r>
            <a:endParaRPr lang="en-US" sz="48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64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7355" y="188640"/>
            <a:ext cx="1000911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Fe</a:t>
            </a:r>
            <a:r>
              <a:rPr lang="en-US" sz="6000" b="1" baseline="30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+2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+ 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en-US" sz="6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6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 Fe</a:t>
            </a:r>
            <a:r>
              <a:rPr lang="en-US" sz="6000" b="1" baseline="30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+3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 + 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Symbol"/>
              </a:rPr>
              <a:t>HO</a:t>
            </a:r>
            <a:r>
              <a:rPr lang="en-US" sz="60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Symbol"/>
              </a:rPr>
              <a:t>·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  + OH</a:t>
            </a:r>
            <a:r>
              <a:rPr lang="en-US" sz="6000" b="1" baseline="30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-  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(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Symbol"/>
              </a:rPr>
              <a:t>αντίδραση </a:t>
            </a: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Symbol"/>
              </a:rPr>
              <a:t>Fenton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)</a:t>
            </a:r>
            <a:endParaRPr lang="el-GR" sz="6000" b="1" baseline="30000" dirty="0">
              <a:solidFill>
                <a:srgbClr val="FFFF00"/>
              </a:solidFill>
              <a:latin typeface="Calibri" pitchFamily="34" charset="0"/>
              <a:cs typeface="Calibri" pitchFamily="34" charset="0"/>
              <a:sym typeface="Symbol"/>
            </a:endParaRPr>
          </a:p>
          <a:p>
            <a:pPr algn="ctr"/>
            <a:endParaRPr lang="el-GR" sz="6000" b="1" baseline="30000" dirty="0">
              <a:solidFill>
                <a:srgbClr val="FFFF00"/>
              </a:solidFill>
              <a:latin typeface="Calibri" pitchFamily="34" charset="0"/>
              <a:cs typeface="Calibri" pitchFamily="34" charset="0"/>
              <a:sym typeface="Symbol"/>
            </a:endParaRPr>
          </a:p>
          <a:p>
            <a:pPr algn="ctr"/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Fe</a:t>
            </a:r>
            <a:r>
              <a:rPr lang="en-US" sz="6000" b="1" baseline="30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+3  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6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60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.-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 Fe</a:t>
            </a:r>
            <a:r>
              <a:rPr lang="en-US" sz="6000" b="1" baseline="30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+2</a:t>
            </a:r>
            <a:r>
              <a:rPr lang="en-US" sz="60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 + O</a:t>
            </a:r>
            <a:r>
              <a:rPr lang="en-US" sz="6000" b="1" baseline="-25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2</a:t>
            </a:r>
          </a:p>
          <a:p>
            <a:pPr algn="ctr"/>
            <a:r>
              <a:rPr lang="en-US" sz="6000" baseline="30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______________________________________</a:t>
            </a:r>
            <a:endParaRPr lang="el-GR" sz="6000" baseline="30000" dirty="0">
              <a:solidFill>
                <a:srgbClr val="FFFF00"/>
              </a:solidFill>
              <a:latin typeface="Calibri" pitchFamily="34" charset="0"/>
              <a:cs typeface="Calibri" pitchFamily="34" charset="0"/>
              <a:sym typeface="Symbol"/>
            </a:endParaRPr>
          </a:p>
          <a:p>
            <a:r>
              <a:rPr lang="el-GR" sz="36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  <a:sym typeface="Symbol"/>
              </a:rPr>
              <a:t>Συνολική αντίδραση:</a:t>
            </a:r>
            <a:endParaRPr lang="en-US" sz="3600" baseline="30000" dirty="0">
              <a:solidFill>
                <a:srgbClr val="FFFFFF"/>
              </a:solidFill>
              <a:latin typeface="Calibri" pitchFamily="34" charset="0"/>
              <a:cs typeface="Calibri" pitchFamily="34" charset="0"/>
              <a:sym typeface="Symbol"/>
            </a:endParaRPr>
          </a:p>
        </p:txBody>
      </p:sp>
      <p:graphicFrame>
        <p:nvGraphicFramePr>
          <p:cNvPr id="3" name="Αντικείμενο 2"/>
          <p:cNvGraphicFramePr>
            <a:graphicFrameLocks noChangeAspect="1"/>
          </p:cNvGraphicFramePr>
          <p:nvPr>
            <p:extLst/>
          </p:nvPr>
        </p:nvGraphicFramePr>
        <p:xfrm>
          <a:off x="1815649" y="4869161"/>
          <a:ext cx="87725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MDLDrawObject Class" r:id="rId3" imgW="5286252" imgH="590615" progId="">
                  <p:embed/>
                </p:oleObj>
              </mc:Choice>
              <mc:Fallback>
                <p:oleObj name="MDLDrawObject Class" r:id="rId3" imgW="5286252" imgH="590615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5649" y="4869161"/>
                        <a:ext cx="8772525" cy="981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431705" y="5842139"/>
            <a:ext cx="61505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(αντίδραση </a:t>
            </a:r>
            <a:r>
              <a:rPr lang="en-US" sz="4400" b="1" dirty="0">
                <a:solidFill>
                  <a:srgbClr val="FFFFFF"/>
                </a:solidFill>
                <a:latin typeface="Calibri" pitchFamily="34" charset="0"/>
              </a:rPr>
              <a:t>Haber-Weiss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  <a:endParaRPr lang="en-US" sz="44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611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25219" y="234897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7348704" y="95563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Oval 6"/>
          <p:cNvSpPr/>
          <p:nvPr/>
        </p:nvSpPr>
        <p:spPr>
          <a:xfrm>
            <a:off x="7776621" y="1506023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Oval 7"/>
          <p:cNvSpPr/>
          <p:nvPr/>
        </p:nvSpPr>
        <p:spPr>
          <a:xfrm>
            <a:off x="8454597" y="835626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Oval 8"/>
          <p:cNvSpPr/>
          <p:nvPr/>
        </p:nvSpPr>
        <p:spPr>
          <a:xfrm>
            <a:off x="7699696" y="29736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Oval 9"/>
          <p:cNvSpPr/>
          <p:nvPr/>
        </p:nvSpPr>
        <p:spPr>
          <a:xfrm>
            <a:off x="8044940" y="1530383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Oval 12"/>
          <p:cNvSpPr/>
          <p:nvPr/>
        </p:nvSpPr>
        <p:spPr>
          <a:xfrm>
            <a:off x="7424795" y="338828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66878" y="249413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13" name="Oval 4"/>
          <p:cNvSpPr/>
          <p:nvPr/>
        </p:nvSpPr>
        <p:spPr>
          <a:xfrm>
            <a:off x="8454596" y="1115451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4" name="Oval 6"/>
          <p:cNvSpPr/>
          <p:nvPr/>
        </p:nvSpPr>
        <p:spPr>
          <a:xfrm>
            <a:off x="9619876" y="972674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" name="Oval 8"/>
          <p:cNvSpPr/>
          <p:nvPr/>
        </p:nvSpPr>
        <p:spPr>
          <a:xfrm>
            <a:off x="8938603" y="1537668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Oval 9"/>
          <p:cNvSpPr/>
          <p:nvPr/>
        </p:nvSpPr>
        <p:spPr>
          <a:xfrm>
            <a:off x="9224350" y="1537668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Oval 12"/>
          <p:cNvSpPr/>
          <p:nvPr/>
        </p:nvSpPr>
        <p:spPr>
          <a:xfrm>
            <a:off x="8567125" y="414917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21" name="Ομάδα 20"/>
          <p:cNvGrpSpPr/>
          <p:nvPr/>
        </p:nvGrpSpPr>
        <p:grpSpPr>
          <a:xfrm rot="10800000">
            <a:off x="9889246" y="694807"/>
            <a:ext cx="599242" cy="861984"/>
            <a:chOff x="5132577" y="3789040"/>
            <a:chExt cx="586971" cy="830997"/>
          </a:xfrm>
        </p:grpSpPr>
        <p:sp>
          <p:nvSpPr>
            <p:cNvPr id="22" name="Oval 31"/>
            <p:cNvSpPr/>
            <p:nvPr/>
          </p:nvSpPr>
          <p:spPr>
            <a:xfrm>
              <a:off x="5575548" y="4149096"/>
              <a:ext cx="144000" cy="1440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132577" y="3789040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FFFFFF"/>
                  </a:solidFill>
                  <a:latin typeface="Calibri" pitchFamily="34" charset="0"/>
                </a:rPr>
                <a:t>Η</a:t>
              </a:r>
              <a:endParaRPr lang="en-US" sz="4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4" name="Ομάδα 23"/>
          <p:cNvGrpSpPr/>
          <p:nvPr/>
        </p:nvGrpSpPr>
        <p:grpSpPr>
          <a:xfrm>
            <a:off x="6691588" y="620688"/>
            <a:ext cx="599242" cy="861984"/>
            <a:chOff x="5132577" y="3789040"/>
            <a:chExt cx="586971" cy="830997"/>
          </a:xfrm>
        </p:grpSpPr>
        <p:sp>
          <p:nvSpPr>
            <p:cNvPr id="25" name="Oval 31"/>
            <p:cNvSpPr/>
            <p:nvPr/>
          </p:nvSpPr>
          <p:spPr>
            <a:xfrm>
              <a:off x="5575548" y="4149096"/>
              <a:ext cx="144000" cy="1440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32577" y="3789040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FFFFFF"/>
                  </a:solidFill>
                  <a:latin typeface="Calibri" pitchFamily="34" charset="0"/>
                </a:rPr>
                <a:t>Η</a:t>
              </a:r>
              <a:endParaRPr lang="en-US" sz="4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397584" y="346132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28" name="Oval 3"/>
          <p:cNvSpPr/>
          <p:nvPr/>
        </p:nvSpPr>
        <p:spPr>
          <a:xfrm>
            <a:off x="2297113" y="946861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9" name="Oval 4"/>
          <p:cNvSpPr/>
          <p:nvPr/>
        </p:nvSpPr>
        <p:spPr>
          <a:xfrm>
            <a:off x="2297113" y="1242151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Oval 6"/>
          <p:cNvSpPr/>
          <p:nvPr/>
        </p:nvSpPr>
        <p:spPr>
          <a:xfrm>
            <a:off x="2748986" y="161725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1" name="Oval 7"/>
          <p:cNvSpPr/>
          <p:nvPr/>
        </p:nvSpPr>
        <p:spPr>
          <a:xfrm>
            <a:off x="3426962" y="946861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2" name="Oval 8"/>
          <p:cNvSpPr/>
          <p:nvPr/>
        </p:nvSpPr>
        <p:spPr>
          <a:xfrm>
            <a:off x="2672061" y="40860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Oval 9"/>
          <p:cNvSpPr/>
          <p:nvPr/>
        </p:nvSpPr>
        <p:spPr>
          <a:xfrm>
            <a:off x="3017305" y="16416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4" name="Oval 12"/>
          <p:cNvSpPr/>
          <p:nvPr/>
        </p:nvSpPr>
        <p:spPr>
          <a:xfrm>
            <a:off x="2397160" y="450063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539243" y="360648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6" name="Oval 3"/>
          <p:cNvSpPr/>
          <p:nvPr/>
        </p:nvSpPr>
        <p:spPr>
          <a:xfrm>
            <a:off x="2985948" y="360648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7" name="Oval 4"/>
          <p:cNvSpPr/>
          <p:nvPr/>
        </p:nvSpPr>
        <p:spPr>
          <a:xfrm>
            <a:off x="3426961" y="1226686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val 6"/>
          <p:cNvSpPr/>
          <p:nvPr/>
        </p:nvSpPr>
        <p:spPr>
          <a:xfrm>
            <a:off x="4592241" y="1210228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Oval 7"/>
          <p:cNvSpPr/>
          <p:nvPr/>
        </p:nvSpPr>
        <p:spPr>
          <a:xfrm>
            <a:off x="4579089" y="914938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Oval 8"/>
          <p:cNvSpPr/>
          <p:nvPr/>
        </p:nvSpPr>
        <p:spPr>
          <a:xfrm>
            <a:off x="3910968" y="1648903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Oval 9"/>
          <p:cNvSpPr/>
          <p:nvPr/>
        </p:nvSpPr>
        <p:spPr>
          <a:xfrm>
            <a:off x="4196715" y="1648903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Oval 12"/>
          <p:cNvSpPr/>
          <p:nvPr/>
        </p:nvSpPr>
        <p:spPr>
          <a:xfrm>
            <a:off x="3539490" y="526152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31"/>
          <p:cNvSpPr/>
          <p:nvPr/>
        </p:nvSpPr>
        <p:spPr>
          <a:xfrm>
            <a:off x="3971618" y="365247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Συν 1"/>
          <p:cNvSpPr/>
          <p:nvPr/>
        </p:nvSpPr>
        <p:spPr>
          <a:xfrm>
            <a:off x="5435318" y="65825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45" name="Ομάδα 44"/>
          <p:cNvGrpSpPr/>
          <p:nvPr/>
        </p:nvGrpSpPr>
        <p:grpSpPr>
          <a:xfrm>
            <a:off x="1346807" y="4158280"/>
            <a:ext cx="2511152" cy="1569660"/>
            <a:chOff x="3498748" y="3669080"/>
            <a:chExt cx="2511152" cy="1569660"/>
          </a:xfrm>
        </p:grpSpPr>
        <p:sp>
          <p:nvSpPr>
            <p:cNvPr id="46" name="TextBox 45"/>
            <p:cNvSpPr txBox="1"/>
            <p:nvPr/>
          </p:nvSpPr>
          <p:spPr>
            <a:xfrm>
              <a:off x="3618570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47" name="Oval 3"/>
            <p:cNvSpPr/>
            <p:nvPr/>
          </p:nvSpPr>
          <p:spPr>
            <a:xfrm>
              <a:off x="3498748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Oval 4"/>
            <p:cNvSpPr/>
            <p:nvPr/>
          </p:nvSpPr>
          <p:spPr>
            <a:xfrm>
              <a:off x="3498748" y="455058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9" name="Oval 6"/>
            <p:cNvSpPr/>
            <p:nvPr/>
          </p:nvSpPr>
          <p:spPr>
            <a:xfrm>
              <a:off x="4097664" y="4943110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" name="Oval 7"/>
            <p:cNvSpPr/>
            <p:nvPr/>
          </p:nvSpPr>
          <p:spPr>
            <a:xfrm>
              <a:off x="4628597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1" name="Oval 8"/>
            <p:cNvSpPr/>
            <p:nvPr/>
          </p:nvSpPr>
          <p:spPr>
            <a:xfrm>
              <a:off x="3873696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2" name="Oval 9"/>
            <p:cNvSpPr/>
            <p:nvPr/>
          </p:nvSpPr>
          <p:spPr>
            <a:xfrm>
              <a:off x="4182824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3" name="Oval 12"/>
            <p:cNvSpPr/>
            <p:nvPr/>
          </p:nvSpPr>
          <p:spPr>
            <a:xfrm>
              <a:off x="3617899" y="3758495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760229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55" name="Oval 3"/>
            <p:cNvSpPr/>
            <p:nvPr/>
          </p:nvSpPr>
          <p:spPr>
            <a:xfrm>
              <a:off x="5222061" y="4984721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6" name="Oval 4"/>
            <p:cNvSpPr/>
            <p:nvPr/>
          </p:nvSpPr>
          <p:spPr>
            <a:xfrm>
              <a:off x="4628596" y="4535118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7" name="Oval 6"/>
            <p:cNvSpPr/>
            <p:nvPr/>
          </p:nvSpPr>
          <p:spPr>
            <a:xfrm>
              <a:off x="5793876" y="451866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8" name="Oval 7"/>
            <p:cNvSpPr/>
            <p:nvPr/>
          </p:nvSpPr>
          <p:spPr>
            <a:xfrm>
              <a:off x="5780724" y="422337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9" name="Oval 8"/>
            <p:cNvSpPr/>
            <p:nvPr/>
          </p:nvSpPr>
          <p:spPr>
            <a:xfrm>
              <a:off x="5015355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0" name="Oval 9"/>
            <p:cNvSpPr/>
            <p:nvPr/>
          </p:nvSpPr>
          <p:spPr>
            <a:xfrm>
              <a:off x="5324483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" name="Oval 12"/>
            <p:cNvSpPr/>
            <p:nvPr/>
          </p:nvSpPr>
          <p:spPr>
            <a:xfrm>
              <a:off x="4760229" y="3834584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5302784" y="4160496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63" name="Oval 3"/>
          <p:cNvSpPr/>
          <p:nvPr/>
        </p:nvSpPr>
        <p:spPr>
          <a:xfrm>
            <a:off x="5239658" y="4861106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Oval 4"/>
          <p:cNvSpPr/>
          <p:nvPr/>
        </p:nvSpPr>
        <p:spPr>
          <a:xfrm>
            <a:off x="6337402" y="5039784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5" name="Oval 6"/>
          <p:cNvSpPr/>
          <p:nvPr/>
        </p:nvSpPr>
        <p:spPr>
          <a:xfrm>
            <a:off x="5654186" y="5431622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6" name="Oval 7"/>
          <p:cNvSpPr/>
          <p:nvPr/>
        </p:nvSpPr>
        <p:spPr>
          <a:xfrm>
            <a:off x="6332162" y="476122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7" name="Oval 8"/>
          <p:cNvSpPr/>
          <p:nvPr/>
        </p:nvSpPr>
        <p:spPr>
          <a:xfrm>
            <a:off x="5577261" y="4149081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8" name="Oval 9"/>
          <p:cNvSpPr/>
          <p:nvPr/>
        </p:nvSpPr>
        <p:spPr>
          <a:xfrm>
            <a:off x="5922505" y="5455982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Oval 12"/>
          <p:cNvSpPr/>
          <p:nvPr/>
        </p:nvSpPr>
        <p:spPr>
          <a:xfrm>
            <a:off x="5314840" y="425110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1" name="Oval 3"/>
          <p:cNvSpPr/>
          <p:nvPr/>
        </p:nvSpPr>
        <p:spPr>
          <a:xfrm>
            <a:off x="5874726" y="4158281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83" name="Ομάδα 82"/>
          <p:cNvGrpSpPr/>
          <p:nvPr/>
        </p:nvGrpSpPr>
        <p:grpSpPr>
          <a:xfrm>
            <a:off x="4583832" y="4511232"/>
            <a:ext cx="599242" cy="861984"/>
            <a:chOff x="5132577" y="3789040"/>
            <a:chExt cx="586971" cy="830997"/>
          </a:xfrm>
        </p:grpSpPr>
        <p:sp>
          <p:nvSpPr>
            <p:cNvPr id="84" name="Oval 31"/>
            <p:cNvSpPr/>
            <p:nvPr/>
          </p:nvSpPr>
          <p:spPr>
            <a:xfrm>
              <a:off x="5575548" y="4149096"/>
              <a:ext cx="144000" cy="1440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132577" y="3789040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FFFFFF"/>
                  </a:solidFill>
                  <a:latin typeface="Calibri" pitchFamily="34" charset="0"/>
                </a:rPr>
                <a:t>Η</a:t>
              </a:r>
              <a:endParaRPr lang="en-US" sz="4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89" name="TextBox 88"/>
          <p:cNvSpPr txBox="1"/>
          <p:nvPr/>
        </p:nvSpPr>
        <p:spPr>
          <a:xfrm>
            <a:off x="8962922" y="4020758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90" name="Oval 3"/>
          <p:cNvSpPr/>
          <p:nvPr/>
        </p:nvSpPr>
        <p:spPr>
          <a:xfrm>
            <a:off x="8850713" y="472136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1" name="Oval 4"/>
          <p:cNvSpPr/>
          <p:nvPr/>
        </p:nvSpPr>
        <p:spPr>
          <a:xfrm>
            <a:off x="10006653" y="4787791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2" name="Oval 6"/>
          <p:cNvSpPr/>
          <p:nvPr/>
        </p:nvSpPr>
        <p:spPr>
          <a:xfrm>
            <a:off x="9229668" y="532657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3" name="Oval 7"/>
          <p:cNvSpPr/>
          <p:nvPr/>
        </p:nvSpPr>
        <p:spPr>
          <a:xfrm>
            <a:off x="9988948" y="4488492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5" name="Oval 9"/>
          <p:cNvSpPr/>
          <p:nvPr/>
        </p:nvSpPr>
        <p:spPr>
          <a:xfrm>
            <a:off x="9547988" y="530120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96" name="Oval 12"/>
          <p:cNvSpPr/>
          <p:nvPr/>
        </p:nvSpPr>
        <p:spPr>
          <a:xfrm>
            <a:off x="8925895" y="4111371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grpSp>
        <p:nvGrpSpPr>
          <p:cNvPr id="98" name="Ομάδα 97"/>
          <p:cNvGrpSpPr/>
          <p:nvPr/>
        </p:nvGrpSpPr>
        <p:grpSpPr>
          <a:xfrm>
            <a:off x="8194887" y="4371494"/>
            <a:ext cx="599242" cy="861984"/>
            <a:chOff x="5132577" y="3789040"/>
            <a:chExt cx="586971" cy="830997"/>
          </a:xfrm>
        </p:grpSpPr>
        <p:sp>
          <p:nvSpPr>
            <p:cNvPr id="99" name="Oval 31"/>
            <p:cNvSpPr/>
            <p:nvPr/>
          </p:nvSpPr>
          <p:spPr>
            <a:xfrm>
              <a:off x="5575548" y="4149096"/>
              <a:ext cx="144000" cy="14400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132577" y="3789040"/>
              <a:ext cx="57259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4800" b="1" dirty="0">
                  <a:solidFill>
                    <a:srgbClr val="FFFFFF"/>
                  </a:solidFill>
                  <a:latin typeface="Calibri" pitchFamily="34" charset="0"/>
                </a:rPr>
                <a:t>Η</a:t>
              </a:r>
              <a:endParaRPr lang="en-US" sz="480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101" name="Oval 31"/>
          <p:cNvSpPr/>
          <p:nvPr/>
        </p:nvSpPr>
        <p:spPr>
          <a:xfrm>
            <a:off x="9370181" y="3933057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03" name="Ευθύγραμμο βέλος σύνδεσης 102"/>
          <p:cNvCxnSpPr/>
          <p:nvPr/>
        </p:nvCxnSpPr>
        <p:spPr>
          <a:xfrm flipH="1">
            <a:off x="3749948" y="1877606"/>
            <a:ext cx="2074143" cy="21431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Ευθύγραμμο βέλος σύνδεσης 104"/>
          <p:cNvCxnSpPr/>
          <p:nvPr/>
        </p:nvCxnSpPr>
        <p:spPr>
          <a:xfrm>
            <a:off x="5824090" y="1903868"/>
            <a:ext cx="0" cy="211689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Ευθύγραμμο βέλος σύνδεσης 106"/>
          <p:cNvCxnSpPr/>
          <p:nvPr/>
        </p:nvCxnSpPr>
        <p:spPr>
          <a:xfrm>
            <a:off x="5824091" y="1872982"/>
            <a:ext cx="3039053" cy="205485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1746207" y="5661249"/>
            <a:ext cx="18077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Οξυγόνο</a:t>
            </a:r>
          </a:p>
          <a:p>
            <a:pPr algn="ctr"/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Ο</a:t>
            </a:r>
            <a:r>
              <a:rPr lang="el-GR" sz="3600" baseline="-25000" dirty="0">
                <a:solidFill>
                  <a:srgbClr val="FFFFFF"/>
                </a:solidFill>
                <a:latin typeface="Calibri" pitchFamily="34" charset="0"/>
              </a:rPr>
              <a:t>2</a:t>
            </a:r>
            <a:endParaRPr lang="en-US" sz="36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038994" y="5727941"/>
            <a:ext cx="211487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Υδροξύλιο</a:t>
            </a:r>
          </a:p>
          <a:p>
            <a:pPr algn="ctr"/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ΗΟ</a:t>
            </a:r>
            <a:r>
              <a:rPr lang="el-GR" sz="3600" baseline="30000" dirty="0">
                <a:solidFill>
                  <a:srgbClr val="FFFFFF"/>
                </a:solidFill>
                <a:latin typeface="Calibri" pitchFamily="34" charset="0"/>
              </a:rPr>
              <a:t>-</a:t>
            </a:r>
            <a:endParaRPr lang="en-US" sz="3600" baseline="300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7824192" y="5648335"/>
            <a:ext cx="32060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 err="1">
                <a:solidFill>
                  <a:srgbClr val="FFFFFF"/>
                </a:solidFill>
                <a:latin typeface="Calibri" pitchFamily="34" charset="0"/>
              </a:rPr>
              <a:t>Υδροξυλική</a:t>
            </a:r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 ρίζα</a:t>
            </a:r>
          </a:p>
          <a:p>
            <a:pPr algn="ctr"/>
            <a:r>
              <a:rPr lang="el-GR" sz="3600" dirty="0">
                <a:solidFill>
                  <a:srgbClr val="FFFFFF"/>
                </a:solidFill>
                <a:latin typeface="Calibri" pitchFamily="34" charset="0"/>
              </a:rPr>
              <a:t>ΗΟ</a:t>
            </a:r>
            <a:r>
              <a:rPr lang="el-GR" sz="4800" baseline="30000" dirty="0">
                <a:solidFill>
                  <a:srgbClr val="FFFFFF"/>
                </a:solidFill>
                <a:latin typeface="Calibri" pitchFamily="34" charset="0"/>
              </a:rPr>
              <a:t>.</a:t>
            </a:r>
            <a:endParaRPr lang="en-US" sz="4800" baseline="30000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246791" y="1833282"/>
            <a:ext cx="8921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4000" b="1" baseline="30000" dirty="0">
                <a:solidFill>
                  <a:srgbClr val="FFFFFF"/>
                </a:solidFill>
                <a:latin typeface="Calibri" pitchFamily="34" charset="0"/>
              </a:rPr>
              <a:t>-.</a:t>
            </a:r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Ο</a:t>
            </a:r>
            <a:r>
              <a:rPr lang="el-GR" sz="4000" b="1" baseline="-25000" dirty="0">
                <a:solidFill>
                  <a:srgbClr val="FFFFFF"/>
                </a:solidFill>
                <a:latin typeface="Calibri" pitchFamily="34" charset="0"/>
              </a:rPr>
              <a:t>2</a:t>
            </a:r>
            <a:endParaRPr lang="en-US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768408" y="1664632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Η</a:t>
            </a:r>
            <a:r>
              <a:rPr lang="el-GR" sz="4000" b="1" baseline="-25000" dirty="0">
                <a:solidFill>
                  <a:srgbClr val="FFFFFF"/>
                </a:solidFill>
                <a:latin typeface="Calibri" pitchFamily="34" charset="0"/>
              </a:rPr>
              <a:t>2</a:t>
            </a:r>
            <a:r>
              <a:rPr lang="el-GR" sz="4000" b="1" dirty="0">
                <a:solidFill>
                  <a:srgbClr val="FFFFFF"/>
                </a:solidFill>
                <a:latin typeface="Calibri" pitchFamily="34" charset="0"/>
              </a:rPr>
              <a:t>Ο</a:t>
            </a:r>
            <a:r>
              <a:rPr lang="el-GR" sz="4000" b="1" baseline="-25000" dirty="0">
                <a:solidFill>
                  <a:srgbClr val="FFFFFF"/>
                </a:solidFill>
                <a:latin typeface="Calibri" pitchFamily="34" charset="0"/>
              </a:rPr>
              <a:t>2</a:t>
            </a:r>
            <a:endParaRPr lang="en-US" sz="40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224350" y="2492897"/>
            <a:ext cx="1908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Μονήρες ηλεκτρόνιο</a:t>
            </a:r>
            <a:endParaRPr lang="en-US" sz="2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7" name="Straight Arrow Connector 30"/>
          <p:cNvCxnSpPr/>
          <p:nvPr/>
        </p:nvCxnSpPr>
        <p:spPr>
          <a:xfrm flipH="1">
            <a:off x="9570894" y="3367013"/>
            <a:ext cx="630405" cy="59175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8"/>
          <p:cNvSpPr/>
          <p:nvPr/>
        </p:nvSpPr>
        <p:spPr>
          <a:xfrm>
            <a:off x="8007981" y="26968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1" name="Oval 7"/>
          <p:cNvSpPr/>
          <p:nvPr/>
        </p:nvSpPr>
        <p:spPr>
          <a:xfrm>
            <a:off x="8910739" y="290537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22" name="Oval 7"/>
          <p:cNvSpPr/>
          <p:nvPr/>
        </p:nvSpPr>
        <p:spPr>
          <a:xfrm>
            <a:off x="9149640" y="290537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77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127448" y="1772817"/>
            <a:ext cx="10009112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400" b="1" dirty="0" err="1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Υδροξυλική</a:t>
            </a:r>
            <a:r>
              <a:rPr lang="el-GR" sz="44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ρίζα</a:t>
            </a:r>
          </a:p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Είναι ρίζα γιατί διαθέτει ένα ελεύθερο, μονήρες ηλεκτρόνιο.</a:t>
            </a:r>
          </a:p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Είναι η ουδέτερη μορφή του υδροξυλίου (ΟΗ</a:t>
            </a:r>
            <a:r>
              <a:rPr lang="el-GR" sz="32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).</a:t>
            </a:r>
          </a:p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Είναι μια ενεργός μορφή (είδος) του μοριακού οξυγόνου.</a:t>
            </a:r>
          </a:p>
          <a:p>
            <a:pPr algn="ctr"/>
            <a:r>
              <a:rPr lang="el-GR" sz="32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Ενεργός μορφή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= μεγάλη ικανότητα συμμετοχής σε αντιδράσεις καθώς το μονήρες ηλεκτρόνιο αναζητεί ένα άλλο ηλεκτρόνιο για να συζευχθεί</a:t>
            </a:r>
            <a:r>
              <a:rPr lang="el-GR" sz="32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</a:t>
            </a:r>
            <a:endParaRPr lang="el-GR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45361" y="109914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FFFF"/>
                </a:solidFill>
              </a:rPr>
              <a:t>H</a:t>
            </a:r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5838747" y="368990"/>
            <a:ext cx="216024" cy="21602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66250" y="134680"/>
            <a:ext cx="19082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Μονήρες ηλεκτρόνιο</a:t>
            </a:r>
            <a:endParaRPr lang="en-US" sz="2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6148694" y="476673"/>
            <a:ext cx="1243450" cy="1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9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055033" y="661053"/>
            <a:ext cx="166603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Οξυγόνο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32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)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9" name="Right Arrow 18"/>
          <p:cNvSpPr/>
          <p:nvPr/>
        </p:nvSpPr>
        <p:spPr>
          <a:xfrm>
            <a:off x="3947610" y="1118955"/>
            <a:ext cx="1368152" cy="254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113398" y="695706"/>
            <a:ext cx="22753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Υπεροξείδιο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32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.-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00998" y="589249"/>
            <a:ext cx="862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1845841" y="2504509"/>
            <a:ext cx="227536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Υπεροξείδιο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32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.-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)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0" name="Right Arrow 69"/>
          <p:cNvSpPr/>
          <p:nvPr/>
        </p:nvSpPr>
        <p:spPr>
          <a:xfrm>
            <a:off x="4200997" y="2669814"/>
            <a:ext cx="1368152" cy="254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496680" y="2212122"/>
            <a:ext cx="862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4249367" y="2780929"/>
            <a:ext cx="12490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2H+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5735961" y="2276873"/>
            <a:ext cx="1710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en-US" sz="6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6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6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60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888050" y="4437112"/>
            <a:ext cx="12009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H</a:t>
            </a:r>
            <a:r>
              <a:rPr lang="en-US" sz="4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40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0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7" name="Right Arrow 116"/>
          <p:cNvSpPr/>
          <p:nvPr/>
        </p:nvSpPr>
        <p:spPr>
          <a:xfrm>
            <a:off x="4121207" y="4653137"/>
            <a:ext cx="1368152" cy="2541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264393" y="4212378"/>
            <a:ext cx="8627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+ 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e</a:t>
            </a:r>
            <a:r>
              <a:rPr lang="en-US" sz="32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5637885" y="3986222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FFFF"/>
                </a:solidFill>
              </a:rPr>
              <a:t>H</a:t>
            </a:r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8199965" y="4212377"/>
            <a:ext cx="220132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Υδροξυλική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ρίζα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7410290" y="5769254"/>
            <a:ext cx="3780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Οι ενεργές μορφές οξυγόνου (</a:t>
            </a:r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ROS)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7796319" y="2288485"/>
            <a:ext cx="281660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Υπεροξείδιο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32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του υδρογόνου</a:t>
            </a:r>
            <a:endParaRPr lang="en-US" sz="32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Up Arrow 1"/>
          <p:cNvSpPr/>
          <p:nvPr/>
        </p:nvSpPr>
        <p:spPr>
          <a:xfrm>
            <a:off x="9188524" y="5316053"/>
            <a:ext cx="395775" cy="4796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585697" y="400730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4" name="Oval 3"/>
          <p:cNvSpPr/>
          <p:nvPr/>
        </p:nvSpPr>
        <p:spPr>
          <a:xfrm>
            <a:off x="5485226" y="100145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5" name="Oval 4"/>
          <p:cNvSpPr/>
          <p:nvPr/>
        </p:nvSpPr>
        <p:spPr>
          <a:xfrm>
            <a:off x="5485226" y="129674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val 6"/>
          <p:cNvSpPr/>
          <p:nvPr/>
        </p:nvSpPr>
        <p:spPr>
          <a:xfrm>
            <a:off x="5937099" y="1671856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Oval 7"/>
          <p:cNvSpPr/>
          <p:nvPr/>
        </p:nvSpPr>
        <p:spPr>
          <a:xfrm>
            <a:off x="6615075" y="100145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5" name="Oval 8"/>
          <p:cNvSpPr/>
          <p:nvPr/>
        </p:nvSpPr>
        <p:spPr>
          <a:xfrm>
            <a:off x="5860174" y="46319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9"/>
          <p:cNvSpPr/>
          <p:nvPr/>
        </p:nvSpPr>
        <p:spPr>
          <a:xfrm>
            <a:off x="6205418" y="1696216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4" name="Oval 12"/>
          <p:cNvSpPr/>
          <p:nvPr/>
        </p:nvSpPr>
        <p:spPr>
          <a:xfrm>
            <a:off x="5585273" y="504661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727356" y="415246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56" name="Oval 3"/>
          <p:cNvSpPr/>
          <p:nvPr/>
        </p:nvSpPr>
        <p:spPr>
          <a:xfrm>
            <a:off x="6174061" y="415246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Oval 4"/>
          <p:cNvSpPr/>
          <p:nvPr/>
        </p:nvSpPr>
        <p:spPr>
          <a:xfrm>
            <a:off x="6615074" y="1281284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Oval 6"/>
          <p:cNvSpPr/>
          <p:nvPr/>
        </p:nvSpPr>
        <p:spPr>
          <a:xfrm>
            <a:off x="7780354" y="1264826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Oval 7"/>
          <p:cNvSpPr/>
          <p:nvPr/>
        </p:nvSpPr>
        <p:spPr>
          <a:xfrm>
            <a:off x="7767202" y="969536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Oval 8"/>
          <p:cNvSpPr/>
          <p:nvPr/>
        </p:nvSpPr>
        <p:spPr>
          <a:xfrm>
            <a:off x="7099081" y="1703501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1" name="Oval 9"/>
          <p:cNvSpPr/>
          <p:nvPr/>
        </p:nvSpPr>
        <p:spPr>
          <a:xfrm>
            <a:off x="7384828" y="1703501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2" name="Oval 12"/>
          <p:cNvSpPr/>
          <p:nvPr/>
        </p:nvSpPr>
        <p:spPr>
          <a:xfrm>
            <a:off x="6727603" y="580750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3" name="Oval 31"/>
          <p:cNvSpPr/>
          <p:nvPr/>
        </p:nvSpPr>
        <p:spPr>
          <a:xfrm>
            <a:off x="7159731" y="419845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Oval 31"/>
          <p:cNvSpPr/>
          <p:nvPr/>
        </p:nvSpPr>
        <p:spPr>
          <a:xfrm>
            <a:off x="7530172" y="4282390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105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7" name="Text Box 5"/>
          <p:cNvSpPr txBox="1">
            <a:spLocks noChangeArrowheads="1"/>
          </p:cNvSpPr>
          <p:nvPr/>
        </p:nvSpPr>
        <p:spPr bwMode="auto">
          <a:xfrm>
            <a:off x="9048750" y="1"/>
            <a:ext cx="14414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b="1">
                <a:solidFill>
                  <a:srgbClr val="000000"/>
                </a:solidFill>
              </a:rPr>
              <a:t>H</a:t>
            </a:r>
            <a:r>
              <a:rPr lang="en-GB" sz="4000" b="1" baseline="-25000">
                <a:solidFill>
                  <a:srgbClr val="000000"/>
                </a:solidFill>
              </a:rPr>
              <a:t>2</a:t>
            </a:r>
            <a:r>
              <a:rPr lang="en-GB" sz="4000" b="1">
                <a:solidFill>
                  <a:srgbClr val="000000"/>
                </a:solidFill>
              </a:rPr>
              <a:t>O</a:t>
            </a:r>
            <a:r>
              <a:rPr lang="en-GB" sz="4000" b="1" baseline="-25000">
                <a:solidFill>
                  <a:srgbClr val="000000"/>
                </a:solidFill>
              </a:rPr>
              <a:t>2</a:t>
            </a:r>
            <a:endParaRPr lang="en-GB" sz="4000" b="1">
              <a:solidFill>
                <a:srgbClr val="000000"/>
              </a:solidFill>
            </a:endParaRPr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1992313" y="115889"/>
            <a:ext cx="7921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4000" b="1">
                <a:solidFill>
                  <a:srgbClr val="000000"/>
                </a:solidFill>
              </a:rPr>
              <a:t>O</a:t>
            </a:r>
            <a:r>
              <a:rPr lang="en-GB" sz="4000" b="1" baseline="-25000">
                <a:solidFill>
                  <a:srgbClr val="000000"/>
                </a:solidFill>
              </a:rPr>
              <a:t>2</a:t>
            </a:r>
            <a:endParaRPr lang="en-GB" sz="4000" b="1">
              <a:solidFill>
                <a:srgbClr val="000000"/>
              </a:solidFill>
            </a:endParaRPr>
          </a:p>
        </p:txBody>
      </p: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4843464" y="2492375"/>
            <a:ext cx="1958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400" b="1">
                <a:solidFill>
                  <a:srgbClr val="000000"/>
                </a:solidFill>
              </a:rPr>
              <a:t>Υπεροξείδιο</a:t>
            </a:r>
            <a:endParaRPr lang="en-GB" sz="2400" b="1">
              <a:solidFill>
                <a:srgbClr val="000000"/>
              </a:solidFill>
            </a:endParaRPr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>
            <a:off x="9696450" y="3500439"/>
            <a:ext cx="0" cy="6492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41324" name="Text Box 12"/>
          <p:cNvSpPr txBox="1">
            <a:spLocks noChangeArrowheads="1"/>
          </p:cNvSpPr>
          <p:nvPr/>
        </p:nvSpPr>
        <p:spPr bwMode="auto">
          <a:xfrm>
            <a:off x="10056813" y="3933825"/>
            <a:ext cx="8683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3200" b="1">
                <a:solidFill>
                  <a:srgbClr val="000000"/>
                </a:solidFill>
              </a:rPr>
              <a:t>HO</a:t>
            </a:r>
            <a:r>
              <a:rPr lang="en-GB" sz="3200" b="1" baseline="3000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41331" name="Line 19"/>
          <p:cNvSpPr>
            <a:spLocks noChangeShapeType="1"/>
          </p:cNvSpPr>
          <p:nvPr/>
        </p:nvSpPr>
        <p:spPr bwMode="auto">
          <a:xfrm>
            <a:off x="3000376" y="2565400"/>
            <a:ext cx="360363" cy="863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47" name="Oval 25"/>
          <p:cNvSpPr>
            <a:spLocks noChangeArrowheads="1"/>
          </p:cNvSpPr>
          <p:nvPr/>
        </p:nvSpPr>
        <p:spPr bwMode="auto">
          <a:xfrm>
            <a:off x="4674068" y="3284985"/>
            <a:ext cx="369995" cy="372083"/>
          </a:xfrm>
          <a:prstGeom prst="ellipse">
            <a:avLst/>
          </a:prstGeom>
          <a:solidFill>
            <a:srgbClr val="CC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95250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5159897" y="1844824"/>
            <a:ext cx="478521" cy="15486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19937" y="2204864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>
                <a:solidFill>
                  <a:srgbClr val="FFFFFF"/>
                </a:solidFill>
              </a:rPr>
              <a:t>+ ενέργεια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359696" y="4938081"/>
            <a:ext cx="442178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Μονήρες οξυγόνο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sz="4400" b="1" baseline="30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1</a:t>
            </a:r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O</a:t>
            </a:r>
            <a:r>
              <a:rPr lang="en-US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9" name="Oval 25"/>
          <p:cNvSpPr>
            <a:spLocks noChangeArrowheads="1"/>
          </p:cNvSpPr>
          <p:nvPr/>
        </p:nvSpPr>
        <p:spPr bwMode="auto">
          <a:xfrm>
            <a:off x="5796982" y="3314980"/>
            <a:ext cx="369995" cy="372083"/>
          </a:xfrm>
          <a:prstGeom prst="ellipse">
            <a:avLst/>
          </a:prstGeom>
          <a:solidFill>
            <a:srgbClr val="CC33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41" name="Rectangle 34"/>
          <p:cNvSpPr/>
          <p:nvPr/>
        </p:nvSpPr>
        <p:spPr>
          <a:xfrm>
            <a:off x="6639785" y="773985"/>
            <a:ext cx="38164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μοριακό οξυγόνο</a:t>
            </a:r>
          </a:p>
          <a:p>
            <a:pPr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3600" b="1" baseline="-25000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2</a:t>
            </a:r>
          </a:p>
        </p:txBody>
      </p:sp>
      <p:grpSp>
        <p:nvGrpSpPr>
          <p:cNvPr id="42" name="Ομάδα 41"/>
          <p:cNvGrpSpPr/>
          <p:nvPr/>
        </p:nvGrpSpPr>
        <p:grpSpPr>
          <a:xfrm rot="10800000">
            <a:off x="4118033" y="188640"/>
            <a:ext cx="2511152" cy="1569660"/>
            <a:chOff x="3498748" y="3669080"/>
            <a:chExt cx="2511152" cy="1569660"/>
          </a:xfrm>
        </p:grpSpPr>
        <p:sp>
          <p:nvSpPr>
            <p:cNvPr id="43" name="TextBox 42"/>
            <p:cNvSpPr txBox="1"/>
            <p:nvPr/>
          </p:nvSpPr>
          <p:spPr>
            <a:xfrm>
              <a:off x="3618570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46" name="Oval 3"/>
            <p:cNvSpPr/>
            <p:nvPr/>
          </p:nvSpPr>
          <p:spPr>
            <a:xfrm>
              <a:off x="3498748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48" name="Oval 4"/>
            <p:cNvSpPr/>
            <p:nvPr/>
          </p:nvSpPr>
          <p:spPr>
            <a:xfrm>
              <a:off x="3498748" y="455058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0" name="Oval 6"/>
            <p:cNvSpPr/>
            <p:nvPr/>
          </p:nvSpPr>
          <p:spPr>
            <a:xfrm>
              <a:off x="4097664" y="4943110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4" name="Oval 7"/>
            <p:cNvSpPr/>
            <p:nvPr/>
          </p:nvSpPr>
          <p:spPr>
            <a:xfrm>
              <a:off x="4628597" y="4255293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55" name="Oval 8"/>
            <p:cNvSpPr/>
            <p:nvPr/>
          </p:nvSpPr>
          <p:spPr>
            <a:xfrm>
              <a:off x="3873696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0" name="Oval 9"/>
            <p:cNvSpPr/>
            <p:nvPr/>
          </p:nvSpPr>
          <p:spPr>
            <a:xfrm>
              <a:off x="4182824" y="3717032"/>
              <a:ext cx="216024" cy="216024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1" name="Oval 12"/>
            <p:cNvSpPr/>
            <p:nvPr/>
          </p:nvSpPr>
          <p:spPr>
            <a:xfrm>
              <a:off x="3617899" y="3758495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760229" y="3669080"/>
              <a:ext cx="114165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9600" b="1" dirty="0">
                  <a:solidFill>
                    <a:srgbClr val="FFFFFF"/>
                  </a:solidFill>
                </a:rPr>
                <a:t>Ο</a:t>
              </a:r>
              <a:endParaRPr lang="en-US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63" name="Oval 3"/>
            <p:cNvSpPr/>
            <p:nvPr/>
          </p:nvSpPr>
          <p:spPr>
            <a:xfrm>
              <a:off x="5222061" y="4984721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4" name="Oval 4"/>
            <p:cNvSpPr/>
            <p:nvPr/>
          </p:nvSpPr>
          <p:spPr>
            <a:xfrm>
              <a:off x="4628596" y="4535118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5" name="Oval 6"/>
            <p:cNvSpPr/>
            <p:nvPr/>
          </p:nvSpPr>
          <p:spPr>
            <a:xfrm>
              <a:off x="5793876" y="451866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6" name="Oval 7"/>
            <p:cNvSpPr/>
            <p:nvPr/>
          </p:nvSpPr>
          <p:spPr>
            <a:xfrm>
              <a:off x="5780724" y="4223370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7" name="Oval 8"/>
            <p:cNvSpPr/>
            <p:nvPr/>
          </p:nvSpPr>
          <p:spPr>
            <a:xfrm>
              <a:off x="5015355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8" name="Oval 9"/>
            <p:cNvSpPr/>
            <p:nvPr/>
          </p:nvSpPr>
          <p:spPr>
            <a:xfrm>
              <a:off x="5324483" y="3726572"/>
              <a:ext cx="216024" cy="216024"/>
            </a:xfrm>
            <a:prstGeom prst="ellipse">
              <a:avLst/>
            </a:prstGeom>
            <a:solidFill>
              <a:srgbClr val="C000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9" name="Oval 12"/>
            <p:cNvSpPr/>
            <p:nvPr/>
          </p:nvSpPr>
          <p:spPr>
            <a:xfrm>
              <a:off x="4760229" y="3834584"/>
              <a:ext cx="1129849" cy="1260140"/>
            </a:xfrm>
            <a:prstGeom prst="ellipse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 rot="10800000">
            <a:off x="5423991" y="3314979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73" name="Oval 3"/>
          <p:cNvSpPr/>
          <p:nvPr/>
        </p:nvSpPr>
        <p:spPr>
          <a:xfrm rot="10800000">
            <a:off x="6469447" y="4082402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4" name="Oval 4"/>
          <p:cNvSpPr/>
          <p:nvPr/>
        </p:nvSpPr>
        <p:spPr>
          <a:xfrm rot="10800000">
            <a:off x="6469447" y="3787112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Oval 6"/>
          <p:cNvSpPr/>
          <p:nvPr/>
        </p:nvSpPr>
        <p:spPr>
          <a:xfrm rot="10800000">
            <a:off x="5870531" y="3394585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6" name="Oval 7"/>
          <p:cNvSpPr/>
          <p:nvPr/>
        </p:nvSpPr>
        <p:spPr>
          <a:xfrm rot="10800000">
            <a:off x="5339598" y="4082402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7" name="Oval 8"/>
          <p:cNvSpPr/>
          <p:nvPr/>
        </p:nvSpPr>
        <p:spPr>
          <a:xfrm rot="10800000">
            <a:off x="6094499" y="4620663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8" name="Oval 9"/>
          <p:cNvSpPr/>
          <p:nvPr/>
        </p:nvSpPr>
        <p:spPr>
          <a:xfrm rot="10800000">
            <a:off x="5785371" y="4620663"/>
            <a:ext cx="216024" cy="216024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9" name="Oval 12"/>
          <p:cNvSpPr/>
          <p:nvPr/>
        </p:nvSpPr>
        <p:spPr>
          <a:xfrm rot="10800000">
            <a:off x="5436472" y="3535084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 rot="10800000">
            <a:off x="4282332" y="3314979"/>
            <a:ext cx="114165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81" name="Oval 3"/>
          <p:cNvSpPr/>
          <p:nvPr/>
        </p:nvSpPr>
        <p:spPr>
          <a:xfrm rot="10800000">
            <a:off x="4746134" y="3352974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2" name="Oval 4"/>
          <p:cNvSpPr/>
          <p:nvPr/>
        </p:nvSpPr>
        <p:spPr>
          <a:xfrm rot="10800000">
            <a:off x="5339599" y="3802577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3" name="Oval 6"/>
          <p:cNvSpPr/>
          <p:nvPr/>
        </p:nvSpPr>
        <p:spPr>
          <a:xfrm rot="10800000">
            <a:off x="4174319" y="3819035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4" name="Oval 7"/>
          <p:cNvSpPr/>
          <p:nvPr/>
        </p:nvSpPr>
        <p:spPr>
          <a:xfrm rot="10800000">
            <a:off x="4187471" y="4114325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5" name="Oval 8"/>
          <p:cNvSpPr/>
          <p:nvPr/>
        </p:nvSpPr>
        <p:spPr>
          <a:xfrm rot="10800000">
            <a:off x="4952840" y="4611123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6" name="Oval 9"/>
          <p:cNvSpPr/>
          <p:nvPr/>
        </p:nvSpPr>
        <p:spPr>
          <a:xfrm rot="10800000">
            <a:off x="4643712" y="4611123"/>
            <a:ext cx="216024" cy="216024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87" name="Oval 12"/>
          <p:cNvSpPr/>
          <p:nvPr/>
        </p:nvSpPr>
        <p:spPr>
          <a:xfrm rot="10800000">
            <a:off x="4294142" y="3458995"/>
            <a:ext cx="1129849" cy="126014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8166478" y="5307413"/>
            <a:ext cx="37806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Οι ενεργές μορφές οξυγόνου (</a:t>
            </a:r>
            <a:r>
              <a:rPr lang="en-US" sz="32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ROS)</a:t>
            </a:r>
          </a:p>
        </p:txBody>
      </p:sp>
    </p:spTree>
    <p:extLst>
      <p:ext uri="{BB962C8B-B14F-4D97-AF65-F5344CB8AC3E}">
        <p14:creationId xmlns:p14="http://schemas.microsoft.com/office/powerpoint/2010/main" val="31562076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5815" y="426405"/>
            <a:ext cx="11336216" cy="600164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Προστασία του κυττάρου από τις ενεργές μορφές οξυγόνου: </a:t>
            </a:r>
          </a:p>
          <a:p>
            <a:pPr marL="914400" indent="-914400" algn="ctr">
              <a:buAutoNum type="alphaUcPeriod"/>
            </a:pPr>
            <a:r>
              <a:rPr lang="en-US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K</a:t>
            </a:r>
            <a:r>
              <a:rPr lang="el-GR" sz="48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υρίως</a:t>
            </a:r>
            <a:r>
              <a:rPr lang="el-GR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δράση δύο ενζύμων, της </a:t>
            </a:r>
            <a:r>
              <a:rPr lang="el-GR" sz="4800" b="1" dirty="0" err="1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δισμουτάσης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του υπεροξειδίου </a:t>
            </a: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(SOD) </a:t>
            </a:r>
            <a:r>
              <a:rPr lang="el-GR" sz="48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και της </a:t>
            </a:r>
            <a:r>
              <a:rPr lang="el-GR" sz="48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καταλάσης</a:t>
            </a:r>
            <a:endParaRPr lang="en-US" sz="4800" b="1" dirty="0" smtClean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  <a:p>
            <a:pPr marL="914400" indent="-914400" algn="ctr">
              <a:buAutoNum type="alphaUcPeriod"/>
            </a:pPr>
            <a:r>
              <a:rPr lang="el-GR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Αντιοξειδωτικές ουσίες όπως η βιταμίνη Ε και </a:t>
            </a:r>
            <a:r>
              <a:rPr lang="en-US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C</a:t>
            </a:r>
            <a:r>
              <a:rPr lang="el-GR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, η </a:t>
            </a:r>
            <a:r>
              <a:rPr lang="el-GR" sz="48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γλουταθειόνη</a:t>
            </a:r>
            <a:r>
              <a:rPr lang="el-GR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, οι </a:t>
            </a:r>
            <a:r>
              <a:rPr lang="el-GR" sz="4800" b="1" dirty="0" err="1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πολυφαινόλες</a:t>
            </a:r>
            <a:r>
              <a:rPr lang="el-GR" sz="48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 (;)</a:t>
            </a:r>
            <a:endParaRPr lang="en-US" sz="48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59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3791744" y="1079738"/>
            <a:ext cx="1906340" cy="55065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692437" y="1629920"/>
            <a:ext cx="2034345" cy="12477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622694" y="1628800"/>
            <a:ext cx="250033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8832304" y="2054220"/>
            <a:ext cx="1588" cy="216686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637608" y="1223224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19990" y="4026764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2832" y="1720241"/>
            <a:ext cx="1170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SOD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  <a:endParaRPr lang="en-US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98084" y="602686"/>
            <a:ext cx="22184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Δισμουτάση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υπεροξειδίου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76854" y="2813487"/>
            <a:ext cx="1716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Καταλάση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64854" y="3862788"/>
            <a:ext cx="39604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Εκκαθάριση του υπεροξειδίου και του Η</a:t>
            </a:r>
            <a:r>
              <a:rPr lang="el-GR" sz="3200" b="1" baseline="-25000" dirty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l-GR" sz="3200" b="1" baseline="-25000" dirty="0">
                <a:solidFill>
                  <a:srgbClr val="FFFF00"/>
                </a:solidFill>
                <a:latin typeface="Calibri" pitchFamily="34" charset="0"/>
              </a:rPr>
              <a:t>2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 με τη δράση δύο αντιοξειδωτικών ενζύμων</a:t>
            </a:r>
          </a:p>
        </p:txBody>
      </p:sp>
      <p:sp>
        <p:nvSpPr>
          <p:cNvPr id="25" name="Oval 24"/>
          <p:cNvSpPr/>
          <p:nvPr/>
        </p:nvSpPr>
        <p:spPr bwMode="auto">
          <a:xfrm>
            <a:off x="10375404" y="6165304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8823" y="1237835"/>
            <a:ext cx="1588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331338" y="4088320"/>
            <a:ext cx="1500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202325" y="4060811"/>
            <a:ext cx="104227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76547" y="305431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7" name="Oval 3"/>
          <p:cNvSpPr/>
          <p:nvPr/>
        </p:nvSpPr>
        <p:spPr>
          <a:xfrm>
            <a:off x="1276076" y="90616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val 4"/>
          <p:cNvSpPr/>
          <p:nvPr/>
        </p:nvSpPr>
        <p:spPr>
          <a:xfrm>
            <a:off x="1276076" y="120145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Oval 6"/>
          <p:cNvSpPr/>
          <p:nvPr/>
        </p:nvSpPr>
        <p:spPr>
          <a:xfrm>
            <a:off x="1727949" y="157655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Oval 7"/>
          <p:cNvSpPr/>
          <p:nvPr/>
        </p:nvSpPr>
        <p:spPr>
          <a:xfrm>
            <a:off x="2405925" y="90616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Oval 8"/>
          <p:cNvSpPr/>
          <p:nvPr/>
        </p:nvSpPr>
        <p:spPr>
          <a:xfrm>
            <a:off x="1651024" y="36789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Oval 9"/>
          <p:cNvSpPr/>
          <p:nvPr/>
        </p:nvSpPr>
        <p:spPr>
          <a:xfrm>
            <a:off x="1996268" y="160091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12"/>
          <p:cNvSpPr/>
          <p:nvPr/>
        </p:nvSpPr>
        <p:spPr>
          <a:xfrm>
            <a:off x="1376123" y="409362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18206" y="319947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5" name="Oval 3"/>
          <p:cNvSpPr/>
          <p:nvPr/>
        </p:nvSpPr>
        <p:spPr>
          <a:xfrm>
            <a:off x="1964911" y="319947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"/>
          <p:cNvSpPr/>
          <p:nvPr/>
        </p:nvSpPr>
        <p:spPr>
          <a:xfrm>
            <a:off x="2405924" y="118598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6"/>
          <p:cNvSpPr/>
          <p:nvPr/>
        </p:nvSpPr>
        <p:spPr>
          <a:xfrm>
            <a:off x="3571204" y="1169527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7"/>
          <p:cNvSpPr/>
          <p:nvPr/>
        </p:nvSpPr>
        <p:spPr>
          <a:xfrm>
            <a:off x="3558052" y="874237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Oval 8"/>
          <p:cNvSpPr/>
          <p:nvPr/>
        </p:nvSpPr>
        <p:spPr>
          <a:xfrm>
            <a:off x="2889931" y="160820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0" name="Oval 9"/>
          <p:cNvSpPr/>
          <p:nvPr/>
        </p:nvSpPr>
        <p:spPr>
          <a:xfrm>
            <a:off x="3175678" y="160820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Oval 12"/>
          <p:cNvSpPr/>
          <p:nvPr/>
        </p:nvSpPr>
        <p:spPr>
          <a:xfrm>
            <a:off x="2518453" y="485451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Oval 31"/>
          <p:cNvSpPr/>
          <p:nvPr/>
        </p:nvSpPr>
        <p:spPr>
          <a:xfrm>
            <a:off x="2950581" y="324546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77239" y="2308821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54" name="Oval 3"/>
          <p:cNvSpPr/>
          <p:nvPr/>
        </p:nvSpPr>
        <p:spPr>
          <a:xfrm>
            <a:off x="1176768" y="290955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Oval 4"/>
          <p:cNvSpPr/>
          <p:nvPr/>
        </p:nvSpPr>
        <p:spPr>
          <a:xfrm>
            <a:off x="1176768" y="320484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Oval 6"/>
          <p:cNvSpPr/>
          <p:nvPr/>
        </p:nvSpPr>
        <p:spPr>
          <a:xfrm>
            <a:off x="1628641" y="357994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Oval 7"/>
          <p:cNvSpPr/>
          <p:nvPr/>
        </p:nvSpPr>
        <p:spPr>
          <a:xfrm>
            <a:off x="2306617" y="2909550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Oval 8"/>
          <p:cNvSpPr/>
          <p:nvPr/>
        </p:nvSpPr>
        <p:spPr>
          <a:xfrm>
            <a:off x="1551716" y="2371289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Oval 9"/>
          <p:cNvSpPr/>
          <p:nvPr/>
        </p:nvSpPr>
        <p:spPr>
          <a:xfrm>
            <a:off x="1896960" y="360430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1276815" y="2412752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18898" y="2323337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62" name="Oval 3"/>
          <p:cNvSpPr/>
          <p:nvPr/>
        </p:nvSpPr>
        <p:spPr>
          <a:xfrm>
            <a:off x="1865603" y="2323337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3" name="Oval 4"/>
          <p:cNvSpPr/>
          <p:nvPr/>
        </p:nvSpPr>
        <p:spPr>
          <a:xfrm>
            <a:off x="2306616" y="318937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Oval 6"/>
          <p:cNvSpPr/>
          <p:nvPr/>
        </p:nvSpPr>
        <p:spPr>
          <a:xfrm>
            <a:off x="3471896" y="3172917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5" name="Oval 7"/>
          <p:cNvSpPr/>
          <p:nvPr/>
        </p:nvSpPr>
        <p:spPr>
          <a:xfrm>
            <a:off x="3458744" y="2877627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6" name="Oval 8"/>
          <p:cNvSpPr/>
          <p:nvPr/>
        </p:nvSpPr>
        <p:spPr>
          <a:xfrm>
            <a:off x="2790623" y="361159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7" name="Oval 9"/>
          <p:cNvSpPr/>
          <p:nvPr/>
        </p:nvSpPr>
        <p:spPr>
          <a:xfrm>
            <a:off x="3076370" y="3611592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8" name="Oval 12"/>
          <p:cNvSpPr/>
          <p:nvPr/>
        </p:nvSpPr>
        <p:spPr>
          <a:xfrm>
            <a:off x="2419145" y="2488841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Oval 31"/>
          <p:cNvSpPr/>
          <p:nvPr/>
        </p:nvSpPr>
        <p:spPr>
          <a:xfrm>
            <a:off x="2851273" y="2327936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996935" y="1268761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992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4" grpId="0"/>
      <p:bldP spid="35" grpId="0"/>
      <p:bldP spid="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3791744" y="2591906"/>
            <a:ext cx="1906340" cy="55065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692437" y="3142088"/>
            <a:ext cx="2034345" cy="12477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622694" y="3140968"/>
            <a:ext cx="250033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8832304" y="3566388"/>
            <a:ext cx="1588" cy="216686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637608" y="273539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73512" y="553893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2832" y="3232409"/>
            <a:ext cx="1170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SOD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  <a:endParaRPr lang="en-US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98084" y="2114854"/>
            <a:ext cx="22184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Δισμουτάση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υπεροξειδίου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76854" y="4325655"/>
            <a:ext cx="1716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Καταλάση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10375404" y="6342419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8823" y="2750003"/>
            <a:ext cx="1588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36256" y="5600488"/>
            <a:ext cx="15776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202324" y="5572979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76547" y="1817599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7" name="Oval 3"/>
          <p:cNvSpPr/>
          <p:nvPr/>
        </p:nvSpPr>
        <p:spPr>
          <a:xfrm>
            <a:off x="1276076" y="241832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val 4"/>
          <p:cNvSpPr/>
          <p:nvPr/>
        </p:nvSpPr>
        <p:spPr>
          <a:xfrm>
            <a:off x="1276076" y="27136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Oval 6"/>
          <p:cNvSpPr/>
          <p:nvPr/>
        </p:nvSpPr>
        <p:spPr>
          <a:xfrm>
            <a:off x="1727949" y="308872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Oval 7"/>
          <p:cNvSpPr/>
          <p:nvPr/>
        </p:nvSpPr>
        <p:spPr>
          <a:xfrm>
            <a:off x="2405925" y="241832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Oval 8"/>
          <p:cNvSpPr/>
          <p:nvPr/>
        </p:nvSpPr>
        <p:spPr>
          <a:xfrm>
            <a:off x="1651024" y="188006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Oval 9"/>
          <p:cNvSpPr/>
          <p:nvPr/>
        </p:nvSpPr>
        <p:spPr>
          <a:xfrm>
            <a:off x="1996268" y="311308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12"/>
          <p:cNvSpPr/>
          <p:nvPr/>
        </p:nvSpPr>
        <p:spPr>
          <a:xfrm>
            <a:off x="1376123" y="1921530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18206" y="1832115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5" name="Oval 3"/>
          <p:cNvSpPr/>
          <p:nvPr/>
        </p:nvSpPr>
        <p:spPr>
          <a:xfrm>
            <a:off x="1964911" y="1832115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"/>
          <p:cNvSpPr/>
          <p:nvPr/>
        </p:nvSpPr>
        <p:spPr>
          <a:xfrm>
            <a:off x="2405924" y="2698153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6"/>
          <p:cNvSpPr/>
          <p:nvPr/>
        </p:nvSpPr>
        <p:spPr>
          <a:xfrm>
            <a:off x="3571204" y="268169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7"/>
          <p:cNvSpPr/>
          <p:nvPr/>
        </p:nvSpPr>
        <p:spPr>
          <a:xfrm>
            <a:off x="3558052" y="238640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Oval 8"/>
          <p:cNvSpPr/>
          <p:nvPr/>
        </p:nvSpPr>
        <p:spPr>
          <a:xfrm>
            <a:off x="2889931" y="312037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0" name="Oval 9"/>
          <p:cNvSpPr/>
          <p:nvPr/>
        </p:nvSpPr>
        <p:spPr>
          <a:xfrm>
            <a:off x="3175678" y="312037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Oval 12"/>
          <p:cNvSpPr/>
          <p:nvPr/>
        </p:nvSpPr>
        <p:spPr>
          <a:xfrm>
            <a:off x="2518453" y="199761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Oval 31"/>
          <p:cNvSpPr/>
          <p:nvPr/>
        </p:nvSpPr>
        <p:spPr>
          <a:xfrm>
            <a:off x="2950581" y="1836714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77239" y="3820989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54" name="Oval 3"/>
          <p:cNvSpPr/>
          <p:nvPr/>
        </p:nvSpPr>
        <p:spPr>
          <a:xfrm>
            <a:off x="1176768" y="44217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Oval 4"/>
          <p:cNvSpPr/>
          <p:nvPr/>
        </p:nvSpPr>
        <p:spPr>
          <a:xfrm>
            <a:off x="1176768" y="471700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Oval 6"/>
          <p:cNvSpPr/>
          <p:nvPr/>
        </p:nvSpPr>
        <p:spPr>
          <a:xfrm>
            <a:off x="1628641" y="509211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Oval 7"/>
          <p:cNvSpPr/>
          <p:nvPr/>
        </p:nvSpPr>
        <p:spPr>
          <a:xfrm>
            <a:off x="2306617" y="44217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Oval 8"/>
          <p:cNvSpPr/>
          <p:nvPr/>
        </p:nvSpPr>
        <p:spPr>
          <a:xfrm>
            <a:off x="1551716" y="388345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Oval 9"/>
          <p:cNvSpPr/>
          <p:nvPr/>
        </p:nvSpPr>
        <p:spPr>
          <a:xfrm>
            <a:off x="1896960" y="511647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1276815" y="3924920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18898" y="3835505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62" name="Oval 3"/>
          <p:cNvSpPr/>
          <p:nvPr/>
        </p:nvSpPr>
        <p:spPr>
          <a:xfrm>
            <a:off x="1865603" y="3835505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3" name="Oval 4"/>
          <p:cNvSpPr/>
          <p:nvPr/>
        </p:nvSpPr>
        <p:spPr>
          <a:xfrm>
            <a:off x="2306616" y="4701543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Oval 6"/>
          <p:cNvSpPr/>
          <p:nvPr/>
        </p:nvSpPr>
        <p:spPr>
          <a:xfrm>
            <a:off x="3471896" y="468508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5" name="Oval 7"/>
          <p:cNvSpPr/>
          <p:nvPr/>
        </p:nvSpPr>
        <p:spPr>
          <a:xfrm>
            <a:off x="3458744" y="438979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6" name="Oval 8"/>
          <p:cNvSpPr/>
          <p:nvPr/>
        </p:nvSpPr>
        <p:spPr>
          <a:xfrm>
            <a:off x="2790623" y="512376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7" name="Oval 9"/>
          <p:cNvSpPr/>
          <p:nvPr/>
        </p:nvSpPr>
        <p:spPr>
          <a:xfrm>
            <a:off x="3076370" y="512376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8" name="Oval 12"/>
          <p:cNvSpPr/>
          <p:nvPr/>
        </p:nvSpPr>
        <p:spPr>
          <a:xfrm>
            <a:off x="2419145" y="400100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Oval 31"/>
          <p:cNvSpPr/>
          <p:nvPr/>
        </p:nvSpPr>
        <p:spPr>
          <a:xfrm>
            <a:off x="2851273" y="3840104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996935" y="2780929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471897" y="3826760"/>
            <a:ext cx="5068869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Το Η</a:t>
            </a:r>
            <a:r>
              <a:rPr lang="el-GR" sz="2800" b="1" baseline="-250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2800" b="1" baseline="-250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είναι δυνατόν να αντιδράσει με το υπεροξείδιο παρουσία ελεύθερων ιόντων σιδήρου ή χαλκού και να παραχθεί η </a:t>
            </a:r>
            <a:r>
              <a:rPr lang="el-GR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υδροξυλική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ρίζα 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Βέλος προς τα επάνω 1"/>
          <p:cNvSpPr/>
          <p:nvPr/>
        </p:nvSpPr>
        <p:spPr>
          <a:xfrm>
            <a:off x="8653872" y="1556792"/>
            <a:ext cx="360040" cy="11932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900552" y="1929194"/>
            <a:ext cx="1443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μέταλλο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809092" y="203156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FFFF"/>
                </a:solidFill>
              </a:rPr>
              <a:t>H</a:t>
            </a:r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74" name="Oval 22"/>
          <p:cNvSpPr/>
          <p:nvPr/>
        </p:nvSpPr>
        <p:spPr>
          <a:xfrm>
            <a:off x="9602478" y="462232"/>
            <a:ext cx="216024" cy="216024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206104" y="764704"/>
            <a:ext cx="2618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 err="1">
                <a:solidFill>
                  <a:srgbClr val="FFFFFF"/>
                </a:solidFill>
                <a:latin typeface="Calibri" pitchFamily="34" charset="0"/>
              </a:rPr>
              <a:t>Υδροξυλική</a:t>
            </a: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 ρίζα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49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3791744" y="2591906"/>
            <a:ext cx="1906340" cy="55065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692437" y="3142088"/>
            <a:ext cx="2034345" cy="1247706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622694" y="3140968"/>
            <a:ext cx="250033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8832304" y="3566388"/>
            <a:ext cx="1588" cy="216686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709616" y="273539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73512" y="5538932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02832" y="3232409"/>
            <a:ext cx="117051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(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</a:rPr>
              <a:t>SOD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)</a:t>
            </a:r>
            <a:endParaRPr lang="en-US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698084" y="2114854"/>
            <a:ext cx="22184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Δισμουτάση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υπεροξειδίου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876854" y="4325655"/>
            <a:ext cx="1716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Καταλάση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10375404" y="6342419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48823" y="2750003"/>
            <a:ext cx="158889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36256" y="5600488"/>
            <a:ext cx="15251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202324" y="5572979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376547" y="1817599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37" name="Oval 3"/>
          <p:cNvSpPr/>
          <p:nvPr/>
        </p:nvSpPr>
        <p:spPr>
          <a:xfrm>
            <a:off x="1276076" y="241832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8" name="Oval 4"/>
          <p:cNvSpPr/>
          <p:nvPr/>
        </p:nvSpPr>
        <p:spPr>
          <a:xfrm>
            <a:off x="1276076" y="27136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39" name="Oval 6"/>
          <p:cNvSpPr/>
          <p:nvPr/>
        </p:nvSpPr>
        <p:spPr>
          <a:xfrm>
            <a:off x="1727949" y="308872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" name="Oval 7"/>
          <p:cNvSpPr/>
          <p:nvPr/>
        </p:nvSpPr>
        <p:spPr>
          <a:xfrm>
            <a:off x="2405925" y="241832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1" name="Oval 8"/>
          <p:cNvSpPr/>
          <p:nvPr/>
        </p:nvSpPr>
        <p:spPr>
          <a:xfrm>
            <a:off x="1651024" y="188006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2" name="Oval 9"/>
          <p:cNvSpPr/>
          <p:nvPr/>
        </p:nvSpPr>
        <p:spPr>
          <a:xfrm>
            <a:off x="1996268" y="311308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3" name="Oval 12"/>
          <p:cNvSpPr/>
          <p:nvPr/>
        </p:nvSpPr>
        <p:spPr>
          <a:xfrm>
            <a:off x="1376123" y="1921530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18206" y="1832115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45" name="Oval 3"/>
          <p:cNvSpPr/>
          <p:nvPr/>
        </p:nvSpPr>
        <p:spPr>
          <a:xfrm>
            <a:off x="1964911" y="1832115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6" name="Oval 4"/>
          <p:cNvSpPr/>
          <p:nvPr/>
        </p:nvSpPr>
        <p:spPr>
          <a:xfrm>
            <a:off x="2405924" y="2698153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7" name="Oval 6"/>
          <p:cNvSpPr/>
          <p:nvPr/>
        </p:nvSpPr>
        <p:spPr>
          <a:xfrm>
            <a:off x="3571204" y="268169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8" name="Oval 7"/>
          <p:cNvSpPr/>
          <p:nvPr/>
        </p:nvSpPr>
        <p:spPr>
          <a:xfrm>
            <a:off x="3558052" y="238640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9" name="Oval 8"/>
          <p:cNvSpPr/>
          <p:nvPr/>
        </p:nvSpPr>
        <p:spPr>
          <a:xfrm>
            <a:off x="2889931" y="312037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0" name="Oval 9"/>
          <p:cNvSpPr/>
          <p:nvPr/>
        </p:nvSpPr>
        <p:spPr>
          <a:xfrm>
            <a:off x="3175678" y="312037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1" name="Oval 12"/>
          <p:cNvSpPr/>
          <p:nvPr/>
        </p:nvSpPr>
        <p:spPr>
          <a:xfrm>
            <a:off x="2518453" y="199761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2" name="Oval 31"/>
          <p:cNvSpPr/>
          <p:nvPr/>
        </p:nvSpPr>
        <p:spPr>
          <a:xfrm>
            <a:off x="2950581" y="1836714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77239" y="3820989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54" name="Oval 3"/>
          <p:cNvSpPr/>
          <p:nvPr/>
        </p:nvSpPr>
        <p:spPr>
          <a:xfrm>
            <a:off x="1176768" y="44217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5" name="Oval 4"/>
          <p:cNvSpPr/>
          <p:nvPr/>
        </p:nvSpPr>
        <p:spPr>
          <a:xfrm>
            <a:off x="1176768" y="471700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6" name="Oval 6"/>
          <p:cNvSpPr/>
          <p:nvPr/>
        </p:nvSpPr>
        <p:spPr>
          <a:xfrm>
            <a:off x="1628641" y="509211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7" name="Oval 7"/>
          <p:cNvSpPr/>
          <p:nvPr/>
        </p:nvSpPr>
        <p:spPr>
          <a:xfrm>
            <a:off x="2306617" y="4421718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8" name="Oval 8"/>
          <p:cNvSpPr/>
          <p:nvPr/>
        </p:nvSpPr>
        <p:spPr>
          <a:xfrm>
            <a:off x="1551716" y="3883457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59" name="Oval 9"/>
          <p:cNvSpPr/>
          <p:nvPr/>
        </p:nvSpPr>
        <p:spPr>
          <a:xfrm>
            <a:off x="1896960" y="5116475"/>
            <a:ext cx="220540" cy="22407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0" name="Oval 12"/>
          <p:cNvSpPr/>
          <p:nvPr/>
        </p:nvSpPr>
        <p:spPr>
          <a:xfrm>
            <a:off x="1276815" y="3924920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418898" y="3835505"/>
            <a:ext cx="1165527" cy="16281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62" name="Oval 3"/>
          <p:cNvSpPr/>
          <p:nvPr/>
        </p:nvSpPr>
        <p:spPr>
          <a:xfrm>
            <a:off x="1865603" y="3835505"/>
            <a:ext cx="220540" cy="224079"/>
          </a:xfrm>
          <a:prstGeom prst="ellipse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3" name="Oval 4"/>
          <p:cNvSpPr/>
          <p:nvPr/>
        </p:nvSpPr>
        <p:spPr>
          <a:xfrm>
            <a:off x="2306616" y="4701543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4" name="Oval 6"/>
          <p:cNvSpPr/>
          <p:nvPr/>
        </p:nvSpPr>
        <p:spPr>
          <a:xfrm>
            <a:off x="3471896" y="468508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5" name="Oval 7"/>
          <p:cNvSpPr/>
          <p:nvPr/>
        </p:nvSpPr>
        <p:spPr>
          <a:xfrm>
            <a:off x="3458744" y="4389795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6" name="Oval 8"/>
          <p:cNvSpPr/>
          <p:nvPr/>
        </p:nvSpPr>
        <p:spPr>
          <a:xfrm>
            <a:off x="2790623" y="512376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7" name="Oval 9"/>
          <p:cNvSpPr/>
          <p:nvPr/>
        </p:nvSpPr>
        <p:spPr>
          <a:xfrm>
            <a:off x="3076370" y="5123760"/>
            <a:ext cx="220540" cy="22407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8" name="Oval 12"/>
          <p:cNvSpPr/>
          <p:nvPr/>
        </p:nvSpPr>
        <p:spPr>
          <a:xfrm>
            <a:off x="2419145" y="4001009"/>
            <a:ext cx="1153470" cy="130713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69" name="Oval 31"/>
          <p:cNvSpPr/>
          <p:nvPr/>
        </p:nvSpPr>
        <p:spPr>
          <a:xfrm>
            <a:off x="2851273" y="3840104"/>
            <a:ext cx="294021" cy="298739"/>
          </a:xfrm>
          <a:prstGeom prst="ellipse">
            <a:avLst/>
          </a:prstGeom>
          <a:solidFill>
            <a:srgbClr val="C00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996935" y="2780929"/>
            <a:ext cx="75693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b="1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4400" b="1" baseline="-25000" dirty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en-US" sz="4400" b="1" dirty="0">
              <a:solidFill>
                <a:srgbClr val="FFFFFF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367388" y="3968730"/>
            <a:ext cx="5068869" cy="224676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Το Η</a:t>
            </a:r>
            <a:r>
              <a:rPr lang="el-GR" sz="2800" b="1" baseline="-250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Ο</a:t>
            </a:r>
            <a:r>
              <a:rPr lang="el-GR" sz="2800" b="1" baseline="-25000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2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είναι δυνατόν να αντιδράσει με το υπεροξείδιο παρουσία </a:t>
            </a:r>
            <a:r>
              <a:rPr lang="el-GR" sz="2800" b="1" u="sng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ελεύθερων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ιόντων σιδήρου ή χαλκού και να παραχθεί η </a:t>
            </a:r>
            <a:r>
              <a:rPr lang="el-GR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υδροξυλική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ρίζα 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Βέλος προς τα επάνω 1"/>
          <p:cNvSpPr/>
          <p:nvPr/>
        </p:nvSpPr>
        <p:spPr>
          <a:xfrm>
            <a:off x="8653872" y="1556792"/>
            <a:ext cx="360040" cy="11932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8900552" y="1929194"/>
            <a:ext cx="1443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μέταλλο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7809092" y="203156"/>
            <a:ext cx="203132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FFFFFF"/>
                </a:solidFill>
              </a:rPr>
              <a:t>H</a:t>
            </a:r>
            <a:r>
              <a:rPr lang="el-GR" sz="9600" b="1" dirty="0">
                <a:solidFill>
                  <a:srgbClr val="FFFFFF"/>
                </a:solidFill>
              </a:rPr>
              <a:t>Ο</a:t>
            </a:r>
            <a:endParaRPr lang="en-US" sz="9600" b="1" dirty="0">
              <a:solidFill>
                <a:srgbClr val="FFFFFF"/>
              </a:solidFill>
            </a:endParaRPr>
          </a:p>
        </p:txBody>
      </p:sp>
      <p:sp>
        <p:nvSpPr>
          <p:cNvPr id="74" name="Oval 22"/>
          <p:cNvSpPr/>
          <p:nvPr/>
        </p:nvSpPr>
        <p:spPr>
          <a:xfrm>
            <a:off x="9602478" y="462232"/>
            <a:ext cx="216024" cy="216024"/>
          </a:xfrm>
          <a:prstGeom prst="ellipse">
            <a:avLst/>
          </a:prstGeom>
          <a:solidFill>
            <a:srgbClr val="FF00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206104" y="764704"/>
            <a:ext cx="2618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2800" b="1" dirty="0" err="1">
                <a:solidFill>
                  <a:srgbClr val="FFFFFF"/>
                </a:solidFill>
                <a:latin typeface="Calibri" pitchFamily="34" charset="0"/>
              </a:rPr>
              <a:t>Υδροξυλική</a:t>
            </a:r>
            <a:r>
              <a:rPr lang="el-GR" sz="2800" b="1" dirty="0">
                <a:solidFill>
                  <a:srgbClr val="FFFFFF"/>
                </a:solidFill>
                <a:latin typeface="Calibri" pitchFamily="34" charset="0"/>
              </a:rPr>
              <a:t> ρίζα</a:t>
            </a:r>
            <a:endParaRPr lang="en-US" sz="28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grpSp>
        <p:nvGrpSpPr>
          <p:cNvPr id="76" name="Group 9"/>
          <p:cNvGrpSpPr/>
          <p:nvPr/>
        </p:nvGrpSpPr>
        <p:grpSpPr>
          <a:xfrm>
            <a:off x="8898206" y="1554692"/>
            <a:ext cx="1500198" cy="1500198"/>
            <a:chOff x="1602162" y="428604"/>
            <a:chExt cx="1500198" cy="1500198"/>
          </a:xfrm>
          <a:solidFill>
            <a:srgbClr val="C000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77" name="Diagonal Stripe 40"/>
            <p:cNvSpPr/>
            <p:nvPr/>
          </p:nvSpPr>
          <p:spPr>
            <a:xfrm>
              <a:off x="1857352" y="428604"/>
              <a:ext cx="857256" cy="1500198"/>
            </a:xfrm>
            <a:prstGeom prst="diagStripe">
              <a:avLst>
                <a:gd name="adj" fmla="val 78981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Diagonal Stripe 41"/>
            <p:cNvSpPr/>
            <p:nvPr/>
          </p:nvSpPr>
          <p:spPr>
            <a:xfrm rot="17415165">
              <a:off x="1923633" y="340289"/>
              <a:ext cx="857256" cy="1500198"/>
            </a:xfrm>
            <a:prstGeom prst="diagStripe">
              <a:avLst>
                <a:gd name="adj" fmla="val 78981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9" name="Group 9"/>
          <p:cNvGrpSpPr/>
          <p:nvPr/>
        </p:nvGrpSpPr>
        <p:grpSpPr>
          <a:xfrm>
            <a:off x="8277614" y="420944"/>
            <a:ext cx="1500198" cy="1500198"/>
            <a:chOff x="1602162" y="428604"/>
            <a:chExt cx="1500198" cy="1500198"/>
          </a:xfrm>
          <a:solidFill>
            <a:srgbClr val="C000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grpSpPr>
        <p:sp>
          <p:nvSpPr>
            <p:cNvPr id="80" name="Diagonal Stripe 40"/>
            <p:cNvSpPr/>
            <p:nvPr/>
          </p:nvSpPr>
          <p:spPr>
            <a:xfrm>
              <a:off x="1857352" y="428604"/>
              <a:ext cx="857256" cy="1500198"/>
            </a:xfrm>
            <a:prstGeom prst="diagStripe">
              <a:avLst>
                <a:gd name="adj" fmla="val 78981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Diagonal Stripe 41"/>
            <p:cNvSpPr/>
            <p:nvPr/>
          </p:nvSpPr>
          <p:spPr>
            <a:xfrm rot="17415165">
              <a:off x="1923633" y="340289"/>
              <a:ext cx="857256" cy="1500198"/>
            </a:xfrm>
            <a:prstGeom prst="diagStripe">
              <a:avLst>
                <a:gd name="adj" fmla="val 78981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82" name="TextBox 81"/>
          <p:cNvSpPr txBox="1"/>
          <p:nvPr/>
        </p:nvSpPr>
        <p:spPr>
          <a:xfrm>
            <a:off x="1651025" y="712388"/>
            <a:ext cx="5068869" cy="954107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Συμπλοκοποίηση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μετάλλων: δεν παράγεται η </a:t>
            </a:r>
            <a:r>
              <a:rPr lang="el-GR" sz="2800" b="1" dirty="0" err="1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υδροξυλική</a:t>
            </a:r>
            <a:r>
              <a:rPr lang="el-GR" sz="2800" b="1" dirty="0">
                <a:solidFill>
                  <a:srgbClr val="000000">
                    <a:lumMod val="95000"/>
                    <a:lumOff val="5000"/>
                  </a:srgbClr>
                </a:solidFill>
                <a:latin typeface="Calibri" pitchFamily="34" charset="0"/>
                <a:cs typeface="Calibri" pitchFamily="34" charset="0"/>
              </a:rPr>
              <a:t> ρίζα</a:t>
            </a:r>
            <a:endParaRPr lang="en-US" sz="2800" b="1" dirty="0">
              <a:solidFill>
                <a:srgbClr val="000000">
                  <a:lumMod val="95000"/>
                  <a:lumOff val="5000"/>
                </a:srgb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57740" y="1599293"/>
            <a:ext cx="2232248" cy="120032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>
                <a:solidFill>
                  <a:srgbClr val="FFFFFF"/>
                </a:solidFill>
                <a:latin typeface="Calibri" pitchFamily="34" charset="0"/>
              </a:rPr>
              <a:t>Πρωτεΐνες αίματος</a:t>
            </a:r>
            <a:endParaRPr lang="en-US" sz="36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15183" y="1855193"/>
            <a:ext cx="3349755" cy="64633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err="1">
                <a:solidFill>
                  <a:srgbClr val="FFFFFF"/>
                </a:solidFill>
                <a:latin typeface="Calibri" pitchFamily="34" charset="0"/>
              </a:rPr>
              <a:t>Πολυφαινόλες</a:t>
            </a:r>
            <a:endParaRPr lang="en-US" sz="3600" b="1" dirty="0">
              <a:solidFill>
                <a:srgbClr val="FFFFF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53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4" name="Picture 2" descr="P0002800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952500" y="0"/>
            <a:ext cx="10287000" cy="6889750"/>
          </a:xfrm>
          <a:prstGeom prst="rect">
            <a:avLst/>
          </a:prstGeom>
          <a:noFill/>
        </p:spPr>
      </p:pic>
      <p:sp>
        <p:nvSpPr>
          <p:cNvPr id="151564" name="Text Box 12"/>
          <p:cNvSpPr txBox="1">
            <a:spLocks noChangeArrowheads="1"/>
          </p:cNvSpPr>
          <p:nvPr/>
        </p:nvSpPr>
        <p:spPr bwMode="auto">
          <a:xfrm>
            <a:off x="2944836" y="0"/>
            <a:ext cx="6437312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7200" b="1" dirty="0">
                <a:solidFill>
                  <a:srgbClr val="FFFFFF"/>
                </a:solidFill>
              </a:rPr>
              <a:t>πολυφαινόλες</a:t>
            </a:r>
            <a:endParaRPr lang="en-GB" sz="7200" b="1" dirty="0">
              <a:solidFill>
                <a:srgbClr val="FFFFFF"/>
              </a:solidFill>
            </a:endParaRPr>
          </a:p>
        </p:txBody>
      </p:sp>
      <p:sp>
        <p:nvSpPr>
          <p:cNvPr id="151567" name="Text Box 15"/>
          <p:cNvSpPr txBox="1">
            <a:spLocks noChangeArrowheads="1"/>
          </p:cNvSpPr>
          <p:nvPr/>
        </p:nvSpPr>
        <p:spPr bwMode="auto">
          <a:xfrm>
            <a:off x="6238840" y="3429000"/>
            <a:ext cx="500066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</a:rPr>
              <a:t>Μετατρέπονται σε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</a:rPr>
              <a:t>ελεύθερες ρίζες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00"/>
                </a:solidFill>
              </a:rPr>
              <a:t> (ΠΡΟ-ΟΞΕΙΔΩΤΙΚΗ ΔΡΑΣΗ)</a:t>
            </a:r>
            <a:endParaRPr lang="en-GB" sz="3600" b="1" dirty="0">
              <a:solidFill>
                <a:srgbClr val="FFFF00"/>
              </a:solidFill>
            </a:endParaRPr>
          </a:p>
        </p:txBody>
      </p:sp>
      <p:cxnSp>
        <p:nvCxnSpPr>
          <p:cNvPr id="19" name="Straight Arrow Connector 18"/>
          <p:cNvCxnSpPr>
            <a:stCxn id="151564" idx="2"/>
            <a:endCxn id="20" idx="0"/>
          </p:cNvCxnSpPr>
          <p:nvPr/>
        </p:nvCxnSpPr>
        <p:spPr>
          <a:xfrm flipH="1">
            <a:off x="3582874" y="1189038"/>
            <a:ext cx="2580618" cy="2185952"/>
          </a:xfrm>
          <a:prstGeom prst="straightConnector1">
            <a:avLst/>
          </a:prstGeom>
          <a:ln w="1524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15"/>
          <p:cNvSpPr txBox="1">
            <a:spLocks noChangeArrowheads="1"/>
          </p:cNvSpPr>
          <p:nvPr/>
        </p:nvSpPr>
        <p:spPr bwMode="auto">
          <a:xfrm>
            <a:off x="1000993" y="3374990"/>
            <a:ext cx="516376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</a:rPr>
              <a:t>αντιοξειδωτική δράση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</a:rPr>
              <a:t>1. </a:t>
            </a:r>
            <a:r>
              <a:rPr lang="el-GR" sz="3600" b="1" dirty="0" err="1">
                <a:solidFill>
                  <a:srgbClr val="FFFFFF"/>
                </a:solidFill>
              </a:rPr>
              <a:t>Συμπλοκοποιούν</a:t>
            </a:r>
            <a:r>
              <a:rPr lang="el-GR" sz="3600" b="1" dirty="0">
                <a:solidFill>
                  <a:srgbClr val="FFFFFF"/>
                </a:solidFill>
              </a:rPr>
              <a:t>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</a:rPr>
              <a:t>τα μέταλλα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600" b="1" dirty="0">
                <a:solidFill>
                  <a:srgbClr val="FFFFFF"/>
                </a:solidFill>
              </a:rPr>
              <a:t>2. Εκκαθαριστές ελεύθερων ριζών</a:t>
            </a:r>
            <a:endParaRPr lang="en-GB" sz="3600" b="1" dirty="0">
              <a:solidFill>
                <a:srgbClr val="FFFFFF"/>
              </a:solidFill>
            </a:endParaRPr>
          </a:p>
        </p:txBody>
      </p:sp>
      <p:cxnSp>
        <p:nvCxnSpPr>
          <p:cNvPr id="23" name="Straight Arrow Connector 22"/>
          <p:cNvCxnSpPr>
            <a:stCxn id="151564" idx="2"/>
          </p:cNvCxnSpPr>
          <p:nvPr/>
        </p:nvCxnSpPr>
        <p:spPr>
          <a:xfrm rot="16200000" flipH="1">
            <a:off x="5898794" y="1453736"/>
            <a:ext cx="2239962" cy="1710566"/>
          </a:xfrm>
          <a:prstGeom prst="straightConnector1">
            <a:avLst/>
          </a:prstGeom>
          <a:ln w="1524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 bwMode="auto">
          <a:xfrm>
            <a:off x="95250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4457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6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P0002800"/>
          <p:cNvPicPr>
            <a:picLocks noChangeAspect="1" noChangeArrowheads="1"/>
          </p:cNvPicPr>
          <p:nvPr/>
        </p:nvPicPr>
        <p:blipFill>
          <a:blip r:embed="rId3" cstate="print">
            <a:lum bright="-10000" contrast="40000"/>
          </a:blip>
          <a:srcRect/>
          <a:stretch>
            <a:fillRect/>
          </a:stretch>
        </p:blipFill>
        <p:spPr bwMode="auto">
          <a:xfrm>
            <a:off x="982663" y="-26988"/>
            <a:ext cx="10287000" cy="6889751"/>
          </a:xfrm>
          <a:prstGeom prst="rect">
            <a:avLst/>
          </a:prstGeom>
          <a:noFill/>
        </p:spPr>
      </p:pic>
      <p:sp>
        <p:nvSpPr>
          <p:cNvPr id="149510" name="Text Box 6"/>
          <p:cNvSpPr txBox="1">
            <a:spLocks noChangeArrowheads="1"/>
          </p:cNvSpPr>
          <p:nvPr/>
        </p:nvSpPr>
        <p:spPr bwMode="auto">
          <a:xfrm>
            <a:off x="4803776" y="908050"/>
            <a:ext cx="6437313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7200" b="1">
                <a:solidFill>
                  <a:srgbClr val="FFFFFF"/>
                </a:solidFill>
              </a:rPr>
              <a:t>πολυφαινόλες</a:t>
            </a:r>
            <a:endParaRPr lang="en-GB" sz="7200" b="1">
              <a:solidFill>
                <a:srgbClr val="FFFFFF"/>
              </a:solidFill>
            </a:endParaRPr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1238216" y="4071942"/>
            <a:ext cx="366183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</a:rPr>
              <a:t>Πολυφαινόλες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</a:rPr>
              <a:t>(Φλαβονοειδή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</a:rPr>
              <a:t>ταννίνες)</a:t>
            </a:r>
            <a:endParaRPr lang="en-GB" sz="4000" b="1" dirty="0">
              <a:solidFill>
                <a:srgbClr val="FFFFFF"/>
              </a:solidFill>
            </a:endParaRP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1595407" y="2143117"/>
            <a:ext cx="281737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</a:rPr>
              <a:t>Φαινολικά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4000" b="1" dirty="0">
                <a:solidFill>
                  <a:srgbClr val="FFFFFF"/>
                </a:solidFill>
              </a:rPr>
              <a:t>οξέα</a:t>
            </a:r>
            <a:endParaRPr lang="en-GB" sz="4000" b="1" dirty="0">
              <a:solidFill>
                <a:srgbClr val="FFFFFF"/>
              </a:solidFill>
            </a:endParaRPr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5951538" y="4868864"/>
            <a:ext cx="16049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>
                <a:solidFill>
                  <a:srgbClr val="FFFFFF"/>
                </a:solidFill>
              </a:rPr>
              <a:t>Λιγνίνη</a:t>
            </a:r>
            <a:endParaRPr lang="en-GB" sz="3200" b="1" dirty="0">
              <a:solidFill>
                <a:srgbClr val="FFFFFF"/>
              </a:solidFill>
            </a:endParaRPr>
          </a:p>
        </p:txBody>
      </p:sp>
      <p:sp>
        <p:nvSpPr>
          <p:cNvPr id="149515" name="Line 11"/>
          <p:cNvSpPr>
            <a:spLocks noChangeShapeType="1"/>
          </p:cNvSpPr>
          <p:nvPr/>
        </p:nvSpPr>
        <p:spPr bwMode="auto">
          <a:xfrm flipH="1">
            <a:off x="4727576" y="1916113"/>
            <a:ext cx="1584325" cy="2233612"/>
          </a:xfrm>
          <a:prstGeom prst="line">
            <a:avLst/>
          </a:prstGeom>
          <a:noFill/>
          <a:ln w="292100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 flipH="1">
            <a:off x="4295776" y="1916114"/>
            <a:ext cx="2016125" cy="865187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6311901" y="1916114"/>
            <a:ext cx="360363" cy="3025775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l-GR">
              <a:solidFill>
                <a:srgbClr val="000000"/>
              </a:solidFill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5178833" y="5923981"/>
            <a:ext cx="5687198" cy="584775"/>
          </a:xfrm>
          <a:prstGeom prst="rect">
            <a:avLst/>
          </a:prstGeom>
          <a:solidFill>
            <a:srgbClr val="0000CC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l-GR" sz="3200" b="1" dirty="0" smtClean="0">
                <a:solidFill>
                  <a:srgbClr val="FFFFFF"/>
                </a:solidFill>
              </a:rPr>
              <a:t>Παράγονται μόνον στα φυτά</a:t>
            </a:r>
            <a:endParaRPr lang="en-GB" sz="3200" b="1" dirty="0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95250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287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6862" y="620688"/>
            <a:ext cx="11242430" cy="338380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Οι ουσίες των φυτών (μεταξύ των οποίων οι </a:t>
            </a:r>
            <a:r>
              <a:rPr lang="el-GR" sz="3200" b="1" dirty="0" err="1">
                <a:solidFill>
                  <a:schemeClr val="bg1"/>
                </a:solidFill>
                <a:latin typeface="Calibri" pitchFamily="34" charset="0"/>
              </a:rPr>
              <a:t>πολυφαινόλες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) με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θετική επίδραση στην υγεία (μακροχρόνια πρόσληψη) και</a:t>
            </a:r>
            <a:br>
              <a:rPr lang="el-GR" sz="3200" b="1" dirty="0">
                <a:solidFill>
                  <a:srgbClr val="FFFF00"/>
                </a:solidFill>
                <a:latin typeface="Calibri" pitchFamily="34" charset="0"/>
              </a:rPr>
            </a:b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βελτίωση της 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κλινικής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 εικόνας μιας ασθένειας, αποκαλούνται </a:t>
            </a:r>
            <a:r>
              <a:rPr lang="en-GB" sz="3200" b="1" dirty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n-GB" sz="3200" b="1" dirty="0">
                <a:solidFill>
                  <a:srgbClr val="FFFF00"/>
                </a:solidFill>
                <a:latin typeface="Calibri" pitchFamily="34" charset="0"/>
              </a:rPr>
            </a:b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/>
            </a:r>
            <a:br>
              <a:rPr lang="el-GR" sz="3200" b="1" dirty="0">
                <a:solidFill>
                  <a:srgbClr val="FFFF00"/>
                </a:solidFill>
                <a:latin typeface="Calibri" pitchFamily="34" charset="0"/>
              </a:rPr>
            </a:br>
            <a:r>
              <a:rPr lang="el-GR" sz="3200" b="1" u="sng" dirty="0">
                <a:solidFill>
                  <a:schemeClr val="bg1"/>
                </a:solidFill>
                <a:latin typeface="Calibri" pitchFamily="34" charset="0"/>
              </a:rPr>
              <a:t>ΦΥΤΟΧΗΜΙΚΕΣ ή ΦΥΤΟΘΡΕΠΤΙΚΕΣ ΟΥΣΙΕΣ </a:t>
            </a:r>
            <a:r>
              <a:rPr lang="el-GR" sz="3200" b="1" u="sng" dirty="0" smtClean="0">
                <a:solidFill>
                  <a:schemeClr val="bg1"/>
                </a:solidFill>
                <a:latin typeface="Calibri" pitchFamily="34" charset="0"/>
              </a:rPr>
              <a:t/>
            </a:r>
            <a:br>
              <a:rPr lang="el-GR" sz="3200" b="1" u="sng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και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το οφείλουν …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4868" name="Text Box 4"/>
          <p:cNvSpPr txBox="1">
            <a:spLocks noChangeArrowheads="1"/>
          </p:cNvSpPr>
          <p:nvPr/>
        </p:nvSpPr>
        <p:spPr bwMode="auto">
          <a:xfrm>
            <a:off x="952500" y="4175209"/>
            <a:ext cx="1022667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 Αντιοξειδωτική δράση</a:t>
            </a:r>
            <a:r>
              <a:rPr lang="en-GB" sz="3200" b="1" dirty="0">
                <a:solidFill>
                  <a:srgbClr val="FFFFFF"/>
                </a:solidFill>
                <a:latin typeface="Calibri" pitchFamily="34" charset="0"/>
              </a:rPr>
              <a:t> </a:t>
            </a:r>
            <a:endParaRPr lang="el-GR" sz="3200" b="1" dirty="0">
              <a:solidFill>
                <a:srgbClr val="FFFFFF"/>
              </a:solidFill>
              <a:latin typeface="Calibri" pitchFamily="34" charset="0"/>
            </a:endParaRP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 Διέγερση του ανοσοποιητικού συστήματος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3200" b="1" dirty="0" err="1">
                <a:solidFill>
                  <a:srgbClr val="FFFFFF"/>
                </a:solidFill>
                <a:latin typeface="Calibri" pitchFamily="34" charset="0"/>
              </a:rPr>
              <a:t>Αντιμικροβιακή</a:t>
            </a: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 δράση</a:t>
            </a:r>
          </a:p>
          <a:p>
            <a:pPr marL="342900" indent="-342900" algn="ctr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sz="3200" b="1" dirty="0">
                <a:solidFill>
                  <a:srgbClr val="FFFFFF"/>
                </a:solidFill>
                <a:latin typeface="Calibri" pitchFamily="34" charset="0"/>
              </a:rPr>
              <a:t> Αντιφλεγμονώδης δράση</a:t>
            </a:r>
            <a:endParaRPr lang="en-GB" sz="3200" b="1" dirty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952500" y="6237312"/>
            <a:ext cx="864096" cy="504056"/>
          </a:xfrm>
          <a:prstGeom prst="ellipse">
            <a:avLst/>
          </a:prstGeom>
          <a:solidFill>
            <a:schemeClr val="tx2"/>
          </a:solidFill>
          <a:ln w="34925">
            <a:solidFill>
              <a:srgbClr val="FFFFFF"/>
            </a:solidFill>
            <a:headEnd type="none" w="med" len="med"/>
            <a:tailEnd type="none" w="med" len="med"/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Deflate">
              <a:avLst>
                <a:gd name="adj" fmla="val 9419"/>
              </a:avLst>
            </a:prstTxWarp>
          </a:bodyPr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err="1">
                <a:ln w="12700">
                  <a:solidFill>
                    <a:srgbClr val="000000">
                      <a:satMod val="155000"/>
                    </a:srgbClr>
                  </a:solidFill>
                  <a:prstDash val="solid"/>
                </a:ln>
                <a:solidFill>
                  <a:srgbClr val="808080">
                    <a:tint val="85000"/>
                    <a:satMod val="155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alibri" pitchFamily="34" charset="0"/>
              </a:rPr>
              <a:t>GrD</a:t>
            </a:r>
            <a:endParaRPr lang="el-GR" sz="2000" b="1" i="1" dirty="0">
              <a:ln w="12700">
                <a:solidFill>
                  <a:srgbClr val="000000">
                    <a:satMod val="155000"/>
                  </a:srgbClr>
                </a:solidFill>
                <a:prstDash val="solid"/>
              </a:ln>
              <a:solidFill>
                <a:srgbClr val="808080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13515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400"/>
            <a:ext cx="9753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39863"/>
            <a:ext cx="10167526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1: Δομή μιτοχονδρίου.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http://pt.slideshare.net/ericleneoliver/anexo-correiomensagem-531371anexocorreiomensagem528226processosbioenergeticosglickcrefosemvideos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2: Η λειτουργία της αναπνευστικής αλυσίδας και η οξειδωτική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φωσφορυλίωση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http://slideplayer.fr/slide/3696900/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3: Χωράφια. Φωτογραφικό αρχείο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5400"/>
            <a:ext cx="9753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2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47609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Άτομο οξυγόνου.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219200" y="25400"/>
            <a:ext cx="9753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Ενεργές μορφές οξυγόνου.».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512" y="3284540"/>
            <a:ext cx="2001896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4760912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219200" y="25400"/>
            <a:ext cx="9753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490134" y="1844675"/>
            <a:ext cx="9211733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488254" y="3500440"/>
            <a:ext cx="9215496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533408" y="3849690"/>
            <a:ext cx="9211733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533408" y="2349500"/>
            <a:ext cx="9211733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219200" y="25400"/>
            <a:ext cx="9753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439863"/>
            <a:ext cx="9753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849</TotalTime>
  <Words>1267</Words>
  <Application>Microsoft Office PowerPoint</Application>
  <PresentationFormat>Widescreen</PresentationFormat>
  <Paragraphs>341</Paragraphs>
  <Slides>36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5" baseType="lpstr">
      <vt:lpstr>Arial Unicode MS</vt:lpstr>
      <vt:lpstr>Arial</vt:lpstr>
      <vt:lpstr>Calibri</vt:lpstr>
      <vt:lpstr>Century Gothic</vt:lpstr>
      <vt:lpstr>Courier New</vt:lpstr>
      <vt:lpstr>Symbol</vt:lpstr>
      <vt:lpstr>Wingdings</vt:lpstr>
      <vt:lpstr>Default Design</vt:lpstr>
      <vt:lpstr>MDLDrawObject Class</vt:lpstr>
      <vt:lpstr>Βιοχημεία</vt:lpstr>
      <vt:lpstr>Άδειες Χρήσης</vt:lpstr>
      <vt:lpstr>Χρηματοδότηση</vt:lpstr>
      <vt:lpstr>Ενεργές μορφές οξυγόνου</vt:lpstr>
      <vt:lpstr>Περιεχόμενα ενότητας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Οι ουσίες των φυτών (μεταξύ των οποίων οι πολυφαινόλες) με θετική επίδραση στην υγεία (μακροχρόνια πρόσληψη) και βελτίωση της κλινικής εικόνας μιας ασθένειας, αποκαλούνται   ΦΥΤΟΧΗΜΙΚΕΣ ή ΦΥΤΟΘΡΕΠΤΙΚΕΣ ΟΥΣΙΕΣ  και το οφείλουν …</vt:lpstr>
      <vt:lpstr>Σημείωμα Χρήσης Έργων Τρίτων (1/2)</vt:lpstr>
      <vt:lpstr>Σημείωμα Χρήσης Έργων Τρίτων (2/2)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Grigorios Diamantidis</dc:creator>
  <cp:lastModifiedBy>Grigorios Diamantidis</cp:lastModifiedBy>
  <cp:revision>18</cp:revision>
  <dcterms:created xsi:type="dcterms:W3CDTF">2016-01-02T07:57:08Z</dcterms:created>
  <dcterms:modified xsi:type="dcterms:W3CDTF">2016-11-30T08:47:40Z</dcterms:modified>
</cp:coreProperties>
</file>