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8" r:id="rId1"/>
  </p:sldMasterIdLst>
  <p:handoutMasterIdLst>
    <p:handoutMasterId r:id="rId28"/>
  </p:handoutMasterIdLst>
  <p:sldIdLst>
    <p:sldId id="256" r:id="rId2"/>
    <p:sldId id="336" r:id="rId3"/>
    <p:sldId id="338" r:id="rId4"/>
    <p:sldId id="339" r:id="rId5"/>
    <p:sldId id="340" r:id="rId6"/>
    <p:sldId id="341" r:id="rId7"/>
    <p:sldId id="343" r:id="rId8"/>
    <p:sldId id="342" r:id="rId9"/>
    <p:sldId id="345" r:id="rId10"/>
    <p:sldId id="346" r:id="rId11"/>
    <p:sldId id="359" r:id="rId12"/>
    <p:sldId id="347" r:id="rId13"/>
    <p:sldId id="348" r:id="rId14"/>
    <p:sldId id="344" r:id="rId15"/>
    <p:sldId id="349" r:id="rId16"/>
    <p:sldId id="350" r:id="rId17"/>
    <p:sldId id="351" r:id="rId18"/>
    <p:sldId id="352" r:id="rId19"/>
    <p:sldId id="360" r:id="rId20"/>
    <p:sldId id="353" r:id="rId21"/>
    <p:sldId id="354" r:id="rId22"/>
    <p:sldId id="355" r:id="rId23"/>
    <p:sldId id="356" r:id="rId24"/>
    <p:sldId id="357" r:id="rId25"/>
    <p:sldId id="361" r:id="rId26"/>
    <p:sldId id="358" r:id="rId27"/>
  </p:sldIdLst>
  <p:sldSz cx="9144000" cy="6858000" type="screen4x3"/>
  <p:notesSz cx="6858000" cy="9144000"/>
  <p:defaultTextStyle>
    <a:defPPr>
      <a:defRPr lang="es-ES_tradnl"/>
    </a:defPPr>
    <a:lvl1pPr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ea typeface="ＭＳ Ｐゴシック" pitchFamily="34" charset="-128"/>
                <a:cs typeface="+mn-cs"/>
              </a:defRPr>
            </a:lvl1pPr>
          </a:lstStyle>
          <a:p>
            <a:pPr>
              <a:defRPr/>
            </a:pPr>
            <a:endParaRPr lang="en-US"/>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B873C0B2-B0BF-4207-BBBD-B460B5710646}" type="datetimeFigureOut">
              <a:rPr lang="en-US"/>
              <a:pPr>
                <a:defRPr/>
              </a:pPr>
              <a:t>5/27/2022</a:t>
            </a:fld>
            <a:endParaRPr lang="en-US"/>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ea typeface="ＭＳ Ｐゴシック" pitchFamily="34" charset="-128"/>
                <a:cs typeface="+mn-cs"/>
              </a:defRPr>
            </a:lvl1pPr>
          </a:lstStyle>
          <a:p>
            <a:pPr>
              <a:defRPr/>
            </a:pPr>
            <a:endParaRPr lang="en-US"/>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B6CCEF9-C30E-4C0A-B14D-6C28AAB923FE}" type="slidenum">
              <a:rPr lang="en-US" altLang="el-GR"/>
              <a:pPr/>
              <a:t>‹#›</a:t>
            </a:fld>
            <a:endParaRPr lang="en-US" altLang="el-GR"/>
          </a:p>
        </p:txBody>
      </p:sp>
    </p:spTree>
    <p:extLst>
      <p:ext uri="{BB962C8B-B14F-4D97-AF65-F5344CB8AC3E}">
        <p14:creationId xmlns:p14="http://schemas.microsoft.com/office/powerpoint/2010/main" val="403893291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4" name="19 - Ορθογώνιο"/>
          <p:cNvSpPr>
            <a:spLocks noChangeArrowheads="1"/>
          </p:cNvSpPr>
          <p:nvPr/>
        </p:nvSpPr>
        <p:spPr bwMode="white">
          <a:xfrm>
            <a:off x="0" y="6705600"/>
            <a:ext cx="9144000" cy="152400"/>
          </a:xfrm>
          <a:prstGeom prst="rect">
            <a:avLst/>
          </a:prstGeom>
          <a:solidFill>
            <a:srgbClr val="FFFFFF"/>
          </a:solidFill>
          <a:ln w="9525">
            <a:noFill/>
            <a:miter lim="800000"/>
            <a:headEnd/>
            <a:tailEnd/>
          </a:ln>
        </p:spPr>
        <p:txBody>
          <a:bodyPr wrap="none" anchor="ctr"/>
          <a:lstStyle/>
          <a:p>
            <a:pPr>
              <a:defRPr/>
            </a:pPr>
            <a:endParaRPr lang="en-US"/>
          </a:p>
        </p:txBody>
      </p:sp>
      <p:sp>
        <p:nvSpPr>
          <p:cNvPr id="5" name="20 - Ορθογώνιο"/>
          <p:cNvSpPr>
            <a:spLocks noChangeArrowheads="1"/>
          </p:cNvSpPr>
          <p:nvPr/>
        </p:nvSpPr>
        <p:spPr bwMode="white">
          <a:xfrm>
            <a:off x="8991600" y="3175"/>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6" name="21 - Ορθογώνιο"/>
          <p:cNvSpPr>
            <a:spLocks noChangeArrowheads="1"/>
          </p:cNvSpPr>
          <p:nvPr/>
        </p:nvSpPr>
        <p:spPr bwMode="white">
          <a:xfrm>
            <a:off x="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7" name="23 - Ορθογώνιο"/>
          <p:cNvSpPr>
            <a:spLocks noChangeArrowheads="1"/>
          </p:cNvSpPr>
          <p:nvPr/>
        </p:nvSpPr>
        <p:spPr bwMode="white">
          <a:xfrm>
            <a:off x="0" y="0"/>
            <a:ext cx="9144000" cy="2514600"/>
          </a:xfrm>
          <a:prstGeom prst="rect">
            <a:avLst/>
          </a:prstGeom>
          <a:solidFill>
            <a:srgbClr val="FFFFFF"/>
          </a:solidFill>
          <a:ln w="9525">
            <a:noFill/>
            <a:miter lim="800000"/>
            <a:headEnd/>
            <a:tailEnd/>
          </a:ln>
        </p:spPr>
        <p:txBody>
          <a:bodyPr wrap="none" anchor="ctr"/>
          <a:lstStyle/>
          <a:p>
            <a:pPr>
              <a:defRPr/>
            </a:pPr>
            <a:endParaRPr lang="en-US"/>
          </a:p>
        </p:txBody>
      </p:sp>
      <p:sp>
        <p:nvSpPr>
          <p:cNvPr id="10" name="24 - Ορθογώνιο"/>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25 - Ευθεία γραμμή σύνδεσης"/>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26 - Ορθογώνιο"/>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27 - Έλλειψη"/>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28 - Έλλειψη"/>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8" name="7 - Τίτλος"/>
          <p:cNvSpPr>
            <a:spLocks noGrp="1"/>
          </p:cNvSpPr>
          <p:nvPr>
            <p:ph type="ctrTitle"/>
          </p:nvPr>
        </p:nvSpPr>
        <p:spPr>
          <a:xfrm>
            <a:off x="685800" y="381000"/>
            <a:ext cx="7772400" cy="1752600"/>
          </a:xfrm>
        </p:spPr>
        <p:txBody>
          <a:bodyPr/>
          <a:lstStyle>
            <a:lvl1pPr>
              <a:defRPr sz="4200">
                <a:solidFill>
                  <a:schemeClr val="accent1"/>
                </a:solidFill>
              </a:defRPr>
            </a:lvl1pPr>
          </a:lstStyle>
          <a:p>
            <a:r>
              <a:rPr lang="el-GR" smtClean="0"/>
              <a:t>Kλικ για επεξεργασία του τίτλου</a:t>
            </a:r>
            <a:endParaRPr lang="en-US"/>
          </a:p>
        </p:txBody>
      </p:sp>
      <p:sp>
        <p:nvSpPr>
          <p:cNvPr id="15" name="27 - Θέση ημερομηνίας"/>
          <p:cNvSpPr>
            <a:spLocks noGrp="1"/>
          </p:cNvSpPr>
          <p:nvPr>
            <p:ph type="dt" sz="half" idx="10"/>
          </p:nvPr>
        </p:nvSpPr>
        <p:spPr/>
        <p:txBody>
          <a:bodyPr/>
          <a:lstStyle>
            <a:lvl1pPr>
              <a:defRPr/>
            </a:lvl1pPr>
          </a:lstStyle>
          <a:p>
            <a:pPr>
              <a:defRPr/>
            </a:pPr>
            <a:fld id="{23134324-F030-4DA7-972D-5D5ED9AE0C7F}" type="datetime1">
              <a:rPr lang="es-ES_tradnl"/>
              <a:pPr>
                <a:defRPr/>
              </a:pPr>
              <a:t>27/05/2022</a:t>
            </a:fld>
            <a:endParaRPr lang="es-ES_tradnl"/>
          </a:p>
        </p:txBody>
      </p:sp>
      <p:sp>
        <p:nvSpPr>
          <p:cNvPr id="16" name="16 - Θέση υποσέλιδου"/>
          <p:cNvSpPr>
            <a:spLocks noGrp="1"/>
          </p:cNvSpPr>
          <p:nvPr>
            <p:ph type="ftr" sz="quarter" idx="11"/>
          </p:nvPr>
        </p:nvSpPr>
        <p:spPr/>
        <p:txBody>
          <a:bodyPr/>
          <a:lstStyle>
            <a:lvl1pPr>
              <a:defRPr/>
            </a:lvl1pPr>
          </a:lstStyle>
          <a:p>
            <a:pPr>
              <a:defRPr/>
            </a:pPr>
            <a:endParaRPr lang="en-US"/>
          </a:p>
        </p:txBody>
      </p:sp>
      <p:sp>
        <p:nvSpPr>
          <p:cNvPr id="17" name="28 - Θέση αριθμού διαφάνειας"/>
          <p:cNvSpPr>
            <a:spLocks noGrp="1"/>
          </p:cNvSpPr>
          <p:nvPr>
            <p:ph type="sldNum" sz="quarter" idx="12"/>
          </p:nvPr>
        </p:nvSpPr>
        <p:spPr>
          <a:xfrm>
            <a:off x="4343400" y="2198688"/>
            <a:ext cx="457200" cy="441325"/>
          </a:xfrm>
        </p:spPr>
        <p:txBody>
          <a:bodyPr/>
          <a:lstStyle>
            <a:lvl1pPr>
              <a:defRPr/>
            </a:lvl1pPr>
          </a:lstStyle>
          <a:p>
            <a:fld id="{7587B2F0-AA20-4A29-946D-31C391B7B188}" type="slidenum">
              <a:rPr lang="es-ES_tradnl" altLang="el-GR"/>
              <a:pPr/>
              <a:t>‹#›</a:t>
            </a:fld>
            <a:endParaRPr lang="es-ES_tradnl" altLang="el-GR"/>
          </a:p>
        </p:txBody>
      </p:sp>
    </p:spTree>
    <p:extLst>
      <p:ext uri="{BB962C8B-B14F-4D97-AF65-F5344CB8AC3E}">
        <p14:creationId xmlns:p14="http://schemas.microsoft.com/office/powerpoint/2010/main" val="128389324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lvl1pPr>
              <a:defRPr/>
            </a:lvl1pPr>
          </a:lstStyle>
          <a:p>
            <a:pPr>
              <a:defRPr/>
            </a:pPr>
            <a:fld id="{3A821F78-DD98-4845-AC92-29AECBC0CE2C}" type="datetime1">
              <a:rPr lang="es-ES_tradnl"/>
              <a:pPr>
                <a:defRPr/>
              </a:pPr>
              <a:t>27/05/2022</a:t>
            </a:fld>
            <a:endParaRPr lang="es-ES_tradnl"/>
          </a:p>
        </p:txBody>
      </p:sp>
      <p:sp>
        <p:nvSpPr>
          <p:cNvPr id="5" name="4 - Θέση υποσέλιδου"/>
          <p:cNvSpPr>
            <a:spLocks noGrp="1"/>
          </p:cNvSpPr>
          <p:nvPr>
            <p:ph type="ftr" sz="quarter" idx="11"/>
          </p:nvPr>
        </p:nvSpPr>
        <p:spPr/>
        <p:txBody>
          <a:bodyPr/>
          <a:lstStyle>
            <a:lvl1pPr>
              <a:defRPr/>
            </a:lvl1pPr>
          </a:lstStyle>
          <a:p>
            <a:pPr>
              <a:defRPr/>
            </a:pPr>
            <a:endParaRPr lang="en-US"/>
          </a:p>
        </p:txBody>
      </p:sp>
      <p:sp>
        <p:nvSpPr>
          <p:cNvPr id="6" name="5 - Θέση αριθμού διαφάνειας"/>
          <p:cNvSpPr>
            <a:spLocks noGrp="1"/>
          </p:cNvSpPr>
          <p:nvPr>
            <p:ph type="sldNum" sz="quarter" idx="12"/>
          </p:nvPr>
        </p:nvSpPr>
        <p:spPr/>
        <p:txBody>
          <a:bodyPr/>
          <a:lstStyle>
            <a:lvl1pPr>
              <a:defRPr/>
            </a:lvl1pPr>
          </a:lstStyle>
          <a:p>
            <a:fld id="{05CED301-BD84-42E8-9F01-82CBB4406E54}" type="slidenum">
              <a:rPr lang="es-ES_tradnl" altLang="el-GR"/>
              <a:pPr/>
              <a:t>‹#›</a:t>
            </a:fld>
            <a:endParaRPr lang="es-ES_tradnl" altLang="el-GR"/>
          </a:p>
        </p:txBody>
      </p:sp>
    </p:spTree>
    <p:extLst>
      <p:ext uri="{BB962C8B-B14F-4D97-AF65-F5344CB8AC3E}">
        <p14:creationId xmlns:p14="http://schemas.microsoft.com/office/powerpoint/2010/main" val="607037937"/>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4" name="19 - Ορθογώνιο"/>
          <p:cNvSpPr>
            <a:spLocks noChangeArrowheads="1"/>
          </p:cNvSpPr>
          <p:nvPr/>
        </p:nvSpPr>
        <p:spPr bwMode="white">
          <a:xfrm>
            <a:off x="0" y="6705600"/>
            <a:ext cx="9144000" cy="152400"/>
          </a:xfrm>
          <a:prstGeom prst="rect">
            <a:avLst/>
          </a:prstGeom>
          <a:solidFill>
            <a:srgbClr val="FFFFFF"/>
          </a:solidFill>
          <a:ln w="9525">
            <a:noFill/>
            <a:miter lim="800000"/>
            <a:headEnd/>
            <a:tailEnd/>
          </a:ln>
        </p:spPr>
        <p:txBody>
          <a:bodyPr wrap="none" anchor="ctr"/>
          <a:lstStyle/>
          <a:p>
            <a:pPr>
              <a:defRPr/>
            </a:pPr>
            <a:endParaRPr lang="en-US"/>
          </a:p>
        </p:txBody>
      </p:sp>
      <p:sp>
        <p:nvSpPr>
          <p:cNvPr id="5" name="20 - Ορθογώνιο"/>
          <p:cNvSpPr>
            <a:spLocks noChangeArrowheads="1"/>
          </p:cNvSpPr>
          <p:nvPr/>
        </p:nvSpPr>
        <p:spPr bwMode="white">
          <a:xfrm>
            <a:off x="7010400" y="0"/>
            <a:ext cx="21336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6" name="21 - Ορθογώνιο"/>
          <p:cNvSpPr>
            <a:spLocks noChangeArrowheads="1"/>
          </p:cNvSpPr>
          <p:nvPr/>
        </p:nvSpPr>
        <p:spPr bwMode="white">
          <a:xfrm>
            <a:off x="0" y="0"/>
            <a:ext cx="9144000" cy="155575"/>
          </a:xfrm>
          <a:prstGeom prst="rect">
            <a:avLst/>
          </a:prstGeom>
          <a:solidFill>
            <a:srgbClr val="FFFFFF"/>
          </a:solidFill>
          <a:ln w="9525">
            <a:noFill/>
            <a:miter lim="800000"/>
            <a:headEnd/>
            <a:tailEnd/>
          </a:ln>
        </p:spPr>
        <p:txBody>
          <a:bodyPr wrap="none" anchor="ctr"/>
          <a:lstStyle/>
          <a:p>
            <a:pPr>
              <a:defRPr/>
            </a:pPr>
            <a:endParaRPr lang="en-US"/>
          </a:p>
        </p:txBody>
      </p:sp>
      <p:sp>
        <p:nvSpPr>
          <p:cNvPr id="7" name="23 - Ορθογώνιο"/>
          <p:cNvSpPr>
            <a:spLocks noChangeArrowheads="1"/>
          </p:cNvSpPr>
          <p:nvPr/>
        </p:nvSpPr>
        <p:spPr bwMode="white">
          <a:xfrm>
            <a:off x="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8" name="24 - Ορθογώνιο"/>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25 - Ορθογώνιο"/>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26 - Ευθεία γραμμή σύνδεσης"/>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1" name="27 - Έλλειψη"/>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28 - Έλλειψη"/>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lang="el-GR" smtClean="0"/>
              <a:t>Kλικ για επεξεργασία του τίτλου</a:t>
            </a:r>
            <a:endParaRPr lang="en-US"/>
          </a:p>
        </p:txBody>
      </p:sp>
      <p:sp>
        <p:nvSpPr>
          <p:cNvPr id="13" name="5 - Θέση αριθμού διαφάνειας"/>
          <p:cNvSpPr>
            <a:spLocks noGrp="1"/>
          </p:cNvSpPr>
          <p:nvPr>
            <p:ph type="sldNum" sz="quarter" idx="10"/>
          </p:nvPr>
        </p:nvSpPr>
        <p:spPr>
          <a:xfrm>
            <a:off x="6915150" y="3009900"/>
            <a:ext cx="457200" cy="441325"/>
          </a:xfrm>
        </p:spPr>
        <p:txBody>
          <a:bodyPr/>
          <a:lstStyle>
            <a:lvl1pPr>
              <a:defRPr/>
            </a:lvl1pPr>
          </a:lstStyle>
          <a:p>
            <a:fld id="{15E0A274-604B-40D2-A45C-945E49FA2048}" type="slidenum">
              <a:rPr lang="es-ES_tradnl" altLang="el-GR"/>
              <a:pPr/>
              <a:t>‹#›</a:t>
            </a:fld>
            <a:endParaRPr lang="es-ES_tradnl" altLang="el-GR"/>
          </a:p>
        </p:txBody>
      </p:sp>
      <p:sp>
        <p:nvSpPr>
          <p:cNvPr id="14" name="3 - Θέση ημερομηνίας"/>
          <p:cNvSpPr>
            <a:spLocks noGrp="1"/>
          </p:cNvSpPr>
          <p:nvPr>
            <p:ph type="dt" sz="half" idx="11"/>
          </p:nvPr>
        </p:nvSpPr>
        <p:spPr/>
        <p:txBody>
          <a:bodyPr/>
          <a:lstStyle>
            <a:lvl1pPr>
              <a:defRPr/>
            </a:lvl1pPr>
          </a:lstStyle>
          <a:p>
            <a:pPr>
              <a:defRPr/>
            </a:pPr>
            <a:fld id="{CABE0BF2-E5B7-4835-9279-E2B63C0420FB}" type="datetime1">
              <a:rPr lang="es-ES_tradnl"/>
              <a:pPr>
                <a:defRPr/>
              </a:pPr>
              <a:t>27/05/2022</a:t>
            </a:fld>
            <a:endParaRPr lang="es-ES_tradnl"/>
          </a:p>
        </p:txBody>
      </p:sp>
      <p:sp>
        <p:nvSpPr>
          <p:cNvPr id="15" name="4 - Θέση υποσέλιδου"/>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9048959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lang="el-GR" smtClean="0"/>
              <a:t>Kλικ για επεξεργασία του τίτλου</a:t>
            </a:r>
            <a:endParaRPr lang="en-US"/>
          </a:p>
        </p:txBody>
      </p:sp>
      <p:sp>
        <p:nvSpPr>
          <p:cNvPr id="8" name="7 - Θέση περιεχομένου"/>
          <p:cNvSpPr>
            <a:spLocks noGrp="1"/>
          </p:cNvSpPr>
          <p:nvPr>
            <p:ph sz="quarter" idx="1"/>
          </p:nvPr>
        </p:nvSpPr>
        <p:spPr>
          <a:xfrm>
            <a:off x="301752" y="1527048"/>
            <a:ext cx="850392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lvl1pPr>
              <a:defRPr/>
            </a:lvl1pPr>
          </a:lstStyle>
          <a:p>
            <a:pPr>
              <a:defRPr/>
            </a:pPr>
            <a:fld id="{368EAB34-106C-4F2A-B328-31C288A0D373}" type="datetime1">
              <a:rPr lang="es-ES_tradnl"/>
              <a:pPr>
                <a:defRPr/>
              </a:pPr>
              <a:t>27/05/2022</a:t>
            </a:fld>
            <a:endParaRPr lang="es-ES_tradnl"/>
          </a:p>
        </p:txBody>
      </p:sp>
      <p:sp>
        <p:nvSpPr>
          <p:cNvPr id="5" name="4 - Θέση υποσέλιδου"/>
          <p:cNvSpPr>
            <a:spLocks noGrp="1"/>
          </p:cNvSpPr>
          <p:nvPr>
            <p:ph type="ftr" sz="quarter" idx="11"/>
          </p:nvPr>
        </p:nvSpPr>
        <p:spPr/>
        <p:txBody>
          <a:bodyPr/>
          <a:lstStyle>
            <a:lvl1pPr>
              <a:defRPr/>
            </a:lvl1pPr>
          </a:lstStyle>
          <a:p>
            <a:pPr>
              <a:defRPr/>
            </a:pPr>
            <a:endParaRPr lang="en-US"/>
          </a:p>
        </p:txBody>
      </p:sp>
      <p:sp>
        <p:nvSpPr>
          <p:cNvPr id="6" name="5 - Θέση αριθμού διαφάνειας"/>
          <p:cNvSpPr>
            <a:spLocks noGrp="1"/>
          </p:cNvSpPr>
          <p:nvPr>
            <p:ph type="sldNum" sz="quarter" idx="12"/>
          </p:nvPr>
        </p:nvSpPr>
        <p:spPr>
          <a:xfrm>
            <a:off x="4362450" y="1027113"/>
            <a:ext cx="457200" cy="441325"/>
          </a:xfrm>
        </p:spPr>
        <p:txBody>
          <a:bodyPr/>
          <a:lstStyle>
            <a:lvl1pPr>
              <a:defRPr/>
            </a:lvl1pPr>
          </a:lstStyle>
          <a:p>
            <a:fld id="{A8E4CC84-7C94-4342-88DC-9CDB2C7C0959}" type="slidenum">
              <a:rPr lang="es-ES_tradnl" altLang="el-GR"/>
              <a:pPr/>
              <a:t>‹#›</a:t>
            </a:fld>
            <a:endParaRPr lang="es-ES_tradnl" altLang="el-GR"/>
          </a:p>
        </p:txBody>
      </p:sp>
    </p:spTree>
    <p:extLst>
      <p:ext uri="{BB962C8B-B14F-4D97-AF65-F5344CB8AC3E}">
        <p14:creationId xmlns:p14="http://schemas.microsoft.com/office/powerpoint/2010/main" val="357545161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19 - Ορθογώνιο"/>
          <p:cNvSpPr>
            <a:spLocks noChangeArrowheads="1"/>
          </p:cNvSpPr>
          <p:nvPr/>
        </p:nvSpPr>
        <p:spPr bwMode="white">
          <a:xfrm>
            <a:off x="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5" name="20 - Ορθογώνιο"/>
          <p:cNvSpPr>
            <a:spLocks noChangeArrowheads="1"/>
          </p:cNvSpPr>
          <p:nvPr/>
        </p:nvSpPr>
        <p:spPr bwMode="white">
          <a:xfrm>
            <a:off x="0" y="6705600"/>
            <a:ext cx="9144000" cy="152400"/>
          </a:xfrm>
          <a:prstGeom prst="rect">
            <a:avLst/>
          </a:prstGeom>
          <a:solidFill>
            <a:srgbClr val="FFFFFF"/>
          </a:solidFill>
          <a:ln w="9525">
            <a:noFill/>
            <a:miter lim="800000"/>
            <a:headEnd/>
            <a:tailEnd/>
          </a:ln>
        </p:spPr>
        <p:txBody>
          <a:bodyPr wrap="none" anchor="ctr"/>
          <a:lstStyle/>
          <a:p>
            <a:pPr>
              <a:defRPr/>
            </a:pPr>
            <a:endParaRPr lang="en-US"/>
          </a:p>
        </p:txBody>
      </p:sp>
      <p:sp>
        <p:nvSpPr>
          <p:cNvPr id="6" name="21 - Ορθογώνιο"/>
          <p:cNvSpPr>
            <a:spLocks noChangeArrowheads="1"/>
          </p:cNvSpPr>
          <p:nvPr/>
        </p:nvSpPr>
        <p:spPr bwMode="white">
          <a:xfrm>
            <a:off x="0" y="0"/>
            <a:ext cx="9144000" cy="152400"/>
          </a:xfrm>
          <a:prstGeom prst="rect">
            <a:avLst/>
          </a:prstGeom>
          <a:solidFill>
            <a:srgbClr val="FFFFFF"/>
          </a:solidFill>
          <a:ln w="9525">
            <a:noFill/>
            <a:miter lim="800000"/>
            <a:headEnd/>
            <a:tailEnd/>
          </a:ln>
        </p:spPr>
        <p:txBody>
          <a:bodyPr wrap="none" anchor="ctr"/>
          <a:lstStyle/>
          <a:p>
            <a:pPr>
              <a:defRPr/>
            </a:pPr>
            <a:endParaRPr lang="en-US"/>
          </a:p>
        </p:txBody>
      </p:sp>
      <p:sp>
        <p:nvSpPr>
          <p:cNvPr id="7" name="23 - Ορθογώνιο"/>
          <p:cNvSpPr>
            <a:spLocks noChangeArrowheads="1"/>
          </p:cNvSpPr>
          <p:nvPr/>
        </p:nvSpPr>
        <p:spPr bwMode="white">
          <a:xfrm>
            <a:off x="8991600" y="1905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8" name="24 - Ορθογώνιο"/>
          <p:cNvSpPr>
            <a:spLocks noChangeArrowheads="1"/>
          </p:cNvSpPr>
          <p:nvPr/>
        </p:nvSpPr>
        <p:spPr bwMode="white">
          <a:xfrm>
            <a:off x="152400" y="2286000"/>
            <a:ext cx="8832850" cy="304800"/>
          </a:xfrm>
          <a:prstGeom prst="rect">
            <a:avLst/>
          </a:prstGeom>
          <a:solidFill>
            <a:srgbClr val="FFFFFF"/>
          </a:solidFill>
          <a:ln w="9525">
            <a:noFill/>
            <a:miter lim="800000"/>
            <a:headEnd/>
            <a:tailEnd/>
          </a:ln>
        </p:spPr>
        <p:txBody>
          <a:bodyPr wrap="none" anchor="ctr"/>
          <a:lstStyle/>
          <a:p>
            <a:pPr>
              <a:defRPr/>
            </a:pPr>
            <a:endParaRPr lang="en-US"/>
          </a:p>
        </p:txBody>
      </p:sp>
      <p:sp>
        <p:nvSpPr>
          <p:cNvPr id="9" name="25 - Ορθογώνιο"/>
          <p:cNvSpPr>
            <a:spLocks noChangeArrowheads="1"/>
          </p:cNvSpPr>
          <p:nvPr/>
        </p:nvSpPr>
        <p:spPr bwMode="auto">
          <a:xfrm>
            <a:off x="155575" y="142875"/>
            <a:ext cx="8832850" cy="2139950"/>
          </a:xfrm>
          <a:prstGeom prst="rect">
            <a:avLst/>
          </a:prstGeom>
          <a:solidFill>
            <a:schemeClr val="accent1"/>
          </a:solidFill>
          <a:ln w="9525">
            <a:noFill/>
            <a:miter lim="800000"/>
            <a:headEnd/>
            <a:tailEnd/>
          </a:ln>
        </p:spPr>
        <p:txBody>
          <a:bodyPr wrap="none" anchor="ctr"/>
          <a:lstStyle/>
          <a:p>
            <a:pPr>
              <a:defRPr/>
            </a:pPr>
            <a:endParaRPr lang="en-US"/>
          </a:p>
        </p:txBody>
      </p:sp>
      <p:sp>
        <p:nvSpPr>
          <p:cNvPr id="10" name="26 - Ορθογώνιο"/>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27 - Ορθογώνιο"/>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28 - Ευθεία γραμμή σύνδεσης"/>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29 - Έλλειψη"/>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30 - Έλλειψη"/>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2 - Θέση κειμένου"/>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2" name="1 - Τίτλος"/>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l-GR" smtClean="0"/>
              <a:t>Kλικ για επεξεργασία του τίτλου</a:t>
            </a:r>
            <a:endParaRPr lang="en-US"/>
          </a:p>
        </p:txBody>
      </p:sp>
      <p:sp>
        <p:nvSpPr>
          <p:cNvPr id="15" name="4 - Θέση υποσέλιδου"/>
          <p:cNvSpPr>
            <a:spLocks noGrp="1"/>
          </p:cNvSpPr>
          <p:nvPr>
            <p:ph type="ftr" sz="quarter" idx="10"/>
          </p:nvPr>
        </p:nvSpPr>
        <p:spPr/>
        <p:txBody>
          <a:bodyPr/>
          <a:lstStyle>
            <a:lvl1pPr>
              <a:defRPr/>
            </a:lvl1pPr>
          </a:lstStyle>
          <a:p>
            <a:pPr>
              <a:defRPr/>
            </a:pPr>
            <a:endParaRPr lang="en-US"/>
          </a:p>
        </p:txBody>
      </p:sp>
      <p:sp>
        <p:nvSpPr>
          <p:cNvPr id="16" name="3 - Θέση ημερομηνίας"/>
          <p:cNvSpPr>
            <a:spLocks noGrp="1"/>
          </p:cNvSpPr>
          <p:nvPr>
            <p:ph type="dt" sz="half" idx="11"/>
          </p:nvPr>
        </p:nvSpPr>
        <p:spPr/>
        <p:txBody>
          <a:bodyPr/>
          <a:lstStyle>
            <a:lvl1pPr>
              <a:defRPr/>
            </a:lvl1pPr>
          </a:lstStyle>
          <a:p>
            <a:pPr>
              <a:defRPr/>
            </a:pPr>
            <a:fld id="{9205B244-3E80-49D9-9157-C88975F5EF11}" type="datetime1">
              <a:rPr lang="es-ES_tradnl"/>
              <a:pPr>
                <a:defRPr/>
              </a:pPr>
              <a:t>27/05/2022</a:t>
            </a:fld>
            <a:endParaRPr lang="es-ES_tradnl"/>
          </a:p>
        </p:txBody>
      </p:sp>
      <p:sp>
        <p:nvSpPr>
          <p:cNvPr id="17" name="5 - Θέση αριθμού διαφάνειας"/>
          <p:cNvSpPr>
            <a:spLocks noGrp="1"/>
          </p:cNvSpPr>
          <p:nvPr>
            <p:ph type="sldNum" sz="quarter" idx="12"/>
          </p:nvPr>
        </p:nvSpPr>
        <p:spPr>
          <a:xfrm>
            <a:off x="4343400" y="2198688"/>
            <a:ext cx="457200" cy="441325"/>
          </a:xfrm>
        </p:spPr>
        <p:txBody>
          <a:bodyPr/>
          <a:lstStyle>
            <a:lvl1pPr>
              <a:defRPr/>
            </a:lvl1pPr>
          </a:lstStyle>
          <a:p>
            <a:fld id="{FE1B4824-9149-4707-9392-9FB625536552}" type="slidenum">
              <a:rPr lang="es-ES_tradnl" altLang="el-GR"/>
              <a:pPr/>
              <a:t>‹#›</a:t>
            </a:fld>
            <a:endParaRPr lang="es-ES_tradnl" altLang="el-GR"/>
          </a:p>
        </p:txBody>
      </p:sp>
    </p:spTree>
    <p:extLst>
      <p:ext uri="{BB962C8B-B14F-4D97-AF65-F5344CB8AC3E}">
        <p14:creationId xmlns:p14="http://schemas.microsoft.com/office/powerpoint/2010/main" val="17197030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5" name="19 - Ευθεία γραμμή σύνδεσης"/>
          <p:cNvSpPr>
            <a:spLocks noChangeShapeType="1"/>
          </p:cNvSpPr>
          <p:nvPr/>
        </p:nvSpPr>
        <p:spPr bwMode="auto">
          <a:xfrm flipV="1">
            <a:off x="4562475" y="1576388"/>
            <a:ext cx="9525" cy="4818062"/>
          </a:xfrm>
          <a:prstGeom prst="line">
            <a:avLst/>
          </a:prstGeom>
          <a:noFill/>
          <a:ln w="9525">
            <a:solidFill>
              <a:schemeClr val="tx2"/>
            </a:solidFill>
            <a:prstDash val="sysDash"/>
            <a:round/>
            <a:headEnd/>
            <a:tailEnd/>
          </a:ln>
        </p:spPr>
        <p:txBody>
          <a:bodyPr wrap="none" anchor="ctr"/>
          <a:lstStyle/>
          <a:p>
            <a:pPr>
              <a:defRPr/>
            </a:pPr>
            <a:endParaRPr lang="el-GR"/>
          </a:p>
        </p:txBody>
      </p:sp>
      <p:sp>
        <p:nvSpPr>
          <p:cNvPr id="2" name="1 - Τίτλος"/>
          <p:cNvSpPr>
            <a:spLocks noGrp="1"/>
          </p:cNvSpPr>
          <p:nvPr>
            <p:ph type="title"/>
          </p:nvPr>
        </p:nvSpPr>
        <p:spPr>
          <a:xfrm>
            <a:off x="301752" y="228600"/>
            <a:ext cx="8534400" cy="758952"/>
          </a:xfrm>
        </p:spPr>
        <p:txBody>
          <a:bodyPr/>
          <a:lstStyle/>
          <a:p>
            <a:r>
              <a:rPr lang="el-GR" smtClean="0"/>
              <a:t>Kλικ για επεξεργασία του τίτλου</a:t>
            </a:r>
            <a:endParaRPr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4 - Θέση ημερομηνίας"/>
          <p:cNvSpPr>
            <a:spLocks noGrp="1"/>
          </p:cNvSpPr>
          <p:nvPr>
            <p:ph type="dt" sz="half" idx="10"/>
          </p:nvPr>
        </p:nvSpPr>
        <p:spPr>
          <a:xfrm>
            <a:off x="5791200" y="6410325"/>
            <a:ext cx="3044825" cy="365125"/>
          </a:xfrm>
        </p:spPr>
        <p:txBody>
          <a:bodyPr/>
          <a:lstStyle>
            <a:lvl1pPr>
              <a:defRPr/>
            </a:lvl1pPr>
          </a:lstStyle>
          <a:p>
            <a:pPr>
              <a:defRPr/>
            </a:pPr>
            <a:fld id="{131CF897-F454-470D-BDD9-3D2ED5E2E524}" type="datetime1">
              <a:rPr lang="es-ES_tradnl"/>
              <a:pPr>
                <a:defRPr/>
              </a:pPr>
              <a:t>27/05/2022</a:t>
            </a:fld>
            <a:endParaRPr lang="es-ES_tradnl"/>
          </a:p>
        </p:txBody>
      </p:sp>
      <p:sp>
        <p:nvSpPr>
          <p:cNvPr id="7" name="5 - Θέση υποσέλιδου"/>
          <p:cNvSpPr>
            <a:spLocks noGrp="1"/>
          </p:cNvSpPr>
          <p:nvPr>
            <p:ph type="ftr" sz="quarter" idx="11"/>
          </p:nvPr>
        </p:nvSpPr>
        <p:spPr/>
        <p:txBody>
          <a:bodyPr/>
          <a:lstStyle>
            <a:lvl1pPr>
              <a:defRPr/>
            </a:lvl1pPr>
          </a:lstStyle>
          <a:p>
            <a:pPr>
              <a:defRPr/>
            </a:pPr>
            <a:endParaRPr lang="en-US"/>
          </a:p>
        </p:txBody>
      </p:sp>
      <p:sp>
        <p:nvSpPr>
          <p:cNvPr id="8" name="6 - Θέση αριθμού διαφάνειας"/>
          <p:cNvSpPr>
            <a:spLocks noGrp="1"/>
          </p:cNvSpPr>
          <p:nvPr>
            <p:ph type="sldNum" sz="quarter" idx="12"/>
          </p:nvPr>
        </p:nvSpPr>
        <p:spPr/>
        <p:txBody>
          <a:bodyPr/>
          <a:lstStyle>
            <a:lvl1pPr>
              <a:defRPr/>
            </a:lvl1pPr>
          </a:lstStyle>
          <a:p>
            <a:fld id="{9BD10D37-79F6-4BEC-AA25-87B7C5CB0981}" type="slidenum">
              <a:rPr lang="es-ES_tradnl" altLang="el-GR"/>
              <a:pPr/>
              <a:t>‹#›</a:t>
            </a:fld>
            <a:endParaRPr lang="es-ES_tradnl" altLang="el-GR"/>
          </a:p>
        </p:txBody>
      </p:sp>
    </p:spTree>
    <p:extLst>
      <p:ext uri="{BB962C8B-B14F-4D97-AF65-F5344CB8AC3E}">
        <p14:creationId xmlns:p14="http://schemas.microsoft.com/office/powerpoint/2010/main" val="242179415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7" name="19 - Ευθεία γραμμή σύνδεσης"/>
          <p:cNvSpPr>
            <a:spLocks noChangeShapeType="1"/>
          </p:cNvSpPr>
          <p:nvPr/>
        </p:nvSpPr>
        <p:spPr bwMode="auto">
          <a:xfrm flipV="1">
            <a:off x="4572000" y="2200275"/>
            <a:ext cx="0" cy="4187825"/>
          </a:xfrm>
          <a:prstGeom prst="line">
            <a:avLst/>
          </a:prstGeom>
          <a:noFill/>
          <a:ln w="9525">
            <a:solidFill>
              <a:schemeClr val="tx2"/>
            </a:solidFill>
            <a:prstDash val="sysDash"/>
            <a:round/>
            <a:headEnd/>
            <a:tailEnd/>
          </a:ln>
        </p:spPr>
        <p:txBody>
          <a:bodyPr wrap="none" anchor="ctr"/>
          <a:lstStyle/>
          <a:p>
            <a:pPr>
              <a:defRPr/>
            </a:pPr>
            <a:endParaRPr lang="el-GR"/>
          </a:p>
        </p:txBody>
      </p:sp>
      <p:sp>
        <p:nvSpPr>
          <p:cNvPr id="8" name="20 - Ορθογώνιο"/>
          <p:cNvSpPr>
            <a:spLocks noChangeArrowheads="1"/>
          </p:cNvSpPr>
          <p:nvPr/>
        </p:nvSpPr>
        <p:spPr bwMode="white">
          <a:xfrm>
            <a:off x="0" y="0"/>
            <a:ext cx="9144000" cy="1447800"/>
          </a:xfrm>
          <a:prstGeom prst="rect">
            <a:avLst/>
          </a:prstGeom>
          <a:solidFill>
            <a:srgbClr val="FFFFFF"/>
          </a:solidFill>
          <a:ln w="9525">
            <a:noFill/>
            <a:miter lim="800000"/>
            <a:headEnd/>
            <a:tailEnd/>
          </a:ln>
        </p:spPr>
        <p:txBody>
          <a:bodyPr wrap="none" anchor="ctr"/>
          <a:lstStyle/>
          <a:p>
            <a:pPr>
              <a:defRPr/>
            </a:pPr>
            <a:endParaRPr lang="en-US"/>
          </a:p>
        </p:txBody>
      </p:sp>
      <p:sp>
        <p:nvSpPr>
          <p:cNvPr id="9" name="21 - Ορθογώνιο"/>
          <p:cNvSpPr>
            <a:spLocks noChangeArrowheads="1"/>
          </p:cNvSpPr>
          <p:nvPr/>
        </p:nvSpPr>
        <p:spPr bwMode="white">
          <a:xfrm>
            <a:off x="0" y="6705600"/>
            <a:ext cx="9144000" cy="152400"/>
          </a:xfrm>
          <a:prstGeom prst="rect">
            <a:avLst/>
          </a:prstGeom>
          <a:solidFill>
            <a:srgbClr val="FFFFFF"/>
          </a:solidFill>
          <a:ln w="9525">
            <a:noFill/>
            <a:miter lim="800000"/>
            <a:headEnd/>
            <a:tailEnd/>
          </a:ln>
        </p:spPr>
        <p:txBody>
          <a:bodyPr wrap="none" anchor="ctr"/>
          <a:lstStyle/>
          <a:p>
            <a:pPr>
              <a:defRPr/>
            </a:pPr>
            <a:endParaRPr lang="en-US"/>
          </a:p>
        </p:txBody>
      </p:sp>
      <p:sp>
        <p:nvSpPr>
          <p:cNvPr id="10" name="23 - Ορθογώνιο"/>
          <p:cNvSpPr>
            <a:spLocks noChangeArrowheads="1"/>
          </p:cNvSpPr>
          <p:nvPr/>
        </p:nvSpPr>
        <p:spPr bwMode="white">
          <a:xfrm>
            <a:off x="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11" name="24 - Ορθογώνιο"/>
          <p:cNvSpPr>
            <a:spLocks noChangeArrowheads="1"/>
          </p:cNvSpPr>
          <p:nvPr/>
        </p:nvSpPr>
        <p:spPr bwMode="white">
          <a:xfrm>
            <a:off x="899160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12" name="25 - Ορθογώνιο"/>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26 - Ορθογώνιο"/>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27 - Ευθεία γραμμή σύνδεσης"/>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5" name="28 - Ορθογώνιο"/>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6" name="29 - Έλλειψη"/>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30 - Έλλειψη"/>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24" name="23 - Θέση περιεχομένου"/>
          <p:cNvSpPr>
            <a:spLocks noGrp="1"/>
          </p:cNvSpPr>
          <p:nvPr>
            <p:ph sz="quarter" idx="2"/>
          </p:nvPr>
        </p:nvSpPr>
        <p:spPr>
          <a:xfrm>
            <a:off x="301752" y="2471383"/>
            <a:ext cx="4041648" cy="3818404"/>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26" name="25 - Θέση περιεχομένου"/>
          <p:cNvSpPr>
            <a:spLocks noGrp="1"/>
          </p:cNvSpPr>
          <p:nvPr>
            <p:ph sz="quarter" idx="4"/>
          </p:nvPr>
        </p:nvSpPr>
        <p:spPr>
          <a:xfrm>
            <a:off x="4800600" y="2471383"/>
            <a:ext cx="4038600" cy="382219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23" name="22 - Τίτλος"/>
          <p:cNvSpPr>
            <a:spLocks noGrp="1"/>
          </p:cNvSpPr>
          <p:nvPr>
            <p:ph type="title"/>
          </p:nvPr>
        </p:nvSpPr>
        <p:spPr/>
        <p:txBody>
          <a:bodyPr rtlCol="0"/>
          <a:lstStyle/>
          <a:p>
            <a:r>
              <a:rPr lang="el-GR" smtClean="0"/>
              <a:t>Kλικ για επεξεργασία του τίτλου</a:t>
            </a:r>
            <a:endParaRPr lang="en-US"/>
          </a:p>
        </p:txBody>
      </p:sp>
      <p:sp>
        <p:nvSpPr>
          <p:cNvPr id="18" name="6 - Θέση ημερομηνίας"/>
          <p:cNvSpPr>
            <a:spLocks noGrp="1"/>
          </p:cNvSpPr>
          <p:nvPr>
            <p:ph type="dt" sz="half" idx="10"/>
          </p:nvPr>
        </p:nvSpPr>
        <p:spPr/>
        <p:txBody>
          <a:bodyPr/>
          <a:lstStyle>
            <a:lvl1pPr>
              <a:defRPr/>
            </a:lvl1pPr>
          </a:lstStyle>
          <a:p>
            <a:pPr>
              <a:defRPr/>
            </a:pPr>
            <a:fld id="{25152DA4-BA11-4A7A-B871-6193B00746AE}" type="datetime1">
              <a:rPr lang="es-ES_tradnl"/>
              <a:pPr>
                <a:defRPr/>
              </a:pPr>
              <a:t>27/05/2022</a:t>
            </a:fld>
            <a:endParaRPr lang="es-ES_tradnl"/>
          </a:p>
        </p:txBody>
      </p:sp>
      <p:sp>
        <p:nvSpPr>
          <p:cNvPr id="19" name="7 - Θέση υποσέλιδου"/>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8 - Θέση αριθμού διαφάνειας"/>
          <p:cNvSpPr>
            <a:spLocks noGrp="1"/>
          </p:cNvSpPr>
          <p:nvPr>
            <p:ph type="sldNum" sz="quarter" idx="12"/>
          </p:nvPr>
        </p:nvSpPr>
        <p:spPr>
          <a:xfrm>
            <a:off x="4343400" y="1042988"/>
            <a:ext cx="457200" cy="441325"/>
          </a:xfrm>
        </p:spPr>
        <p:txBody>
          <a:bodyPr/>
          <a:lstStyle>
            <a:lvl1pPr>
              <a:defRPr/>
            </a:lvl1pPr>
          </a:lstStyle>
          <a:p>
            <a:fld id="{8C71E2FA-E170-4497-834F-7E4288C982ED}" type="slidenum">
              <a:rPr lang="es-ES_tradnl" altLang="el-GR"/>
              <a:pPr/>
              <a:t>‹#›</a:t>
            </a:fld>
            <a:endParaRPr lang="es-ES_tradnl" altLang="el-GR"/>
          </a:p>
        </p:txBody>
      </p:sp>
    </p:spTree>
    <p:extLst>
      <p:ext uri="{BB962C8B-B14F-4D97-AF65-F5344CB8AC3E}">
        <p14:creationId xmlns:p14="http://schemas.microsoft.com/office/powerpoint/2010/main" val="25495883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p:txBody>
          <a:bodyPr/>
          <a:lstStyle>
            <a:lvl1pPr>
              <a:defRPr/>
            </a:lvl1pPr>
          </a:lstStyle>
          <a:p>
            <a:pPr>
              <a:defRPr/>
            </a:pPr>
            <a:fld id="{F2C5ECC9-330D-4DF6-9740-C1959B23FB1B}" type="datetime1">
              <a:rPr lang="es-ES_tradnl"/>
              <a:pPr>
                <a:defRPr/>
              </a:pPr>
              <a:t>27/05/2022</a:t>
            </a:fld>
            <a:endParaRPr lang="es-ES_tradnl"/>
          </a:p>
        </p:txBody>
      </p:sp>
      <p:sp>
        <p:nvSpPr>
          <p:cNvPr id="4" name="3 - Θέση υποσέλιδου"/>
          <p:cNvSpPr>
            <a:spLocks noGrp="1"/>
          </p:cNvSpPr>
          <p:nvPr>
            <p:ph type="ftr" sz="quarter" idx="11"/>
          </p:nvPr>
        </p:nvSpPr>
        <p:spPr/>
        <p:txBody>
          <a:bodyPr/>
          <a:lstStyle>
            <a:lvl1pPr>
              <a:defRPr/>
            </a:lvl1pPr>
          </a:lstStyle>
          <a:p>
            <a:pPr>
              <a:defRPr/>
            </a:pPr>
            <a:endParaRPr lang="en-US"/>
          </a:p>
        </p:txBody>
      </p:sp>
      <p:sp>
        <p:nvSpPr>
          <p:cNvPr id="5" name="4 - Θέση αριθμού διαφάνειας"/>
          <p:cNvSpPr>
            <a:spLocks noGrp="1"/>
          </p:cNvSpPr>
          <p:nvPr>
            <p:ph type="sldNum" sz="quarter" idx="12"/>
          </p:nvPr>
        </p:nvSpPr>
        <p:spPr>
          <a:xfrm>
            <a:off x="4343400" y="1036638"/>
            <a:ext cx="457200" cy="441325"/>
          </a:xfrm>
        </p:spPr>
        <p:txBody>
          <a:bodyPr/>
          <a:lstStyle>
            <a:lvl1pPr>
              <a:defRPr/>
            </a:lvl1pPr>
          </a:lstStyle>
          <a:p>
            <a:fld id="{78A1A064-32A7-43BF-BE1E-303276AB4AF1}" type="slidenum">
              <a:rPr lang="es-ES_tradnl" altLang="el-GR"/>
              <a:pPr/>
              <a:t>‹#›</a:t>
            </a:fld>
            <a:endParaRPr lang="es-ES_tradnl" altLang="el-GR"/>
          </a:p>
        </p:txBody>
      </p:sp>
    </p:spTree>
    <p:extLst>
      <p:ext uri="{BB962C8B-B14F-4D97-AF65-F5344CB8AC3E}">
        <p14:creationId xmlns:p14="http://schemas.microsoft.com/office/powerpoint/2010/main" val="1625525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9 - Ορθογώνιο"/>
          <p:cNvSpPr>
            <a:spLocks noChangeArrowheads="1"/>
          </p:cNvSpPr>
          <p:nvPr/>
        </p:nvSpPr>
        <p:spPr bwMode="white">
          <a:xfrm>
            <a:off x="0" y="6705600"/>
            <a:ext cx="9144000" cy="152400"/>
          </a:xfrm>
          <a:prstGeom prst="rect">
            <a:avLst/>
          </a:prstGeom>
          <a:solidFill>
            <a:srgbClr val="FFFFFF"/>
          </a:solidFill>
          <a:ln w="9525">
            <a:noFill/>
            <a:miter lim="800000"/>
            <a:headEnd/>
            <a:tailEnd/>
          </a:ln>
        </p:spPr>
        <p:txBody>
          <a:bodyPr wrap="none" anchor="ctr"/>
          <a:lstStyle/>
          <a:p>
            <a:pPr>
              <a:defRPr/>
            </a:pPr>
            <a:endParaRPr lang="en-US"/>
          </a:p>
        </p:txBody>
      </p:sp>
      <p:sp>
        <p:nvSpPr>
          <p:cNvPr id="3" name="20 - Ορθογώνιο"/>
          <p:cNvSpPr>
            <a:spLocks noChangeArrowheads="1"/>
          </p:cNvSpPr>
          <p:nvPr/>
        </p:nvSpPr>
        <p:spPr bwMode="white">
          <a:xfrm>
            <a:off x="0" y="0"/>
            <a:ext cx="9144000" cy="155575"/>
          </a:xfrm>
          <a:prstGeom prst="rect">
            <a:avLst/>
          </a:prstGeom>
          <a:solidFill>
            <a:srgbClr val="FFFFFF"/>
          </a:solidFill>
          <a:ln w="9525">
            <a:noFill/>
            <a:miter lim="800000"/>
            <a:headEnd/>
            <a:tailEnd/>
          </a:ln>
        </p:spPr>
        <p:txBody>
          <a:bodyPr wrap="none" anchor="ctr"/>
          <a:lstStyle/>
          <a:p>
            <a:pPr>
              <a:defRPr/>
            </a:pPr>
            <a:endParaRPr lang="en-US"/>
          </a:p>
        </p:txBody>
      </p:sp>
      <p:sp>
        <p:nvSpPr>
          <p:cNvPr id="4" name="21 - Ορθογώνιο"/>
          <p:cNvSpPr>
            <a:spLocks noChangeArrowheads="1"/>
          </p:cNvSpPr>
          <p:nvPr/>
        </p:nvSpPr>
        <p:spPr bwMode="white">
          <a:xfrm>
            <a:off x="899160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5" name="23 - Ορθογώνιο"/>
          <p:cNvSpPr>
            <a:spLocks noChangeArrowheads="1"/>
          </p:cNvSpPr>
          <p:nvPr/>
        </p:nvSpPr>
        <p:spPr bwMode="white">
          <a:xfrm>
            <a:off x="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6" name="24 - Ορθογώνιο"/>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25 - Ορθογώνιο"/>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8" name="1 - Θέση ημερομηνίας"/>
          <p:cNvSpPr>
            <a:spLocks noGrp="1"/>
          </p:cNvSpPr>
          <p:nvPr>
            <p:ph type="dt" sz="half" idx="10"/>
          </p:nvPr>
        </p:nvSpPr>
        <p:spPr/>
        <p:txBody>
          <a:bodyPr/>
          <a:lstStyle>
            <a:lvl1pPr>
              <a:defRPr/>
            </a:lvl1pPr>
          </a:lstStyle>
          <a:p>
            <a:pPr>
              <a:defRPr/>
            </a:pPr>
            <a:fld id="{47668C1A-E28A-4D75-9560-07FC3BEAA807}" type="datetime1">
              <a:rPr lang="es-ES_tradnl"/>
              <a:pPr>
                <a:defRPr/>
              </a:pPr>
              <a:t>27/05/2022</a:t>
            </a:fld>
            <a:endParaRPr lang="es-ES_tradnl"/>
          </a:p>
        </p:txBody>
      </p:sp>
      <p:sp>
        <p:nvSpPr>
          <p:cNvPr id="9" name="2 - Θέση υποσέλιδου"/>
          <p:cNvSpPr>
            <a:spLocks noGrp="1"/>
          </p:cNvSpPr>
          <p:nvPr>
            <p:ph type="ftr" sz="quarter" idx="11"/>
          </p:nvPr>
        </p:nvSpPr>
        <p:spPr/>
        <p:txBody>
          <a:bodyPr/>
          <a:lstStyle>
            <a:lvl1pPr>
              <a:defRPr/>
            </a:lvl1pPr>
          </a:lstStyle>
          <a:p>
            <a:pPr>
              <a:defRPr/>
            </a:pPr>
            <a:endParaRPr lang="en-US"/>
          </a:p>
        </p:txBody>
      </p:sp>
      <p:sp>
        <p:nvSpPr>
          <p:cNvPr id="10" name="3 - Θέση αριθμού διαφάνειας"/>
          <p:cNvSpPr>
            <a:spLocks noGrp="1"/>
          </p:cNvSpPr>
          <p:nvPr>
            <p:ph type="sldNum" sz="quarter" idx="12"/>
          </p:nvPr>
        </p:nvSpPr>
        <p:spPr>
          <a:xfrm>
            <a:off x="4267200" y="6324600"/>
            <a:ext cx="609600" cy="441325"/>
          </a:xfrm>
        </p:spPr>
        <p:txBody>
          <a:bodyPr/>
          <a:lstStyle>
            <a:lvl1pPr>
              <a:defRPr>
                <a:solidFill>
                  <a:srgbClr val="FFFFFF"/>
                </a:solidFill>
              </a:defRPr>
            </a:lvl1pPr>
          </a:lstStyle>
          <a:p>
            <a:fld id="{81810A91-62A4-4606-9547-022E016AD0AD}" type="slidenum">
              <a:rPr lang="es-ES_tradnl" altLang="el-GR"/>
              <a:pPr/>
              <a:t>‹#›</a:t>
            </a:fld>
            <a:endParaRPr lang="es-ES_tradnl" altLang="el-GR"/>
          </a:p>
        </p:txBody>
      </p:sp>
    </p:spTree>
    <p:extLst>
      <p:ext uri="{BB962C8B-B14F-4D97-AF65-F5344CB8AC3E}">
        <p14:creationId xmlns:p14="http://schemas.microsoft.com/office/powerpoint/2010/main" val="2690014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5" name="19 - Ορθογώνιο"/>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20 - Ορθογώνιο"/>
          <p:cNvSpPr>
            <a:spLocks noChangeArrowheads="1"/>
          </p:cNvSpPr>
          <p:nvPr/>
        </p:nvSpPr>
        <p:spPr bwMode="white">
          <a:xfrm>
            <a:off x="0" y="6705600"/>
            <a:ext cx="9144000" cy="152400"/>
          </a:xfrm>
          <a:prstGeom prst="rect">
            <a:avLst/>
          </a:prstGeom>
          <a:solidFill>
            <a:srgbClr val="FFFFFF"/>
          </a:solidFill>
          <a:ln w="9525">
            <a:noFill/>
            <a:miter lim="800000"/>
            <a:headEnd/>
            <a:tailEnd/>
          </a:ln>
        </p:spPr>
        <p:txBody>
          <a:bodyPr wrap="none" anchor="ctr"/>
          <a:lstStyle/>
          <a:p>
            <a:pPr>
              <a:defRPr/>
            </a:pPr>
            <a:endParaRPr lang="en-US"/>
          </a:p>
        </p:txBody>
      </p:sp>
      <p:sp>
        <p:nvSpPr>
          <p:cNvPr id="7" name="21 - Ορθογώνιο"/>
          <p:cNvSpPr>
            <a:spLocks noChangeArrowheads="1"/>
          </p:cNvSpPr>
          <p:nvPr/>
        </p:nvSpPr>
        <p:spPr bwMode="white">
          <a:xfrm>
            <a:off x="899160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8" name="23 - Ορθογώνιο"/>
          <p:cNvSpPr>
            <a:spLocks noChangeArrowheads="1"/>
          </p:cNvSpPr>
          <p:nvPr/>
        </p:nvSpPr>
        <p:spPr bwMode="white">
          <a:xfrm>
            <a:off x="0" y="0"/>
            <a:ext cx="9144000" cy="119063"/>
          </a:xfrm>
          <a:prstGeom prst="rect">
            <a:avLst/>
          </a:prstGeom>
          <a:solidFill>
            <a:srgbClr val="FFFFFF"/>
          </a:solidFill>
          <a:ln w="9525">
            <a:noFill/>
            <a:miter lim="800000"/>
            <a:headEnd/>
            <a:tailEnd/>
          </a:ln>
        </p:spPr>
        <p:txBody>
          <a:bodyPr wrap="none" anchor="ctr"/>
          <a:lstStyle/>
          <a:p>
            <a:pPr>
              <a:defRPr/>
            </a:pPr>
            <a:endParaRPr lang="en-US"/>
          </a:p>
        </p:txBody>
      </p:sp>
      <p:sp>
        <p:nvSpPr>
          <p:cNvPr id="9" name="24 - Ορθογώνιο"/>
          <p:cNvSpPr>
            <a:spLocks noChangeArrowheads="1"/>
          </p:cNvSpPr>
          <p:nvPr/>
        </p:nvSpPr>
        <p:spPr bwMode="white">
          <a:xfrm>
            <a:off x="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10" name="25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26 - Ορθογώνιο"/>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27 - Ευθεία γραμμή σύνδεσης"/>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28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29 - Έλλειψη"/>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30 - Ορθογώνιο"/>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1 - Τίτλος"/>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20" name="19 - Θέση περιεχομένου"/>
          <p:cNvSpPr>
            <a:spLocks noGrp="1"/>
          </p:cNvSpPr>
          <p:nvPr>
            <p:ph sz="quarter" idx="1"/>
          </p:nvPr>
        </p:nvSpPr>
        <p:spPr>
          <a:xfrm>
            <a:off x="3124200" y="685800"/>
            <a:ext cx="5638800" cy="5410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6" name="6 - Θέση αριθμού διαφάνειας"/>
          <p:cNvSpPr>
            <a:spLocks noGrp="1"/>
          </p:cNvSpPr>
          <p:nvPr>
            <p:ph type="sldNum" sz="quarter" idx="10"/>
          </p:nvPr>
        </p:nvSpPr>
        <p:spPr>
          <a:xfrm>
            <a:off x="1371600" y="312738"/>
            <a:ext cx="457200" cy="441325"/>
          </a:xfrm>
        </p:spPr>
        <p:txBody>
          <a:bodyPr/>
          <a:lstStyle>
            <a:lvl1pPr>
              <a:defRPr/>
            </a:lvl1pPr>
          </a:lstStyle>
          <a:p>
            <a:fld id="{AFF2306C-4F88-40B7-B9FE-68DCE9F46187}" type="slidenum">
              <a:rPr lang="es-ES_tradnl" altLang="el-GR"/>
              <a:pPr/>
              <a:t>‹#›</a:t>
            </a:fld>
            <a:endParaRPr lang="es-ES_tradnl" altLang="el-GR"/>
          </a:p>
        </p:txBody>
      </p:sp>
      <p:sp>
        <p:nvSpPr>
          <p:cNvPr id="17" name="4 - Θέση ημερομηνίας"/>
          <p:cNvSpPr>
            <a:spLocks noGrp="1"/>
          </p:cNvSpPr>
          <p:nvPr>
            <p:ph type="dt" sz="half" idx="11"/>
          </p:nvPr>
        </p:nvSpPr>
        <p:spPr/>
        <p:txBody>
          <a:bodyPr/>
          <a:lstStyle>
            <a:lvl1pPr>
              <a:defRPr/>
            </a:lvl1pPr>
          </a:lstStyle>
          <a:p>
            <a:pPr>
              <a:defRPr/>
            </a:pPr>
            <a:fld id="{572C7FD5-E817-4CCA-994A-729938E2ED19}" type="datetime1">
              <a:rPr lang="es-ES_tradnl"/>
              <a:pPr>
                <a:defRPr/>
              </a:pPr>
              <a:t>27/05/2022</a:t>
            </a:fld>
            <a:endParaRPr lang="es-ES_tradnl"/>
          </a:p>
        </p:txBody>
      </p:sp>
      <p:sp>
        <p:nvSpPr>
          <p:cNvPr id="18" name="5 - Θέση υποσέλιδου"/>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val="322538982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19 - Ευθεία γραμμή σύνδεσης"/>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6" name="20 - Ορθογώνιο"/>
          <p:cNvSpPr>
            <a:spLocks noChangeArrowheads="1"/>
          </p:cNvSpPr>
          <p:nvPr/>
        </p:nvSpPr>
        <p:spPr bwMode="white">
          <a:xfrm>
            <a:off x="0" y="6705600"/>
            <a:ext cx="9144000" cy="152400"/>
          </a:xfrm>
          <a:prstGeom prst="rect">
            <a:avLst/>
          </a:prstGeom>
          <a:solidFill>
            <a:srgbClr val="FFFFFF"/>
          </a:solidFill>
          <a:ln w="9525">
            <a:noFill/>
            <a:miter lim="800000"/>
            <a:headEnd/>
            <a:tailEnd/>
          </a:ln>
        </p:spPr>
        <p:txBody>
          <a:bodyPr wrap="none" anchor="ctr"/>
          <a:lstStyle/>
          <a:p>
            <a:pPr>
              <a:defRPr/>
            </a:pPr>
            <a:endParaRPr lang="en-US"/>
          </a:p>
        </p:txBody>
      </p:sp>
      <p:sp>
        <p:nvSpPr>
          <p:cNvPr id="7" name="21 - Ορθογώνιο"/>
          <p:cNvSpPr>
            <a:spLocks noChangeArrowheads="1"/>
          </p:cNvSpPr>
          <p:nvPr/>
        </p:nvSpPr>
        <p:spPr bwMode="white">
          <a:xfrm>
            <a:off x="899160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8" name="23 - Ορθογώνιο"/>
          <p:cNvSpPr>
            <a:spLocks noChangeArrowheads="1"/>
          </p:cNvSpPr>
          <p:nvPr/>
        </p:nvSpPr>
        <p:spPr bwMode="white">
          <a:xfrm>
            <a:off x="0" y="0"/>
            <a:ext cx="9144000" cy="152400"/>
          </a:xfrm>
          <a:prstGeom prst="rect">
            <a:avLst/>
          </a:prstGeom>
          <a:solidFill>
            <a:srgbClr val="FFFFFF"/>
          </a:solidFill>
          <a:ln w="9525">
            <a:noFill/>
            <a:miter lim="800000"/>
            <a:headEnd/>
            <a:tailEnd/>
          </a:ln>
        </p:spPr>
        <p:txBody>
          <a:bodyPr wrap="none" anchor="ctr"/>
          <a:lstStyle/>
          <a:p>
            <a:pPr>
              <a:defRPr/>
            </a:pPr>
            <a:endParaRPr lang="en-US"/>
          </a:p>
        </p:txBody>
      </p:sp>
      <p:sp>
        <p:nvSpPr>
          <p:cNvPr id="9" name="24 - Ορθογώνιο"/>
          <p:cNvSpPr>
            <a:spLocks noChangeArrowheads="1"/>
          </p:cNvSpPr>
          <p:nvPr/>
        </p:nvSpPr>
        <p:spPr bwMode="white">
          <a:xfrm>
            <a:off x="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10" name="25 - Ορθογώνιο"/>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26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27 - Ορθογώνιο"/>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28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29 - Έλλειψη"/>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30 - Ορθογώνιο"/>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16" name="6 - Θέση αριθμού διαφάνειας"/>
          <p:cNvSpPr>
            <a:spLocks noGrp="1"/>
          </p:cNvSpPr>
          <p:nvPr>
            <p:ph type="sldNum" sz="quarter" idx="10"/>
          </p:nvPr>
        </p:nvSpPr>
        <p:spPr>
          <a:xfrm>
            <a:off x="1371600" y="312738"/>
            <a:ext cx="457200" cy="441325"/>
          </a:xfrm>
        </p:spPr>
        <p:txBody>
          <a:bodyPr/>
          <a:lstStyle>
            <a:lvl1pPr>
              <a:defRPr/>
            </a:lvl1pPr>
          </a:lstStyle>
          <a:p>
            <a:fld id="{12DF430C-1225-491B-A03D-740D94D42348}" type="slidenum">
              <a:rPr lang="es-ES_tradnl" altLang="el-GR"/>
              <a:pPr/>
              <a:t>‹#›</a:t>
            </a:fld>
            <a:endParaRPr lang="es-ES_tradnl" altLang="el-GR"/>
          </a:p>
        </p:txBody>
      </p:sp>
      <p:sp>
        <p:nvSpPr>
          <p:cNvPr id="17" name="4 - Θέση ημερομηνίας"/>
          <p:cNvSpPr>
            <a:spLocks noGrp="1"/>
          </p:cNvSpPr>
          <p:nvPr>
            <p:ph type="dt" sz="half" idx="11"/>
          </p:nvPr>
        </p:nvSpPr>
        <p:spPr>
          <a:xfrm>
            <a:off x="5788025" y="6405563"/>
            <a:ext cx="3044825" cy="365125"/>
          </a:xfrm>
        </p:spPr>
        <p:txBody>
          <a:bodyPr/>
          <a:lstStyle>
            <a:lvl1pPr>
              <a:defRPr/>
            </a:lvl1pPr>
          </a:lstStyle>
          <a:p>
            <a:pPr>
              <a:defRPr/>
            </a:pPr>
            <a:fld id="{FE7A6D6B-36B5-473A-9A06-A8417EBAD990}" type="datetime1">
              <a:rPr lang="es-ES_tradnl"/>
              <a:pPr>
                <a:defRPr/>
              </a:pPr>
              <a:t>27/05/2022</a:t>
            </a:fld>
            <a:endParaRPr lang="es-ES_tradnl"/>
          </a:p>
        </p:txBody>
      </p:sp>
      <p:sp>
        <p:nvSpPr>
          <p:cNvPr id="18" name="5 - Θέση υποσέλιδου"/>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val="1962871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6 - Ορθογώνιο"/>
          <p:cNvSpPr>
            <a:spLocks noChangeArrowheads="1"/>
          </p:cNvSpPr>
          <p:nvPr/>
        </p:nvSpPr>
        <p:spPr bwMode="white">
          <a:xfrm>
            <a:off x="0" y="6705600"/>
            <a:ext cx="9144000" cy="152400"/>
          </a:xfrm>
          <a:prstGeom prst="rect">
            <a:avLst/>
          </a:prstGeom>
          <a:solidFill>
            <a:srgbClr val="FFFFFF"/>
          </a:solidFill>
          <a:ln w="9525">
            <a:noFill/>
            <a:miter lim="800000"/>
            <a:headEnd/>
            <a:tailEnd/>
          </a:ln>
        </p:spPr>
        <p:txBody>
          <a:bodyPr wrap="none" anchor="ctr"/>
          <a:lstStyle/>
          <a:p>
            <a:pPr>
              <a:defRPr/>
            </a:pPr>
            <a:endParaRPr lang="en-US"/>
          </a:p>
        </p:txBody>
      </p:sp>
      <p:sp>
        <p:nvSpPr>
          <p:cNvPr id="1027" name="15 - Ορθογώνιο"/>
          <p:cNvSpPr>
            <a:spLocks noChangeArrowheads="1"/>
          </p:cNvSpPr>
          <p:nvPr/>
        </p:nvSpPr>
        <p:spPr bwMode="white">
          <a:xfrm>
            <a:off x="0" y="0"/>
            <a:ext cx="9144000" cy="1393825"/>
          </a:xfrm>
          <a:prstGeom prst="rect">
            <a:avLst/>
          </a:prstGeom>
          <a:solidFill>
            <a:srgbClr val="FFFFFF"/>
          </a:solidFill>
          <a:ln w="9525">
            <a:noFill/>
            <a:miter lim="800000"/>
            <a:headEnd/>
            <a:tailEnd/>
          </a:ln>
        </p:spPr>
        <p:txBody>
          <a:bodyPr wrap="none" anchor="ctr"/>
          <a:lstStyle/>
          <a:p>
            <a:pPr>
              <a:defRPr/>
            </a:pPr>
            <a:endParaRPr lang="en-US"/>
          </a:p>
        </p:txBody>
      </p:sp>
      <p:sp>
        <p:nvSpPr>
          <p:cNvPr id="1028" name="17 - Ορθογώνιο"/>
          <p:cNvSpPr>
            <a:spLocks noChangeArrowheads="1"/>
          </p:cNvSpPr>
          <p:nvPr/>
        </p:nvSpPr>
        <p:spPr bwMode="white">
          <a:xfrm>
            <a:off x="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1029" name="18 - Ορθογώνιο"/>
          <p:cNvSpPr>
            <a:spLocks noChangeArrowheads="1"/>
          </p:cNvSpPr>
          <p:nvPr/>
        </p:nvSpPr>
        <p:spPr bwMode="white">
          <a:xfrm>
            <a:off x="8991600" y="0"/>
            <a:ext cx="152400" cy="6858000"/>
          </a:xfrm>
          <a:prstGeom prst="rect">
            <a:avLst/>
          </a:prstGeom>
          <a:solidFill>
            <a:srgbClr val="FFFFFF"/>
          </a:solidFill>
          <a:ln w="9525">
            <a:noFill/>
            <a:miter lim="800000"/>
            <a:headEnd/>
            <a:tailEnd/>
          </a:ln>
        </p:spPr>
        <p:txBody>
          <a:bodyPr wrap="none" anchor="ctr"/>
          <a:lstStyle/>
          <a:p>
            <a:pPr>
              <a:defRPr/>
            </a:pPr>
            <a:endParaRPr lang="en-US"/>
          </a:p>
        </p:txBody>
      </p:sp>
      <p:sp>
        <p:nvSpPr>
          <p:cNvPr id="9" name="8 - Ορθογώνιο"/>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13 - Θέση ημερομηνίας"/>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prstTxWarp prst="textNoShape">
              <a:avLst/>
            </a:prstTxWarp>
          </a:bodyPr>
          <a:lstStyle>
            <a:lvl1pPr algn="r">
              <a:defRPr sz="1400">
                <a:solidFill>
                  <a:srgbClr val="FFFFFF"/>
                </a:solidFill>
                <a:latin typeface="Arial" pitchFamily="34" charset="0"/>
              </a:defRPr>
            </a:lvl1pPr>
          </a:lstStyle>
          <a:p>
            <a:pPr>
              <a:defRPr/>
            </a:pPr>
            <a:fld id="{B9E36CBF-6767-4E55-9881-9F870774AE36}" type="datetime1">
              <a:rPr lang="es-ES_tradnl"/>
              <a:pPr>
                <a:defRPr/>
              </a:pPr>
              <a:t>27/05/2022</a:t>
            </a:fld>
            <a:endParaRPr lang="es-ES_tradnl"/>
          </a:p>
        </p:txBody>
      </p:sp>
      <p:sp>
        <p:nvSpPr>
          <p:cNvPr id="3" name="2 - Θέση υποσέλιδου"/>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latin typeface="Arial" pitchFamily="34" charset="0"/>
                <a:ea typeface="ＭＳ Ｐゴシック" pitchFamily="34" charset="-128"/>
                <a:cs typeface="+mn-cs"/>
              </a:defRPr>
            </a:lvl1pPr>
          </a:lstStyle>
          <a:p>
            <a:pPr>
              <a:defRPr/>
            </a:pPr>
            <a:endParaRPr lang="en-US"/>
          </a:p>
        </p:txBody>
      </p:sp>
      <p:sp>
        <p:nvSpPr>
          <p:cNvPr id="8" name="7 - Ορθογώνιο"/>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9 - Ευθεία γραμμή σύνδεσης"/>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11 - Έλλειψη"/>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14 - Έλλειψη"/>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22 - Θέση αριθμού διαφάνειας"/>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defRPr>
            </a:lvl1pPr>
          </a:lstStyle>
          <a:p>
            <a:fld id="{FA8DFB07-5595-4025-8036-2EF94FC63063}" type="slidenum">
              <a:rPr lang="es-ES_tradnl" altLang="el-GR"/>
              <a:pPr/>
              <a:t>‹#›</a:t>
            </a:fld>
            <a:endParaRPr lang="es-ES_tradnl" altLang="el-GR"/>
          </a:p>
        </p:txBody>
      </p:sp>
      <p:sp>
        <p:nvSpPr>
          <p:cNvPr id="1038" name="21 - Θέση τίτλου"/>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39" name="12 - Θέση κειμένου"/>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spTree>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Lst>
  <p:txStyles>
    <p:titleStyle>
      <a:lvl1pPr algn="ctr" rtl="0" eaLnBrk="0" fontAlgn="base" hangingPunct="0">
        <a:spcBef>
          <a:spcPct val="0"/>
        </a:spcBef>
        <a:spcAft>
          <a:spcPct val="0"/>
        </a:spcAft>
        <a:defRPr sz="3300" kern="1200">
          <a:solidFill>
            <a:srgbClr val="7B9899"/>
          </a:solidFill>
          <a:latin typeface="+mj-lt"/>
          <a:ea typeface="ＭＳ Ｐゴシック" charset="0"/>
          <a:cs typeface="ＭＳ Ｐゴシック" charset="0"/>
        </a:defRPr>
      </a:lvl1pPr>
      <a:lvl2pPr algn="ctr" rtl="0" eaLnBrk="0" fontAlgn="base" hangingPunct="0">
        <a:spcBef>
          <a:spcPct val="0"/>
        </a:spcBef>
        <a:spcAft>
          <a:spcPct val="0"/>
        </a:spcAft>
        <a:defRPr sz="3300">
          <a:solidFill>
            <a:srgbClr val="7B9899"/>
          </a:solidFill>
          <a:latin typeface="Georgia" pitchFamily="18" charset="0"/>
          <a:ea typeface="ＭＳ Ｐゴシック" charset="0"/>
          <a:cs typeface="ＭＳ Ｐゴシック" charset="0"/>
        </a:defRPr>
      </a:lvl2pPr>
      <a:lvl3pPr algn="ctr" rtl="0" eaLnBrk="0" fontAlgn="base" hangingPunct="0">
        <a:spcBef>
          <a:spcPct val="0"/>
        </a:spcBef>
        <a:spcAft>
          <a:spcPct val="0"/>
        </a:spcAft>
        <a:defRPr sz="3300">
          <a:solidFill>
            <a:srgbClr val="7B9899"/>
          </a:solidFill>
          <a:latin typeface="Georgia" pitchFamily="18" charset="0"/>
          <a:ea typeface="ＭＳ Ｐゴシック" charset="0"/>
          <a:cs typeface="ＭＳ Ｐゴシック" charset="0"/>
        </a:defRPr>
      </a:lvl3pPr>
      <a:lvl4pPr algn="ctr" rtl="0" eaLnBrk="0" fontAlgn="base" hangingPunct="0">
        <a:spcBef>
          <a:spcPct val="0"/>
        </a:spcBef>
        <a:spcAft>
          <a:spcPct val="0"/>
        </a:spcAft>
        <a:defRPr sz="3300">
          <a:solidFill>
            <a:srgbClr val="7B9899"/>
          </a:solidFill>
          <a:latin typeface="Georgia" pitchFamily="18" charset="0"/>
          <a:ea typeface="ＭＳ Ｐゴシック" charset="0"/>
          <a:cs typeface="ＭＳ Ｐゴシック" charset="0"/>
        </a:defRPr>
      </a:lvl4pPr>
      <a:lvl5pPr algn="ctr" rtl="0" eaLnBrk="0" fontAlgn="base" hangingPunct="0">
        <a:spcBef>
          <a:spcPct val="0"/>
        </a:spcBef>
        <a:spcAft>
          <a:spcPct val="0"/>
        </a:spcAft>
        <a:defRPr sz="3300">
          <a:solidFill>
            <a:srgbClr val="7B9899"/>
          </a:solidFill>
          <a:latin typeface="Georgia" pitchFamily="18" charset="0"/>
          <a:ea typeface="ＭＳ Ｐゴシック" charset="0"/>
          <a:cs typeface="ＭＳ Ｐゴシック"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ＭＳ Ｐゴシック" charset="0"/>
          <a:cs typeface="ＭＳ Ｐゴシック" charset="0"/>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ＭＳ Ｐゴシック" charset="0"/>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ＭＳ Ｐゴシック" charset="0"/>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ＭＳ Ｐゴシック" charset="0"/>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ＭＳ Ｐゴシック" charset="0"/>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ubtítulo 2"/>
          <p:cNvSpPr>
            <a:spLocks noGrp="1"/>
          </p:cNvSpPr>
          <p:nvPr>
            <p:ph type="subTitle" idx="1"/>
          </p:nvPr>
        </p:nvSpPr>
        <p:spPr>
          <a:xfrm>
            <a:off x="280758" y="2924944"/>
            <a:ext cx="8643938" cy="3312368"/>
          </a:xfrm>
        </p:spPr>
        <p:txBody>
          <a:bodyPr>
            <a:normAutofit lnSpcReduction="10000"/>
          </a:bodyPr>
          <a:lstStyle/>
          <a:p>
            <a:pPr eaLnBrk="1" fontAlgn="auto" hangingPunct="1">
              <a:spcBef>
                <a:spcPct val="0"/>
              </a:spcBef>
              <a:spcAft>
                <a:spcPts val="0"/>
              </a:spcAft>
              <a:buFont typeface="Wingdings 2"/>
              <a:buNone/>
              <a:defRPr/>
            </a:pPr>
            <a:r>
              <a:rPr lang="el-GR" sz="2000" dirty="0" smtClean="0">
                <a:ea typeface="ＭＳ Ｐゴシック" pitchFamily="34" charset="-128"/>
                <a:cs typeface="+mn-cs"/>
              </a:rPr>
              <a:t>ΑΝΝΑ-ΜΑΡΙΑ ΚΩΝΣΤΑ</a:t>
            </a:r>
            <a:endParaRPr lang="en-US" sz="2000" dirty="0" smtClean="0">
              <a:ea typeface="ＭＳ Ｐゴシック" pitchFamily="34" charset="-128"/>
              <a:cs typeface="+mn-cs"/>
            </a:endParaRPr>
          </a:p>
          <a:p>
            <a:pPr eaLnBrk="1" fontAlgn="auto" hangingPunct="1">
              <a:spcBef>
                <a:spcPct val="0"/>
              </a:spcBef>
              <a:spcAft>
                <a:spcPts val="0"/>
              </a:spcAft>
              <a:buFont typeface="Wingdings 2"/>
              <a:buNone/>
              <a:defRPr/>
            </a:pPr>
            <a:endParaRPr lang="en-US" sz="2000" dirty="0" smtClean="0">
              <a:ea typeface="ＭＳ Ｐゴシック" pitchFamily="34" charset="-128"/>
              <a:cs typeface="+mn-cs"/>
            </a:endParaRPr>
          </a:p>
          <a:p>
            <a:pPr eaLnBrk="1" fontAlgn="auto" hangingPunct="1">
              <a:spcBef>
                <a:spcPct val="0"/>
              </a:spcBef>
              <a:spcAft>
                <a:spcPts val="0"/>
              </a:spcAft>
              <a:buFont typeface="Wingdings 2"/>
              <a:buNone/>
              <a:defRPr/>
            </a:pPr>
            <a:r>
              <a:rPr lang="el-GR" sz="2000" smtClean="0">
                <a:ea typeface="ＭＳ Ｐゴシック" pitchFamily="34" charset="-128"/>
                <a:cs typeface="+mn-cs"/>
              </a:rPr>
              <a:t>ΕΠΙΚΟΥΡΗ ΚΑΘΗΓΗΤΡΙΑ</a:t>
            </a:r>
            <a:r>
              <a:rPr lang="el-GR" sz="2000" smtClean="0">
                <a:ea typeface="ＭＳ Ｐゴシック" pitchFamily="34" charset="-128"/>
                <a:cs typeface="+mn-cs"/>
              </a:rPr>
              <a:t> </a:t>
            </a:r>
            <a:r>
              <a:rPr lang="el-GR" sz="2000" dirty="0" smtClean="0">
                <a:ea typeface="ＭＳ Ｐゴシック" pitchFamily="34" charset="-128"/>
                <a:cs typeface="+mn-cs"/>
              </a:rPr>
              <a:t>ΝΟΜΙΚΗΣ Α.Π.Θ.</a:t>
            </a:r>
            <a:endParaRPr lang="en-US" sz="2000" dirty="0" smtClean="0">
              <a:ea typeface="ＭＳ Ｐゴシック" pitchFamily="34" charset="-128"/>
              <a:cs typeface="+mn-cs"/>
            </a:endParaRPr>
          </a:p>
          <a:p>
            <a:pPr eaLnBrk="1" fontAlgn="auto" hangingPunct="1">
              <a:spcBef>
                <a:spcPct val="0"/>
              </a:spcBef>
              <a:spcAft>
                <a:spcPts val="0"/>
              </a:spcAft>
              <a:buFont typeface="Wingdings 2"/>
              <a:buNone/>
              <a:defRPr/>
            </a:pPr>
            <a:endParaRPr lang="en-US" sz="2000" dirty="0">
              <a:ea typeface="ＭＳ Ｐゴシック" pitchFamily="34" charset="-128"/>
              <a:cs typeface="+mn-cs"/>
            </a:endParaRPr>
          </a:p>
          <a:p>
            <a:pPr eaLnBrk="1" fontAlgn="auto" hangingPunct="1">
              <a:spcBef>
                <a:spcPct val="0"/>
              </a:spcBef>
              <a:spcAft>
                <a:spcPts val="0"/>
              </a:spcAft>
              <a:buFont typeface="Wingdings 2"/>
              <a:buNone/>
              <a:defRPr/>
            </a:pPr>
            <a:r>
              <a:rPr lang="el-GR" sz="2000" dirty="0" err="1" smtClean="0">
                <a:ea typeface="ＭＳ Ｐゴシック" pitchFamily="34" charset="-128"/>
                <a:cs typeface="+mn-cs"/>
              </a:rPr>
              <a:t>ΣεμινΑρια</a:t>
            </a:r>
            <a:r>
              <a:rPr lang="el-GR" sz="2000" dirty="0" smtClean="0">
                <a:ea typeface="ＭＳ Ｐゴシック" pitchFamily="34" charset="-128"/>
                <a:cs typeface="+mn-cs"/>
              </a:rPr>
              <a:t> ΠΡΟΣΦΥΓΙΚΟΥ ΔΙΚΑΙΟΥ</a:t>
            </a:r>
          </a:p>
          <a:p>
            <a:pPr eaLnBrk="1" fontAlgn="auto" hangingPunct="1">
              <a:spcBef>
                <a:spcPct val="0"/>
              </a:spcBef>
              <a:spcAft>
                <a:spcPts val="0"/>
              </a:spcAft>
              <a:buFont typeface="Wingdings 2"/>
              <a:buNone/>
              <a:defRPr/>
            </a:pPr>
            <a:endParaRPr lang="el-GR" sz="2000" dirty="0">
              <a:ea typeface="ＭＳ Ｐゴシック" pitchFamily="34" charset="-128"/>
              <a:cs typeface="+mn-cs"/>
            </a:endParaRPr>
          </a:p>
          <a:p>
            <a:pPr eaLnBrk="1" fontAlgn="auto" hangingPunct="1">
              <a:spcBef>
                <a:spcPct val="0"/>
              </a:spcBef>
              <a:spcAft>
                <a:spcPts val="0"/>
              </a:spcAft>
              <a:defRPr/>
            </a:pPr>
            <a:r>
              <a:rPr lang="el-GR" sz="2000" dirty="0">
                <a:ea typeface="ＭＳ Ｐゴシック" pitchFamily="34" charset="-128"/>
              </a:rPr>
              <a:t>ΑΚΑΔΗΜΑΪΚΟ ΕΤΟΣ </a:t>
            </a:r>
            <a:r>
              <a:rPr lang="el-GR" sz="2000" dirty="0" smtClean="0">
                <a:ea typeface="ＭＳ Ｐゴシック" pitchFamily="34" charset="-128"/>
              </a:rPr>
              <a:t>2020/21</a:t>
            </a:r>
            <a:endParaRPr lang="el-GR" sz="2000" dirty="0">
              <a:ea typeface="ＭＳ Ｐゴシック" pitchFamily="34" charset="-128"/>
            </a:endParaRPr>
          </a:p>
          <a:p>
            <a:pPr eaLnBrk="1" fontAlgn="auto" hangingPunct="1">
              <a:spcBef>
                <a:spcPct val="0"/>
              </a:spcBef>
              <a:spcAft>
                <a:spcPts val="0"/>
              </a:spcAft>
              <a:buFont typeface="Wingdings 2"/>
              <a:buNone/>
              <a:defRPr/>
            </a:pPr>
            <a:endParaRPr lang="el-GR" sz="2000" dirty="0" smtClean="0">
              <a:ea typeface="ＭＳ Ｐゴシック" pitchFamily="34" charset="-128"/>
              <a:cs typeface="+mn-cs"/>
            </a:endParaRPr>
          </a:p>
          <a:p>
            <a:pPr eaLnBrk="1" fontAlgn="auto" hangingPunct="1">
              <a:spcBef>
                <a:spcPct val="0"/>
              </a:spcBef>
              <a:spcAft>
                <a:spcPts val="0"/>
              </a:spcAft>
              <a:buFont typeface="Wingdings 2"/>
              <a:buNone/>
              <a:defRPr/>
            </a:pPr>
            <a:r>
              <a:rPr lang="el-GR" sz="2000" dirty="0" smtClean="0">
                <a:ea typeface="ＭＳ Ｐゴシック" pitchFamily="34" charset="-128"/>
                <a:cs typeface="+mn-cs"/>
              </a:rPr>
              <a:t>ΝΟΜΙΚΗ ΣΧΟΛΗ</a:t>
            </a:r>
          </a:p>
          <a:p>
            <a:pPr eaLnBrk="1" fontAlgn="auto" hangingPunct="1">
              <a:spcBef>
                <a:spcPct val="0"/>
              </a:spcBef>
              <a:spcAft>
                <a:spcPts val="0"/>
              </a:spcAft>
              <a:buFont typeface="Wingdings 2"/>
              <a:buNone/>
              <a:defRPr/>
            </a:pPr>
            <a:endParaRPr lang="el-GR" sz="2000" dirty="0" smtClean="0">
              <a:ea typeface="ＭＳ Ｐゴシック" pitchFamily="34" charset="-128"/>
              <a:cs typeface="+mn-cs"/>
            </a:endParaRPr>
          </a:p>
          <a:p>
            <a:pPr eaLnBrk="1" fontAlgn="auto" hangingPunct="1">
              <a:spcBef>
                <a:spcPct val="0"/>
              </a:spcBef>
              <a:spcAft>
                <a:spcPts val="0"/>
              </a:spcAft>
              <a:buFont typeface="Wingdings 2"/>
              <a:buNone/>
              <a:defRPr/>
            </a:pPr>
            <a:r>
              <a:rPr lang="el-GR" sz="2000" dirty="0" smtClean="0">
                <a:ea typeface="ＭＳ Ｐゴシック" pitchFamily="34" charset="-128"/>
                <a:cs typeface="+mn-cs"/>
              </a:rPr>
              <a:t>ΑΡΙΣΤΟΤΕΛΕΙΟ ΠΑΝΕΠΙΣΤΗΜΙΟ ΘΕΣΣΑΛΟΝΙΚΗΣ</a:t>
            </a:r>
          </a:p>
          <a:p>
            <a:pPr eaLnBrk="1" fontAlgn="auto" hangingPunct="1">
              <a:spcBef>
                <a:spcPct val="0"/>
              </a:spcBef>
              <a:spcAft>
                <a:spcPts val="0"/>
              </a:spcAft>
              <a:buFont typeface="Wingdings 2"/>
              <a:buNone/>
              <a:defRPr/>
            </a:pPr>
            <a:endParaRPr lang="en-US" sz="2000" dirty="0" smtClean="0">
              <a:ea typeface="ＭＳ Ｐゴシック" pitchFamily="34" charset="-128"/>
              <a:cs typeface="+mn-cs"/>
            </a:endParaRPr>
          </a:p>
        </p:txBody>
      </p:sp>
      <p:sp>
        <p:nvSpPr>
          <p:cNvPr id="2" name="Título 1"/>
          <p:cNvSpPr>
            <a:spLocks noGrp="1"/>
          </p:cNvSpPr>
          <p:nvPr>
            <p:ph type="ctrTitle"/>
          </p:nvPr>
        </p:nvSpPr>
        <p:spPr>
          <a:xfrm>
            <a:off x="285750" y="188913"/>
            <a:ext cx="8643938" cy="2303462"/>
          </a:xfrm>
        </p:spPr>
        <p:txBody>
          <a:bodyPr>
            <a:normAutofit fontScale="90000"/>
          </a:bodyPr>
          <a:lstStyle/>
          <a:p>
            <a:pPr eaLnBrk="1" fontAlgn="auto" hangingPunct="1">
              <a:spcAft>
                <a:spcPts val="0"/>
              </a:spcAft>
              <a:defRPr/>
            </a:pPr>
            <a:r>
              <a:rPr lang="en-US" dirty="0" smtClean="0"/>
              <a:t/>
            </a:r>
            <a:br>
              <a:rPr lang="en-US" dirty="0" smtClean="0"/>
            </a:br>
            <a:r>
              <a:rPr lang="en-US" dirty="0" smtClean="0"/>
              <a:t/>
            </a:r>
            <a:br>
              <a:rPr lang="en-US" dirty="0" smtClean="0"/>
            </a:br>
            <a:r>
              <a:rPr lang="en-US" dirty="0" smtClean="0"/>
              <a:t/>
            </a:r>
            <a:br>
              <a:rPr lang="en-US" dirty="0" smtClean="0"/>
            </a:br>
            <a:r>
              <a:rPr lang="el-GR" dirty="0" smtClean="0"/>
              <a:t> </a:t>
            </a: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l-GR" dirty="0" smtClean="0"/>
              <a:t>ΣΥΝΘΗΚΕΣ ΥΠΟΔΟΧΗΣ ΚΑΙ ΚΟΙΝΩΝΙΚΑ ΔΙΚΑΙΩΜΑΤΑ</a:t>
            </a:r>
            <a:r>
              <a:rPr lang="en-GB" i="1" dirty="0" smtClean="0">
                <a:solidFill>
                  <a:schemeClr val="tx2">
                    <a:satMod val="200000"/>
                  </a:schemeClr>
                </a:solidFill>
                <a:ea typeface="+mj-ea"/>
                <a:cs typeface="+mj-cs"/>
              </a:rPr>
              <a:t/>
            </a:r>
            <a:br>
              <a:rPr lang="en-GB" i="1" dirty="0" smtClean="0">
                <a:solidFill>
                  <a:schemeClr val="tx2">
                    <a:satMod val="200000"/>
                  </a:schemeClr>
                </a:solidFill>
                <a:ea typeface="+mj-ea"/>
                <a:cs typeface="+mj-cs"/>
              </a:rPr>
            </a:br>
            <a:r>
              <a:rPr lang="en-GB" i="1" dirty="0" smtClean="0">
                <a:solidFill>
                  <a:schemeClr val="tx2">
                    <a:satMod val="200000"/>
                  </a:schemeClr>
                </a:solidFill>
                <a:ea typeface="+mj-ea"/>
                <a:cs typeface="+mj-cs"/>
              </a:rPr>
              <a:t> </a:t>
            </a:r>
            <a:endParaRPr lang="en-GB" i="1" dirty="0">
              <a:solidFill>
                <a:schemeClr val="tx2">
                  <a:satMod val="200000"/>
                </a:schemeClr>
              </a:solidFill>
              <a:ea typeface="+mj-ea"/>
              <a:cs typeface="+mj-cs"/>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ΣΤΕΓΑΣΗ </a:t>
            </a:r>
            <a:r>
              <a:rPr lang="el-GR" b="1" dirty="0" smtClean="0"/>
              <a:t>ΙΙ</a:t>
            </a:r>
            <a:endParaRPr lang="el-GR" dirty="0"/>
          </a:p>
        </p:txBody>
      </p:sp>
      <p:sp>
        <p:nvSpPr>
          <p:cNvPr id="3" name="Θέση περιεχομένου 2"/>
          <p:cNvSpPr>
            <a:spLocks noGrp="1"/>
          </p:cNvSpPr>
          <p:nvPr>
            <p:ph sz="quarter" idx="1"/>
          </p:nvPr>
        </p:nvSpPr>
        <p:spPr>
          <a:xfrm>
            <a:off x="301624" y="1412776"/>
            <a:ext cx="8504047" cy="5112568"/>
          </a:xfrm>
        </p:spPr>
        <p:txBody>
          <a:bodyPr/>
          <a:lstStyle/>
          <a:p>
            <a:r>
              <a:rPr lang="en-US" b="1" dirty="0" smtClean="0"/>
              <a:t>N. </a:t>
            </a:r>
            <a:r>
              <a:rPr lang="el-GR" b="1" dirty="0" smtClean="0"/>
              <a:t>4375/2016 </a:t>
            </a:r>
            <a:r>
              <a:rPr lang="el-GR" b="1" dirty="0"/>
              <a:t>(άρθρο 10) </a:t>
            </a:r>
            <a:endParaRPr lang="el-GR" b="1" dirty="0" smtClean="0"/>
          </a:p>
          <a:p>
            <a:r>
              <a:rPr lang="el-GR" dirty="0" smtClean="0"/>
              <a:t>Εκτός </a:t>
            </a:r>
            <a:r>
              <a:rPr lang="el-GR" dirty="0"/>
              <a:t>από τα κέντρα υποδοχής και ταυτοποίησης</a:t>
            </a:r>
            <a:r>
              <a:rPr lang="el-GR" dirty="0" smtClean="0"/>
              <a:t>, μπορούν </a:t>
            </a:r>
            <a:r>
              <a:rPr lang="el-GR" dirty="0"/>
              <a:t>με κοινή </a:t>
            </a:r>
            <a:r>
              <a:rPr lang="el-GR" dirty="0" smtClean="0"/>
              <a:t>υπουργική απόφαση </a:t>
            </a:r>
            <a:r>
              <a:rPr lang="el-GR" dirty="0"/>
              <a:t>να </a:t>
            </a:r>
            <a:r>
              <a:rPr lang="el-GR" dirty="0" smtClean="0"/>
              <a:t>δημιουργηθούν </a:t>
            </a:r>
            <a:r>
              <a:rPr lang="el-GR" dirty="0"/>
              <a:t>ανοικτές εγκαταστάσεις προσωρινής υποδοχής για τους αιτούντες άσυλο καθώς και ανοικτές εγκαταστάσεις προσωρινής διαμονής για άτομα που υπόκεινται σε διαδικασίες επιστροφής ή των οποίων η επιστροφή έχει ανασταλεί</a:t>
            </a:r>
            <a:r>
              <a:rPr lang="el-GR" dirty="0" smtClean="0"/>
              <a:t>.</a:t>
            </a:r>
          </a:p>
          <a:p>
            <a:r>
              <a:rPr lang="el-GR" dirty="0"/>
              <a:t>Ο ν. 4386/2020 </a:t>
            </a:r>
            <a:r>
              <a:rPr lang="el-GR" dirty="0" smtClean="0"/>
              <a:t>πρόσθεσε </a:t>
            </a:r>
            <a:r>
              <a:rPr lang="el-GR" dirty="0"/>
              <a:t>κλειστές Δομές Προσωρινής Υποδοχής </a:t>
            </a:r>
            <a:r>
              <a:rPr lang="el-GR" dirty="0" smtClean="0"/>
              <a:t>και Κλειστές </a:t>
            </a:r>
            <a:r>
              <a:rPr lang="el-GR" dirty="0"/>
              <a:t>Ελεγχόμενες Δομές Νήσων («ΚΕΔΝ») προσωρινής υποδοχής και φιλοξενίας </a:t>
            </a:r>
          </a:p>
        </p:txBody>
      </p:sp>
    </p:spTree>
    <p:extLst>
      <p:ext uri="{BB962C8B-B14F-4D97-AF65-F5344CB8AC3E}">
        <p14:creationId xmlns:p14="http://schemas.microsoft.com/office/powerpoint/2010/main" val="1888919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rgbClr val="8CADAE">
                    <a:shade val="75000"/>
                  </a:srgbClr>
                </a:solidFill>
              </a:rPr>
              <a:t>ΣΤΕΓΑΣΗ </a:t>
            </a:r>
            <a:r>
              <a:rPr lang="el-GR" b="1" dirty="0" smtClean="0">
                <a:solidFill>
                  <a:srgbClr val="8CADAE">
                    <a:shade val="75000"/>
                  </a:srgbClr>
                </a:solidFill>
              </a:rPr>
              <a:t>ΙΙΙ</a:t>
            </a:r>
            <a:endParaRPr lang="el-GR" sz="2000" dirty="0"/>
          </a:p>
        </p:txBody>
      </p:sp>
      <p:sp>
        <p:nvSpPr>
          <p:cNvPr id="3" name="Θέση περιεχομένου 2"/>
          <p:cNvSpPr>
            <a:spLocks noGrp="1"/>
          </p:cNvSpPr>
          <p:nvPr>
            <p:ph sz="quarter" idx="1"/>
          </p:nvPr>
        </p:nvSpPr>
        <p:spPr>
          <a:xfrm>
            <a:off x="179512" y="1412776"/>
            <a:ext cx="8626160" cy="5112568"/>
          </a:xfrm>
        </p:spPr>
        <p:txBody>
          <a:bodyPr/>
          <a:lstStyle/>
          <a:p>
            <a:r>
              <a:rPr lang="el-GR" dirty="0"/>
              <a:t>Με </a:t>
            </a:r>
            <a:r>
              <a:rPr lang="el-GR" dirty="0" smtClean="0"/>
              <a:t>απόφαση </a:t>
            </a:r>
            <a:r>
              <a:rPr lang="el-GR" dirty="0"/>
              <a:t>του Υπουργού Μετανάστευσης και </a:t>
            </a:r>
            <a:r>
              <a:rPr lang="el-GR" dirty="0" smtClean="0"/>
              <a:t>Ασύλου της 30/11/2020 (</a:t>
            </a:r>
            <a:r>
              <a:rPr lang="el-GR" sz="2800" dirty="0"/>
              <a:t>ΑΥ Υ.Μ.ΑΣ. </a:t>
            </a:r>
            <a:r>
              <a:rPr lang="el-GR" sz="2800" dirty="0" smtClean="0"/>
              <a:t>23/13532/2020)</a:t>
            </a:r>
            <a:r>
              <a:rPr lang="el-GR" dirty="0" smtClean="0"/>
              <a:t>, </a:t>
            </a:r>
            <a:r>
              <a:rPr lang="el-GR" dirty="0"/>
              <a:t>καθορίζονται οι βασικές αρχές λειτουργίας των Δομών Προσωρινής Υποδοχής και Φιλοξενίας των περ. γ’ και δ’ της παρ. 4 του άρθρου 8 του ν. 4375/2016, οι λεπτομέρειες των ακολουθούμενων διαδικασιών ως προς την υποδοχή, τη φιλοξενία και την αποχώρηση από αυτές, καθώς και τα καθήκοντα και οι υποχρεώσεις προσωπικού και παραμενόντων. Σ</a:t>
            </a:r>
            <a:r>
              <a:rPr lang="el-GR" dirty="0" smtClean="0"/>
              <a:t>τόχος </a:t>
            </a:r>
            <a:r>
              <a:rPr lang="el-GR" dirty="0"/>
              <a:t>του </a:t>
            </a:r>
            <a:r>
              <a:rPr lang="el-GR" dirty="0" smtClean="0"/>
              <a:t>κανονισμού </a:t>
            </a:r>
            <a:r>
              <a:rPr lang="el-GR" dirty="0"/>
              <a:t>είναι η διασφάλιση ελάχιστων προδιαγραφών τόσο για τη συνολική λειτουργία των </a:t>
            </a:r>
            <a:r>
              <a:rPr lang="el-GR" dirty="0" smtClean="0"/>
              <a:t>δομών</a:t>
            </a:r>
            <a:r>
              <a:rPr lang="el-GR" dirty="0"/>
              <a:t>, όσο και για την ποιότητα των παρεχόμενων υπηρεσιών</a:t>
            </a:r>
          </a:p>
        </p:txBody>
      </p:sp>
    </p:spTree>
    <p:extLst>
      <p:ext uri="{BB962C8B-B14F-4D97-AF65-F5344CB8AC3E}">
        <p14:creationId xmlns:p14="http://schemas.microsoft.com/office/powerpoint/2010/main" val="146870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ΣΤΕΓΑΣΗ </a:t>
            </a:r>
            <a:r>
              <a:rPr lang="el-GR" b="1" dirty="0" smtClean="0"/>
              <a:t>Ι</a:t>
            </a:r>
            <a:r>
              <a:rPr lang="en-US" b="1" dirty="0" smtClean="0"/>
              <a:t>V</a:t>
            </a:r>
            <a:endParaRPr lang="el-GR" dirty="0"/>
          </a:p>
        </p:txBody>
      </p:sp>
      <p:sp>
        <p:nvSpPr>
          <p:cNvPr id="3" name="Θέση περιεχομένου 2"/>
          <p:cNvSpPr>
            <a:spLocks noGrp="1"/>
          </p:cNvSpPr>
          <p:nvPr>
            <p:ph sz="quarter" idx="1"/>
          </p:nvPr>
        </p:nvSpPr>
        <p:spPr/>
        <p:txBody>
          <a:bodyPr/>
          <a:lstStyle/>
          <a:p>
            <a:r>
              <a:rPr lang="el-GR" b="1" dirty="0" smtClean="0"/>
              <a:t>Άρθρο 18 Οδηγίας 2013/33/ΕΕ</a:t>
            </a:r>
            <a:endParaRPr lang="el-GR" b="1" dirty="0"/>
          </a:p>
          <a:p>
            <a:r>
              <a:rPr lang="el-GR" dirty="0" smtClean="0"/>
              <a:t>Τα κράτη μέλη μεριμνούν ώστε:</a:t>
            </a:r>
            <a:endParaRPr lang="el-GR" dirty="0"/>
          </a:p>
          <a:p>
            <a:r>
              <a:rPr lang="el-GR" dirty="0"/>
              <a:t>να εξασφαλίζεται στους αιτούντες η προστασία της οικογενειακής τους </a:t>
            </a:r>
            <a:r>
              <a:rPr lang="el-GR" dirty="0" smtClean="0"/>
              <a:t>ζωής, </a:t>
            </a:r>
            <a:endParaRPr lang="el-GR" dirty="0"/>
          </a:p>
          <a:p>
            <a:r>
              <a:rPr lang="el-GR" dirty="0" smtClean="0"/>
              <a:t>οι </a:t>
            </a:r>
            <a:r>
              <a:rPr lang="el-GR" dirty="0"/>
              <a:t>αιτούντες να έχουν δυνατότητα επικοινωνίας με συγγενείς, νομικούς συμβούλους ή συνηγόρους, εκπροσώπους </a:t>
            </a:r>
            <a:r>
              <a:rPr lang="el-GR" dirty="0" smtClean="0"/>
              <a:t>της Ύπατης Αρμοστείας </a:t>
            </a:r>
            <a:r>
              <a:rPr lang="el-GR" dirty="0"/>
              <a:t>και άλλες σχετικές εθνικές, διεθνείς και μη κυβερνητικές οργανώσεις και </a:t>
            </a:r>
            <a:r>
              <a:rPr lang="el-GR" dirty="0" smtClean="0"/>
              <a:t>φορείς.</a:t>
            </a:r>
            <a:endParaRPr lang="en-US" dirty="0" smtClean="0"/>
          </a:p>
          <a:p>
            <a:pPr marL="0" indent="0">
              <a:buNone/>
            </a:pPr>
            <a:endParaRPr lang="el-GR" dirty="0"/>
          </a:p>
        </p:txBody>
      </p:sp>
    </p:spTree>
    <p:extLst>
      <p:ext uri="{BB962C8B-B14F-4D97-AF65-F5344CB8AC3E}">
        <p14:creationId xmlns:p14="http://schemas.microsoft.com/office/powerpoint/2010/main" val="2206384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ΣΤΕΓΑΣΗ </a:t>
            </a:r>
            <a:r>
              <a:rPr lang="en-US" b="1" dirty="0" smtClean="0"/>
              <a:t>IV</a:t>
            </a:r>
            <a:endParaRPr lang="el-GR" b="1" dirty="0"/>
          </a:p>
        </p:txBody>
      </p:sp>
      <p:sp>
        <p:nvSpPr>
          <p:cNvPr id="3" name="Θέση περιεχομένου 2"/>
          <p:cNvSpPr>
            <a:spLocks noGrp="1"/>
          </p:cNvSpPr>
          <p:nvPr>
            <p:ph sz="quarter" idx="1"/>
          </p:nvPr>
        </p:nvSpPr>
        <p:spPr/>
        <p:txBody>
          <a:bodyPr/>
          <a:lstStyle/>
          <a:p>
            <a:r>
              <a:rPr lang="el-GR" dirty="0"/>
              <a:t>να λαμβάνονται υπόψη για την παραπομπή σε κατάλληλο χώρο φιλοξενίας ζητήματα που αφορούν το φύλο,</a:t>
            </a:r>
            <a:r>
              <a:rPr lang="en-US" dirty="0"/>
              <a:t> </a:t>
            </a:r>
            <a:r>
              <a:rPr lang="el-GR" dirty="0"/>
              <a:t>την ηλικία και την υπαγωγή των αιτούντων στην κατηγορία των ευάλωτων </a:t>
            </a:r>
            <a:r>
              <a:rPr lang="el-GR" dirty="0" smtClean="0"/>
              <a:t>προσώπων,</a:t>
            </a:r>
          </a:p>
          <a:p>
            <a:r>
              <a:rPr lang="el-GR" dirty="0"/>
              <a:t>ν</a:t>
            </a:r>
            <a:r>
              <a:rPr lang="el-GR" dirty="0" smtClean="0"/>
              <a:t>α λαμβάνονται </a:t>
            </a:r>
            <a:r>
              <a:rPr lang="el-GR" dirty="0"/>
              <a:t>τα κατάλληλα μέτρα από το </a:t>
            </a:r>
            <a:r>
              <a:rPr lang="el-GR" dirty="0" smtClean="0"/>
              <a:t>προσωπικό </a:t>
            </a:r>
            <a:r>
              <a:rPr lang="el-GR" dirty="0"/>
              <a:t>των χώρων που διαβιούν οι αιτούντες για την </a:t>
            </a:r>
            <a:r>
              <a:rPr lang="el-GR" dirty="0" smtClean="0"/>
              <a:t>αποφυγή </a:t>
            </a:r>
            <a:r>
              <a:rPr lang="el-GR" dirty="0"/>
              <a:t>βιαιοπραγιών και βίας σχετιζόμενης με το </a:t>
            </a:r>
            <a:r>
              <a:rPr lang="el-GR" dirty="0" smtClean="0"/>
              <a:t>φύλο, συμπεριλαμβανομένης </a:t>
            </a:r>
            <a:r>
              <a:rPr lang="el-GR" dirty="0"/>
              <a:t>της διάστασης της </a:t>
            </a:r>
            <a:r>
              <a:rPr lang="el-GR" dirty="0" smtClean="0"/>
              <a:t>ταυτότητας φύλου</a:t>
            </a:r>
            <a:r>
              <a:rPr lang="el-GR" dirty="0"/>
              <a:t>, σεξουαλικής κακοποίησης και </a:t>
            </a:r>
            <a:r>
              <a:rPr lang="el-GR" dirty="0" smtClean="0"/>
              <a:t>παρενόχλησης εντός </a:t>
            </a:r>
            <a:r>
              <a:rPr lang="el-GR" dirty="0"/>
              <a:t>των κέντρων </a:t>
            </a:r>
            <a:r>
              <a:rPr lang="el-GR" dirty="0" smtClean="0"/>
              <a:t>φιλοξενίας.</a:t>
            </a:r>
            <a:endParaRPr lang="el-GR" dirty="0"/>
          </a:p>
          <a:p>
            <a:pPr marL="0" indent="0">
              <a:buNone/>
            </a:pPr>
            <a:endParaRPr lang="el-GR" dirty="0"/>
          </a:p>
        </p:txBody>
      </p:sp>
    </p:spTree>
    <p:extLst>
      <p:ext uri="{BB962C8B-B14F-4D97-AF65-F5344CB8AC3E}">
        <p14:creationId xmlns:p14="http://schemas.microsoft.com/office/powerpoint/2010/main" val="684893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ΑΠΑΣΧΟΛΗΣΗ</a:t>
            </a:r>
            <a:endParaRPr lang="el-GR" b="1" dirty="0"/>
          </a:p>
        </p:txBody>
      </p:sp>
      <p:sp>
        <p:nvSpPr>
          <p:cNvPr id="3" name="Θέση περιεχομένου 2"/>
          <p:cNvSpPr>
            <a:spLocks noGrp="1"/>
          </p:cNvSpPr>
          <p:nvPr>
            <p:ph sz="quarter" idx="1"/>
          </p:nvPr>
        </p:nvSpPr>
        <p:spPr>
          <a:xfrm>
            <a:off x="301625" y="1412776"/>
            <a:ext cx="8504047" cy="5040560"/>
          </a:xfrm>
        </p:spPr>
        <p:txBody>
          <a:bodyPr/>
          <a:lstStyle/>
          <a:p>
            <a:r>
              <a:rPr lang="el-GR" b="1" dirty="0"/>
              <a:t>Άρθρο 53 </a:t>
            </a:r>
            <a:r>
              <a:rPr lang="en-US" b="1" dirty="0"/>
              <a:t>N</a:t>
            </a:r>
            <a:r>
              <a:rPr lang="en-US" b="1" dirty="0" smtClean="0"/>
              <a:t>.</a:t>
            </a:r>
            <a:r>
              <a:rPr lang="el-GR" b="1" dirty="0"/>
              <a:t> 4636/2019</a:t>
            </a:r>
            <a:r>
              <a:rPr lang="en-US" b="1" dirty="0" smtClean="0"/>
              <a:t> </a:t>
            </a:r>
            <a:r>
              <a:rPr lang="el-GR" b="1" dirty="0" smtClean="0"/>
              <a:t>(</a:t>
            </a:r>
            <a:r>
              <a:rPr lang="el-GR" b="1" dirty="0"/>
              <a:t>Άρθρο 15 Οδηγίας </a:t>
            </a:r>
            <a:r>
              <a:rPr lang="el-GR" b="1" dirty="0" smtClean="0"/>
              <a:t>2013/33/ΕΕ)</a:t>
            </a:r>
            <a:endParaRPr lang="en-US" b="1" dirty="0" smtClean="0"/>
          </a:p>
          <a:p>
            <a:r>
              <a:rPr lang="el-GR" dirty="0"/>
              <a:t>Οι αιτούντες διεθνή προστασία, μετά την </a:t>
            </a:r>
            <a:r>
              <a:rPr lang="el-GR" dirty="0" smtClean="0"/>
              <a:t>πάροδο</a:t>
            </a:r>
            <a:r>
              <a:rPr lang="en-US" dirty="0" smtClean="0"/>
              <a:t> </a:t>
            </a:r>
            <a:r>
              <a:rPr lang="el-GR" dirty="0" smtClean="0"/>
              <a:t>έξι </a:t>
            </a:r>
            <a:r>
              <a:rPr lang="el-GR" dirty="0"/>
              <a:t>(6) μηνών από την ολοκλήρωση της διαδικασίας </a:t>
            </a:r>
            <a:r>
              <a:rPr lang="el-GR" dirty="0" smtClean="0"/>
              <a:t>κατάθεσης </a:t>
            </a:r>
            <a:r>
              <a:rPr lang="el-GR" dirty="0"/>
              <a:t>της αίτησης διεθνούς προστασίας, σύμφωνα </a:t>
            </a:r>
            <a:r>
              <a:rPr lang="el-GR" dirty="0" smtClean="0"/>
              <a:t>με</a:t>
            </a:r>
            <a:r>
              <a:rPr lang="en-US" dirty="0" smtClean="0"/>
              <a:t> </a:t>
            </a:r>
            <a:r>
              <a:rPr lang="el-GR" dirty="0" smtClean="0"/>
              <a:t>τις </a:t>
            </a:r>
            <a:r>
              <a:rPr lang="el-GR" dirty="0"/>
              <a:t>κείμενες διατάξεις, αν δεν έχει ληφθεί </a:t>
            </a:r>
            <a:r>
              <a:rPr lang="el-GR" dirty="0" smtClean="0"/>
              <a:t>πρωτοδίκως</a:t>
            </a:r>
            <a:r>
              <a:rPr lang="en-US" dirty="0" smtClean="0"/>
              <a:t> </a:t>
            </a:r>
            <a:r>
              <a:rPr lang="el-GR" dirty="0" smtClean="0"/>
              <a:t>απόφαση </a:t>
            </a:r>
            <a:r>
              <a:rPr lang="el-GR" dirty="0"/>
              <a:t>από την αρμόδια Αρχή και η καθυστέρηση </a:t>
            </a:r>
            <a:r>
              <a:rPr lang="el-GR" dirty="0" smtClean="0"/>
              <a:t>δεν</a:t>
            </a:r>
            <a:r>
              <a:rPr lang="en-US" dirty="0" smtClean="0"/>
              <a:t> </a:t>
            </a:r>
            <a:r>
              <a:rPr lang="el-GR" dirty="0" smtClean="0"/>
              <a:t>μπορεί </a:t>
            </a:r>
            <a:r>
              <a:rPr lang="el-GR" dirty="0"/>
              <a:t>να αποδοθεί σε αυτούς, έχουν δικαίωμα </a:t>
            </a:r>
            <a:r>
              <a:rPr lang="el-GR" dirty="0" smtClean="0"/>
              <a:t>ουσιαστικής </a:t>
            </a:r>
            <a:r>
              <a:rPr lang="el-GR" dirty="0"/>
              <a:t>πρόσβασης στην αγορά εργασίας </a:t>
            </a:r>
            <a:r>
              <a:rPr lang="el-GR" dirty="0" smtClean="0"/>
              <a:t>εφόσον </a:t>
            </a:r>
            <a:r>
              <a:rPr lang="el-GR" dirty="0"/>
              <a:t>κατέχουν «δελτίο αιτούντος διεθνή προστασία» </a:t>
            </a:r>
            <a:r>
              <a:rPr lang="el-GR" dirty="0" smtClean="0"/>
              <a:t>ή</a:t>
            </a:r>
            <a:r>
              <a:rPr lang="en-US" dirty="0" smtClean="0"/>
              <a:t> </a:t>
            </a:r>
            <a:r>
              <a:rPr lang="el-GR" dirty="0" smtClean="0"/>
              <a:t>«δελτίο </a:t>
            </a:r>
            <a:r>
              <a:rPr lang="el-GR" dirty="0"/>
              <a:t>αιτήσαντος άσυλο αλλοδαπού</a:t>
            </a:r>
            <a:r>
              <a:rPr lang="el-GR" dirty="0" smtClean="0"/>
              <a:t>»</a:t>
            </a:r>
            <a:r>
              <a:rPr lang="en-US" dirty="0" smtClean="0"/>
              <a:t>.</a:t>
            </a:r>
            <a:endParaRPr lang="el-GR" b="1" dirty="0" smtClean="0"/>
          </a:p>
        </p:txBody>
      </p:sp>
    </p:spTree>
    <p:extLst>
      <p:ext uri="{BB962C8B-B14F-4D97-AF65-F5344CB8AC3E}">
        <p14:creationId xmlns:p14="http://schemas.microsoft.com/office/powerpoint/2010/main" val="3964140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332656"/>
            <a:ext cx="8534400" cy="758825"/>
          </a:xfrm>
        </p:spPr>
        <p:txBody>
          <a:bodyPr/>
          <a:lstStyle/>
          <a:p>
            <a:r>
              <a:rPr lang="el-GR" b="1" dirty="0" smtClean="0"/>
              <a:t/>
            </a:r>
            <a:br>
              <a:rPr lang="el-GR" b="1" dirty="0" smtClean="0"/>
            </a:br>
            <a:r>
              <a:rPr lang="el-GR" b="1" dirty="0"/>
              <a:t/>
            </a:r>
            <a:br>
              <a:rPr lang="el-GR" b="1" dirty="0"/>
            </a:br>
            <a:r>
              <a:rPr lang="el-GR" b="1" dirty="0"/>
              <a:t>ΕΚΠΑΙΔΕΥΣΗ </a:t>
            </a:r>
            <a:r>
              <a:rPr lang="el-GR" b="1" dirty="0" smtClean="0"/>
              <a:t>Ι</a:t>
            </a:r>
            <a:endParaRPr lang="el-GR" b="1" dirty="0"/>
          </a:p>
        </p:txBody>
      </p:sp>
      <p:sp>
        <p:nvSpPr>
          <p:cNvPr id="3" name="Θέση περιεχομένου 2"/>
          <p:cNvSpPr>
            <a:spLocks noGrp="1"/>
          </p:cNvSpPr>
          <p:nvPr>
            <p:ph sz="quarter" idx="1"/>
          </p:nvPr>
        </p:nvSpPr>
        <p:spPr>
          <a:xfrm>
            <a:off x="201546" y="1268760"/>
            <a:ext cx="8964488" cy="5832648"/>
          </a:xfrm>
        </p:spPr>
        <p:txBody>
          <a:bodyPr/>
          <a:lstStyle/>
          <a:p>
            <a:r>
              <a:rPr lang="el-GR" sz="2800" b="1" dirty="0"/>
              <a:t>Άρθρο 51 Ν. 4636/2019</a:t>
            </a:r>
            <a:br>
              <a:rPr lang="el-GR" sz="2800" b="1" dirty="0"/>
            </a:br>
            <a:r>
              <a:rPr lang="el-GR" sz="2800" b="1" dirty="0"/>
              <a:t>(Άρθρο 14 Οδηγίας 2013/33/ΕΕ)</a:t>
            </a:r>
            <a:endParaRPr lang="el-GR" sz="2800" dirty="0" smtClean="0"/>
          </a:p>
          <a:p>
            <a:r>
              <a:rPr lang="el-GR" sz="2800" dirty="0" smtClean="0"/>
              <a:t>Τα </a:t>
            </a:r>
            <a:r>
              <a:rPr lang="el-GR" sz="2800" dirty="0"/>
              <a:t>ανήλικα τέκνα των αιτούντων και </a:t>
            </a:r>
            <a:r>
              <a:rPr lang="el-GR" sz="2800"/>
              <a:t>οι </a:t>
            </a:r>
            <a:r>
              <a:rPr lang="el-GR" sz="2800" smtClean="0"/>
              <a:t>ανήλικοι </a:t>
            </a:r>
            <a:r>
              <a:rPr lang="el-GR" sz="2800" dirty="0"/>
              <a:t>αιτούντες έχουν πρόσβαση </a:t>
            </a:r>
            <a:r>
              <a:rPr lang="el-GR" sz="2800" dirty="0" smtClean="0"/>
              <a:t>στη δημόσια πρωτοβάθμια και δευτεροβάθμια εκπαίδευση υπό </a:t>
            </a:r>
            <a:r>
              <a:rPr lang="el-GR" sz="2800" dirty="0"/>
              <a:t>παρόμοιες συνθήκες με τους Έλληνες </a:t>
            </a:r>
            <a:r>
              <a:rPr lang="el-GR" sz="2800" dirty="0" smtClean="0"/>
              <a:t>πολίτες, </a:t>
            </a:r>
            <a:r>
              <a:rPr lang="el-GR" sz="2800" dirty="0"/>
              <a:t>εφόσον δεν εκκρεμεί εκτελεστό μέτρο απομάκρυνσης εναντίον αυτών ή των γονέων τους.</a:t>
            </a:r>
          </a:p>
          <a:p>
            <a:r>
              <a:rPr lang="el-GR" sz="2800" dirty="0"/>
              <a:t>Η πρόσβαση στο εκπαιδευτικό σύστημα δεν αναβάλλεται για περισσότερο από τρεις μήνες από την ημερομηνία </a:t>
            </a:r>
            <a:r>
              <a:rPr lang="el-GR" sz="2800" dirty="0" smtClean="0"/>
              <a:t>ταυτοποίησης του </a:t>
            </a:r>
            <a:r>
              <a:rPr lang="el-GR" sz="2800" dirty="0"/>
              <a:t>ανήλικου. </a:t>
            </a:r>
          </a:p>
          <a:p>
            <a:endParaRPr lang="el-GR" dirty="0"/>
          </a:p>
        </p:txBody>
      </p:sp>
    </p:spTree>
    <p:extLst>
      <p:ext uri="{BB962C8B-B14F-4D97-AF65-F5344CB8AC3E}">
        <p14:creationId xmlns:p14="http://schemas.microsoft.com/office/powerpoint/2010/main" val="1620239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ΕΚΠΑΙΔΕΥΣΗ </a:t>
            </a:r>
            <a:r>
              <a:rPr lang="el-GR" b="1" dirty="0" smtClean="0"/>
              <a:t>ΙΙ</a:t>
            </a:r>
            <a:endParaRPr lang="el-GR" dirty="0"/>
          </a:p>
        </p:txBody>
      </p:sp>
      <p:sp>
        <p:nvSpPr>
          <p:cNvPr id="3" name="Θέση περιεχομένου 2"/>
          <p:cNvSpPr>
            <a:spLocks noGrp="1"/>
          </p:cNvSpPr>
          <p:nvPr>
            <p:ph sz="quarter" idx="1"/>
          </p:nvPr>
        </p:nvSpPr>
        <p:spPr>
          <a:xfrm>
            <a:off x="301625" y="1196752"/>
            <a:ext cx="8504047" cy="5400600"/>
          </a:xfrm>
        </p:spPr>
        <p:txBody>
          <a:bodyPr/>
          <a:lstStyle/>
          <a:p>
            <a:endParaRPr lang="el-GR" dirty="0" smtClean="0"/>
          </a:p>
          <a:p>
            <a:r>
              <a:rPr lang="el-GR" dirty="0" smtClean="0"/>
              <a:t>Για </a:t>
            </a:r>
            <a:r>
              <a:rPr lang="el-GR" dirty="0"/>
              <a:t>τη διευκόλυνση της ένταξης στο δημόσιο </a:t>
            </a:r>
            <a:r>
              <a:rPr lang="el-GR" dirty="0" smtClean="0"/>
              <a:t>εκπαιδευτικό </a:t>
            </a:r>
            <a:r>
              <a:rPr lang="el-GR" dirty="0"/>
              <a:t>σύστημα, προσωρινές εκπαιδευτικές </a:t>
            </a:r>
            <a:r>
              <a:rPr lang="el-GR" dirty="0" smtClean="0"/>
              <a:t>δράσεις, στο </a:t>
            </a:r>
            <a:r>
              <a:rPr lang="el-GR" dirty="0"/>
              <a:t>πλαίσιο της άτυπης εκπαίδευσης, μπορούν να </a:t>
            </a:r>
            <a:r>
              <a:rPr lang="el-GR" dirty="0" smtClean="0"/>
              <a:t>παρέχονται </a:t>
            </a:r>
            <a:r>
              <a:rPr lang="el-GR" dirty="0"/>
              <a:t>μεταξύ άλλων και εντός των κέντρων </a:t>
            </a:r>
            <a:r>
              <a:rPr lang="el-GR" dirty="0" smtClean="0"/>
              <a:t>φιλοξενίας. Οι </a:t>
            </a:r>
            <a:r>
              <a:rPr lang="el-GR" dirty="0"/>
              <a:t>δράσεις αυτές δεν μπορούν να υποκαταστήσουν </a:t>
            </a:r>
            <a:r>
              <a:rPr lang="el-GR" dirty="0" smtClean="0"/>
              <a:t>την τυπική </a:t>
            </a:r>
            <a:r>
              <a:rPr lang="el-GR" dirty="0"/>
              <a:t>εκπαίδευση</a:t>
            </a:r>
            <a:r>
              <a:rPr lang="el-GR" dirty="0" smtClean="0"/>
              <a:t>.</a:t>
            </a:r>
          </a:p>
          <a:p>
            <a:r>
              <a:rPr lang="el-GR" dirty="0"/>
              <a:t>Σύμφωνα με το άρθρο 21 (8) του Ν. 4251/2014 (Κώδικας Μετανάστευσης), παιδιά πολιτών τρίτης χώρας μπορούν να εγγραφούν σε δημόσια σχολεία με ελλιπή έγγραφα εάν έχουν υποβάλει αίτηση ασύλου.</a:t>
            </a:r>
          </a:p>
          <a:p>
            <a:endParaRPr lang="el-GR" dirty="0"/>
          </a:p>
        </p:txBody>
      </p:sp>
    </p:spTree>
    <p:extLst>
      <p:ext uri="{BB962C8B-B14F-4D97-AF65-F5344CB8AC3E}">
        <p14:creationId xmlns:p14="http://schemas.microsoft.com/office/powerpoint/2010/main" val="2750123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ΕΠΑΓΓΕΛΜΑΤΙΚΗ ΚΑΤΑΡΤΙΣΗ</a:t>
            </a:r>
            <a:endParaRPr lang="el-GR" b="1" dirty="0"/>
          </a:p>
        </p:txBody>
      </p:sp>
      <p:sp>
        <p:nvSpPr>
          <p:cNvPr id="3" name="Θέση περιεχομένου 2"/>
          <p:cNvSpPr>
            <a:spLocks noGrp="1"/>
          </p:cNvSpPr>
          <p:nvPr>
            <p:ph sz="quarter" idx="1"/>
          </p:nvPr>
        </p:nvSpPr>
        <p:spPr/>
        <p:txBody>
          <a:bodyPr/>
          <a:lstStyle/>
          <a:p>
            <a:r>
              <a:rPr lang="el-GR" b="1" dirty="0"/>
              <a:t>Άρθρο </a:t>
            </a:r>
            <a:r>
              <a:rPr lang="el-GR" b="1" dirty="0" smtClean="0"/>
              <a:t>54 </a:t>
            </a:r>
            <a:r>
              <a:rPr lang="el-GR" sz="2400" b="1" dirty="0"/>
              <a:t>Ν. </a:t>
            </a:r>
            <a:r>
              <a:rPr lang="el-GR" sz="2400" b="1" dirty="0" smtClean="0"/>
              <a:t>4636/2019 </a:t>
            </a:r>
            <a:r>
              <a:rPr lang="el-GR" b="1" dirty="0" smtClean="0"/>
              <a:t>(Άρθρο </a:t>
            </a:r>
            <a:r>
              <a:rPr lang="el-GR" b="1" dirty="0"/>
              <a:t>16 Οδηγίας 2013/33/ΕΕ</a:t>
            </a:r>
            <a:r>
              <a:rPr lang="el-GR" b="1" dirty="0" smtClean="0"/>
              <a:t>)</a:t>
            </a:r>
          </a:p>
          <a:p>
            <a:r>
              <a:rPr lang="el-GR" dirty="0"/>
              <a:t>Οι αιτούντες </a:t>
            </a:r>
            <a:r>
              <a:rPr lang="el-GR" dirty="0" smtClean="0"/>
              <a:t>άσυλο έχουν </a:t>
            </a:r>
            <a:r>
              <a:rPr lang="el-GR" dirty="0"/>
              <a:t>πρόσβαση στην εγγραφή </a:t>
            </a:r>
            <a:r>
              <a:rPr lang="el-GR" dirty="0" smtClean="0"/>
              <a:t>και παρακολούθηση </a:t>
            </a:r>
            <a:r>
              <a:rPr lang="el-GR" dirty="0"/>
              <a:t>προγραμμάτων επαγγελματικής </a:t>
            </a:r>
            <a:r>
              <a:rPr lang="el-GR" dirty="0" smtClean="0"/>
              <a:t>κατάρτισης</a:t>
            </a:r>
            <a:r>
              <a:rPr lang="el-GR" dirty="0"/>
              <a:t>, με τους ίδιους όρους όπως οι Έλληνες </a:t>
            </a:r>
            <a:r>
              <a:rPr lang="el-GR" dirty="0" smtClean="0"/>
              <a:t>πολίτες, ασχέτως </a:t>
            </a:r>
            <a:r>
              <a:rPr lang="el-GR" dirty="0"/>
              <a:t>του αν έχουν πρόσβαση στην αγορά </a:t>
            </a:r>
            <a:r>
              <a:rPr lang="el-GR" dirty="0" smtClean="0"/>
              <a:t>εργασίας. Η </a:t>
            </a:r>
            <a:r>
              <a:rPr lang="el-GR" dirty="0"/>
              <a:t>πρόσβαση σε επαγγελματική κατάρτιση, που </a:t>
            </a:r>
            <a:r>
              <a:rPr lang="el-GR" dirty="0" smtClean="0"/>
              <a:t>συνδέεται </a:t>
            </a:r>
            <a:r>
              <a:rPr lang="el-GR" dirty="0"/>
              <a:t>με σύμβαση απασχόλησης, προϋποθέτει την </a:t>
            </a:r>
            <a:r>
              <a:rPr lang="el-GR" dirty="0" smtClean="0"/>
              <a:t>πρόσβαση </a:t>
            </a:r>
            <a:r>
              <a:rPr lang="el-GR" dirty="0"/>
              <a:t>στην αγορά εργασίας σύμφωνα με τα </a:t>
            </a:r>
            <a:r>
              <a:rPr lang="el-GR" dirty="0" smtClean="0"/>
              <a:t>οριζόμενα στο </a:t>
            </a:r>
            <a:r>
              <a:rPr lang="el-GR" dirty="0"/>
              <a:t>άρθρο 53 του </a:t>
            </a:r>
            <a:r>
              <a:rPr lang="el-GR" dirty="0" smtClean="0"/>
              <a:t>Ν. 4636/2019.</a:t>
            </a:r>
            <a:endParaRPr lang="el-GR" dirty="0"/>
          </a:p>
        </p:txBody>
      </p:sp>
    </p:spTree>
    <p:extLst>
      <p:ext uri="{BB962C8B-B14F-4D97-AF65-F5344CB8AC3E}">
        <p14:creationId xmlns:p14="http://schemas.microsoft.com/office/powerpoint/2010/main" val="1040778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ΕΝΗΜΕΡΩΣΗ Ι</a:t>
            </a:r>
            <a:endParaRPr lang="el-GR" b="1" dirty="0"/>
          </a:p>
        </p:txBody>
      </p:sp>
      <p:sp>
        <p:nvSpPr>
          <p:cNvPr id="3" name="Θέση περιεχομένου 2"/>
          <p:cNvSpPr>
            <a:spLocks noGrp="1"/>
          </p:cNvSpPr>
          <p:nvPr>
            <p:ph sz="quarter" idx="1"/>
          </p:nvPr>
        </p:nvSpPr>
        <p:spPr>
          <a:xfrm>
            <a:off x="301625" y="1268760"/>
            <a:ext cx="8534400" cy="5589240"/>
          </a:xfrm>
        </p:spPr>
        <p:txBody>
          <a:bodyPr/>
          <a:lstStyle/>
          <a:p>
            <a:r>
              <a:rPr lang="el-GR" b="1" dirty="0"/>
              <a:t>Άρθρο </a:t>
            </a:r>
            <a:r>
              <a:rPr lang="el-GR" b="1" dirty="0" smtClean="0"/>
              <a:t>43 </a:t>
            </a:r>
            <a:r>
              <a:rPr lang="el-GR" sz="2800" b="1" dirty="0"/>
              <a:t>Ν. </a:t>
            </a:r>
            <a:r>
              <a:rPr lang="el-GR" sz="2800" b="1" dirty="0" smtClean="0"/>
              <a:t>4636/2019</a:t>
            </a:r>
            <a:r>
              <a:rPr lang="el-GR" b="1" dirty="0"/>
              <a:t> </a:t>
            </a:r>
            <a:r>
              <a:rPr lang="el-GR" b="1" dirty="0" smtClean="0"/>
              <a:t>(Άρθρο </a:t>
            </a:r>
            <a:r>
              <a:rPr lang="el-GR" b="1" dirty="0"/>
              <a:t>5 Οδηγίας 2013/33/ΕΕ</a:t>
            </a:r>
            <a:r>
              <a:rPr lang="el-GR" b="1" dirty="0" smtClean="0"/>
              <a:t>)</a:t>
            </a:r>
          </a:p>
          <a:p>
            <a:r>
              <a:rPr lang="el-GR" dirty="0"/>
              <a:t>Οι αρμόδιες Αρχές, μέσα σε εύλογο χρόνο που </a:t>
            </a:r>
            <a:r>
              <a:rPr lang="el-GR" dirty="0" smtClean="0"/>
              <a:t>δεν δύναται </a:t>
            </a:r>
            <a:r>
              <a:rPr lang="el-GR" dirty="0"/>
              <a:t>να υπερβεί τις δεκαπέντε (15) ημέρες, από </a:t>
            </a:r>
            <a:r>
              <a:rPr lang="el-GR" dirty="0" smtClean="0"/>
              <a:t>την υποβολή </a:t>
            </a:r>
            <a:r>
              <a:rPr lang="el-GR" dirty="0"/>
              <a:t>της αίτησης παροχής διεθνούς </a:t>
            </a:r>
            <a:r>
              <a:rPr lang="el-GR" dirty="0" smtClean="0"/>
              <a:t>προστασίας, ενημερώνουν </a:t>
            </a:r>
            <a:r>
              <a:rPr lang="el-GR" dirty="0"/>
              <a:t>τον αιτούντα για τα δικαιώματα και </a:t>
            </a:r>
            <a:r>
              <a:rPr lang="el-GR" dirty="0" smtClean="0"/>
              <a:t>τις υποχρεώσεις </a:t>
            </a:r>
            <a:r>
              <a:rPr lang="el-GR" dirty="0"/>
              <a:t>προς τις οποίες πρέπει να </a:t>
            </a:r>
            <a:r>
              <a:rPr lang="el-GR" dirty="0" smtClean="0"/>
              <a:t>συμμορφώνεται σε </a:t>
            </a:r>
            <a:r>
              <a:rPr lang="el-GR" dirty="0"/>
              <a:t>σχέση με τις συνθήκες υποδοχής και τις παροχές </a:t>
            </a:r>
            <a:r>
              <a:rPr lang="el-GR" dirty="0" smtClean="0"/>
              <a:t>που προβλέπονται</a:t>
            </a:r>
            <a:r>
              <a:rPr lang="el-GR" dirty="0"/>
              <a:t>.</a:t>
            </a:r>
          </a:p>
          <a:p>
            <a:r>
              <a:rPr lang="el-GR" dirty="0" smtClean="0"/>
              <a:t>Η </a:t>
            </a:r>
            <a:r>
              <a:rPr lang="el-GR" dirty="0"/>
              <a:t>ενημέρωση γίνεται με τη χορήγηση </a:t>
            </a:r>
            <a:r>
              <a:rPr lang="el-GR" dirty="0" smtClean="0"/>
              <a:t>ενημερωτικού </a:t>
            </a:r>
            <a:r>
              <a:rPr lang="el-GR" dirty="0"/>
              <a:t>εντύπου σε γλώσσα που </a:t>
            </a:r>
            <a:r>
              <a:rPr lang="el-GR" dirty="0" smtClean="0"/>
              <a:t>ο αιτών κατανοεί, με τρόπο απλό και κατανοητό.</a:t>
            </a:r>
            <a:endParaRPr lang="el-GR" dirty="0"/>
          </a:p>
        </p:txBody>
      </p:sp>
    </p:spTree>
    <p:extLst>
      <p:ext uri="{BB962C8B-B14F-4D97-AF65-F5344CB8AC3E}">
        <p14:creationId xmlns:p14="http://schemas.microsoft.com/office/powerpoint/2010/main" val="2826847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ΕΝΗΜΕΡΩΣΗ ΙΙ</a:t>
            </a:r>
            <a:endParaRPr lang="el-GR" dirty="0"/>
          </a:p>
        </p:txBody>
      </p:sp>
      <p:sp>
        <p:nvSpPr>
          <p:cNvPr id="3" name="Θέση περιεχομένου 2"/>
          <p:cNvSpPr>
            <a:spLocks noGrp="1"/>
          </p:cNvSpPr>
          <p:nvPr>
            <p:ph sz="quarter" idx="1"/>
          </p:nvPr>
        </p:nvSpPr>
        <p:spPr>
          <a:xfrm>
            <a:off x="301625" y="1527048"/>
            <a:ext cx="8534400" cy="5142312"/>
          </a:xfrm>
        </p:spPr>
        <p:txBody>
          <a:bodyPr/>
          <a:lstStyle/>
          <a:p>
            <a:r>
              <a:rPr lang="el-GR" sz="2400" b="1" dirty="0">
                <a:latin typeface="MyriadPro-Semibold" panose="020B0603030403020204" pitchFamily="34" charset="0"/>
              </a:rPr>
              <a:t>Άρθρο </a:t>
            </a:r>
            <a:r>
              <a:rPr lang="el-GR" sz="2400" b="1" dirty="0" smtClean="0">
                <a:latin typeface="MyriadPro-Semibold" panose="020B0603030403020204" pitchFamily="34" charset="0"/>
              </a:rPr>
              <a:t>2 Ν. 4686/2020: τροποποίηση </a:t>
            </a:r>
            <a:r>
              <a:rPr lang="el-GR" sz="2400" b="1" dirty="0">
                <a:latin typeface="MyriadPro-Semibold" panose="020B0603030403020204" pitchFamily="34" charset="0"/>
              </a:rPr>
              <a:t>του άρθρου </a:t>
            </a:r>
            <a:r>
              <a:rPr lang="el-GR" sz="2400" b="1" dirty="0" smtClean="0">
                <a:latin typeface="MyriadPro-Semibold" panose="020B0603030403020204" pitchFamily="34" charset="0"/>
              </a:rPr>
              <a:t>39 παρ. 3 </a:t>
            </a:r>
            <a:r>
              <a:rPr lang="el-GR" sz="2400" b="1" dirty="0">
                <a:latin typeface="MyriadPro-Semibold" panose="020B0603030403020204" pitchFamily="34" charset="0"/>
              </a:rPr>
              <a:t>του ν. </a:t>
            </a:r>
            <a:r>
              <a:rPr lang="el-GR" sz="2400" b="1" dirty="0" smtClean="0">
                <a:latin typeface="MyriadPro-Semibold" panose="020B0603030403020204" pitchFamily="34" charset="0"/>
              </a:rPr>
              <a:t>4636/2019:</a:t>
            </a:r>
            <a:endParaRPr lang="el-GR" sz="2400" b="1" dirty="0">
              <a:latin typeface="MyriadPro-Semibold" panose="020B0603030403020204" pitchFamily="34" charset="0"/>
            </a:endParaRPr>
          </a:p>
          <a:p>
            <a:r>
              <a:rPr lang="el-GR" sz="2400" dirty="0" smtClean="0">
                <a:latin typeface="MyriadPro-Regular" panose="020B0503030403020204" pitchFamily="34" charset="0"/>
              </a:rPr>
              <a:t>Κατά </a:t>
            </a:r>
            <a:r>
              <a:rPr lang="el-GR" sz="2400" dirty="0">
                <a:latin typeface="MyriadPro-Regular" panose="020B0503030403020204" pitchFamily="34" charset="0"/>
              </a:rPr>
              <a:t>το πρώτο στάδιο «Ενημέρωσης» οι </a:t>
            </a:r>
            <a:r>
              <a:rPr lang="el-GR" sz="2400" dirty="0" smtClean="0">
                <a:latin typeface="MyriadPro-Regular" panose="020B0503030403020204" pitchFamily="34" charset="0"/>
              </a:rPr>
              <a:t>υπήκοοι τρίτης </a:t>
            </a:r>
            <a:r>
              <a:rPr lang="el-GR" sz="2400" dirty="0">
                <a:latin typeface="MyriadPro-Regular" panose="020B0503030403020204" pitchFamily="34" charset="0"/>
              </a:rPr>
              <a:t>χώρας ή </a:t>
            </a:r>
            <a:r>
              <a:rPr lang="el-GR" sz="2400" dirty="0" err="1">
                <a:latin typeface="MyriadPro-Regular" panose="020B0503030403020204" pitchFamily="34" charset="0"/>
              </a:rPr>
              <a:t>ανιθαγενείς</a:t>
            </a:r>
            <a:r>
              <a:rPr lang="el-GR" sz="2400" dirty="0">
                <a:latin typeface="MyriadPro-Regular" panose="020B0503030403020204" pitchFamily="34" charset="0"/>
              </a:rPr>
              <a:t> ενημερώνονται </a:t>
            </a:r>
            <a:r>
              <a:rPr lang="el-GR" sz="2400" dirty="0" smtClean="0">
                <a:latin typeface="MyriadPro-Regular" panose="020B0503030403020204" pitchFamily="34" charset="0"/>
              </a:rPr>
              <a:t>σε γλώσσα </a:t>
            </a:r>
            <a:r>
              <a:rPr lang="el-GR" sz="2400" dirty="0">
                <a:latin typeface="MyriadPro-Regular" panose="020B0503030403020204" pitchFamily="34" charset="0"/>
              </a:rPr>
              <a:t>που κατανοούν </a:t>
            </a:r>
            <a:r>
              <a:rPr lang="el-GR" sz="2400" b="1" dirty="0">
                <a:latin typeface="MyriadPro-Regular" panose="020B0503030403020204" pitchFamily="34" charset="0"/>
              </a:rPr>
              <a:t>ή ευλόγως θεωρείται ότι </a:t>
            </a:r>
            <a:r>
              <a:rPr lang="el-GR" sz="2400" b="1" dirty="0" smtClean="0">
                <a:latin typeface="MyriadPro-Regular" panose="020B0503030403020204" pitchFamily="34" charset="0"/>
              </a:rPr>
              <a:t>κατανοούν</a:t>
            </a:r>
            <a:r>
              <a:rPr lang="el-GR" sz="2400" dirty="0">
                <a:latin typeface="MyriadPro-Regular" panose="020B0503030403020204" pitchFamily="34" charset="0"/>
              </a:rPr>
              <a:t>, συμπεριλαμβανόμενης της διεθνούς </a:t>
            </a:r>
            <a:r>
              <a:rPr lang="el-GR" sz="2400" dirty="0" smtClean="0">
                <a:latin typeface="MyriadPro-Regular" panose="020B0503030403020204" pitchFamily="34" charset="0"/>
              </a:rPr>
              <a:t>νοηματικής γλώσσας</a:t>
            </a:r>
            <a:r>
              <a:rPr lang="el-GR" sz="2400" dirty="0">
                <a:latin typeface="MyriadPro-Regular" panose="020B0503030403020204" pitchFamily="34" charset="0"/>
              </a:rPr>
              <a:t>, με απλό και προσιτό </a:t>
            </a:r>
            <a:r>
              <a:rPr lang="el-GR" sz="2400" dirty="0" smtClean="0">
                <a:latin typeface="MyriadPro-Regular" panose="020B0503030403020204" pitchFamily="34" charset="0"/>
              </a:rPr>
              <a:t>τρόπο.</a:t>
            </a:r>
          </a:p>
          <a:p>
            <a:pPr lvl="0">
              <a:buClr>
                <a:srgbClr val="D16349"/>
              </a:buClr>
            </a:pPr>
            <a:r>
              <a:rPr lang="el-GR" sz="2400" b="1" dirty="0">
                <a:solidFill>
                  <a:prstClr val="black"/>
                </a:solidFill>
                <a:latin typeface="MyriadPro-Semibold" panose="020B0603030403020204" pitchFamily="34" charset="0"/>
              </a:rPr>
              <a:t>Άρθρο </a:t>
            </a:r>
            <a:r>
              <a:rPr lang="el-GR" sz="2400" b="1" dirty="0" smtClean="0">
                <a:solidFill>
                  <a:prstClr val="black"/>
                </a:solidFill>
                <a:latin typeface="MyriadPro-Semibold" panose="020B0603030403020204" pitchFamily="34" charset="0"/>
              </a:rPr>
              <a:t>10 </a:t>
            </a:r>
            <a:r>
              <a:rPr lang="el-GR" sz="2400" b="1" dirty="0">
                <a:solidFill>
                  <a:prstClr val="black"/>
                </a:solidFill>
                <a:latin typeface="MyriadPro-Semibold" panose="020B0603030403020204" pitchFamily="34" charset="0"/>
              </a:rPr>
              <a:t>Ν. 4686/2020: τροποποίηση του άρθρου </a:t>
            </a:r>
            <a:r>
              <a:rPr lang="el-GR" sz="2400" b="1" dirty="0" smtClean="0">
                <a:solidFill>
                  <a:prstClr val="black"/>
                </a:solidFill>
                <a:latin typeface="MyriadPro-Semibold" panose="020B0603030403020204" pitchFamily="34" charset="0"/>
              </a:rPr>
              <a:t>77 </a:t>
            </a:r>
            <a:r>
              <a:rPr lang="el-GR" sz="2400" b="1" dirty="0">
                <a:solidFill>
                  <a:prstClr val="black"/>
                </a:solidFill>
                <a:latin typeface="MyriadPro-Semibold" panose="020B0603030403020204" pitchFamily="34" charset="0"/>
              </a:rPr>
              <a:t>παρ. 3 του ν. 4636/2019:</a:t>
            </a:r>
          </a:p>
          <a:p>
            <a:r>
              <a:rPr lang="el-GR" sz="2400" dirty="0" smtClean="0">
                <a:latin typeface="MyriadPro-Regular" panose="020B0503030403020204" pitchFamily="34" charset="0"/>
              </a:rPr>
              <a:t>Ο </a:t>
            </a:r>
            <a:r>
              <a:rPr lang="el-GR" sz="2400" dirty="0">
                <a:latin typeface="MyriadPro-Regular" panose="020B0503030403020204" pitchFamily="34" charset="0"/>
              </a:rPr>
              <a:t>διερμηνέας που επιλέγεται </a:t>
            </a:r>
            <a:r>
              <a:rPr lang="el-GR" sz="2400" dirty="0" smtClean="0">
                <a:latin typeface="MyriadPro-Regular" panose="020B0503030403020204" pitchFamily="34" charset="0"/>
              </a:rPr>
              <a:t>κατά την προσωπική συνέντευξη πριν λήψη απόφασης χορήγησης ασύλου είναι </a:t>
            </a:r>
            <a:r>
              <a:rPr lang="el-GR" sz="2400" dirty="0">
                <a:latin typeface="MyriadPro-Regular" panose="020B0503030403020204" pitchFamily="34" charset="0"/>
              </a:rPr>
              <a:t>ικανός να </a:t>
            </a:r>
            <a:r>
              <a:rPr lang="el-GR" sz="2400" dirty="0" smtClean="0">
                <a:latin typeface="MyriadPro-Regular" panose="020B0503030403020204" pitchFamily="34" charset="0"/>
              </a:rPr>
              <a:t>εξασφαλίσει </a:t>
            </a:r>
            <a:r>
              <a:rPr lang="el-GR" sz="2400" dirty="0">
                <a:latin typeface="MyriadPro-Regular" panose="020B0503030403020204" pitchFamily="34" charset="0"/>
              </a:rPr>
              <a:t>την αναγκαία επικοινωνία σε γλώσσα που </a:t>
            </a:r>
            <a:r>
              <a:rPr lang="el-GR" sz="2400" dirty="0" smtClean="0">
                <a:latin typeface="MyriadPro-Regular" panose="020B0503030403020204" pitchFamily="34" charset="0"/>
              </a:rPr>
              <a:t>κατανοεί </a:t>
            </a:r>
            <a:r>
              <a:rPr lang="el-GR" sz="2400" b="1" dirty="0">
                <a:latin typeface="MyriadPro-Regular" panose="020B0503030403020204" pitchFamily="34" charset="0"/>
              </a:rPr>
              <a:t>ή που ευλόγως θεωρείται ότι κατανοεί </a:t>
            </a:r>
            <a:r>
              <a:rPr lang="el-GR" sz="2400" dirty="0">
                <a:latin typeface="MyriadPro-Regular" panose="020B0503030403020204" pitchFamily="34" charset="0"/>
              </a:rPr>
              <a:t>ο </a:t>
            </a:r>
            <a:r>
              <a:rPr lang="el-GR" sz="2400" dirty="0" smtClean="0">
                <a:latin typeface="MyriadPro-Regular" panose="020B0503030403020204" pitchFamily="34" charset="0"/>
              </a:rPr>
              <a:t>αιτών.</a:t>
            </a:r>
          </a:p>
          <a:p>
            <a:endParaRPr lang="el-GR" sz="2800" dirty="0" smtClean="0">
              <a:latin typeface="MyriadPro-Regular" panose="020B0503030403020204" pitchFamily="34" charset="0"/>
            </a:endParaRPr>
          </a:p>
          <a:p>
            <a:pPr marL="0" indent="0">
              <a:buNone/>
            </a:pPr>
            <a:endParaRPr lang="el-GR" dirty="0"/>
          </a:p>
        </p:txBody>
      </p:sp>
    </p:spTree>
    <p:extLst>
      <p:ext uri="{BB962C8B-B14F-4D97-AF65-F5344CB8AC3E}">
        <p14:creationId xmlns:p14="http://schemas.microsoft.com/office/powerpoint/2010/main" val="145369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2703" y="-4093"/>
            <a:ext cx="8656513" cy="1158825"/>
          </a:xfrm>
        </p:spPr>
        <p:txBody>
          <a:bodyPr/>
          <a:lstStyle/>
          <a:p>
            <a:r>
              <a:rPr lang="el-GR" dirty="0" smtClean="0"/>
              <a:t>Οδηγία για τις Συνθήκες Υποδοχής 2013/33/ΕΕ</a:t>
            </a:r>
            <a:endParaRPr lang="el-GR" dirty="0"/>
          </a:p>
        </p:txBody>
      </p:sp>
      <p:sp>
        <p:nvSpPr>
          <p:cNvPr id="3" name="Θέση περιεχομένου 2"/>
          <p:cNvSpPr>
            <a:spLocks noGrp="1"/>
          </p:cNvSpPr>
          <p:nvPr>
            <p:ph sz="quarter" idx="1"/>
          </p:nvPr>
        </p:nvSpPr>
        <p:spPr/>
        <p:txBody>
          <a:bodyPr/>
          <a:lstStyle/>
          <a:p>
            <a:r>
              <a:rPr lang="el-GR" dirty="0" smtClean="0"/>
              <a:t>Η </a:t>
            </a:r>
            <a:r>
              <a:rPr lang="el-GR" dirty="0"/>
              <a:t>αναδιατυπωμένη Οδηγία για </a:t>
            </a:r>
            <a:r>
              <a:rPr lang="el-GR" dirty="0" smtClean="0"/>
              <a:t>τις Συνθήκες Υποδοχής εστιάζει </a:t>
            </a:r>
            <a:r>
              <a:rPr lang="el-GR" dirty="0"/>
              <a:t>στην πρόσβαση των αιτούντων άσυλο στις συνθήκες υποδοχής κατά το διάστημα που αναμένουν την εξέταση της αίτησής τους. Διασφαλίζει </a:t>
            </a:r>
            <a:r>
              <a:rPr lang="el-GR" dirty="0" smtClean="0"/>
              <a:t>μεταξύ άλλων ότι </a:t>
            </a:r>
            <a:r>
              <a:rPr lang="el-GR" dirty="0"/>
              <a:t>οι αιτούντες έχουν πρόσβαση σε στέγαση, τροφή, </a:t>
            </a:r>
            <a:r>
              <a:rPr lang="el-GR" dirty="0" smtClean="0"/>
              <a:t>ιατροφαρμακευτική </a:t>
            </a:r>
            <a:r>
              <a:rPr lang="el-GR" dirty="0"/>
              <a:t>περίθαλψη και </a:t>
            </a:r>
            <a:r>
              <a:rPr lang="el-GR" dirty="0" smtClean="0"/>
              <a:t>απασχόληση. </a:t>
            </a:r>
            <a:r>
              <a:rPr lang="el-GR" dirty="0"/>
              <a:t>Εξασφαλίζει επίσης πως η κράτηση εφαρμόζεται μόνο ως ύστατο μέτρο.</a:t>
            </a:r>
          </a:p>
          <a:p>
            <a:endParaRPr lang="el-GR" dirty="0" smtClean="0"/>
          </a:p>
          <a:p>
            <a:endParaRPr lang="el-GR" dirty="0"/>
          </a:p>
        </p:txBody>
      </p:sp>
    </p:spTree>
    <p:extLst>
      <p:ext uri="{BB962C8B-B14F-4D97-AF65-F5344CB8AC3E}">
        <p14:creationId xmlns:p14="http://schemas.microsoft.com/office/powerpoint/2010/main" val="2048199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ΕΠΙΣΗΜΑ ΕΓΓΡΑΦΑ</a:t>
            </a:r>
            <a:endParaRPr lang="el-GR" b="1" dirty="0"/>
          </a:p>
        </p:txBody>
      </p:sp>
      <p:sp>
        <p:nvSpPr>
          <p:cNvPr id="3" name="Θέση περιεχομένου 2"/>
          <p:cNvSpPr>
            <a:spLocks noGrp="1"/>
          </p:cNvSpPr>
          <p:nvPr>
            <p:ph sz="quarter" idx="1"/>
          </p:nvPr>
        </p:nvSpPr>
        <p:spPr/>
        <p:txBody>
          <a:bodyPr/>
          <a:lstStyle/>
          <a:p>
            <a:r>
              <a:rPr lang="el-GR" b="1" dirty="0"/>
              <a:t>Άρθρο </a:t>
            </a:r>
            <a:r>
              <a:rPr lang="el-GR" b="1" dirty="0" smtClean="0"/>
              <a:t>44</a:t>
            </a:r>
            <a:r>
              <a:rPr lang="el-GR" sz="2400" b="1" dirty="0"/>
              <a:t> Ν. 4636/2019</a:t>
            </a:r>
            <a:r>
              <a:rPr lang="el-GR" b="1" dirty="0"/>
              <a:t>  </a:t>
            </a:r>
            <a:r>
              <a:rPr lang="el-GR" b="1" dirty="0" smtClean="0"/>
              <a:t>(</a:t>
            </a:r>
            <a:r>
              <a:rPr lang="el-GR" b="1" dirty="0"/>
              <a:t>Άρθρο 6 Οδηγίας 2013/33/ΕΕ</a:t>
            </a:r>
            <a:r>
              <a:rPr lang="el-GR" b="1" dirty="0" smtClean="0"/>
              <a:t>)</a:t>
            </a:r>
          </a:p>
          <a:p>
            <a:r>
              <a:rPr lang="el-GR" dirty="0"/>
              <a:t>Στους αιτούντες χορηγείται δελτίο αιτούντος </a:t>
            </a:r>
            <a:r>
              <a:rPr lang="el-GR" dirty="0" smtClean="0"/>
              <a:t>διεθνή προστασία </a:t>
            </a:r>
            <a:r>
              <a:rPr lang="el-GR" dirty="0"/>
              <a:t>υπό τους όρους, τις προϋποθέσεις και </a:t>
            </a:r>
            <a:r>
              <a:rPr lang="el-GR" dirty="0" smtClean="0"/>
              <a:t>τους περιορισμούς που προβλέπονται από το νόμο.</a:t>
            </a:r>
            <a:endParaRPr lang="el-GR" dirty="0"/>
          </a:p>
          <a:p>
            <a:r>
              <a:rPr lang="el-GR" dirty="0" smtClean="0"/>
              <a:t>Στους </a:t>
            </a:r>
            <a:r>
              <a:rPr lang="el-GR" dirty="0"/>
              <a:t>αιτούντες μπορεί να χορηγηθεί </a:t>
            </a:r>
            <a:r>
              <a:rPr lang="el-GR" dirty="0" smtClean="0"/>
              <a:t>ταξιδιωτικό έγγραφο </a:t>
            </a:r>
            <a:r>
              <a:rPr lang="el-GR" dirty="0"/>
              <a:t>όταν ανακύπτουν σοβαροί ανθρωπιστικοί </a:t>
            </a:r>
            <a:r>
              <a:rPr lang="el-GR" dirty="0" smtClean="0"/>
              <a:t>λόγοι</a:t>
            </a:r>
            <a:r>
              <a:rPr lang="el-GR" dirty="0"/>
              <a:t>, οι οποίοι υπαγορεύουν την παρουσία τους σε </a:t>
            </a:r>
            <a:r>
              <a:rPr lang="el-GR" dirty="0" smtClean="0"/>
              <a:t>άλλο κράτος</a:t>
            </a:r>
            <a:r>
              <a:rPr lang="el-GR" dirty="0"/>
              <a:t>, όπως αποδεδειγμένα σοβαροί λόγοι </a:t>
            </a:r>
            <a:r>
              <a:rPr lang="el-GR" dirty="0" smtClean="0"/>
              <a:t>υγείας</a:t>
            </a:r>
            <a:r>
              <a:rPr lang="el-GR" dirty="0"/>
              <a:t>.</a:t>
            </a:r>
          </a:p>
        </p:txBody>
      </p:sp>
    </p:spTree>
    <p:extLst>
      <p:ext uri="{BB962C8B-B14F-4D97-AF65-F5344CB8AC3E}">
        <p14:creationId xmlns:p14="http://schemas.microsoft.com/office/powerpoint/2010/main" val="27382853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19153" y="0"/>
            <a:ext cx="8534400" cy="1230833"/>
          </a:xfrm>
        </p:spPr>
        <p:txBody>
          <a:bodyPr/>
          <a:lstStyle/>
          <a:p>
            <a:r>
              <a:rPr lang="el-GR" b="1" dirty="0" smtClean="0"/>
              <a:t/>
            </a:r>
            <a:br>
              <a:rPr lang="el-GR" b="1" dirty="0" smtClean="0"/>
            </a:br>
            <a:r>
              <a:rPr lang="el-GR" b="1" dirty="0" smtClean="0"/>
              <a:t>ΔΙΑΜΟΝΗ ΚΑΙ ΕΛΕΥΘΕΡΙΑ ΚΥΚΛΟΦΟΡΙΑΣ</a:t>
            </a:r>
            <a:endParaRPr lang="el-GR" b="1" dirty="0"/>
          </a:p>
        </p:txBody>
      </p:sp>
      <p:sp>
        <p:nvSpPr>
          <p:cNvPr id="3" name="Θέση περιεχομένου 2"/>
          <p:cNvSpPr>
            <a:spLocks noGrp="1"/>
          </p:cNvSpPr>
          <p:nvPr>
            <p:ph sz="quarter" idx="1"/>
          </p:nvPr>
        </p:nvSpPr>
        <p:spPr>
          <a:xfrm>
            <a:off x="179512" y="1288534"/>
            <a:ext cx="8964487" cy="5569466"/>
          </a:xfrm>
        </p:spPr>
        <p:txBody>
          <a:bodyPr/>
          <a:lstStyle/>
          <a:p>
            <a:r>
              <a:rPr lang="el-GR" sz="2400" b="1" dirty="0"/>
              <a:t>Άρθρο </a:t>
            </a:r>
            <a:r>
              <a:rPr lang="el-GR" sz="2400" b="1" dirty="0" smtClean="0"/>
              <a:t>45 </a:t>
            </a:r>
            <a:r>
              <a:rPr lang="el-GR" sz="2400" b="1" dirty="0"/>
              <a:t>Ν. 4636/2019 </a:t>
            </a:r>
            <a:r>
              <a:rPr lang="el-GR" sz="2400" b="1" dirty="0" smtClean="0"/>
              <a:t>(Άρθρο </a:t>
            </a:r>
            <a:r>
              <a:rPr lang="el-GR" sz="2400" b="1" dirty="0"/>
              <a:t>7 Οδηγίας 2013/33/ΕΕ</a:t>
            </a:r>
            <a:r>
              <a:rPr lang="el-GR" sz="2400" b="1" dirty="0" smtClean="0"/>
              <a:t>)</a:t>
            </a:r>
          </a:p>
          <a:p>
            <a:r>
              <a:rPr lang="el-GR" sz="2400" dirty="0" smtClean="0"/>
              <a:t>Οι </a:t>
            </a:r>
            <a:r>
              <a:rPr lang="el-GR" sz="2400" dirty="0"/>
              <a:t>αιτούντες μπορούν να κυκλοφορούν ελεύθερα στην επικράτεια, ή στην περιοχή που </a:t>
            </a:r>
            <a:r>
              <a:rPr lang="el-GR" sz="2400" dirty="0" smtClean="0"/>
              <a:t>ορίζεται με Υπουργική Απόφαση, </a:t>
            </a:r>
            <a:r>
              <a:rPr lang="el-GR" sz="2400" dirty="0"/>
              <a:t>και να επιλέγουν τον τόπο διαμονής τους. </a:t>
            </a:r>
            <a:r>
              <a:rPr lang="el-GR" sz="2400" dirty="0" smtClean="0"/>
              <a:t> Ο περιορισμός κυκλοφορίας εντός οριζόμενης περιοχής </a:t>
            </a:r>
            <a:r>
              <a:rPr lang="el-GR" sz="2400" dirty="0"/>
              <a:t>δεν μπορεί να θίγει την ιδιωτική ζωή των αιτούντων και πρέπει να παρέχει σε αυτούς τη δυνατότητα άσκησης όλων των δικαιωμάτων τους</a:t>
            </a:r>
            <a:r>
              <a:rPr lang="el-GR" sz="2400" dirty="0" smtClean="0"/>
              <a:t>.</a:t>
            </a:r>
          </a:p>
          <a:p>
            <a:r>
              <a:rPr lang="el-GR" sz="2400" dirty="0"/>
              <a:t>Με απόφαση του Διευθυντή της Υπηρεσίας </a:t>
            </a:r>
            <a:r>
              <a:rPr lang="el-GR" sz="2400" dirty="0" smtClean="0"/>
              <a:t>Ασύλου, μπορεί </a:t>
            </a:r>
            <a:r>
              <a:rPr lang="el-GR" sz="2400" dirty="0"/>
              <a:t>να </a:t>
            </a:r>
            <a:r>
              <a:rPr lang="el-GR" sz="2400" dirty="0" smtClean="0"/>
              <a:t>περιορίζεται  </a:t>
            </a:r>
            <a:r>
              <a:rPr lang="el-GR" sz="2400" dirty="0"/>
              <a:t>η διαμονή του αιτούντος </a:t>
            </a:r>
            <a:r>
              <a:rPr lang="el-GR" sz="2400" dirty="0" smtClean="0"/>
              <a:t>σε συγκεκριμένο </a:t>
            </a:r>
            <a:r>
              <a:rPr lang="el-GR" sz="2400" dirty="0"/>
              <a:t>τόπο, μόνο όταν τούτο </a:t>
            </a:r>
            <a:r>
              <a:rPr lang="el-GR" sz="2400" dirty="0" smtClean="0"/>
              <a:t>κρίνεται αναγκαίο για την εξυπηρέτηση της αίτησής του ή για λόγους δημοσίου συμφέροντος.</a:t>
            </a:r>
            <a:endParaRPr lang="el-GR" sz="2400" dirty="0"/>
          </a:p>
        </p:txBody>
      </p:sp>
    </p:spTree>
    <p:extLst>
      <p:ext uri="{BB962C8B-B14F-4D97-AF65-F5344CB8AC3E}">
        <p14:creationId xmlns:p14="http://schemas.microsoft.com/office/powerpoint/2010/main" val="24948452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61459" y="116632"/>
            <a:ext cx="8584505" cy="987425"/>
          </a:xfrm>
        </p:spPr>
        <p:txBody>
          <a:bodyPr/>
          <a:lstStyle/>
          <a:p>
            <a:r>
              <a:rPr lang="el-GR" b="1" dirty="0" smtClean="0"/>
              <a:t>ΠΕΡΙΟΡΙΣΜΟΣ ΚΑΙ ΑΝΑΚΛΗΣΗ ΣΥΝΘΗΚΩΝ ΥΠΟΔΟΧΗΣ Ι</a:t>
            </a:r>
            <a:endParaRPr lang="el-GR" b="1" dirty="0"/>
          </a:p>
        </p:txBody>
      </p:sp>
      <p:sp>
        <p:nvSpPr>
          <p:cNvPr id="3" name="Θέση περιεχομένου 2"/>
          <p:cNvSpPr>
            <a:spLocks noGrp="1"/>
          </p:cNvSpPr>
          <p:nvPr>
            <p:ph sz="quarter" idx="1"/>
          </p:nvPr>
        </p:nvSpPr>
        <p:spPr>
          <a:xfrm>
            <a:off x="261459" y="1340768"/>
            <a:ext cx="8703029" cy="5904656"/>
          </a:xfrm>
        </p:spPr>
        <p:txBody>
          <a:bodyPr/>
          <a:lstStyle/>
          <a:p>
            <a:r>
              <a:rPr lang="el-GR" sz="2400" b="1" dirty="0"/>
              <a:t>Άρθρο </a:t>
            </a:r>
            <a:r>
              <a:rPr lang="el-GR" sz="2400" b="1" dirty="0" smtClean="0"/>
              <a:t>57 </a:t>
            </a:r>
            <a:r>
              <a:rPr lang="el-GR" sz="2400" b="1" dirty="0"/>
              <a:t>Ν. 4636/2019 </a:t>
            </a:r>
            <a:r>
              <a:rPr lang="el-GR" sz="2400" b="1" dirty="0" smtClean="0"/>
              <a:t>(Άρθρο </a:t>
            </a:r>
            <a:r>
              <a:rPr lang="el-GR" sz="2400" b="1" dirty="0"/>
              <a:t>20 Οδηγίας 2013/33/ΕΕ</a:t>
            </a:r>
            <a:r>
              <a:rPr lang="el-GR" sz="2400" b="1" dirty="0" smtClean="0"/>
              <a:t>)</a:t>
            </a:r>
          </a:p>
          <a:p>
            <a:r>
              <a:rPr lang="el-GR" sz="2400" dirty="0" smtClean="0"/>
              <a:t>Η </a:t>
            </a:r>
            <a:r>
              <a:rPr lang="el-GR" sz="2400" dirty="0"/>
              <a:t>παροχή των συνθηκών υποδοχής μπορεί να περιοριστεί ή να διακοπεί εάν ο αιτών άσυλο:</a:t>
            </a:r>
          </a:p>
          <a:p>
            <a:r>
              <a:rPr lang="el-GR" sz="2400" dirty="0"/>
              <a:t>εγκαταλείψει τον καθορισμένο τόπο διαμονής χωρίς να ενημερώσει την Κεντρική Αρχή ή χωρίς άδεια, εάν αυτή </a:t>
            </a:r>
            <a:r>
              <a:rPr lang="el-GR" sz="2400" dirty="0" smtClean="0"/>
              <a:t>απαιτείται,</a:t>
            </a:r>
            <a:endParaRPr lang="el-GR" sz="2400" dirty="0"/>
          </a:p>
          <a:p>
            <a:r>
              <a:rPr lang="el-GR" sz="2400" dirty="0" smtClean="0"/>
              <a:t>δεν </a:t>
            </a:r>
            <a:r>
              <a:rPr lang="el-GR" sz="2400" dirty="0"/>
              <a:t>συμμορφώνεται προς την υποχρέωση δήλωσης στοιχείων ή δεν ανταποκρίνεται σε αίτηση παροχής πληροφοριών ή δεν προσέρχεται στο πλαίσιο της διαδικασίας εξέτασης της αίτησης σε προσωπική συνέντευξη εντός της προθεσμίας που του </a:t>
            </a:r>
            <a:r>
              <a:rPr lang="el-GR" sz="2400" dirty="0" smtClean="0"/>
              <a:t>ορίζεται,</a:t>
            </a:r>
            <a:endParaRPr lang="el-GR" sz="2400" dirty="0"/>
          </a:p>
          <a:p>
            <a:r>
              <a:rPr lang="el-GR" sz="2400" dirty="0" smtClean="0"/>
              <a:t>έχει </a:t>
            </a:r>
            <a:r>
              <a:rPr lang="el-GR" sz="2400" dirty="0"/>
              <a:t>υποβάλει ήδη αίτηση ασύλου στη </a:t>
            </a:r>
            <a:r>
              <a:rPr lang="el-GR" sz="2400" dirty="0" smtClean="0"/>
              <a:t>χώρα</a:t>
            </a:r>
            <a:endParaRPr lang="el-GR" sz="2400" dirty="0"/>
          </a:p>
        </p:txBody>
      </p:sp>
    </p:spTree>
    <p:extLst>
      <p:ext uri="{BB962C8B-B14F-4D97-AF65-F5344CB8AC3E}">
        <p14:creationId xmlns:p14="http://schemas.microsoft.com/office/powerpoint/2010/main" val="1733685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71272" y="188640"/>
            <a:ext cx="8534400" cy="987425"/>
          </a:xfrm>
        </p:spPr>
        <p:txBody>
          <a:bodyPr/>
          <a:lstStyle/>
          <a:p>
            <a:r>
              <a:rPr lang="el-GR" b="1" dirty="0"/>
              <a:t>ΠΕΡΙΟΡΙΣΜΟΣ </a:t>
            </a:r>
            <a:r>
              <a:rPr lang="el-GR" b="1" dirty="0" smtClean="0"/>
              <a:t>ΚΑΙ </a:t>
            </a:r>
            <a:r>
              <a:rPr lang="el-GR" b="1" dirty="0"/>
              <a:t>ΑΝΑΚΛΗΣΗ ΣΥΝΘΗΚΩΝ ΥΠΟΔΟΧΗΣ </a:t>
            </a:r>
            <a:r>
              <a:rPr lang="el-GR" b="1" dirty="0" smtClean="0"/>
              <a:t>ΙΙ</a:t>
            </a:r>
            <a:endParaRPr lang="el-GR" dirty="0"/>
          </a:p>
        </p:txBody>
      </p:sp>
      <p:sp>
        <p:nvSpPr>
          <p:cNvPr id="3" name="Θέση περιεχομένου 2"/>
          <p:cNvSpPr>
            <a:spLocks noGrp="1"/>
          </p:cNvSpPr>
          <p:nvPr>
            <p:ph sz="quarter" idx="1"/>
          </p:nvPr>
        </p:nvSpPr>
        <p:spPr>
          <a:xfrm>
            <a:off x="301625" y="1527048"/>
            <a:ext cx="8504047" cy="4926288"/>
          </a:xfrm>
        </p:spPr>
        <p:txBody>
          <a:bodyPr/>
          <a:lstStyle/>
          <a:p>
            <a:r>
              <a:rPr lang="el-GR" sz="2800" dirty="0" smtClean="0"/>
              <a:t>δεν </a:t>
            </a:r>
            <a:r>
              <a:rPr lang="el-GR" sz="2800" dirty="0"/>
              <a:t>έχει υποβάλει αίτηση </a:t>
            </a:r>
            <a:r>
              <a:rPr lang="el-GR" sz="2800" dirty="0" smtClean="0"/>
              <a:t>διεθνούς</a:t>
            </a:r>
            <a:r>
              <a:rPr lang="en-US" sz="2800" dirty="0" smtClean="0"/>
              <a:t> </a:t>
            </a:r>
            <a:r>
              <a:rPr lang="el-GR" sz="2800" dirty="0" smtClean="0"/>
              <a:t>προστασίας </a:t>
            </a:r>
            <a:r>
              <a:rPr lang="el-GR" sz="2800" dirty="0"/>
              <a:t>το συντομότερο δυνατόν, μετά την </a:t>
            </a:r>
            <a:r>
              <a:rPr lang="el-GR" sz="2800" dirty="0" smtClean="0"/>
              <a:t>άφιξή</a:t>
            </a:r>
            <a:r>
              <a:rPr lang="en-US" sz="2800" dirty="0" smtClean="0"/>
              <a:t> </a:t>
            </a:r>
            <a:r>
              <a:rPr lang="el-GR" sz="2800" dirty="0" smtClean="0"/>
              <a:t>του </a:t>
            </a:r>
            <a:r>
              <a:rPr lang="el-GR" sz="2800" dirty="0"/>
              <a:t>στο έδαφος της Ελληνικής </a:t>
            </a:r>
            <a:r>
              <a:rPr lang="el-GR" sz="2800" dirty="0" smtClean="0"/>
              <a:t>Επικράτειας</a:t>
            </a:r>
            <a:r>
              <a:rPr lang="en-US" sz="2800" dirty="0"/>
              <a:t> </a:t>
            </a:r>
            <a:r>
              <a:rPr lang="el-GR" sz="2800" dirty="0"/>
              <a:t>χ</a:t>
            </a:r>
            <a:r>
              <a:rPr lang="el-GR" sz="2800" dirty="0" smtClean="0"/>
              <a:t>ωρίς</a:t>
            </a:r>
            <a:r>
              <a:rPr lang="en-US" sz="2800" dirty="0" smtClean="0"/>
              <a:t> </a:t>
            </a:r>
            <a:r>
              <a:rPr lang="el-GR" sz="2800" dirty="0"/>
              <a:t>δικαιολογημένη αιτία, </a:t>
            </a:r>
            <a:endParaRPr lang="en-US" sz="2800" dirty="0" smtClean="0"/>
          </a:p>
          <a:p>
            <a:r>
              <a:rPr lang="el-GR" sz="2800" dirty="0"/>
              <a:t>έ</a:t>
            </a:r>
            <a:r>
              <a:rPr lang="el-GR" sz="2800" dirty="0" smtClean="0"/>
              <a:t>χει </a:t>
            </a:r>
            <a:r>
              <a:rPr lang="el-GR" sz="2800" dirty="0"/>
              <a:t>αποκρύψει τους οικονομικούς του πόρους, και επωφελείται κατά τρόπο αθέμιτο από τις υλικές συνθήκες υποδοχής</a:t>
            </a:r>
            <a:r>
              <a:rPr lang="el-GR" sz="2800" dirty="0" smtClean="0"/>
              <a:t>.</a:t>
            </a:r>
          </a:p>
          <a:p>
            <a:r>
              <a:rPr lang="el-GR" sz="2800" dirty="0"/>
              <a:t>σ</a:t>
            </a:r>
            <a:r>
              <a:rPr lang="el-GR" sz="2800" dirty="0" smtClean="0"/>
              <a:t>ε </a:t>
            </a:r>
            <a:r>
              <a:rPr lang="el-GR" sz="2800" dirty="0"/>
              <a:t>περιπτώσεις σοβαρής παραβίασης του </a:t>
            </a:r>
            <a:r>
              <a:rPr lang="el-GR" sz="2800" dirty="0" smtClean="0"/>
              <a:t>Κανονισμού </a:t>
            </a:r>
            <a:r>
              <a:rPr lang="el-GR" sz="2800" dirty="0"/>
              <a:t>λειτουργίας των κέντρων φιλοξενίας, </a:t>
            </a:r>
            <a:r>
              <a:rPr lang="el-GR" sz="2800" dirty="0" smtClean="0"/>
              <a:t>ιδίως </a:t>
            </a:r>
            <a:r>
              <a:rPr lang="el-GR" sz="2800" dirty="0"/>
              <a:t>όταν </a:t>
            </a:r>
            <a:r>
              <a:rPr lang="el-GR" sz="2800" dirty="0" smtClean="0"/>
              <a:t>επιδεικνύεται </a:t>
            </a:r>
            <a:r>
              <a:rPr lang="el-GR" sz="2800" dirty="0"/>
              <a:t>ιδιαίτερα βίαιη </a:t>
            </a:r>
            <a:r>
              <a:rPr lang="el-GR" sz="2800" dirty="0" smtClean="0"/>
              <a:t>συμπεριφορά.</a:t>
            </a:r>
            <a:endParaRPr lang="el-GR" sz="2800" dirty="0"/>
          </a:p>
          <a:p>
            <a:endParaRPr lang="el-GR" dirty="0"/>
          </a:p>
        </p:txBody>
      </p:sp>
    </p:spTree>
    <p:extLst>
      <p:ext uri="{BB962C8B-B14F-4D97-AF65-F5344CB8AC3E}">
        <p14:creationId xmlns:p14="http://schemas.microsoft.com/office/powerpoint/2010/main" val="41292486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smtClean="0"/>
              <a:t>ΠΡΟΣΤΑΣΙΑ ΕΥΑΛΩΤΩΝ ΠΡΟΣΩΠΩΝ</a:t>
            </a:r>
            <a:r>
              <a:rPr lang="en-US" sz="2800" b="1" dirty="0" smtClean="0"/>
              <a:t> I</a:t>
            </a:r>
            <a:endParaRPr lang="el-GR" sz="2800" b="1" dirty="0"/>
          </a:p>
        </p:txBody>
      </p:sp>
      <p:sp>
        <p:nvSpPr>
          <p:cNvPr id="3" name="Θέση περιεχομένου 2"/>
          <p:cNvSpPr>
            <a:spLocks noGrp="1"/>
          </p:cNvSpPr>
          <p:nvPr>
            <p:ph sz="quarter" idx="1"/>
          </p:nvPr>
        </p:nvSpPr>
        <p:spPr>
          <a:xfrm>
            <a:off x="179512" y="1628800"/>
            <a:ext cx="8964488" cy="5502352"/>
          </a:xfrm>
        </p:spPr>
        <p:txBody>
          <a:bodyPr/>
          <a:lstStyle/>
          <a:p>
            <a:r>
              <a:rPr lang="el-GR" sz="2400" b="1" dirty="0" smtClean="0"/>
              <a:t>Άρθρο 58 </a:t>
            </a:r>
            <a:r>
              <a:rPr lang="el-GR" sz="2400" b="1" dirty="0"/>
              <a:t>Ν. 4636/2019 </a:t>
            </a:r>
            <a:r>
              <a:rPr lang="el-GR" sz="2400" b="1" dirty="0" smtClean="0"/>
              <a:t>(Άρθρα </a:t>
            </a:r>
            <a:r>
              <a:rPr lang="el-GR" sz="2400" b="1" dirty="0"/>
              <a:t>21 και 22 Οδηγίας </a:t>
            </a:r>
            <a:r>
              <a:rPr lang="el-GR" sz="2400" b="1" dirty="0" smtClean="0"/>
              <a:t>2013/33/ΕΕ )</a:t>
            </a:r>
          </a:p>
          <a:p>
            <a:r>
              <a:rPr lang="el-GR" sz="2400" dirty="0" smtClean="0"/>
              <a:t>Πρέπει να λαμβάνεται </a:t>
            </a:r>
            <a:r>
              <a:rPr lang="el-GR" sz="2400" dirty="0"/>
              <a:t>υπόψη η ειδική κατάσταση των </a:t>
            </a:r>
            <a:r>
              <a:rPr lang="el-GR" sz="2400" dirty="0" smtClean="0"/>
              <a:t>ευάλωτων προσώπων</a:t>
            </a:r>
            <a:r>
              <a:rPr lang="el-GR" sz="2400" dirty="0"/>
              <a:t>, όπως οι ανήλικοι, ασυνόδευτοι ή μη, </a:t>
            </a:r>
            <a:r>
              <a:rPr lang="el-GR" sz="2400" dirty="0" smtClean="0"/>
              <a:t>άμεσοι συγγενείς </a:t>
            </a:r>
            <a:r>
              <a:rPr lang="el-GR" sz="2400" dirty="0"/>
              <a:t>θυμάτων ναυαγίων (γονείς και αδέρφια), </a:t>
            </a:r>
            <a:r>
              <a:rPr lang="el-GR" sz="2400" dirty="0" smtClean="0"/>
              <a:t>τα άτομα </a:t>
            </a:r>
            <a:r>
              <a:rPr lang="el-GR" sz="2400" dirty="0"/>
              <a:t>με αναπηρία, οι ηλικιωμένοι, οι εγκυμονούσες, </a:t>
            </a:r>
            <a:r>
              <a:rPr lang="el-GR" sz="2400" dirty="0" smtClean="0"/>
              <a:t>οι μονογονεϊκές </a:t>
            </a:r>
            <a:r>
              <a:rPr lang="el-GR" sz="2400" dirty="0"/>
              <a:t>οικογένειες με ανήλικα παιδιά, τα </a:t>
            </a:r>
            <a:r>
              <a:rPr lang="el-GR" sz="2400" dirty="0" smtClean="0"/>
              <a:t>θύματα εμπορίας </a:t>
            </a:r>
            <a:r>
              <a:rPr lang="el-GR" sz="2400" dirty="0"/>
              <a:t>ανθρώπων, τα άτομα με σοβαρές ασθένειες, </a:t>
            </a:r>
            <a:r>
              <a:rPr lang="el-GR" sz="2400" dirty="0" smtClean="0"/>
              <a:t>τα άτομα </a:t>
            </a:r>
            <a:r>
              <a:rPr lang="el-GR" sz="2400" dirty="0"/>
              <a:t>με νοητική και ψυχική αναπηρία και τα άτομα </a:t>
            </a:r>
            <a:r>
              <a:rPr lang="el-GR" sz="2400" dirty="0" smtClean="0"/>
              <a:t>που έχουν </a:t>
            </a:r>
            <a:r>
              <a:rPr lang="el-GR" sz="2400" dirty="0"/>
              <a:t>υποστεί βασανιστήρια, βιασμό ή άλλες </a:t>
            </a:r>
            <a:r>
              <a:rPr lang="el-GR" sz="2400" dirty="0" smtClean="0"/>
              <a:t>σοβαρές μορφές </a:t>
            </a:r>
            <a:r>
              <a:rPr lang="el-GR" sz="2400" dirty="0"/>
              <a:t>ψυχολογικής, φυσικής ή σεξουαλικής βίας, </a:t>
            </a:r>
            <a:r>
              <a:rPr lang="el-GR" sz="2400" dirty="0" smtClean="0"/>
              <a:t>όπως τα </a:t>
            </a:r>
            <a:r>
              <a:rPr lang="el-GR" sz="2400" dirty="0"/>
              <a:t>θύματα ακρωτηριασμού των γεννητικών οργάνων.</a:t>
            </a:r>
          </a:p>
        </p:txBody>
      </p:sp>
    </p:spTree>
    <p:extLst>
      <p:ext uri="{BB962C8B-B14F-4D97-AF65-F5344CB8AC3E}">
        <p14:creationId xmlns:p14="http://schemas.microsoft.com/office/powerpoint/2010/main" val="3685314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srgbClr val="8CADAE">
                    <a:shade val="75000"/>
                  </a:srgbClr>
                </a:solidFill>
              </a:rPr>
              <a:t>ΠΡΟΣΤΑΣΙΑ ΕΥΑΛΩΤΩΝ </a:t>
            </a:r>
            <a:r>
              <a:rPr lang="el-GR" sz="2800" b="1" dirty="0" smtClean="0">
                <a:solidFill>
                  <a:srgbClr val="8CADAE">
                    <a:shade val="75000"/>
                  </a:srgbClr>
                </a:solidFill>
              </a:rPr>
              <a:t>ΠΡΟΣΩΠΩΝ</a:t>
            </a:r>
            <a:r>
              <a:rPr lang="en-US" sz="2800" b="1" dirty="0" smtClean="0">
                <a:solidFill>
                  <a:srgbClr val="8CADAE">
                    <a:shade val="75000"/>
                  </a:srgbClr>
                </a:solidFill>
              </a:rPr>
              <a:t> II</a:t>
            </a:r>
            <a:endParaRPr lang="el-GR" sz="2800" dirty="0"/>
          </a:p>
        </p:txBody>
      </p:sp>
      <p:sp>
        <p:nvSpPr>
          <p:cNvPr id="3" name="Θέση περιεχομένου 2"/>
          <p:cNvSpPr>
            <a:spLocks noGrp="1"/>
          </p:cNvSpPr>
          <p:nvPr>
            <p:ph sz="quarter" idx="1"/>
          </p:nvPr>
        </p:nvSpPr>
        <p:spPr>
          <a:xfrm>
            <a:off x="301752" y="1527048"/>
            <a:ext cx="8662736" cy="5070304"/>
          </a:xfrm>
        </p:spPr>
        <p:txBody>
          <a:bodyPr/>
          <a:lstStyle/>
          <a:p>
            <a:r>
              <a:rPr lang="el-GR" dirty="0" smtClean="0"/>
              <a:t>Τροποποίηση με Ν. 4686/2020 της </a:t>
            </a:r>
            <a:r>
              <a:rPr lang="el-GR" dirty="0"/>
              <a:t>παρ. 5, περ. δ’ </a:t>
            </a:r>
            <a:r>
              <a:rPr lang="el-GR" dirty="0" smtClean="0"/>
              <a:t>του Άρθρου </a:t>
            </a:r>
            <a:r>
              <a:rPr lang="el-GR" dirty="0"/>
              <a:t>39 του Ν. 4636/2019 </a:t>
            </a:r>
            <a:r>
              <a:rPr lang="el-GR" dirty="0" smtClean="0"/>
              <a:t>μεταβάλλονται οι συνέπειες του ορισμού ενός προσώπου ως ευάλωτο: το πρόσωπο </a:t>
            </a:r>
            <a:r>
              <a:rPr lang="el-GR" dirty="0"/>
              <a:t>που </a:t>
            </a:r>
            <a:r>
              <a:rPr lang="el-GR" dirty="0" smtClean="0"/>
              <a:t>ορίζεται ως ευάλωτο έχει </a:t>
            </a:r>
            <a:r>
              <a:rPr lang="el-GR" dirty="0"/>
              <a:t>ως μόνη συνέπεια την άμεση κάλυψη των ιδιαίτερων αναγκών υποδοχής του, και όχι την κατ’ απόλυτη προτεραιότητα εξέταση της αίτησής του, όπως ανέφερε η παλαιά </a:t>
            </a:r>
            <a:r>
              <a:rPr lang="el-GR" dirty="0" smtClean="0"/>
              <a:t>διατύπωση. Επίσης, στους </a:t>
            </a:r>
            <a:r>
              <a:rPr lang="el-GR" dirty="0"/>
              <a:t>συγγενείς </a:t>
            </a:r>
            <a:r>
              <a:rPr lang="el-GR" dirty="0" err="1"/>
              <a:t>θανόντων</a:t>
            </a:r>
            <a:r>
              <a:rPr lang="el-GR" dirty="0"/>
              <a:t>, </a:t>
            </a:r>
            <a:r>
              <a:rPr lang="el-GR" dirty="0" smtClean="0"/>
              <a:t>εκτός </a:t>
            </a:r>
            <a:r>
              <a:rPr lang="el-GR" dirty="0"/>
              <a:t>από τους γονείς και τα αδέρφια προτίθενται τα τέκνα και οι </a:t>
            </a:r>
            <a:r>
              <a:rPr lang="el-GR" dirty="0" smtClean="0"/>
              <a:t>σύζυγοι. </a:t>
            </a:r>
            <a:endParaRPr lang="el-GR" dirty="0"/>
          </a:p>
        </p:txBody>
      </p:sp>
    </p:spTree>
    <p:extLst>
      <p:ext uri="{BB962C8B-B14F-4D97-AF65-F5344CB8AC3E}">
        <p14:creationId xmlns:p14="http://schemas.microsoft.com/office/powerpoint/2010/main" val="28771322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ΘΥΜΑΤΑ ΒΑΣΑΝΙΣΤΗΡΙΩΝ ΚΑΙ ΒΙΑΣ</a:t>
            </a:r>
            <a:endParaRPr lang="el-GR" b="1" dirty="0"/>
          </a:p>
        </p:txBody>
      </p:sp>
      <p:sp>
        <p:nvSpPr>
          <p:cNvPr id="3" name="Θέση περιεχομένου 2"/>
          <p:cNvSpPr>
            <a:spLocks noGrp="1"/>
          </p:cNvSpPr>
          <p:nvPr>
            <p:ph sz="quarter" idx="1"/>
          </p:nvPr>
        </p:nvSpPr>
        <p:spPr>
          <a:xfrm>
            <a:off x="301752" y="1527048"/>
            <a:ext cx="8503920" cy="5070304"/>
          </a:xfrm>
        </p:spPr>
        <p:txBody>
          <a:bodyPr/>
          <a:lstStyle/>
          <a:p>
            <a:r>
              <a:rPr lang="el-GR" b="1" dirty="0"/>
              <a:t>Άρθρο </a:t>
            </a:r>
            <a:r>
              <a:rPr lang="el-GR" b="1" dirty="0" smtClean="0"/>
              <a:t>61 </a:t>
            </a:r>
            <a:r>
              <a:rPr lang="el-GR" sz="2400" b="1" dirty="0"/>
              <a:t>Ν. 4636/2019 </a:t>
            </a:r>
            <a:r>
              <a:rPr lang="el-GR" b="1" dirty="0" smtClean="0"/>
              <a:t>(Άρθρο </a:t>
            </a:r>
            <a:r>
              <a:rPr lang="el-GR" b="1" dirty="0"/>
              <a:t>25 Οδηγίας 2013/33/ΕΕ</a:t>
            </a:r>
            <a:r>
              <a:rPr lang="el-GR" b="1" dirty="0" smtClean="0"/>
              <a:t>)</a:t>
            </a:r>
          </a:p>
          <a:p>
            <a:r>
              <a:rPr lang="el-GR" dirty="0"/>
              <a:t>Τα θύματα βασανιστηρίων, βιασμού ή άλλων σοβαρών πράξεων βίας πιστοποιούνται με ιατρική γνωμάτευση από δημόσιο νοσοκομείο, στρατιωτικό νοσοκομείο ή κατάλληλα εκπαιδευμένους ιατρούς δημόσιων φορέων παροχής υπηρεσιών υγείας, συμπεριλαμβανομένων των ιατροδικαστών και λαμβάνουν την αναγκαία περίθαλψη για τη βλάβη που προκλήθηκε, ιδίως πρόσβαση σε κατάλληλη ιατρική και ψυχολογική θεραπεία ή περίθαλψη.</a:t>
            </a:r>
          </a:p>
          <a:p>
            <a:endParaRPr lang="el-GR" dirty="0"/>
          </a:p>
        </p:txBody>
      </p:sp>
    </p:spTree>
    <p:extLst>
      <p:ext uri="{BB962C8B-B14F-4D97-AF65-F5344CB8AC3E}">
        <p14:creationId xmlns:p14="http://schemas.microsoft.com/office/powerpoint/2010/main" val="3302306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99392"/>
            <a:ext cx="8534400" cy="1230833"/>
          </a:xfrm>
        </p:spPr>
        <p:txBody>
          <a:bodyPr/>
          <a:lstStyle/>
          <a:p>
            <a:r>
              <a:rPr lang="el-GR" b="1" dirty="0" smtClean="0"/>
              <a:t>Μεταφορά των Οδηγιών </a:t>
            </a:r>
            <a:br>
              <a:rPr lang="el-GR" b="1" dirty="0" smtClean="0"/>
            </a:br>
            <a:r>
              <a:rPr lang="el-GR" b="1" dirty="0" smtClean="0"/>
              <a:t>στην ελληνική έννομη τάξη</a:t>
            </a:r>
            <a:endParaRPr lang="el-GR" b="1" dirty="0"/>
          </a:p>
        </p:txBody>
      </p:sp>
      <p:sp>
        <p:nvSpPr>
          <p:cNvPr id="3" name="Θέση περιεχομένου 2"/>
          <p:cNvSpPr>
            <a:spLocks noGrp="1"/>
          </p:cNvSpPr>
          <p:nvPr>
            <p:ph sz="quarter" idx="1"/>
          </p:nvPr>
        </p:nvSpPr>
        <p:spPr>
          <a:xfrm>
            <a:off x="301752" y="1527048"/>
            <a:ext cx="8503920" cy="4854280"/>
          </a:xfrm>
        </p:spPr>
        <p:txBody>
          <a:bodyPr/>
          <a:lstStyle/>
          <a:p>
            <a:r>
              <a:rPr lang="el-GR" dirty="0" smtClean="0"/>
              <a:t>Ν. 4540/2018, Ν. 4636/2019, Ν. 4686/2020</a:t>
            </a:r>
          </a:p>
          <a:p>
            <a:r>
              <a:rPr lang="el-GR" dirty="0"/>
              <a:t>α) «συνθήκες υποδοχής» είναι η πλήρης δέσμη μέτρων που το Ελληνικό Κράτος εφαρμόζει προς όφελος των </a:t>
            </a:r>
            <a:r>
              <a:rPr lang="el-GR" dirty="0" smtClean="0"/>
              <a:t>αιτούντων, </a:t>
            </a:r>
          </a:p>
          <a:p>
            <a:r>
              <a:rPr lang="el-GR" dirty="0" smtClean="0"/>
              <a:t>β</a:t>
            </a:r>
            <a:r>
              <a:rPr lang="el-GR" dirty="0"/>
              <a:t>) «υλικές συνθήκες υποδοχής» είναι οι συνθήκες υποδοχής που περιλαμβάνουν την παροχή στέγης, τροφής και ρουχισμού, σε είδος ή υπό μορφή οικονομικού βοηθήματος ή δελτίων ή συνδυασμό των τριών, καθώς και ένα βοήθημα για τα καθημερινά </a:t>
            </a:r>
            <a:r>
              <a:rPr lang="el-GR" dirty="0" smtClean="0"/>
              <a:t>έξοδα.</a:t>
            </a:r>
            <a:endParaRPr lang="el-GR" dirty="0"/>
          </a:p>
        </p:txBody>
      </p:sp>
    </p:spTree>
    <p:extLst>
      <p:ext uri="{BB962C8B-B14F-4D97-AF65-F5344CB8AC3E}">
        <p14:creationId xmlns:p14="http://schemas.microsoft.com/office/powerpoint/2010/main" val="3143796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Υλικές συνθήκες </a:t>
            </a:r>
            <a:r>
              <a:rPr lang="el-GR" b="1" dirty="0" smtClean="0"/>
              <a:t>υποδοχής Ι</a:t>
            </a:r>
            <a:endParaRPr lang="el-GR" dirty="0"/>
          </a:p>
        </p:txBody>
      </p:sp>
      <p:sp>
        <p:nvSpPr>
          <p:cNvPr id="3" name="Θέση περιεχομένου 2"/>
          <p:cNvSpPr>
            <a:spLocks noGrp="1"/>
          </p:cNvSpPr>
          <p:nvPr>
            <p:ph sz="quarter" idx="1"/>
          </p:nvPr>
        </p:nvSpPr>
        <p:spPr>
          <a:xfrm>
            <a:off x="301625" y="1527048"/>
            <a:ext cx="8504047" cy="5070304"/>
          </a:xfrm>
        </p:spPr>
        <p:txBody>
          <a:bodyPr/>
          <a:lstStyle/>
          <a:p>
            <a:r>
              <a:rPr lang="el-GR" b="1" dirty="0"/>
              <a:t>Άρθρο 55 Ν. </a:t>
            </a:r>
            <a:r>
              <a:rPr lang="el-GR" b="1" dirty="0" smtClean="0"/>
              <a:t>4636/2019 (Άρθρα </a:t>
            </a:r>
            <a:r>
              <a:rPr lang="el-GR" b="1" dirty="0"/>
              <a:t>17 και 19 Οδηγίας 2013/33/ΕΕ) </a:t>
            </a:r>
            <a:endParaRPr lang="el-GR" b="1" dirty="0" smtClean="0"/>
          </a:p>
          <a:p>
            <a:r>
              <a:rPr lang="el-GR" dirty="0" smtClean="0"/>
              <a:t>Οι </a:t>
            </a:r>
            <a:r>
              <a:rPr lang="el-GR" dirty="0"/>
              <a:t>υλικές συνθήκες υποδοχής, μπορεί να παρέχονται σε είδος ή υπό τη μορφή οικονομικού βοηθήματος και εξασφαλίζουν στους αιτούντες ένα επαρκές βιοτικό επίπεδο, το οποίο εγγυάται τη συντήρησή τους και προστατεύει τη σωματική και ψυχική τους υγεία, με γνώμονα το σεβασμό στην ανθρώπινη αξιοπρέπεια. Το ίδιο βιοτικό επίπεδο εξασφαλίζεται και στην περίπτωση των αιτούντων, που τελούν υπό κράτηση. Ιδιαίτερη μέριμνα λαμβάνεται στην περίπτωση των ευάλωτων </a:t>
            </a:r>
            <a:r>
              <a:rPr lang="el-GR" dirty="0" smtClean="0"/>
              <a:t>προσώπων.</a:t>
            </a:r>
          </a:p>
          <a:p>
            <a:endParaRPr lang="el-GR" dirty="0"/>
          </a:p>
        </p:txBody>
      </p:sp>
    </p:spTree>
    <p:extLst>
      <p:ext uri="{BB962C8B-B14F-4D97-AF65-F5344CB8AC3E}">
        <p14:creationId xmlns:p14="http://schemas.microsoft.com/office/powerpoint/2010/main" val="1899238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Υλικές συνθήκες υποδοχής </a:t>
            </a:r>
            <a:r>
              <a:rPr lang="el-GR" b="1" dirty="0" smtClean="0"/>
              <a:t>ΙΙ</a:t>
            </a:r>
            <a:endParaRPr lang="el-GR" dirty="0"/>
          </a:p>
        </p:txBody>
      </p:sp>
      <p:sp>
        <p:nvSpPr>
          <p:cNvPr id="3" name="Θέση περιεχομένου 2"/>
          <p:cNvSpPr>
            <a:spLocks noGrp="1"/>
          </p:cNvSpPr>
          <p:nvPr>
            <p:ph sz="quarter" idx="1"/>
          </p:nvPr>
        </p:nvSpPr>
        <p:spPr/>
        <p:txBody>
          <a:bodyPr/>
          <a:lstStyle/>
          <a:p>
            <a:r>
              <a:rPr lang="el-GR" dirty="0" smtClean="0"/>
              <a:t>Η </a:t>
            </a:r>
            <a:r>
              <a:rPr lang="el-GR" dirty="0"/>
              <a:t>παροχή του συνόλου ή μέρους των υλικών συνθηκών υποδοχής </a:t>
            </a:r>
            <a:r>
              <a:rPr lang="el-GR" dirty="0" smtClean="0"/>
              <a:t>τελεί </a:t>
            </a:r>
            <a:r>
              <a:rPr lang="el-GR" dirty="0"/>
              <a:t>υπό την προϋπόθεση ότι οι </a:t>
            </a:r>
            <a:r>
              <a:rPr lang="el-GR" dirty="0" smtClean="0"/>
              <a:t>αιτούντες δεν </a:t>
            </a:r>
            <a:r>
              <a:rPr lang="el-GR" dirty="0"/>
              <a:t>εργάζονται ή ότι η εργασία τους δεν αποφέρει επαρκείς πόρους, που να τους εξασφαλίζουν κατάλληλο βιοτικό επίπεδο, επαρκές για τη διαφύλαξη της υγείας τους και της συντήρησής </a:t>
            </a:r>
            <a:r>
              <a:rPr lang="el-GR" dirty="0" smtClean="0"/>
              <a:t>τους.</a:t>
            </a:r>
            <a:endParaRPr lang="el-GR" b="1" dirty="0"/>
          </a:p>
          <a:p>
            <a:endParaRPr lang="el-GR" dirty="0"/>
          </a:p>
        </p:txBody>
      </p:sp>
    </p:spTree>
    <p:extLst>
      <p:ext uri="{BB962C8B-B14F-4D97-AF65-F5344CB8AC3E}">
        <p14:creationId xmlns:p14="http://schemas.microsoft.com/office/powerpoint/2010/main" val="1193039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Ιατροφαρμακευτική Περίθαλψη Ι</a:t>
            </a:r>
            <a:endParaRPr lang="el-GR" dirty="0"/>
          </a:p>
        </p:txBody>
      </p:sp>
      <p:sp>
        <p:nvSpPr>
          <p:cNvPr id="3" name="Θέση περιεχομένου 2"/>
          <p:cNvSpPr>
            <a:spLocks noGrp="1"/>
          </p:cNvSpPr>
          <p:nvPr>
            <p:ph sz="quarter" idx="1"/>
          </p:nvPr>
        </p:nvSpPr>
        <p:spPr/>
        <p:txBody>
          <a:bodyPr/>
          <a:lstStyle/>
          <a:p>
            <a:r>
              <a:rPr lang="el-GR" b="1" dirty="0" smtClean="0"/>
              <a:t>Άρθρο 19 </a:t>
            </a:r>
            <a:r>
              <a:rPr lang="el-GR" b="1" dirty="0"/>
              <a:t>Οδηγίας </a:t>
            </a:r>
            <a:r>
              <a:rPr lang="el-GR" b="1" dirty="0" smtClean="0"/>
              <a:t>2013/33/ΕΕ</a:t>
            </a:r>
          </a:p>
          <a:p>
            <a:r>
              <a:rPr lang="el-GR" b="1" dirty="0" smtClean="0"/>
              <a:t> </a:t>
            </a:r>
            <a:r>
              <a:rPr lang="el-GR" dirty="0"/>
              <a:t>Τα κράτη μέλη μεριμνούν ώστε οι αιτούντες να λαμβάνουν την απαραίτητη ιατροφαρμακευτική περίθαλψη, η οποία περιλαμβάνει, τουλάχιστον, τις πρώτες βοήθειες και την αναγκαία θεραπεία ασθενειών και σοβαρών </a:t>
            </a:r>
            <a:r>
              <a:rPr lang="el-GR" dirty="0" smtClean="0"/>
              <a:t>πνευματικών (ψυχικών) </a:t>
            </a:r>
            <a:r>
              <a:rPr lang="el-GR" dirty="0"/>
              <a:t>διαταραχών. </a:t>
            </a:r>
            <a:r>
              <a:rPr lang="el-GR" dirty="0" smtClean="0"/>
              <a:t>Επίσης, παρέχουν </a:t>
            </a:r>
            <a:r>
              <a:rPr lang="el-GR" dirty="0"/>
              <a:t>την απαραίτητη ιατρική ή άλλη συνδρομή στους αιτούντες με ειδικές ανάγκες υποδοχής, συμπεριλαμβανομένης, κατά περίπτωση, της κατάλληλης ψυχιατρικής περίθαλψης.</a:t>
            </a:r>
            <a:endParaRPr lang="el-GR" b="1" dirty="0"/>
          </a:p>
          <a:p>
            <a:endParaRPr lang="el-GR" dirty="0"/>
          </a:p>
        </p:txBody>
      </p:sp>
    </p:spTree>
    <p:extLst>
      <p:ext uri="{BB962C8B-B14F-4D97-AF65-F5344CB8AC3E}">
        <p14:creationId xmlns:p14="http://schemas.microsoft.com/office/powerpoint/2010/main" val="1603317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Ιατροφαρμακευτική </a:t>
            </a:r>
            <a:r>
              <a:rPr lang="el-GR" b="1" dirty="0"/>
              <a:t>Περίθαλψη </a:t>
            </a:r>
            <a:r>
              <a:rPr lang="el-GR" b="1" dirty="0" smtClean="0"/>
              <a:t>ΙΙ</a:t>
            </a:r>
            <a:endParaRPr lang="el-GR" dirty="0"/>
          </a:p>
        </p:txBody>
      </p:sp>
      <p:sp>
        <p:nvSpPr>
          <p:cNvPr id="3" name="Θέση περιεχομένου 2"/>
          <p:cNvSpPr>
            <a:spLocks noGrp="1"/>
          </p:cNvSpPr>
          <p:nvPr>
            <p:ph sz="quarter" idx="1"/>
          </p:nvPr>
        </p:nvSpPr>
        <p:spPr/>
        <p:txBody>
          <a:bodyPr/>
          <a:lstStyle/>
          <a:p>
            <a:r>
              <a:rPr lang="el-GR" dirty="0"/>
              <a:t>Το άρθρο 33 του </a:t>
            </a:r>
            <a:r>
              <a:rPr lang="el-GR" dirty="0" smtClean="0"/>
              <a:t>Ν. </a:t>
            </a:r>
            <a:r>
              <a:rPr lang="el-GR" dirty="0"/>
              <a:t>4368/2016 παρέχει ελεύθερη πρόσβαση στις υπηρεσίες δημόσιας υγείας για άτομα χωρίς κοινωνική ασφάλιση και ευάλωτα άτομα. Μεταξύ άλλων, οι αιτούντες άσυλο και τα μέλη των οικογενειών τους θεωρούνται άτομα που ανήκουν σε ευάλωτες ομάδες και δικαιούνται ελεύθερη πρόσβαση στο σύστημα δημόσιας υγείας και φαρμακευτική αγωγή</a:t>
            </a:r>
            <a:r>
              <a:rPr lang="el-GR" dirty="0" smtClean="0"/>
              <a:t>.</a:t>
            </a:r>
          </a:p>
          <a:p>
            <a:endParaRPr lang="el-GR" dirty="0"/>
          </a:p>
          <a:p>
            <a:pPr marL="0" indent="0">
              <a:buNone/>
            </a:pPr>
            <a:endParaRPr lang="el-GR" dirty="0"/>
          </a:p>
        </p:txBody>
      </p:sp>
    </p:spTree>
    <p:extLst>
      <p:ext uri="{BB962C8B-B14F-4D97-AF65-F5344CB8AC3E}">
        <p14:creationId xmlns:p14="http://schemas.microsoft.com/office/powerpoint/2010/main" val="654281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Ιατροφαρμακευτική περίθαλψη ΙΙΙ</a:t>
            </a:r>
            <a:endParaRPr lang="el-GR" b="1" dirty="0"/>
          </a:p>
        </p:txBody>
      </p:sp>
      <p:sp>
        <p:nvSpPr>
          <p:cNvPr id="3" name="Θέση περιεχομένου 2"/>
          <p:cNvSpPr>
            <a:spLocks noGrp="1"/>
          </p:cNvSpPr>
          <p:nvPr>
            <p:ph sz="quarter" idx="1"/>
          </p:nvPr>
        </p:nvSpPr>
        <p:spPr>
          <a:xfrm>
            <a:off x="301752" y="1412776"/>
            <a:ext cx="8503920" cy="5112568"/>
          </a:xfrm>
        </p:spPr>
        <p:txBody>
          <a:bodyPr/>
          <a:lstStyle/>
          <a:p>
            <a:r>
              <a:rPr lang="el-GR" dirty="0" smtClean="0"/>
              <a:t> </a:t>
            </a:r>
            <a:r>
              <a:rPr lang="el-GR" b="1" dirty="0"/>
              <a:t>Άρθρο 55 Ν. </a:t>
            </a:r>
            <a:r>
              <a:rPr lang="el-GR" b="1" dirty="0" smtClean="0"/>
              <a:t>4636/2019</a:t>
            </a:r>
          </a:p>
          <a:p>
            <a:r>
              <a:rPr lang="el-GR" dirty="0"/>
              <a:t>Προσωρινός Αριθμός Ασφάλισης και Υγειονομικής Περίθαλψης Αλλοδαπού (Π.Α.Α.Υ.Π.Α</a:t>
            </a:r>
            <a:r>
              <a:rPr lang="el-GR" dirty="0" smtClean="0"/>
              <a:t>.) που χορηγείται </a:t>
            </a:r>
            <a:r>
              <a:rPr lang="el-GR" dirty="0"/>
              <a:t>ταυτόχρονα με τον αριθμό </a:t>
            </a:r>
            <a:r>
              <a:rPr lang="el-GR" dirty="0" smtClean="0"/>
              <a:t>του ειδικού δελτίου </a:t>
            </a:r>
            <a:r>
              <a:rPr lang="el-GR" dirty="0"/>
              <a:t>αιτήσαντος ασύλου, που εκδίδεται από την Υπηρεσία </a:t>
            </a:r>
            <a:r>
              <a:rPr lang="el-GR" dirty="0" smtClean="0"/>
              <a:t>Ασύλου. Ο </a:t>
            </a:r>
            <a:r>
              <a:rPr lang="el-GR" dirty="0"/>
              <a:t>κάτοχος του Π.Α.Α.Υ.Π.Α. έχει </a:t>
            </a:r>
            <a:r>
              <a:rPr lang="el-GR" dirty="0" smtClean="0"/>
              <a:t>δωρεάν πρόσβαση </a:t>
            </a:r>
            <a:r>
              <a:rPr lang="el-GR" dirty="0"/>
              <a:t>στις υπηρεσίες υγείας βάσει των προβλεπόμενων στο άρθρο 33 του </a:t>
            </a:r>
            <a:r>
              <a:rPr lang="el-GR" dirty="0" smtClean="0"/>
              <a:t>Ν. 4368/2016</a:t>
            </a:r>
            <a:r>
              <a:rPr lang="en-US" dirty="0" smtClean="0"/>
              <a:t>. </a:t>
            </a:r>
            <a:r>
              <a:rPr lang="el-GR" dirty="0" smtClean="0"/>
              <a:t>Σε </a:t>
            </a:r>
            <a:r>
              <a:rPr lang="el-GR" dirty="0"/>
              <a:t>περίπτωση απόρριψης της αιτήσεως ασύλου </a:t>
            </a:r>
            <a:r>
              <a:rPr lang="el-GR" dirty="0" smtClean="0"/>
              <a:t>ο </a:t>
            </a:r>
            <a:r>
              <a:rPr lang="el-GR" dirty="0"/>
              <a:t>Π.Α.Α.Υ.Π.Α. απενεργοποιείται αυτόματα και ο δικαιούχος παύει να έχει πρόσβαση στις ανωτέρω </a:t>
            </a:r>
            <a:r>
              <a:rPr lang="el-GR" dirty="0" smtClean="0"/>
              <a:t>υπηρεσίες.</a:t>
            </a:r>
            <a:endParaRPr lang="el-GR" dirty="0"/>
          </a:p>
        </p:txBody>
      </p:sp>
    </p:spTree>
    <p:extLst>
      <p:ext uri="{BB962C8B-B14F-4D97-AF65-F5344CB8AC3E}">
        <p14:creationId xmlns:p14="http://schemas.microsoft.com/office/powerpoint/2010/main" val="2526113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ΣΤΕΓΑΣΗ Ι</a:t>
            </a:r>
            <a:endParaRPr lang="el-GR" b="1" dirty="0"/>
          </a:p>
        </p:txBody>
      </p:sp>
      <p:sp>
        <p:nvSpPr>
          <p:cNvPr id="3" name="Θέση περιεχομένου 2"/>
          <p:cNvSpPr>
            <a:spLocks noGrp="1"/>
          </p:cNvSpPr>
          <p:nvPr>
            <p:ph sz="quarter" idx="1"/>
          </p:nvPr>
        </p:nvSpPr>
        <p:spPr>
          <a:xfrm>
            <a:off x="301625" y="1412776"/>
            <a:ext cx="8504047" cy="5184576"/>
          </a:xfrm>
        </p:spPr>
        <p:txBody>
          <a:bodyPr/>
          <a:lstStyle/>
          <a:p>
            <a:r>
              <a:rPr lang="el-GR" b="1" dirty="0"/>
              <a:t>Άρθρο </a:t>
            </a:r>
            <a:r>
              <a:rPr lang="el-GR" b="1" dirty="0" smtClean="0"/>
              <a:t>56 Ν. 4636/2019 (Άρθρο </a:t>
            </a:r>
            <a:r>
              <a:rPr lang="el-GR" b="1" dirty="0"/>
              <a:t>18 Οδηγίας 2013/33/ΕΕ</a:t>
            </a:r>
            <a:r>
              <a:rPr lang="el-GR" b="1" dirty="0" smtClean="0"/>
              <a:t>)</a:t>
            </a:r>
          </a:p>
          <a:p>
            <a:r>
              <a:rPr lang="el-GR" dirty="0" smtClean="0"/>
              <a:t>α</a:t>
            </a:r>
            <a:r>
              <a:rPr lang="el-GR" dirty="0"/>
              <a:t>) χώρος που χρησιμοποιείται προς τον σκοπό της </a:t>
            </a:r>
            <a:r>
              <a:rPr lang="el-GR" dirty="0" smtClean="0"/>
              <a:t>στέγασης </a:t>
            </a:r>
            <a:r>
              <a:rPr lang="el-GR" dirty="0"/>
              <a:t>των αιτούντων κατά τη διάρκεια της </a:t>
            </a:r>
            <a:r>
              <a:rPr lang="el-GR" dirty="0" smtClean="0"/>
              <a:t>εξέτασης αίτησης </a:t>
            </a:r>
            <a:r>
              <a:rPr lang="el-GR" dirty="0"/>
              <a:t>διεθνούς προστασίας που ασκείται στα </a:t>
            </a:r>
            <a:r>
              <a:rPr lang="el-GR" dirty="0" smtClean="0"/>
              <a:t>σύνορα ή </a:t>
            </a:r>
            <a:r>
              <a:rPr lang="el-GR" dirty="0"/>
              <a:t>σε ζώνες διέλευσης,</a:t>
            </a:r>
          </a:p>
          <a:p>
            <a:r>
              <a:rPr lang="el-GR" dirty="0"/>
              <a:t>β) κέντρα φιλοξενίας, τα οποία μπορεί να </a:t>
            </a:r>
            <a:r>
              <a:rPr lang="el-GR" dirty="0" smtClean="0"/>
              <a:t>λειτουργούν σε </a:t>
            </a:r>
            <a:r>
              <a:rPr lang="el-GR" dirty="0"/>
              <a:t>δημόσια ή ιδιωτικά κτίρια κατάλληλα </a:t>
            </a:r>
            <a:r>
              <a:rPr lang="el-GR" dirty="0" smtClean="0"/>
              <a:t>διαμορφωμένα</a:t>
            </a:r>
            <a:r>
              <a:rPr lang="en-US" dirty="0" smtClean="0"/>
              <a:t> </a:t>
            </a:r>
            <a:r>
              <a:rPr lang="el-GR" dirty="0" smtClean="0"/>
              <a:t>έτσι ώστε να εξασφαλίζουν</a:t>
            </a:r>
            <a:r>
              <a:rPr lang="en-US" dirty="0" smtClean="0"/>
              <a:t> </a:t>
            </a:r>
            <a:r>
              <a:rPr lang="el-GR" dirty="0" smtClean="0"/>
              <a:t>κατάλληλο </a:t>
            </a:r>
            <a:r>
              <a:rPr lang="el-GR" dirty="0"/>
              <a:t>βιοτικό επίπεδο,</a:t>
            </a:r>
          </a:p>
          <a:p>
            <a:r>
              <a:rPr lang="el-GR" dirty="0"/>
              <a:t>γ) ιδιωτικές κατοικίες, διαμερίσματα, </a:t>
            </a:r>
            <a:r>
              <a:rPr lang="el-GR" dirty="0" smtClean="0"/>
              <a:t>ξενοδοχεία</a:t>
            </a:r>
            <a:endParaRPr lang="el-GR" dirty="0"/>
          </a:p>
        </p:txBody>
      </p:sp>
    </p:spTree>
    <p:extLst>
      <p:ext uri="{BB962C8B-B14F-4D97-AF65-F5344CB8AC3E}">
        <p14:creationId xmlns:p14="http://schemas.microsoft.com/office/powerpoint/2010/main" val="229461356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2860</TotalTime>
  <Words>1923</Words>
  <Application>Microsoft Office PowerPoint</Application>
  <PresentationFormat>Προβολή στην οθόνη (4:3)</PresentationFormat>
  <Paragraphs>99</Paragraphs>
  <Slides>26</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26</vt:i4>
      </vt:variant>
    </vt:vector>
  </HeadingPairs>
  <TitlesOfParts>
    <vt:vector size="34" baseType="lpstr">
      <vt:lpstr>ＭＳ Ｐゴシック</vt:lpstr>
      <vt:lpstr>Arial</vt:lpstr>
      <vt:lpstr>Georgia</vt:lpstr>
      <vt:lpstr>MyriadPro-Regular</vt:lpstr>
      <vt:lpstr>MyriadPro-Semibold</vt:lpstr>
      <vt:lpstr>Wingdings</vt:lpstr>
      <vt:lpstr>Wingdings 2</vt:lpstr>
      <vt:lpstr>Δημοτικός</vt:lpstr>
      <vt:lpstr>         ΣΥΝΘΗΚΕΣ ΥΠΟΔΟΧΗΣ ΚΑΙ ΚΟΙΝΩΝΙΚΑ ΔΙΚΑΙΩΜΑΤΑ  </vt:lpstr>
      <vt:lpstr>Οδηγία για τις Συνθήκες Υποδοχής 2013/33/ΕΕ</vt:lpstr>
      <vt:lpstr>Μεταφορά των Οδηγιών  στην ελληνική έννομη τάξη</vt:lpstr>
      <vt:lpstr>Υλικές συνθήκες υποδοχής Ι</vt:lpstr>
      <vt:lpstr>Υλικές συνθήκες υποδοχής ΙΙ</vt:lpstr>
      <vt:lpstr>Ιατροφαρμακευτική Περίθαλψη Ι</vt:lpstr>
      <vt:lpstr>Ιατροφαρμακευτική Περίθαλψη ΙΙ</vt:lpstr>
      <vt:lpstr>Ιατροφαρμακευτική περίθαλψη ΙΙΙ</vt:lpstr>
      <vt:lpstr>ΣΤΕΓΑΣΗ Ι</vt:lpstr>
      <vt:lpstr>ΣΤΕΓΑΣΗ ΙΙ</vt:lpstr>
      <vt:lpstr>ΣΤΕΓΑΣΗ ΙΙΙ</vt:lpstr>
      <vt:lpstr>ΣΤΕΓΑΣΗ ΙV</vt:lpstr>
      <vt:lpstr>ΣΤΕΓΑΣΗ IV</vt:lpstr>
      <vt:lpstr>ΑΠΑΣΧΟΛΗΣΗ</vt:lpstr>
      <vt:lpstr>  ΕΚΠΑΙΔΕΥΣΗ Ι</vt:lpstr>
      <vt:lpstr>ΕΚΠΑΙΔΕΥΣΗ ΙΙ</vt:lpstr>
      <vt:lpstr>ΕΠΑΓΓΕΛΜΑΤΙΚΗ ΚΑΤΑΡΤΙΣΗ</vt:lpstr>
      <vt:lpstr>ΕΝΗΜΕΡΩΣΗ Ι</vt:lpstr>
      <vt:lpstr>ΕΝΗΜΕΡΩΣΗ ΙΙ</vt:lpstr>
      <vt:lpstr>ΕΠΙΣΗΜΑ ΕΓΓΡΑΦΑ</vt:lpstr>
      <vt:lpstr> ΔΙΑΜΟΝΗ ΚΑΙ ΕΛΕΥΘΕΡΙΑ ΚΥΚΛΟΦΟΡΙΑΣ</vt:lpstr>
      <vt:lpstr>ΠΕΡΙΟΡΙΣΜΟΣ ΚΑΙ ΑΝΑΚΛΗΣΗ ΣΥΝΘΗΚΩΝ ΥΠΟΔΟΧΗΣ Ι</vt:lpstr>
      <vt:lpstr>ΠΕΡΙΟΡΙΣΜΟΣ ΚΑΙ ΑΝΑΚΛΗΣΗ ΣΥΝΘΗΚΩΝ ΥΠΟΔΟΧΗΣ ΙΙ</vt:lpstr>
      <vt:lpstr>ΠΡΟΣΤΑΣΙΑ ΕΥΑΛΩΤΩΝ ΠΡΟΣΩΠΩΝ I</vt:lpstr>
      <vt:lpstr>ΠΡΟΣΤΑΣΙΑ ΕΥΑΛΩΤΩΝ ΠΡΟΣΩΠΩΝ II</vt:lpstr>
      <vt:lpstr>ΘΥΜΑΤΑ ΒΑΣΑΝΙΣΤΗΡΙΩΝ ΚΑΙ ΒΙΑΣ</vt:lpstr>
    </vt:vector>
  </TitlesOfParts>
  <Company>universidad carlos iii de madrid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Dignity. Its Origins in Classical Philosophy</dc:title>
  <dc:creator>Antonio Pele</dc:creator>
  <cp:lastModifiedBy>User</cp:lastModifiedBy>
  <cp:revision>215</cp:revision>
  <dcterms:created xsi:type="dcterms:W3CDTF">2010-10-19T13:57:40Z</dcterms:created>
  <dcterms:modified xsi:type="dcterms:W3CDTF">2022-05-27T13:53:46Z</dcterms:modified>
</cp:coreProperties>
</file>