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1" r:id="rId2"/>
    <p:sldId id="262" r:id="rId3"/>
    <p:sldId id="263" r:id="rId4"/>
    <p:sldId id="264" r:id="rId5"/>
    <p:sldId id="257" r:id="rId6"/>
    <p:sldId id="258" r:id="rId7"/>
    <p:sldId id="259" r:id="rId8"/>
    <p:sldId id="260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16A76-AA7D-42B0-A6D9-C9E1810E3828}" type="datetimeFigureOut">
              <a:rPr lang="en-US" smtClean="0"/>
              <a:t>17-Feb-16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89065-F4A3-4D08-9C45-07B7730D1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81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DF7863-645E-4CC6-8474-56C8216B595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25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471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F317ED-40BD-412C-93AF-82E8B1BBA3E4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263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481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B794C6-4D55-4568-9BFA-00C68AC37007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340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E152E-94E2-4987-8DBE-C83F77B1FC83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72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0032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6817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727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EEDCA5-D54C-4F21-9F79-8D022D4ED56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7665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4604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Opencourses\Brochures\auth_logo_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34" y="207963"/>
            <a:ext cx="1039284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A7A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1844826"/>
            <a:ext cx="10363200" cy="15121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501008"/>
            <a:ext cx="10369152" cy="1800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 dirty="0"/>
          </a:p>
        </p:txBody>
      </p:sp>
      <p:pic>
        <p:nvPicPr>
          <p:cNvPr id="7" name="Picture 2" descr="W:\Opencourses\Brochures\Opencources GUne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202" t="3781" r="16829" b="22774"/>
          <a:stretch>
            <a:fillRect/>
          </a:stretch>
        </p:blipFill>
        <p:spPr bwMode="auto">
          <a:xfrm>
            <a:off x="10270067" y="138113"/>
            <a:ext cx="1875367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7728181" y="188640"/>
            <a:ext cx="2471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ΑΝΟΙΧΤΑ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ΑΚΑΔΗΜΑΙΚΑ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ΜΑΘΗΜΑΤΑ</a:t>
            </a:r>
          </a:p>
        </p:txBody>
      </p:sp>
    </p:spTree>
    <p:extLst>
      <p:ext uri="{BB962C8B-B14F-4D97-AF65-F5344CB8AC3E}">
        <p14:creationId xmlns:p14="http://schemas.microsoft.com/office/powerpoint/2010/main" val="2773846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440000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013176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57586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Θέση τίτλου 1"/>
          <p:cNvSpPr txBox="1">
            <a:spLocks/>
          </p:cNvSpPr>
          <p:nvPr/>
        </p:nvSpPr>
        <p:spPr>
          <a:xfrm>
            <a:off x="609600" y="25400"/>
            <a:ext cx="109728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Στυλ κύριου τίτλου</a:t>
            </a:r>
            <a:endParaRPr lang="el-GR" dirty="0">
              <a:solidFill>
                <a:prstClr val="black"/>
              </a:solidFill>
            </a:endParaRPr>
          </a:p>
        </p:txBody>
      </p:sp>
      <p:cxnSp>
        <p:nvCxnSpPr>
          <p:cNvPr id="6" name="Straight Connector 1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3392" y="1440000"/>
            <a:ext cx="10972800" cy="4761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379087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 flipV="1">
            <a:off x="662517" y="0"/>
            <a:ext cx="0" cy="685800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 flipV="1">
            <a:off x="10502900" y="0"/>
            <a:ext cx="0" cy="685800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15413" y="274639"/>
            <a:ext cx="9601067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10584000" y="274639"/>
            <a:ext cx="1526400" cy="5851525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156634" y="6356351"/>
            <a:ext cx="385233" cy="365125"/>
          </a:xfrm>
        </p:spPr>
        <p:txBody>
          <a:bodyPr vert="vert"/>
          <a:lstStyle>
            <a:lvl1pPr algn="l"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 rot="5400000">
            <a:off x="134831" y="-162311"/>
            <a:ext cx="720080" cy="1044701"/>
            <a:chOff x="11113" y="6074474"/>
            <a:chExt cx="720080" cy="783526"/>
          </a:xfrm>
        </p:grpSpPr>
        <p:pic>
          <p:nvPicPr>
            <p:cNvPr id="10" name="Picture 2" descr="W:\logos\AUTH logo\auth_logo_bw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4" t="9230" r="9892" b="10804"/>
            <a:stretch/>
          </p:blipFill>
          <p:spPr bwMode="auto">
            <a:xfrm>
              <a:off x="108552" y="6074474"/>
              <a:ext cx="468052" cy="468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 userDrawn="1"/>
          </p:nvSpPr>
          <p:spPr>
            <a:xfrm>
              <a:off x="11113" y="6543366"/>
              <a:ext cx="720080" cy="31463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32500" lnSpcReduction="20000"/>
            </a:bodyPr>
            <a:lstStyle/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Αριστοτέλειο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Πανεπιστήμιο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Θεσσαλονίκης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 rot="5400000">
            <a:off x="-1095695" y="3062947"/>
            <a:ext cx="2880320" cy="732107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970202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206010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652863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8778E2-04E4-467D-9333-3F987EE3EF1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1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59D345-C333-482B-8852-B59197A309BD}" type="datetimeFigureOut">
              <a:rPr lang="en-US">
                <a:solidFill>
                  <a:prstClr val="black"/>
                </a:solidFill>
              </a:rPr>
              <a:pPr/>
              <a:t>17-Feb-16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923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0BDF9-B5FE-4028-9EA3-E8FE87BB4802}" type="datetimeFigureOut">
              <a:rPr lang="el-GR">
                <a:solidFill>
                  <a:prstClr val="black"/>
                </a:solidFill>
              </a:rPr>
              <a:pPr>
                <a:defRPr/>
              </a:pPr>
              <a:t>17/2/2016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8B46F-67E7-46F6-BB35-DAA08CF8DC93}" type="slidenum">
              <a:rPr lang="el-GR" altLang="en-US">
                <a:solidFill>
                  <a:prstClr val="black"/>
                </a:solidFill>
              </a:rPr>
              <a:pPr/>
              <a:t>‹#›</a:t>
            </a:fld>
            <a:endParaRPr lang="el-G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887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986" y="1143000"/>
            <a:ext cx="11074015" cy="4266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Explorers</a:t>
            </a:r>
            <a:r>
              <a:rPr lang="en-US">
                <a:solidFill>
                  <a:prstClr val="black"/>
                </a:solidFill>
                <a:latin typeface="55 Helvetica Roman" pitchFamily="1" charset="0"/>
              </a:rPr>
              <a:t>’</a:t>
            </a:r>
            <a:r>
              <a:rPr lang="en-US">
                <a:solidFill>
                  <a:prstClr val="black"/>
                </a:solidFill>
              </a:rPr>
              <a:t> Guide to the Solar System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B91FCF-D096-499F-B9E5-134A6A29973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279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\\ccf2\dfs\winHome\home\apmoneda\My Documents\opencourses\Brochures\Saint APTh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6634" y="206375"/>
            <a:ext cx="1043517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3849068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348881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</p:spTree>
    <p:extLst>
      <p:ext uri="{BB962C8B-B14F-4D97-AF65-F5344CB8AC3E}">
        <p14:creationId xmlns:p14="http://schemas.microsoft.com/office/powerpoint/2010/main" val="921397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59784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 (Αρίθμιση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 marL="514350" indent="-514350">
              <a:spcBef>
                <a:spcPts val="1200"/>
              </a:spcBef>
              <a:buFont typeface="+mj-lt"/>
              <a:buAutoNum type="arabicPeriod"/>
              <a:defRPr/>
            </a:lvl1pPr>
            <a:lvl2pPr marL="971550" indent="-514350">
              <a:spcBef>
                <a:spcPts val="1200"/>
              </a:spcBef>
              <a:buFont typeface="+mj-lt"/>
              <a:buAutoNum type="romanLcPeriod"/>
              <a:defRPr/>
            </a:lvl2pPr>
            <a:lvl3pPr marL="1371600" indent="-457200">
              <a:spcBef>
                <a:spcPts val="1200"/>
              </a:spcBef>
              <a:buFont typeface="+mj-lt"/>
              <a:buAutoNum type="alphaLcPeriod"/>
              <a:defRPr/>
            </a:lvl3pPr>
            <a:lvl4pPr marL="1828800" indent="-457200">
              <a:spcBef>
                <a:spcPts val="1200"/>
              </a:spcBef>
              <a:buFont typeface="Arial" pitchFamily="34" charset="0"/>
              <a:buChar char="•"/>
              <a:defRPr/>
            </a:lvl4pPr>
            <a:lvl5pPr marL="2286000" indent="-457200">
              <a:spcBef>
                <a:spcPts val="1200"/>
              </a:spcBef>
              <a:buFont typeface="Courier New" pitchFamily="49" charset="0"/>
              <a:buChar char="o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4155046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18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44327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2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4400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104656"/>
            <a:ext cx="5386917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4400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104656"/>
            <a:ext cx="5389033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938450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623392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847861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4020876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7549125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623392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2876433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2780928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1440000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129454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609600" y="1547813"/>
            <a:ext cx="109728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53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F2F2F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9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hyperlink" Target="http://eclass.auth.gr/courses/OCRS519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hyperlink" Target="http://creativecommons.org/licenses/by-sa/4.0/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sp>
        <p:nvSpPr>
          <p:cNvPr id="16386" name="Τίτλος 1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ΕΙΣΑΓΩΓΗ ΣΤΗ ΓΕΩΦΥΣΙΚΗ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8214" y="2743200"/>
            <a:ext cx="7775575" cy="3124200"/>
          </a:xfrm>
        </p:spPr>
        <p:txBody>
          <a:bodyPr rtlCol="0">
            <a:normAutofit fontScale="70000" lnSpcReduction="20000"/>
          </a:bodyPr>
          <a:lstStyle/>
          <a:p>
            <a:r>
              <a:rPr lang="el-GR" b="1" dirty="0" smtClean="0"/>
              <a:t>Εργαστήριο</a:t>
            </a:r>
            <a:r>
              <a:rPr lang="el-GR" dirty="0" smtClean="0"/>
              <a:t> </a:t>
            </a:r>
            <a:r>
              <a:rPr lang="el-GR" b="1" dirty="0" smtClean="0"/>
              <a:t>1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Άσκηση 1: Σχέση γεωγραφικού-γεωκεντρικού πλάτους. Άσκηση 2: Μεταβολή </a:t>
            </a:r>
            <a:r>
              <a:rPr lang="el-GR" dirty="0" err="1" smtClean="0"/>
              <a:t>βαρυτικού</a:t>
            </a:r>
            <a:r>
              <a:rPr lang="el-GR" dirty="0" smtClean="0"/>
              <a:t> πεδίου στο ελλειψοειδές </a:t>
            </a:r>
            <a:r>
              <a:rPr lang="en-US" dirty="0" smtClean="0"/>
              <a:t>WGS-84. </a:t>
            </a:r>
            <a:r>
              <a:rPr lang="el-GR" dirty="0" smtClean="0"/>
              <a:t>Άσκηση 3: Ένταση πεδίου βαρύτητας για ελλειψοειδή Γη</a:t>
            </a:r>
            <a:endParaRPr lang="el-GR" dirty="0"/>
          </a:p>
          <a:p>
            <a:endParaRPr lang="el-GR" sz="2900" dirty="0"/>
          </a:p>
          <a:p>
            <a:pPr fontAlgn="auto">
              <a:spcAft>
                <a:spcPts val="0"/>
              </a:spcAft>
              <a:defRPr/>
            </a:pPr>
            <a:r>
              <a:rPr lang="el-GR" b="1" dirty="0"/>
              <a:t>Κοντοπούλου Δέσποινα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dirty="0"/>
              <a:t>Καθηγήτρια Φυσική Εσωτερικού της Γης, Τομέας Γεωφυσικής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b="1" dirty="0" smtClean="0"/>
              <a:t>Παπαζάχος Κωνσταντίνος</a:t>
            </a:r>
            <a:r>
              <a:rPr lang="el-GR" sz="2500" dirty="0"/>
              <a:t> </a:t>
            </a:r>
            <a:endParaRPr lang="en-US" sz="2500" dirty="0"/>
          </a:p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Καθηγητής Γεωφυσικής, Τομέας Γεωφυσικής</a:t>
            </a:r>
          </a:p>
          <a:p>
            <a:pPr fontAlgn="auto">
              <a:spcAft>
                <a:spcPts val="0"/>
              </a:spcAft>
              <a:defRPr/>
            </a:pPr>
            <a:endParaRPr lang="el-GR" dirty="0" smtClean="0"/>
          </a:p>
        </p:txBody>
      </p:sp>
      <p:pic>
        <p:nvPicPr>
          <p:cNvPr id="16388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AutoShape 11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7" name="AutoShape 13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9" name="AutoShape 15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76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44" y="1573193"/>
            <a:ext cx="649172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566057" y="2468608"/>
            <a:ext cx="3884645" cy="2911489"/>
            <a:chOff x="1392" y="1056"/>
            <a:chExt cx="3264" cy="2256"/>
          </a:xfrm>
        </p:grpSpPr>
        <p:sp>
          <p:nvSpPr>
            <p:cNvPr id="14" name="Oval 2"/>
            <p:cNvSpPr>
              <a:spLocks noChangeArrowheads="1"/>
            </p:cNvSpPr>
            <p:nvPr/>
          </p:nvSpPr>
          <p:spPr bwMode="auto">
            <a:xfrm>
              <a:off x="1392" y="1200"/>
              <a:ext cx="3024" cy="211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3"/>
            <p:cNvSpPr>
              <a:spLocks noChangeShapeType="1"/>
            </p:cNvSpPr>
            <p:nvPr/>
          </p:nvSpPr>
          <p:spPr bwMode="auto">
            <a:xfrm>
              <a:off x="1392" y="2256"/>
              <a:ext cx="30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2880" y="1200"/>
              <a:ext cx="0" cy="2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 flipV="1">
              <a:off x="2880" y="1392"/>
              <a:ext cx="864" cy="8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 rot="488914">
              <a:off x="2736" y="1056"/>
              <a:ext cx="192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 flipV="1">
              <a:off x="3360" y="1392"/>
              <a:ext cx="384" cy="8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3504" y="19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altLang="en-US" sz="2400" b="1"/>
                <a:t>ξ</a:t>
              </a:r>
              <a:endParaRPr lang="en-GB" altLang="en-US" sz="2400" b="1"/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2976" y="2016"/>
              <a:ext cx="2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2400" b="1" dirty="0"/>
                <a:t>φ</a:t>
              </a:r>
              <a:endParaRPr lang="en-GB" altLang="en-US" sz="2400" b="1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4036196" y="5043674"/>
            <a:ext cx="2258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b="1" dirty="0" smtClean="0">
                <a:latin typeface="Times New Roman" panose="02020603050405020304" pitchFamily="18" charset="0"/>
              </a:rPr>
              <a:t>ξ</a:t>
            </a:r>
            <a:r>
              <a:rPr lang="el-GR" altLang="en-US" dirty="0" smtClean="0">
                <a:latin typeface="Times New Roman" panose="02020603050405020304" pitchFamily="18" charset="0"/>
              </a:rPr>
              <a:t>: Γεωγραφικό πλάτος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6.9</a:t>
            </a:r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2" name="11 - Ορθογώνιο"/>
          <p:cNvSpPr>
            <a:spLocks noChangeArrowheads="1"/>
          </p:cNvSpPr>
          <p:nvPr/>
        </p:nvSpPr>
        <p:spPr bwMode="auto">
          <a:xfrm>
            <a:off x="9847630" y="3967674"/>
            <a:ext cx="17347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900" dirty="0">
                <a:latin typeface="+mn-lt"/>
              </a:rPr>
              <a:t>(</a:t>
            </a:r>
            <a:r>
              <a:rPr lang="el-GR" altLang="en-US" sz="900" dirty="0" smtClean="0">
                <a:latin typeface="+mn-lt"/>
              </a:rPr>
              <a:t>Παπαζάχος &amp; Παπαζάχος, </a:t>
            </a:r>
            <a:r>
              <a:rPr lang="el-GR" altLang="en-US" sz="900" dirty="0">
                <a:latin typeface="+mn-lt"/>
              </a:rPr>
              <a:t>2008</a:t>
            </a:r>
            <a:r>
              <a:rPr lang="en-US" altLang="en-US" sz="900" dirty="0">
                <a:latin typeface="+mn-lt"/>
              </a:rPr>
              <a:t>)</a:t>
            </a:r>
            <a:endParaRPr lang="el-GR" altLang="en-US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481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184650" y="4059237"/>
            <a:ext cx="3657600" cy="850900"/>
          </a:xfrm>
          <a:prstGeom prst="rect">
            <a:avLst/>
          </a:prstGeom>
          <a:noFill/>
          <a:ln w="28575">
            <a:miter lim="800000"/>
            <a:headEnd/>
            <a:tailEnd/>
          </a:ln>
          <a:effectLst>
            <a:glow rad="215900">
              <a:schemeClr val="bg1">
                <a:alpha val="97000"/>
              </a:schemeClr>
            </a:glow>
          </a:effectLst>
          <a:scene3d>
            <a:camera prst="legacyPerspectiveTopRight"/>
            <a:lightRig rig="flat" dir="b"/>
          </a:scene3d>
          <a:sp3d extrusionH="887400" contourW="12700" prstMaterial="powder">
            <a:extrusionClr>
              <a:schemeClr val="bg1"/>
            </a:extrusionClr>
            <a:contourClr>
              <a:schemeClr val="bg1"/>
            </a:contourClr>
          </a:sp3d>
        </p:spPr>
        <p:txBody>
          <a:bodyPr>
            <a:spAutoFit/>
            <a:flatTx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altLang="en-US" sz="2400" dirty="0" err="1"/>
              <a:t>Ενταση</a:t>
            </a:r>
            <a:r>
              <a:rPr lang="el-GR" altLang="en-US" sz="2400" dirty="0"/>
              <a:t> πεδίου Βαρύτητας στο Ελλειψοειδές </a:t>
            </a:r>
            <a:r>
              <a:rPr lang="en-US" altLang="en-US" sz="2400" dirty="0"/>
              <a:t>WGS84</a:t>
            </a:r>
            <a:endParaRPr lang="en-GB" altLang="en-US" sz="2400" dirty="0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684562" y="1322680"/>
            <a:ext cx="7162800" cy="12160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altLang="en-US" sz="2400"/>
              <a:t>Εφαρμογή σχέσης (6.42) </a:t>
            </a:r>
            <a:r>
              <a:rPr lang="el-GR" altLang="en-US" sz="2400" b="1"/>
              <a:t>γ</a:t>
            </a:r>
            <a:r>
              <a:rPr lang="el-GR" altLang="en-US" sz="2400" b="1" baseline="-25000"/>
              <a:t>0</a:t>
            </a:r>
            <a:r>
              <a:rPr lang="el-GR" altLang="en-US" sz="2400" b="1"/>
              <a:t>=</a:t>
            </a:r>
            <a:r>
              <a:rPr lang="en-US" altLang="en-US" sz="2400" b="1"/>
              <a:t>f</a:t>
            </a:r>
            <a:r>
              <a:rPr lang="el-GR" altLang="en-US" sz="2400" b="1"/>
              <a:t>(ξ)</a:t>
            </a:r>
            <a:r>
              <a:rPr lang="el-GR" altLang="en-US" sz="2400"/>
              <a:t> για τον υπολογισμό του </a:t>
            </a:r>
            <a:r>
              <a:rPr lang="el-GR" altLang="en-US" sz="2400" b="1"/>
              <a:t>γ</a:t>
            </a:r>
            <a:r>
              <a:rPr lang="el-GR" altLang="en-US" sz="2400" b="1" baseline="-25000"/>
              <a:t>0</a:t>
            </a:r>
            <a:r>
              <a:rPr lang="el-GR" altLang="en-US" sz="2400" b="1"/>
              <a:t> </a:t>
            </a:r>
            <a:r>
              <a:rPr lang="el-GR" altLang="en-US" sz="2400"/>
              <a:t>κάνοντας χρήση των τιμών του «ξ» που παρήχθησαν στην άσκηση 6.9Α</a:t>
            </a:r>
            <a:endParaRPr lang="en-GB" altLang="en-US" sz="2400" b="1"/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 rot="5400000">
            <a:off x="5561112" y="3096729"/>
            <a:ext cx="10287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matte">
            <a:extrusionClr>
              <a:schemeClr val="bg1"/>
            </a:extrusionClr>
            <a:contourClr>
              <a:schemeClr val="accent1"/>
            </a:contour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graphicFrame>
        <p:nvGraphicFramePr>
          <p:cNvPr id="410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92551"/>
              </p:ext>
            </p:extLst>
          </p:nvPr>
        </p:nvGraphicFramePr>
        <p:xfrm>
          <a:off x="2295525" y="5169297"/>
          <a:ext cx="7435850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3" imgW="3200400" imgH="495000" progId="Equation.3">
                  <p:embed/>
                </p:oleObj>
              </mc:Choice>
              <mc:Fallback>
                <p:oleObj name="Equation" r:id="rId3" imgW="320040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5169297"/>
                        <a:ext cx="7435850" cy="11509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8975725" y="6273801"/>
            <a:ext cx="75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altLang="en-US">
                <a:solidFill>
                  <a:schemeClr val="bg1"/>
                </a:solidFill>
                <a:latin typeface="Times New Roman" panose="02020603050405020304" pitchFamily="18" charset="0"/>
              </a:rPr>
              <a:t>(6.42)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6.9</a:t>
            </a:r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0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68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015606"/>
              </p:ext>
            </p:extLst>
          </p:nvPr>
        </p:nvGraphicFramePr>
        <p:xfrm>
          <a:off x="1362660" y="1466761"/>
          <a:ext cx="2630843" cy="4412592"/>
        </p:xfrm>
        <a:graphic>
          <a:graphicData uri="http://schemas.openxmlformats.org/drawingml/2006/table">
            <a:tbl>
              <a:tblPr/>
              <a:tblGrid>
                <a:gridCol w="1315422"/>
                <a:gridCol w="1315421"/>
              </a:tblGrid>
              <a:tr h="5779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ξ</a:t>
                      </a:r>
                      <a:endParaRPr kumimoji="0" lang="en-GB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γ</a:t>
                      </a:r>
                      <a:r>
                        <a:rPr kumimoji="0" lang="el-GR" altLang="en-US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GB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79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kumimoji="0" lang="el-G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978,0327</a:t>
                      </a:r>
                      <a:endParaRPr kumimoji="0" lang="en-GB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79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10.07</a:t>
                      </a:r>
                      <a:r>
                        <a:rPr kumimoji="0" lang="el-G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79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20.12</a:t>
                      </a:r>
                      <a:r>
                        <a:rPr kumimoji="0" lang="el-G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79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79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79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….</a:t>
                      </a:r>
                      <a:endParaRPr kumimoji="0" lang="en-GB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159" name="AutoShape 39"/>
          <p:cNvSpPr>
            <a:spLocks noChangeArrowheads="1"/>
          </p:cNvSpPr>
          <p:nvPr/>
        </p:nvSpPr>
        <p:spPr bwMode="auto">
          <a:xfrm>
            <a:off x="4316898" y="3779863"/>
            <a:ext cx="9144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63" name="Picture 43" descr="Sx_L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93" y="2133956"/>
            <a:ext cx="3598862" cy="344963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5164" name="Text Box 44"/>
          <p:cNvSpPr txBox="1">
            <a:spLocks noChangeArrowheads="1"/>
          </p:cNvSpPr>
          <p:nvPr/>
        </p:nvSpPr>
        <p:spPr bwMode="auto">
          <a:xfrm>
            <a:off x="873967" y="5925218"/>
            <a:ext cx="11318033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l-GR" altLang="en-US" sz="2000" b="1"/>
              <a:t>Είναι φανερό ότι η βαρύτητα παρουσιάζει μέγιστο ρυθμό μεταβολής σε ενδιάμεσα γεωγραφικά πλάτη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6.9</a:t>
            </a:r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482196" y="1466853"/>
            <a:ext cx="419243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200" dirty="0" smtClean="0"/>
              <a:t>Χαρτογράφηση </a:t>
            </a:r>
            <a:r>
              <a:rPr lang="el-GR" altLang="en-US" sz="2200" b="1" dirty="0" smtClean="0"/>
              <a:t>ξ</a:t>
            </a:r>
            <a:r>
              <a:rPr lang="el-GR" altLang="en-US" sz="2200" dirty="0" smtClean="0"/>
              <a:t> σε σχέση με το </a:t>
            </a:r>
            <a:r>
              <a:rPr lang="el-GR" altLang="en-US" sz="2200" b="1" dirty="0" smtClean="0"/>
              <a:t>γ</a:t>
            </a:r>
            <a:r>
              <a:rPr lang="el-GR" altLang="en-US" sz="2200" b="1" baseline="-25000" dirty="0" smtClean="0"/>
              <a:t>0</a:t>
            </a:r>
            <a:endParaRPr lang="en-GB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62250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583113" y="368301"/>
            <a:ext cx="30972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040917" y="1841841"/>
            <a:ext cx="4181604" cy="4572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el-GR" altLang="en-US" sz="2400" dirty="0"/>
              <a:t>Να αποδειχθεί η σχέση  ( 6.26 )</a:t>
            </a:r>
          </a:p>
        </p:txBody>
      </p:sp>
      <p:graphicFrame>
        <p:nvGraphicFramePr>
          <p:cNvPr id="20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617086"/>
              </p:ext>
            </p:extLst>
          </p:nvPr>
        </p:nvGraphicFramePr>
        <p:xfrm>
          <a:off x="2696483" y="2971800"/>
          <a:ext cx="6443663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3" imgW="2730240" imgH="482400" progId="Equation.3">
                  <p:embed/>
                </p:oleObj>
              </mc:Choice>
              <mc:Fallback>
                <p:oleObj name="Equation" r:id="rId3" imgW="27302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6483" y="2971800"/>
                        <a:ext cx="6443663" cy="11398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  </a:t>
            </a:r>
            <a:r>
              <a:rPr lang="el-GR" dirty="0" smtClean="0"/>
              <a:t>6.10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772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085060" y="1437738"/>
            <a:ext cx="4932363" cy="6413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l-GR" altLang="en-US"/>
              <a:t>Το πεδίο βαρύτητας της Γης οφείλεται στην Νευτώνεια έλξη και στην περιστροφή της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529184" y="2158464"/>
            <a:ext cx="1619250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l-GR" altLang="en-US"/>
              <a:t>Υποθέσεις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4121572" y="2661701"/>
            <a:ext cx="4932362" cy="6413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l-GR" altLang="en-US"/>
              <a:t>Το σχήμα της Γης προκύπτει από την περιστροφή ένα πεπλατυσμένου σφαιροειδούς 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619747" y="4030647"/>
            <a:ext cx="4895850" cy="6413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l-GR" altLang="en-US"/>
              <a:t>Το Ολικό δυναμικό του πεδίου </a:t>
            </a:r>
            <a:r>
              <a:rPr lang="en-US" altLang="en-US" b="1"/>
              <a:t>U=U</a:t>
            </a:r>
            <a:r>
              <a:rPr lang="en-US" altLang="en-US" b="1" baseline="-25000"/>
              <a:t>1</a:t>
            </a:r>
            <a:r>
              <a:rPr lang="en-US" altLang="en-US" b="1"/>
              <a:t>+U</a:t>
            </a:r>
            <a:r>
              <a:rPr lang="en-US" altLang="en-US" b="1" baseline="-25000"/>
              <a:t>2</a:t>
            </a:r>
            <a:r>
              <a:rPr lang="en-US" altLang="en-US"/>
              <a:t> </a:t>
            </a:r>
            <a:r>
              <a:rPr lang="el-GR" altLang="en-US"/>
              <a:t>δίνεται από τη σχέση</a:t>
            </a:r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5884192" y="3410632"/>
            <a:ext cx="366960" cy="412194"/>
          </a:xfrm>
          <a:prstGeom prst="downArrow">
            <a:avLst>
              <a:gd name="adj1" fmla="val 50000"/>
              <a:gd name="adj2" fmla="val 25074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7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8393408"/>
              </p:ext>
            </p:extLst>
          </p:nvPr>
        </p:nvGraphicFramePr>
        <p:xfrm>
          <a:off x="2665660" y="5180791"/>
          <a:ext cx="6804025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3" imgW="2882880" imgH="482400" progId="Equation.3">
                  <p:embed/>
                </p:oleObj>
              </mc:Choice>
              <mc:Fallback>
                <p:oleObj name="Equation" r:id="rId3" imgW="2882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5660" y="5180791"/>
                        <a:ext cx="6804025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AutoShape 10"/>
          <p:cNvSpPr>
            <a:spLocks noChangeArrowheads="1"/>
          </p:cNvSpPr>
          <p:nvPr/>
        </p:nvSpPr>
        <p:spPr bwMode="auto">
          <a:xfrm>
            <a:off x="5884192" y="4768597"/>
            <a:ext cx="366960" cy="412194"/>
          </a:xfrm>
          <a:prstGeom prst="downArrow">
            <a:avLst>
              <a:gd name="adj1" fmla="val 50000"/>
              <a:gd name="adj2" fmla="val 25074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  </a:t>
            </a:r>
            <a:r>
              <a:rPr lang="el-GR" dirty="0" smtClean="0"/>
              <a:t>6.10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769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6097147"/>
              </p:ext>
            </p:extLst>
          </p:nvPr>
        </p:nvGraphicFramePr>
        <p:xfrm>
          <a:off x="2782092" y="1417870"/>
          <a:ext cx="6804025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Equation" r:id="rId3" imgW="2882880" imgH="482400" progId="Equation.3">
                  <p:embed/>
                </p:oleObj>
              </mc:Choice>
              <mc:Fallback>
                <p:oleObj name="Equation" r:id="rId3" imgW="2882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092" y="1417870"/>
                        <a:ext cx="6804025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863974" y="2794618"/>
            <a:ext cx="4319588" cy="6413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l-GR" altLang="en-US" dirty="0"/>
              <a:t>Ο υπολογισμός της έντασης του πεδίου βαρύτητας γίνεται από τη σχέση: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84496"/>
              </p:ext>
            </p:extLst>
          </p:nvPr>
        </p:nvGraphicFramePr>
        <p:xfrm>
          <a:off x="4638287" y="3855602"/>
          <a:ext cx="2808287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5" imgW="1218960" imgH="431640" progId="Equation.3">
                  <p:embed/>
                </p:oleObj>
              </mc:Choice>
              <mc:Fallback>
                <p:oleObj name="Equation" r:id="rId5" imgW="1218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287" y="3855602"/>
                        <a:ext cx="2808287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917599"/>
              </p:ext>
            </p:extLst>
          </p:nvPr>
        </p:nvGraphicFramePr>
        <p:xfrm>
          <a:off x="2243137" y="5049639"/>
          <a:ext cx="7881937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7" imgW="3340080" imgH="507960" progId="Equation.3">
                  <p:embed/>
                </p:oleObj>
              </mc:Choice>
              <mc:Fallback>
                <p:oleObj name="Equation" r:id="rId7" imgW="334008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7" y="5049639"/>
                        <a:ext cx="7881937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AutoShape 6"/>
          <p:cNvSpPr>
            <a:spLocks noChangeArrowheads="1"/>
          </p:cNvSpPr>
          <p:nvPr/>
        </p:nvSpPr>
        <p:spPr bwMode="auto">
          <a:xfrm rot="-1767330">
            <a:off x="7728505" y="4658757"/>
            <a:ext cx="184731" cy="369332"/>
          </a:xfrm>
          <a:prstGeom prst="curvedLeftArrow">
            <a:avLst>
              <a:gd name="adj1" fmla="val 80380"/>
              <a:gd name="adj2" fmla="val 160759"/>
              <a:gd name="adj3" fmla="val 33333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  </a:t>
            </a:r>
            <a:r>
              <a:rPr lang="el-GR" dirty="0" smtClean="0"/>
              <a:t>6.10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07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905072"/>
              </p:ext>
            </p:extLst>
          </p:nvPr>
        </p:nvGraphicFramePr>
        <p:xfrm>
          <a:off x="2118519" y="3553367"/>
          <a:ext cx="7886700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3" imgW="4000320" imgH="507960" progId="Equation.3">
                  <p:embed/>
                </p:oleObj>
              </mc:Choice>
              <mc:Fallback>
                <p:oleObj name="Equation" r:id="rId3" imgW="400032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519" y="3553367"/>
                        <a:ext cx="7886700" cy="1001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30" name="Group 18"/>
          <p:cNvGrpSpPr>
            <a:grpSpLocks/>
          </p:cNvGrpSpPr>
          <p:nvPr/>
        </p:nvGrpSpPr>
        <p:grpSpPr bwMode="auto">
          <a:xfrm>
            <a:off x="2084389" y="5292732"/>
            <a:ext cx="7986713" cy="1001714"/>
            <a:chOff x="444" y="3220"/>
            <a:chExt cx="5031" cy="631"/>
          </a:xfrm>
        </p:grpSpPr>
        <p:graphicFrame>
          <p:nvGraphicFramePr>
            <p:cNvPr id="13327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9601773"/>
                </p:ext>
              </p:extLst>
            </p:nvPr>
          </p:nvGraphicFramePr>
          <p:xfrm>
            <a:off x="444" y="3220"/>
            <a:ext cx="5031" cy="6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8" name="Equation" r:id="rId5" imgW="4051080" imgH="507960" progId="Equation.3">
                    <p:embed/>
                  </p:oleObj>
                </mc:Choice>
                <mc:Fallback>
                  <p:oleObj name="Equation" r:id="rId5" imgW="4051080" imgH="507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" y="3220"/>
                          <a:ext cx="5031" cy="6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28" name="Line 16"/>
            <p:cNvSpPr>
              <a:spLocks noChangeShapeType="1"/>
            </p:cNvSpPr>
            <p:nvPr/>
          </p:nvSpPr>
          <p:spPr bwMode="auto">
            <a:xfrm flipV="1">
              <a:off x="4445" y="3271"/>
              <a:ext cx="159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3329" name="Line 17"/>
            <p:cNvSpPr>
              <a:spLocks noChangeShapeType="1"/>
            </p:cNvSpPr>
            <p:nvPr/>
          </p:nvSpPr>
          <p:spPr bwMode="auto">
            <a:xfrm flipV="1">
              <a:off x="4445" y="3562"/>
              <a:ext cx="159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13347" name="Group 35"/>
          <p:cNvGrpSpPr>
            <a:grpSpLocks/>
          </p:cNvGrpSpPr>
          <p:nvPr/>
        </p:nvGrpSpPr>
        <p:grpSpPr bwMode="auto">
          <a:xfrm>
            <a:off x="1955800" y="1392237"/>
            <a:ext cx="8212138" cy="1176338"/>
            <a:chOff x="340" y="854"/>
            <a:chExt cx="5173" cy="741"/>
          </a:xfrm>
        </p:grpSpPr>
        <p:graphicFrame>
          <p:nvGraphicFramePr>
            <p:cNvPr id="13342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518654"/>
                </p:ext>
              </p:extLst>
            </p:nvPr>
          </p:nvGraphicFramePr>
          <p:xfrm>
            <a:off x="340" y="877"/>
            <a:ext cx="5173" cy="7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9" name="Equation" r:id="rId7" imgW="3479760" imgH="482400" progId="Equation.3">
                    <p:embed/>
                  </p:oleObj>
                </mc:Choice>
                <mc:Fallback>
                  <p:oleObj name="Equation" r:id="rId7" imgW="3479760" imgH="482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877"/>
                          <a:ext cx="5173" cy="7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3" name="Line 31"/>
            <p:cNvSpPr>
              <a:spLocks noChangeShapeType="1"/>
            </p:cNvSpPr>
            <p:nvPr/>
          </p:nvSpPr>
          <p:spPr bwMode="auto">
            <a:xfrm flipV="1">
              <a:off x="3946" y="967"/>
              <a:ext cx="408" cy="2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3344" name="Line 32"/>
            <p:cNvSpPr>
              <a:spLocks noChangeShapeType="1"/>
            </p:cNvSpPr>
            <p:nvPr/>
          </p:nvSpPr>
          <p:spPr bwMode="auto">
            <a:xfrm flipV="1">
              <a:off x="4286" y="1308"/>
              <a:ext cx="408" cy="2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3345" name="Line 33"/>
            <p:cNvSpPr>
              <a:spLocks noChangeShapeType="1"/>
            </p:cNvSpPr>
            <p:nvPr/>
          </p:nvSpPr>
          <p:spPr bwMode="auto">
            <a:xfrm flipV="1">
              <a:off x="4649" y="854"/>
              <a:ext cx="159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3346" name="Line 34"/>
            <p:cNvSpPr>
              <a:spLocks noChangeShapeType="1"/>
            </p:cNvSpPr>
            <p:nvPr/>
          </p:nvSpPr>
          <p:spPr bwMode="auto">
            <a:xfrm flipV="1">
              <a:off x="4014" y="1330"/>
              <a:ext cx="159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3348" name="AutoShape 36"/>
          <p:cNvSpPr>
            <a:spLocks noChangeArrowheads="1"/>
          </p:cNvSpPr>
          <p:nvPr/>
        </p:nvSpPr>
        <p:spPr bwMode="auto">
          <a:xfrm>
            <a:off x="5808663" y="2827257"/>
            <a:ext cx="366960" cy="440769"/>
          </a:xfrm>
          <a:prstGeom prst="downArrow">
            <a:avLst>
              <a:gd name="adj1" fmla="val 50000"/>
              <a:gd name="adj2" fmla="val 39978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49" name="AutoShape 37"/>
          <p:cNvSpPr>
            <a:spLocks noChangeArrowheads="1"/>
          </p:cNvSpPr>
          <p:nvPr/>
        </p:nvSpPr>
        <p:spPr bwMode="auto">
          <a:xfrm>
            <a:off x="5808663" y="4684994"/>
            <a:ext cx="366960" cy="440769"/>
          </a:xfrm>
          <a:prstGeom prst="downArrow">
            <a:avLst>
              <a:gd name="adj1" fmla="val 50000"/>
              <a:gd name="adj2" fmla="val 39978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6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545466"/>
              </p:ext>
            </p:extLst>
          </p:nvPr>
        </p:nvGraphicFramePr>
        <p:xfrm>
          <a:off x="2552701" y="1338271"/>
          <a:ext cx="7035800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Equation" r:id="rId3" imgW="3568680" imgH="507960" progId="Equation.3">
                  <p:embed/>
                </p:oleObj>
              </mc:Choice>
              <mc:Fallback>
                <p:oleObj name="Equation" r:id="rId3" imgW="356868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1" y="1338271"/>
                        <a:ext cx="7035800" cy="100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827380"/>
              </p:ext>
            </p:extLst>
          </p:nvPr>
        </p:nvGraphicFramePr>
        <p:xfrm>
          <a:off x="3156075" y="2746962"/>
          <a:ext cx="601027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Equation" r:id="rId5" imgW="3047760" imgH="482400" progId="Equation.3">
                  <p:embed/>
                </p:oleObj>
              </mc:Choice>
              <mc:Fallback>
                <p:oleObj name="Equation" r:id="rId5" imgW="30477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6075" y="2746962"/>
                        <a:ext cx="6010275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099296"/>
              </p:ext>
            </p:extLst>
          </p:nvPr>
        </p:nvGraphicFramePr>
        <p:xfrm>
          <a:off x="3114060" y="4055420"/>
          <a:ext cx="601027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Equation" r:id="rId7" imgW="3047760" imgH="482400" progId="Equation.3">
                  <p:embed/>
                </p:oleObj>
              </mc:Choice>
              <mc:Fallback>
                <p:oleObj name="Equation" r:id="rId7" imgW="30477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060" y="4055420"/>
                        <a:ext cx="6010275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849503"/>
              </p:ext>
            </p:extLst>
          </p:nvPr>
        </p:nvGraphicFramePr>
        <p:xfrm>
          <a:off x="3031899" y="5293115"/>
          <a:ext cx="6401350" cy="1076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Equation" r:id="rId9" imgW="2869920" imgH="482400" progId="Equation.3">
                  <p:embed/>
                </p:oleObj>
              </mc:Choice>
              <mc:Fallback>
                <p:oleObj name="Equation" r:id="rId9" imgW="28699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1899" y="5293115"/>
                        <a:ext cx="6401350" cy="10768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9726322" y="5831553"/>
            <a:ext cx="1476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n-US" dirty="0"/>
              <a:t>Σχέση  </a:t>
            </a:r>
            <a:r>
              <a:rPr lang="en-US" altLang="en-US" dirty="0"/>
              <a:t>6.26</a:t>
            </a:r>
            <a:endParaRPr lang="el-GR" altLang="en-US" dirty="0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5977733" y="2363614"/>
            <a:ext cx="333061" cy="362280"/>
          </a:xfrm>
          <a:prstGeom prst="downArrow">
            <a:avLst>
              <a:gd name="adj1" fmla="val 50000"/>
              <a:gd name="adj2" fmla="val 34203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5962258" y="3741599"/>
            <a:ext cx="298406" cy="276512"/>
          </a:xfrm>
          <a:prstGeom prst="downArrow">
            <a:avLst>
              <a:gd name="adj1" fmla="val 50000"/>
              <a:gd name="adj2" fmla="val 34203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5977733" y="5030010"/>
            <a:ext cx="282931" cy="284861"/>
          </a:xfrm>
          <a:prstGeom prst="downArrow">
            <a:avLst>
              <a:gd name="adj1" fmla="val 50000"/>
              <a:gd name="adj2" fmla="val 34203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96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Αριστοτέλειο Πανεπιστήμιο </a:t>
            </a:r>
            <a:r>
              <a:rPr lang="el-GR" sz="2000" dirty="0" err="1"/>
              <a:t>Θεσσαλονικης</a:t>
            </a:r>
            <a:r>
              <a:rPr lang="en-US" sz="2000" dirty="0"/>
              <a:t>, </a:t>
            </a:r>
            <a:r>
              <a:rPr lang="el-GR" sz="2000" dirty="0"/>
              <a:t>Παπαζάχος Κωνσταντίνος. </a:t>
            </a:r>
            <a:r>
              <a:rPr lang="el-GR" sz="2000" dirty="0" smtClean="0"/>
              <a:t>Κοντοπούλου Δέσποινα. «Άσκηση </a:t>
            </a:r>
            <a:r>
              <a:rPr lang="el-GR" sz="2000" dirty="0"/>
              <a:t>1: Σχέση γεωγραφικού-γεωκεντρικού πλάτους. Άσκηση 2: Μεταβολή </a:t>
            </a:r>
            <a:r>
              <a:rPr lang="el-GR" sz="2000" dirty="0" err="1"/>
              <a:t>βαρυτικού</a:t>
            </a:r>
            <a:r>
              <a:rPr lang="el-GR" sz="2000" dirty="0"/>
              <a:t> πεδίου στο ελλειψοειδές </a:t>
            </a:r>
            <a:r>
              <a:rPr lang="en-US" sz="2000" dirty="0"/>
              <a:t>WGS-84. </a:t>
            </a:r>
            <a:r>
              <a:rPr lang="el-GR" sz="2000" dirty="0"/>
              <a:t>Άσκηση 3: Ένταση πεδίου βαρύτητας για ελλειψοειδή Γη». Έκδοση: 1.0. Θεσσαλονίκη 2014. Διαθέσιμο από τη δικτυακή διεύθυνση: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eclass.auth.gr/courses/OCRS</a:t>
            </a:r>
            <a:r>
              <a:rPr lang="el-GR" sz="2000" smtClean="0">
                <a:hlinkClick r:id="rId4"/>
              </a:rPr>
              <a:t>519</a:t>
            </a:r>
            <a:r>
              <a:rPr lang="en-US" sz="2000" smtClean="0">
                <a:hlinkClick r:id="rId4"/>
              </a:rPr>
              <a:t>/</a:t>
            </a:r>
            <a:r>
              <a:rPr lang="el-GR" sz="2000" dirty="0"/>
              <a:t>.</a:t>
            </a:r>
          </a:p>
          <a:p>
            <a:pPr algn="just"/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967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irrors.creativecommons.org/presskit/buttons/88x31/png/by-s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2" y="3284985"/>
            <a:ext cx="1689703" cy="5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</a:t>
            </a:r>
            <a:r>
              <a:rPr lang="el-GR" sz="2000" dirty="0" err="1"/>
              <a:t>Commons</a:t>
            </a:r>
            <a:r>
              <a:rPr lang="el-GR" sz="2000" dirty="0"/>
              <a:t> Αναφορά - Παρόμοια Διανομή [1] ή μεταγενέστερη, Διεθνής Έκδοση.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τα οποία εμπεριέχονται σε αυτό και τα οποία αναφέρονται μαζί με τους όρους χρήσης τους στο «Σημείωμα Χρήσης Έργων Τρίτων».  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spcBef>
                <a:spcPts val="1800"/>
              </a:spcBef>
              <a:buNone/>
            </a:pPr>
            <a:endParaRPr lang="el-GR" sz="1700" dirty="0">
              <a:latin typeface="Calibri" panose="020F050202020403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2000" dirty="0">
                <a:latin typeface="Calibri" panose="020F0502020204030204" pitchFamily="34" charset="0"/>
              </a:rPr>
              <a:t>Ο δικαιούχος μπορεί να παρέχει στον </a:t>
            </a:r>
            <a:r>
              <a:rPr lang="el-GR" sz="2000" dirty="0" err="1">
                <a:latin typeface="Calibri" panose="020F0502020204030204" pitchFamily="34" charset="0"/>
              </a:rPr>
              <a:t>αδειοδόχο</a:t>
            </a:r>
            <a:r>
              <a:rPr lang="el-GR" sz="2000" dirty="0">
                <a:latin typeface="Calibri" panose="020F0502020204030204" pitchFamily="34" charset="0"/>
              </a:rPr>
              <a:t> ξεχωριστή άδεια να χρησιμοποιεί το έργο για εμπορική χρήση, εφόσον αυτό του ζητηθεί.</a:t>
            </a:r>
            <a:r>
              <a:rPr lang="el-GR" sz="2000" dirty="0"/>
              <a:t>     </a:t>
            </a:r>
            <a:r>
              <a:rPr lang="el-GR" sz="2800" dirty="0"/>
              <a:t>          </a:t>
            </a: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1400" dirty="0">
                <a:latin typeface="Calibri" panose="020F0502020204030204" pitchFamily="34" charset="0"/>
              </a:rPr>
              <a:t>[1] 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http://creativecommons.org/licenses/by-</a:t>
            </a:r>
            <a:r>
              <a:rPr lang="en-US" sz="1400" dirty="0" err="1">
                <a:latin typeface="Calibri" panose="020F0502020204030204" pitchFamily="34" charset="0"/>
                <a:hlinkClick r:id="rId5"/>
              </a:rPr>
              <a:t>sa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/4.0/</a:t>
            </a:r>
            <a:r>
              <a:rPr lang="el-GR" sz="1400" dirty="0">
                <a:latin typeface="Calibri" panose="020F0502020204030204" pitchFamily="34" charset="0"/>
                <a:hlinkClick r:id="rId6"/>
              </a:rPr>
              <a:t> </a:t>
            </a:r>
            <a:endParaRPr lang="el-GR" sz="1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17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2400" y="4941888"/>
            <a:ext cx="1584176" cy="554266"/>
          </a:xfrm>
          <a:prstGeom prst="rect">
            <a:avLst/>
          </a:prstGeom>
          <a:noFill/>
        </p:spPr>
      </p:pic>
      <p:sp>
        <p:nvSpPr>
          <p:cNvPr id="17410" name="Subtitle 8"/>
          <p:cNvSpPr>
            <a:spLocks noGrp="1"/>
          </p:cNvSpPr>
          <p:nvPr>
            <p:ph idx="1"/>
          </p:nvPr>
        </p:nvSpPr>
        <p:spPr>
          <a:xfrm>
            <a:off x="1919536" y="1484784"/>
            <a:ext cx="8229600" cy="4760912"/>
          </a:xfrm>
        </p:spPr>
        <p:txBody>
          <a:bodyPr/>
          <a:lstStyle/>
          <a:p>
            <a:r>
              <a:rPr lang="el-GR" dirty="0" smtClean="0"/>
              <a:t>Το παρόν εκπαιδευτικό υλικό υπόκειται σε</a:t>
            </a:r>
            <a:r>
              <a:rPr lang="en-US" dirty="0" smtClean="0"/>
              <a:t> </a:t>
            </a:r>
            <a:r>
              <a:rPr lang="el-GR" dirty="0" smtClean="0"/>
              <a:t>άδειες χρήσης </a:t>
            </a:r>
            <a:r>
              <a:rPr lang="en-US" dirty="0" smtClean="0"/>
              <a:t>Creative Commons. </a:t>
            </a:r>
          </a:p>
          <a:p>
            <a:r>
              <a:rPr lang="el-GR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17412" name="Title 7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7411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500525-0E54-41CE-88AB-DC30D3D1FEF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10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Τέλος Ενότητας</a:t>
            </a:r>
          </a:p>
        </p:txBody>
      </p:sp>
      <p:sp>
        <p:nvSpPr>
          <p:cNvPr id="44035" name="Subtitle 2"/>
          <p:cNvSpPr>
            <a:spLocks noGrp="1"/>
          </p:cNvSpPr>
          <p:nvPr>
            <p:ph type="subTitle" idx="1"/>
          </p:nvPr>
        </p:nvSpPr>
        <p:spPr/>
        <p:txBody>
          <a:bodyPr anchor="b" anchorCtr="0"/>
          <a:lstStyle/>
          <a:p>
            <a:pPr algn="r"/>
            <a:r>
              <a:rPr lang="el-GR" dirty="0" smtClean="0"/>
              <a:t>Επεξεργασία: </a:t>
            </a:r>
            <a:r>
              <a:rPr lang="el-GR" dirty="0" err="1" smtClean="0"/>
              <a:t>Βεντούζη</a:t>
            </a:r>
            <a:r>
              <a:rPr lang="el-GR" dirty="0" smtClean="0"/>
              <a:t> Χρυσάνθη</a:t>
            </a:r>
          </a:p>
          <a:p>
            <a:pPr algn="r"/>
            <a:r>
              <a:rPr lang="el-GR" sz="2400" dirty="0"/>
              <a:t>Θεσσαλονίκη, </a:t>
            </a:r>
            <a:r>
              <a:rPr lang="el-GR" sz="2400" dirty="0" smtClean="0"/>
              <a:t>Δεκέμβριος 2015</a:t>
            </a:r>
            <a:endParaRPr lang="el-GR" sz="2400" dirty="0"/>
          </a:p>
        </p:txBody>
      </p:sp>
      <p:pic>
        <p:nvPicPr>
          <p:cNvPr id="1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pic>
        <p:nvPicPr>
          <p:cNvPr id="12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782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11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39863"/>
            <a:ext cx="8229600" cy="3478212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«Ανοικτά Ακαδημαϊκά Μαθήματα στο Αριστοτέλειο Πανεπιστήμιο Θεσσαλονίκης» έχει χρηματοδοτήσει μόνο την αναδιαμόρφωση του εκπαιδευτικού υλικού.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/>
          </a:p>
        </p:txBody>
      </p:sp>
      <p:sp>
        <p:nvSpPr>
          <p:cNvPr id="1843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18435" name="Θέση αριθμού διαφάνειας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8783AA-D93E-442E-AFC8-732163ADBBD0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1843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6925" y="4918075"/>
            <a:ext cx="55181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010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991543" y="1440001"/>
            <a:ext cx="4046791" cy="4751387"/>
          </a:xfrm>
        </p:spPr>
        <p:txBody>
          <a:bodyPr>
            <a:normAutofit/>
          </a:bodyPr>
          <a:lstStyle/>
          <a:p>
            <a:r>
              <a:rPr lang="el-GR" dirty="0" smtClean="0"/>
              <a:t>Πολλά από </a:t>
            </a:r>
            <a:r>
              <a:rPr lang="el-GR" dirty="0"/>
              <a:t>τα σχήματα και όλες οι </a:t>
            </a:r>
            <a:r>
              <a:rPr lang="el-GR" dirty="0" smtClean="0"/>
              <a:t>ασκήσεις στην παρουσίαση αυτή </a:t>
            </a:r>
            <a:r>
              <a:rPr lang="el-GR" dirty="0"/>
              <a:t>προέρχονται από το </a:t>
            </a:r>
            <a:r>
              <a:rPr lang="el-GR" dirty="0" smtClean="0"/>
              <a:t>βιβλίο «Εισαγωγή στη Γεωφυσική</a:t>
            </a:r>
            <a:r>
              <a:rPr lang="el-GR" dirty="0"/>
              <a:t>» </a:t>
            </a:r>
            <a:r>
              <a:rPr lang="el-GR" dirty="0" smtClean="0"/>
              <a:t>των </a:t>
            </a:r>
            <a:r>
              <a:rPr lang="el-GR" dirty="0" err="1"/>
              <a:t>Hugh</a:t>
            </a:r>
            <a:r>
              <a:rPr lang="el-GR" dirty="0"/>
              <a:t> Young των </a:t>
            </a:r>
            <a:r>
              <a:rPr lang="el-GR" altLang="en-US" i="1" dirty="0"/>
              <a:t>Παπαζάχος και Παπαζάχος (2008) </a:t>
            </a:r>
            <a:r>
              <a:rPr lang="el-GR" dirty="0" smtClean="0"/>
              <a:t>Εκδόσεων Ζήτη (Β’ Έκδοση), </a:t>
            </a:r>
            <a:r>
              <a:rPr lang="el-GR" dirty="0"/>
              <a:t>οι οποίες μας επέτρεψαν τη χρήση των σχετικών σχημάτων και </a:t>
            </a:r>
            <a:r>
              <a:rPr lang="el-GR" dirty="0" smtClean="0"/>
              <a:t>ασκήσεων.</a:t>
            </a:r>
            <a:endParaRPr lang="el-GR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Ενημέρωση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2C1643A-8A4E-47A8-9A18-86E9FF0A48E0}" type="slidenum">
              <a:rPr lang="el-G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6582321" y="1315017"/>
            <a:ext cx="3434890" cy="48762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308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424114" y="1773239"/>
            <a:ext cx="7331075" cy="19462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l-GR" altLang="en-US" sz="2400" dirty="0"/>
              <a:t>Να υπολογισθεί το </a:t>
            </a:r>
            <a:r>
              <a:rPr lang="el-GR" altLang="en-US" sz="2400" b="1" dirty="0"/>
              <a:t>γεωγραφικό πλάτος</a:t>
            </a:r>
            <a:r>
              <a:rPr lang="el-GR" altLang="en-US" sz="2400" dirty="0"/>
              <a:t>, </a:t>
            </a:r>
            <a:r>
              <a:rPr lang="el-GR" altLang="en-US" sz="2400" b="1" dirty="0"/>
              <a:t>ξ</a:t>
            </a:r>
            <a:r>
              <a:rPr lang="el-GR" altLang="en-US" sz="2400" dirty="0"/>
              <a:t>, για 10 διαφορετικές τιμές του </a:t>
            </a:r>
            <a:r>
              <a:rPr lang="el-GR" altLang="en-US" sz="2400" b="1" dirty="0"/>
              <a:t>γεωκεντρικού πλάτους</a:t>
            </a:r>
            <a:r>
              <a:rPr lang="el-GR" altLang="en-US" sz="2400" dirty="0"/>
              <a:t>, </a:t>
            </a:r>
            <a:r>
              <a:rPr lang="el-GR" altLang="en-US" sz="2400" b="1" dirty="0"/>
              <a:t>φ</a:t>
            </a:r>
            <a:r>
              <a:rPr lang="el-GR" altLang="en-US" sz="2400" dirty="0"/>
              <a:t>, (φ=0</a:t>
            </a:r>
            <a:r>
              <a:rPr lang="el-GR" altLang="en-US" sz="2400" baseline="30000" dirty="0"/>
              <a:t>0</a:t>
            </a:r>
            <a:r>
              <a:rPr lang="el-GR" altLang="en-US" sz="2400" dirty="0"/>
              <a:t>, 10</a:t>
            </a:r>
            <a:r>
              <a:rPr lang="el-GR" altLang="en-US" sz="2400" baseline="30000" dirty="0"/>
              <a:t>0</a:t>
            </a:r>
            <a:r>
              <a:rPr lang="el-GR" altLang="en-US" sz="2400" dirty="0"/>
              <a:t>, 20</a:t>
            </a:r>
            <a:r>
              <a:rPr lang="el-GR" altLang="en-US" sz="2400" baseline="30000" dirty="0"/>
              <a:t>0</a:t>
            </a:r>
            <a:r>
              <a:rPr lang="el-GR" altLang="en-US" sz="2400" dirty="0"/>
              <a:t>, ... 90</a:t>
            </a:r>
            <a:r>
              <a:rPr lang="el-GR" altLang="en-US" sz="2400" baseline="30000" dirty="0"/>
              <a:t>0</a:t>
            </a:r>
            <a:r>
              <a:rPr lang="el-GR" altLang="en-US" sz="2400" dirty="0"/>
              <a:t>) και να γίνει η γραφική παράσταση των διαφορών (ξ-φ) σε συνάρτηση με το (φ) με βάση το ελλειψοειδές </a:t>
            </a:r>
            <a:r>
              <a:rPr lang="en-US" altLang="en-US" sz="2400" dirty="0"/>
              <a:t>WGS84 </a:t>
            </a:r>
            <a:r>
              <a:rPr lang="el-GR" altLang="en-US" sz="2400" dirty="0"/>
              <a:t>.</a:t>
            </a:r>
            <a:endParaRPr lang="en-GB" alt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6.9</a:t>
            </a:r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38988" y="4737232"/>
            <a:ext cx="3277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 smtClean="0"/>
              <a:t>f</a:t>
            </a:r>
            <a:r>
              <a:rPr lang="el-GR" altLang="en-US" b="1" dirty="0" smtClean="0"/>
              <a:t> </a:t>
            </a:r>
            <a:r>
              <a:rPr lang="en-US" altLang="en-US" dirty="0" smtClean="0"/>
              <a:t>: </a:t>
            </a:r>
            <a:r>
              <a:rPr lang="el-GR" altLang="en-US" dirty="0" smtClean="0"/>
              <a:t>Πλάτυνση Γης = 1/298,2</a:t>
            </a:r>
            <a:r>
              <a:rPr lang="en-US" altLang="en-US" dirty="0" smtClean="0"/>
              <a:t>57224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7501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5" name="Group 13"/>
          <p:cNvGrpSpPr>
            <a:grpSpLocks/>
          </p:cNvGrpSpPr>
          <p:nvPr/>
        </p:nvGrpSpPr>
        <p:grpSpPr bwMode="auto">
          <a:xfrm>
            <a:off x="3505200" y="1868016"/>
            <a:ext cx="5181600" cy="3581400"/>
            <a:chOff x="1392" y="1056"/>
            <a:chExt cx="3264" cy="2256"/>
          </a:xfrm>
        </p:grpSpPr>
        <p:sp>
          <p:nvSpPr>
            <p:cNvPr id="3074" name="Oval 2"/>
            <p:cNvSpPr>
              <a:spLocks noChangeArrowheads="1"/>
            </p:cNvSpPr>
            <p:nvPr/>
          </p:nvSpPr>
          <p:spPr bwMode="auto">
            <a:xfrm>
              <a:off x="1392" y="1200"/>
              <a:ext cx="3024" cy="211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" name="Line 3"/>
            <p:cNvSpPr>
              <a:spLocks noChangeShapeType="1"/>
            </p:cNvSpPr>
            <p:nvPr/>
          </p:nvSpPr>
          <p:spPr bwMode="auto">
            <a:xfrm>
              <a:off x="1392" y="2256"/>
              <a:ext cx="30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2880" y="1200"/>
              <a:ext cx="0" cy="2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 flipV="1">
              <a:off x="2880" y="1392"/>
              <a:ext cx="864" cy="8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7"/>
            <p:cNvSpPr>
              <a:spLocks noChangeShapeType="1"/>
            </p:cNvSpPr>
            <p:nvPr/>
          </p:nvSpPr>
          <p:spPr bwMode="auto">
            <a:xfrm rot="488914">
              <a:off x="2736" y="1056"/>
              <a:ext cx="192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 flipV="1">
              <a:off x="3360" y="1392"/>
              <a:ext cx="384" cy="8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3504" y="19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altLang="en-US" sz="2400" b="1"/>
                <a:t>ξ</a:t>
              </a:r>
              <a:endParaRPr lang="en-GB" altLang="en-US" sz="2400" b="1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2976" y="2016"/>
              <a:ext cx="2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2400" b="1" dirty="0"/>
                <a:t>φ</a:t>
              </a:r>
              <a:endParaRPr lang="en-GB" altLang="en-US" sz="2400" b="1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8925212" y="5155164"/>
            <a:ext cx="2388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dirty="0" smtClean="0"/>
              <a:t>φ : Γεωκεντρικό πλάτος</a:t>
            </a:r>
            <a:endParaRPr lang="en-GB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8967211" y="5672916"/>
            <a:ext cx="2304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dirty="0" smtClean="0"/>
              <a:t>ξ : Γεωγραφικό πλάτος</a:t>
            </a:r>
            <a:endParaRPr lang="en-GB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6.9</a:t>
            </a:r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156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440733" y="1543258"/>
            <a:ext cx="1676400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400" dirty="0"/>
              <a:t>Σχέση  </a:t>
            </a:r>
            <a:r>
              <a:rPr lang="en-US" altLang="en-US" sz="2400" dirty="0"/>
              <a:t>6</a:t>
            </a:r>
            <a:r>
              <a:rPr lang="el-GR" altLang="en-US" sz="2400" dirty="0"/>
              <a:t>.2</a:t>
            </a:r>
            <a:r>
              <a:rPr lang="en-US" altLang="en-US" sz="2400" dirty="0" smtClean="0"/>
              <a:t>9:</a:t>
            </a:r>
            <a:endParaRPr lang="en-GB" altLang="en-US" sz="2400" dirty="0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676647"/>
              </p:ext>
            </p:extLst>
          </p:nvPr>
        </p:nvGraphicFramePr>
        <p:xfrm>
          <a:off x="5069234" y="2707928"/>
          <a:ext cx="2018606" cy="903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3" imgW="965160" imgH="431640" progId="Equation.3">
                  <p:embed/>
                </p:oleObj>
              </mc:Choice>
              <mc:Fallback>
                <p:oleObj name="Equation" r:id="rId3" imgW="965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9234" y="2707928"/>
                        <a:ext cx="2018606" cy="90396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AutoShape 5"/>
          <p:cNvSpPr>
            <a:spLocks noChangeArrowheads="1"/>
          </p:cNvSpPr>
          <p:nvPr/>
        </p:nvSpPr>
        <p:spPr bwMode="auto">
          <a:xfrm rot="5395079">
            <a:off x="5932667" y="2254796"/>
            <a:ext cx="489747" cy="22188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78933" y="4537701"/>
            <a:ext cx="6019800" cy="850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n-US" sz="2400" dirty="0"/>
              <a:t>Για 10 τιμές του «</a:t>
            </a:r>
            <a:r>
              <a:rPr lang="el-GR" altLang="en-US" sz="2400" b="1" dirty="0"/>
              <a:t>φ</a:t>
            </a:r>
            <a:r>
              <a:rPr lang="el-GR" altLang="en-US" sz="2400" dirty="0"/>
              <a:t>» θα υπολογίσετε 10 τιμές του «ξ» και </a:t>
            </a:r>
            <a:r>
              <a:rPr lang="el-GR" altLang="en-US" sz="2400" dirty="0" err="1"/>
              <a:t>εξ’αυτού</a:t>
            </a:r>
            <a:r>
              <a:rPr lang="el-GR" altLang="en-US" sz="2400" dirty="0"/>
              <a:t> τις διαφορές «</a:t>
            </a:r>
            <a:r>
              <a:rPr lang="el-GR" altLang="en-US" sz="2400" b="1" dirty="0"/>
              <a:t>ξ-φ</a:t>
            </a:r>
            <a:r>
              <a:rPr lang="el-GR" altLang="en-US" sz="2400" dirty="0"/>
              <a:t>»</a:t>
            </a:r>
            <a:endParaRPr lang="en-GB" altLang="en-US" sz="2400" dirty="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98133" y="5486078"/>
            <a:ext cx="3200400" cy="46196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400">
                <a:latin typeface="Times New Roman" panose="02020603050405020304" pitchFamily="18" charset="0"/>
              </a:rPr>
              <a:t>(φ=0</a:t>
            </a:r>
            <a:r>
              <a:rPr lang="el-GR" altLang="en-US" sz="2400" baseline="30000">
                <a:latin typeface="Times New Roman" panose="02020603050405020304" pitchFamily="18" charset="0"/>
              </a:rPr>
              <a:t>0</a:t>
            </a:r>
            <a:r>
              <a:rPr lang="el-GR" altLang="en-US" sz="2400">
                <a:latin typeface="Times New Roman" panose="02020603050405020304" pitchFamily="18" charset="0"/>
              </a:rPr>
              <a:t>, 10</a:t>
            </a:r>
            <a:r>
              <a:rPr lang="el-GR" altLang="en-US" sz="2400" baseline="30000">
                <a:latin typeface="Times New Roman" panose="02020603050405020304" pitchFamily="18" charset="0"/>
              </a:rPr>
              <a:t>0</a:t>
            </a:r>
            <a:r>
              <a:rPr lang="el-GR" altLang="en-US" sz="2400">
                <a:latin typeface="Times New Roman" panose="02020603050405020304" pitchFamily="18" charset="0"/>
              </a:rPr>
              <a:t>, 20</a:t>
            </a:r>
            <a:r>
              <a:rPr lang="el-GR" altLang="en-US" sz="2400" baseline="30000">
                <a:latin typeface="Times New Roman" panose="02020603050405020304" pitchFamily="18" charset="0"/>
              </a:rPr>
              <a:t>0</a:t>
            </a:r>
            <a:r>
              <a:rPr lang="el-GR" altLang="en-US" sz="2400">
                <a:latin typeface="Times New Roman" panose="02020603050405020304" pitchFamily="18" charset="0"/>
              </a:rPr>
              <a:t>, ... 90</a:t>
            </a:r>
            <a:r>
              <a:rPr lang="el-GR" altLang="en-US" sz="2400" baseline="30000">
                <a:latin typeface="Times New Roman" panose="02020603050405020304" pitchFamily="18" charset="0"/>
              </a:rPr>
              <a:t>0</a:t>
            </a:r>
            <a:r>
              <a:rPr lang="el-GR" altLang="en-US" sz="2400">
                <a:latin typeface="Times New Roman" panose="02020603050405020304" pitchFamily="18" charset="0"/>
              </a:rPr>
              <a:t>)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6066250" y="3749398"/>
            <a:ext cx="4493079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/>
              <a:t>f</a:t>
            </a:r>
            <a:r>
              <a:rPr lang="el-GR" altLang="en-US" sz="2400" b="1" dirty="0"/>
              <a:t> </a:t>
            </a:r>
            <a:r>
              <a:rPr lang="en-US" altLang="en-US" sz="2400" dirty="0"/>
              <a:t>: </a:t>
            </a:r>
            <a:r>
              <a:rPr lang="el-GR" altLang="en-US" sz="2400" dirty="0"/>
              <a:t>Πλάτυνση Γης = 1/298,2</a:t>
            </a:r>
            <a:r>
              <a:rPr lang="en-US" altLang="en-US" sz="2400" dirty="0"/>
              <a:t>57224</a:t>
            </a:r>
            <a:endParaRPr lang="en-GB" altLang="en-US" sz="24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6.9</a:t>
            </a:r>
            <a:r>
              <a:rPr lang="en-US" dirty="0" smtClean="0"/>
              <a:t>A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064092"/>
              </p:ext>
            </p:extLst>
          </p:nvPr>
        </p:nvGraphicFramePr>
        <p:xfrm>
          <a:off x="4549115" y="1388379"/>
          <a:ext cx="3256851" cy="625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5" imgW="1257120" imgH="241200" progId="Equation.3">
                  <p:embed/>
                </p:oleObj>
              </mc:Choice>
              <mc:Fallback>
                <p:oleObj name="Equation" r:id="rId5" imgW="125712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49115" y="1388379"/>
                        <a:ext cx="3256851" cy="625052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871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Sx_L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2205039"/>
            <a:ext cx="3887788" cy="371633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358133" y="1456228"/>
            <a:ext cx="7628731" cy="4616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400" dirty="0"/>
              <a:t>Χαρτογράφηση της ποσότητας </a:t>
            </a:r>
            <a:r>
              <a:rPr lang="el-GR" altLang="en-US" sz="2400" b="1" dirty="0"/>
              <a:t>ξ-φ</a:t>
            </a:r>
            <a:r>
              <a:rPr lang="el-GR" altLang="en-US" sz="2400" dirty="0"/>
              <a:t> σε συνάρτηση με το </a:t>
            </a:r>
            <a:r>
              <a:rPr lang="el-GR" altLang="en-US" sz="2400" b="1" dirty="0"/>
              <a:t>φ</a:t>
            </a:r>
            <a:endParaRPr lang="en-GB" altLang="en-US" sz="2400" b="1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6.9</a:t>
            </a:r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22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781300" y="2012303"/>
            <a:ext cx="6629400" cy="26765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l-GR" altLang="en-US" sz="2400" dirty="0"/>
              <a:t>Με τις σχέσεις του ίδιου ελλειψοειδούς </a:t>
            </a:r>
            <a:r>
              <a:rPr lang="en-US" altLang="en-US" sz="2400" dirty="0"/>
              <a:t>WGS84</a:t>
            </a:r>
            <a:r>
              <a:rPr lang="el-GR" altLang="en-US" sz="2400" dirty="0"/>
              <a:t> να υπολογιστεί η τιμή της έντασης του πεδίου βαρύτητας, </a:t>
            </a:r>
            <a:r>
              <a:rPr lang="el-GR" altLang="en-US" sz="2400" dirty="0" err="1"/>
              <a:t>γ</a:t>
            </a:r>
            <a:r>
              <a:rPr lang="el-GR" altLang="en-US" sz="2400" baseline="-25000" dirty="0" err="1"/>
              <a:t>ο</a:t>
            </a:r>
            <a:r>
              <a:rPr lang="el-GR" altLang="en-US" sz="2400" dirty="0"/>
              <a:t>, πάνω στο ελλειψοειδές από περιστροφή για τις ίδιες τιμές του γεωγραφικού πλάτους και να γίνει γραφική παράσταση των μεταβολών της έντασης σε συνάρτηση με το γεωγραφικό πλάτος.  </a:t>
            </a:r>
            <a:endParaRPr lang="en-GB" altLang="en-US" sz="24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6.9</a:t>
            </a:r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9083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.602"/>
  <p:tag name="ISPRING_CUSTOM_TIMING_USED" val="1"/>
  <p:tag name="ISPRING_SLIDE_ID" val="{295B122A-8B08-4289-BC04-C955A53CCAB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598"/>
  <p:tag name="ISPRING_CUSTOM_TIMING_USED" val="1"/>
  <p:tag name="ISPRING_SLIDE_ID" val="{48EBD0AD-1436-4484-8D22-16D88AF2370B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4"/>
  <p:tag name="ISPRING_CUSTOM_TIMING_USED" val="1"/>
  <p:tag name="ISPRING_SLIDE_ID" val="{557B831B-0CCB-4EE3-A482-DE5D7756FE5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27.613"/>
  <p:tag name="ISPRING_CUSTOM_TIMING_USED" val="1"/>
  <p:tag name="ISPRING_SLIDE_ID" val="{458B06B2-D456-4B40-BC78-F2BECBD21BCB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F1F6B265-4FD5-42A8-8C33-F91BF278EC7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897ABBFB-9E22-4675-AF51-7FC3410AC35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E906E85F-4D39-450A-9ED2-D8B3AAB5D2BC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952B194D-E596-47ED-9CBC-4BF2A0D18C99}"/>
</p:tagLst>
</file>

<file path=ppt/theme/theme1.xml><?xml version="1.0" encoding="utf-8"?>
<a:theme xmlns:a="http://schemas.openxmlformats.org/drawingml/2006/main" name="Opencourses AUTh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753</Words>
  <Application>Microsoft Office PowerPoint</Application>
  <PresentationFormat>Widescreen</PresentationFormat>
  <Paragraphs>101</Paragraphs>
  <Slides>21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 Unicode MS</vt:lpstr>
      <vt:lpstr>55 Helvetica Roman</vt:lpstr>
      <vt:lpstr>Arial</vt:lpstr>
      <vt:lpstr>Calibri</vt:lpstr>
      <vt:lpstr>Century Gothic</vt:lpstr>
      <vt:lpstr>Courier New</vt:lpstr>
      <vt:lpstr>Garamond</vt:lpstr>
      <vt:lpstr>Times New Roman</vt:lpstr>
      <vt:lpstr>Wingdings</vt:lpstr>
      <vt:lpstr>Opencourses AUTh Template</vt:lpstr>
      <vt:lpstr>Equation</vt:lpstr>
      <vt:lpstr>ΕΙΣΑΓΩΓΗ ΣΤΗ ΓΕΩΦΥΣΙΚΗ</vt:lpstr>
      <vt:lpstr>Άδειες Χρήσης</vt:lpstr>
      <vt:lpstr>Χρηματοδότηση</vt:lpstr>
      <vt:lpstr>Ενημέρωση</vt:lpstr>
      <vt:lpstr>ΑΣΚΗΣΗ  6.9A</vt:lpstr>
      <vt:lpstr>ΑΣΚΗΣΗ  6.9A</vt:lpstr>
      <vt:lpstr>ΑΣΚΗΣΗ  6.9A</vt:lpstr>
      <vt:lpstr>ΑΣΚΗΣΗ  6.9A</vt:lpstr>
      <vt:lpstr>ΑΣΚΗΣΗ  6.9B</vt:lpstr>
      <vt:lpstr>ΑΣΚΗΣΗ  6.9B</vt:lpstr>
      <vt:lpstr>ΑΣΚΗΣΗ  6.9B</vt:lpstr>
      <vt:lpstr>ΑΣΚΗΣΗ  6.9B</vt:lpstr>
      <vt:lpstr>ΑΣΚΗΣΗ    6.10</vt:lpstr>
      <vt:lpstr>ΑΣΚΗΣΗ    6.10</vt:lpstr>
      <vt:lpstr>ΑΣΚΗΣΗ    6.10</vt:lpstr>
      <vt:lpstr>PowerPoint Presentation</vt:lpstr>
      <vt:lpstr>PowerPoint Presentation</vt:lpstr>
      <vt:lpstr>Σημείωμα Αναφοράς</vt:lpstr>
      <vt:lpstr>Σημείωμα Αδειοδότησης</vt:lpstr>
      <vt:lpstr>Τέλος Ενότητας</vt:lpstr>
      <vt:lpstr>Διατήρηση Σημειωμάτων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ΕΙΣΑΓΩΓΗ ΣΤΗ ΓΕΩΦΥΣΙΚΗ</dc:title>
  <dc:creator>CHRISA VENTOUZI</dc:creator>
  <cp:lastModifiedBy>CHRISA VENTOUZI</cp:lastModifiedBy>
  <cp:revision>12</cp:revision>
  <dcterms:created xsi:type="dcterms:W3CDTF">2015-12-15T09:33:27Z</dcterms:created>
  <dcterms:modified xsi:type="dcterms:W3CDTF">2016-02-17T15:40:05Z</dcterms:modified>
</cp:coreProperties>
</file>