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1" r:id="rId2"/>
    <p:sldId id="262" r:id="rId3"/>
    <p:sldId id="263" r:id="rId4"/>
    <p:sldId id="264" r:id="rId5"/>
    <p:sldId id="257" r:id="rId6"/>
    <p:sldId id="258" r:id="rId7"/>
    <p:sldId id="259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16A76-AA7D-42B0-A6D9-C9E1810E3828}" type="datetimeFigureOut">
              <a:rPr lang="en-US" smtClean="0"/>
              <a:t>17-Feb-16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9065-F4A3-4D08-9C45-07B7730D1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8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DF7863-645E-4CC6-8474-56C8216B595F}" type="slidenum">
              <a:rPr lang="el-G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2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471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F317ED-40BD-412C-93AF-82E8B1BBA3E4}" type="slidenum">
              <a:rPr lang="el-G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63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481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B794C6-4D55-4568-9BFA-00C68AC37007}" type="slidenum">
              <a:rPr lang="el-G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40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FE152E-94E2-4987-8DBE-C83F77B1FC8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72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0032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6817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727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EEDCA5-D54C-4F21-9F79-8D022D4ED562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7665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460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:\Opencourses\Brochures\auth_logo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34" y="207963"/>
            <a:ext cx="1039284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A7A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"/>
          <p:cNvSpPr txBox="1"/>
          <p:nvPr/>
        </p:nvSpPr>
        <p:spPr>
          <a:xfrm>
            <a:off x="1301752" y="188913"/>
            <a:ext cx="2874433" cy="85725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ΑΡΙΣΤΟΤΕΛΕΙΟ</a:t>
            </a:r>
          </a:p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ΠΑΝΕΠΙΣΤΗΜΙΟ</a:t>
            </a:r>
          </a:p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ΘΕΣΣΑΛΟΝΙΚΗΣ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1844826"/>
            <a:ext cx="10363200" cy="15121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11424" y="3501008"/>
            <a:ext cx="10369152" cy="18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  <p:pic>
        <p:nvPicPr>
          <p:cNvPr id="7" name="Picture 2" descr="W:\Opencourses\Brochures\Opencources GUne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02" t="3781" r="16829" b="22774"/>
          <a:stretch>
            <a:fillRect/>
          </a:stretch>
        </p:blipFill>
        <p:spPr bwMode="auto">
          <a:xfrm>
            <a:off x="10270067" y="138113"/>
            <a:ext cx="187536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7728181" y="188640"/>
            <a:ext cx="2471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ΑΝΟΙΧΤΑ</a:t>
            </a:r>
          </a:p>
          <a:p>
            <a:pPr algn="r"/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ΑΚΑΔΗΜΑΙΚΑ</a:t>
            </a:r>
          </a:p>
          <a:p>
            <a:pPr algn="r"/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ΜΑΘΗΜΑΤΑ</a:t>
            </a:r>
          </a:p>
        </p:txBody>
      </p:sp>
    </p:spTree>
    <p:extLst>
      <p:ext uri="{BB962C8B-B14F-4D97-AF65-F5344CB8AC3E}">
        <p14:creationId xmlns:p14="http://schemas.microsoft.com/office/powerpoint/2010/main" val="2773846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1440000"/>
            <a:ext cx="73152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013176"/>
            <a:ext cx="7315200" cy="122413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57586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Θέση τίτλου 1"/>
          <p:cNvSpPr txBox="1">
            <a:spLocks/>
          </p:cNvSpPr>
          <p:nvPr/>
        </p:nvSpPr>
        <p:spPr>
          <a:xfrm>
            <a:off x="609600" y="25400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dirty="0" smtClean="0">
                <a:solidFill>
                  <a:prstClr val="black"/>
                </a:solidFill>
              </a:rPr>
              <a:t>Στυλ κύριου τίτλου</a:t>
            </a: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6" name="Straight Connector 17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3392" y="1440000"/>
            <a:ext cx="10972800" cy="4761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Τίτλος Μαθήματος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</a:t>
            </a:r>
          </a:p>
        </p:txBody>
      </p:sp>
    </p:spTree>
    <p:extLst>
      <p:ext uri="{BB962C8B-B14F-4D97-AF65-F5344CB8AC3E}">
        <p14:creationId xmlns:p14="http://schemas.microsoft.com/office/powerpoint/2010/main" val="3790875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 flipV="1">
            <a:off x="662517" y="0"/>
            <a:ext cx="0" cy="685800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0"/>
          <p:cNvCxnSpPr/>
          <p:nvPr/>
        </p:nvCxnSpPr>
        <p:spPr>
          <a:xfrm flipV="1">
            <a:off x="10502900" y="0"/>
            <a:ext cx="0" cy="685800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15413" y="274639"/>
            <a:ext cx="960106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0584000" y="274639"/>
            <a:ext cx="1526400" cy="5851525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156634" y="6356351"/>
            <a:ext cx="385233" cy="365125"/>
          </a:xfrm>
        </p:spPr>
        <p:txBody>
          <a:bodyPr vert="vert"/>
          <a:lstStyle>
            <a:lvl1pPr algn="l"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 rot="5400000">
            <a:off x="134831" y="-162311"/>
            <a:ext cx="720080" cy="1044701"/>
            <a:chOff x="11113" y="6074474"/>
            <a:chExt cx="720080" cy="783526"/>
          </a:xfrm>
        </p:grpSpPr>
        <p:pic>
          <p:nvPicPr>
            <p:cNvPr id="10" name="Picture 2" descr="W:\logos\AUTH logo\auth_logo_bw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4" t="9230" r="9892" b="10804"/>
            <a:stretch/>
          </p:blipFill>
          <p:spPr bwMode="auto">
            <a:xfrm>
              <a:off x="108552" y="6074474"/>
              <a:ext cx="468052" cy="468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11113" y="6543366"/>
              <a:ext cx="720080" cy="31463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32500" lnSpcReduction="20000"/>
            </a:bodyPr>
            <a:lstStyle/>
            <a:p>
              <a:r>
                <a:rPr lang="el-GR" dirty="0">
                  <a:solidFill>
                    <a:prstClr val="black"/>
                  </a:solidFill>
                  <a:latin typeface="Century Gothic" pitchFamily="34" charset="0"/>
                  <a:ea typeface="Arial Unicode MS" pitchFamily="34" charset="-128"/>
                  <a:cs typeface="Arial Unicode MS" pitchFamily="34" charset="-128"/>
                </a:rPr>
                <a:t>Αριστοτέλειο</a:t>
              </a:r>
            </a:p>
            <a:p>
              <a:r>
                <a:rPr lang="el-GR" dirty="0">
                  <a:solidFill>
                    <a:prstClr val="black"/>
                  </a:solidFill>
                  <a:latin typeface="Century Gothic" pitchFamily="34" charset="0"/>
                  <a:ea typeface="Arial Unicode MS" pitchFamily="34" charset="-128"/>
                  <a:cs typeface="Arial Unicode MS" pitchFamily="34" charset="-128"/>
                </a:rPr>
                <a:t>Πανεπιστήμιο</a:t>
              </a:r>
            </a:p>
            <a:p>
              <a:r>
                <a:rPr lang="el-GR" dirty="0">
                  <a:solidFill>
                    <a:prstClr val="black"/>
                  </a:solidFill>
                  <a:latin typeface="Century Gothic" pitchFamily="34" charset="0"/>
                  <a:ea typeface="Arial Unicode MS" pitchFamily="34" charset="-128"/>
                  <a:cs typeface="Arial Unicode MS" pitchFamily="34" charset="-128"/>
                </a:rPr>
                <a:t>Θεσσαλονίκης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 rot="5400000">
            <a:off x="-1095695" y="3062947"/>
            <a:ext cx="2880320" cy="732107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Τίτλος Μαθήματος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</a:t>
            </a:r>
          </a:p>
        </p:txBody>
      </p:sp>
    </p:spTree>
    <p:extLst>
      <p:ext uri="{BB962C8B-B14F-4D97-AF65-F5344CB8AC3E}">
        <p14:creationId xmlns:p14="http://schemas.microsoft.com/office/powerpoint/2010/main" val="970202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8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6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1206010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7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652863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8778E2-04E4-467D-9333-3F987EE3EF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1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9D345-C333-482B-8852-B59197A309BD}" type="datetimeFigureOut">
              <a:rPr lang="en-US">
                <a:solidFill>
                  <a:prstClr val="black"/>
                </a:solidFill>
              </a:rPr>
              <a:pPr/>
              <a:t>17-Feb-16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23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0BDF9-B5FE-4028-9EA3-E8FE87BB4802}" type="datetimeFigureOut">
              <a:rPr lang="el-GR">
                <a:solidFill>
                  <a:prstClr val="black"/>
                </a:solidFill>
              </a:rPr>
              <a:pPr>
                <a:defRPr/>
              </a:pPr>
              <a:t>17/2/2016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8B46F-67E7-46F6-BB35-DAA08CF8DC93}" type="slidenum">
              <a:rPr lang="el-GR" altLang="en-US">
                <a:solidFill>
                  <a:prstClr val="black"/>
                </a:solidFill>
              </a:rPr>
              <a:pPr/>
              <a:t>‹#›</a:t>
            </a:fld>
            <a:endParaRPr lang="el-G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87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986" y="1143000"/>
            <a:ext cx="11074015" cy="4266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Explorers</a:t>
            </a:r>
            <a:r>
              <a:rPr lang="en-US">
                <a:solidFill>
                  <a:prstClr val="black"/>
                </a:solidFill>
                <a:latin typeface="55 Helvetica Roman" pitchFamily="1" charset="0"/>
              </a:rPr>
              <a:t>’</a:t>
            </a:r>
            <a:r>
              <a:rPr lang="en-US">
                <a:solidFill>
                  <a:prstClr val="black"/>
                </a:solidFill>
              </a:rPr>
              <a:t> Guide to the Solar System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B91FCF-D096-499F-B9E5-134A6A29973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7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\\ccf2\dfs\winHome\home\apmoneda\My Documents\opencourses\Brochures\Saint APT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634" y="206375"/>
            <a:ext cx="1043517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3849068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34888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1301752" y="188913"/>
            <a:ext cx="2874433" cy="85725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ΑΡΙΣΤΟΤΕΛΕΙΟ</a:t>
            </a:r>
          </a:p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ΠΑΝΕΠΙΣΤΗΜΙΟ</a:t>
            </a:r>
          </a:p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ΘΕΣΣΑΛΟΝΙΚΗΣ</a:t>
            </a:r>
          </a:p>
        </p:txBody>
      </p:sp>
    </p:spTree>
    <p:extLst>
      <p:ext uri="{BB962C8B-B14F-4D97-AF65-F5344CB8AC3E}">
        <p14:creationId xmlns:p14="http://schemas.microsoft.com/office/powerpoint/2010/main" val="921397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0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9600" y="1440000"/>
            <a:ext cx="10972800" cy="476132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31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3597847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Περιεχόμενο (Αρίθμιση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0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9600" y="1440000"/>
            <a:ext cx="10972800" cy="4761320"/>
          </a:xfrm>
        </p:spPr>
        <p:txBody>
          <a:bodyPr>
            <a:normAutofit/>
          </a:bodyPr>
          <a:lstStyle>
            <a:lvl1pPr marL="514350" indent="-514350">
              <a:spcBef>
                <a:spcPts val="1200"/>
              </a:spcBef>
              <a:buFont typeface="+mj-lt"/>
              <a:buAutoNum type="arabicPeriod"/>
              <a:defRPr/>
            </a:lvl1pPr>
            <a:lvl2pPr marL="971550" indent="-514350">
              <a:spcBef>
                <a:spcPts val="1200"/>
              </a:spcBef>
              <a:buFont typeface="+mj-lt"/>
              <a:buAutoNum type="romanLcPeriod"/>
              <a:defRPr/>
            </a:lvl2pPr>
            <a:lvl3pPr marL="1371600" indent="-457200">
              <a:spcBef>
                <a:spcPts val="1200"/>
              </a:spcBef>
              <a:buFont typeface="+mj-lt"/>
              <a:buAutoNum type="alphaLcPeriod"/>
              <a:defRPr/>
            </a:lvl3pPr>
            <a:lvl4pPr marL="1828800" indent="-457200">
              <a:spcBef>
                <a:spcPts val="1200"/>
              </a:spcBef>
              <a:buFont typeface="Arial" pitchFamily="34" charset="0"/>
              <a:buChar char="•"/>
              <a:defRPr/>
            </a:lvl4pPr>
            <a:lvl5pPr marL="2286000" indent="-457200">
              <a:spcBef>
                <a:spcPts val="1200"/>
              </a:spcBef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31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415504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440000"/>
            <a:ext cx="5384800" cy="4761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440000"/>
            <a:ext cx="5384800" cy="4761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18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14432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2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0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4400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104656"/>
            <a:ext cx="5386917" cy="41044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4400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104656"/>
            <a:ext cx="5389033" cy="41044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938450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623392" y="1440000"/>
            <a:ext cx="4033275" cy="4751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847861" y="1440000"/>
            <a:ext cx="6815667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19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6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402087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7549125" y="1440000"/>
            <a:ext cx="4033275" cy="4751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623392" y="1440000"/>
            <a:ext cx="6815667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19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6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Τίτλος Μαθήματος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</a:t>
            </a:r>
          </a:p>
        </p:txBody>
      </p:sp>
    </p:spTree>
    <p:extLst>
      <p:ext uri="{BB962C8B-B14F-4D97-AF65-F5344CB8AC3E}">
        <p14:creationId xmlns:p14="http://schemas.microsoft.com/office/powerpoint/2010/main" val="287643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2780928"/>
            <a:ext cx="73152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1440000"/>
            <a:ext cx="7315200" cy="122413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1129454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609600" y="1547813"/>
            <a:ext cx="1097280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3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F2F2F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hyperlink" Target="http://eclass.auth.gr/courses/OCRS519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1" name="Picture 17" descr="http://www.lib.umich.edu/files/services/copyright/cc-by-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2304" y="5922963"/>
            <a:ext cx="1584176" cy="554266"/>
          </a:xfrm>
          <a:prstGeom prst="rect">
            <a:avLst/>
          </a:prstGeom>
          <a:noFill/>
        </p:spPr>
      </p:pic>
      <p:sp>
        <p:nvSpPr>
          <p:cNvPr id="16386" name="Τίτλος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dirty="0" smtClean="0"/>
              <a:t>ΕΙΣΑΓΩΓΗ ΣΤΗ ΓΕΩΦΥΣΙΚΗ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208214" y="2743200"/>
            <a:ext cx="7775575" cy="3124200"/>
          </a:xfrm>
        </p:spPr>
        <p:txBody>
          <a:bodyPr rtlCol="0">
            <a:normAutofit fontScale="70000" lnSpcReduction="20000"/>
          </a:bodyPr>
          <a:lstStyle/>
          <a:p>
            <a:r>
              <a:rPr lang="el-GR" b="1" dirty="0" smtClean="0"/>
              <a:t>Εργαστήριο</a:t>
            </a:r>
            <a:r>
              <a:rPr lang="el-GR" dirty="0" smtClean="0"/>
              <a:t> </a:t>
            </a:r>
            <a:r>
              <a:rPr lang="el-GR" b="1" dirty="0" smtClean="0"/>
              <a:t>1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Άσκηση 1: Σχέση γεωγραφικού-γεωκεντρικού πλάτους. Άσκηση 2: Μεταβολή </a:t>
            </a:r>
            <a:r>
              <a:rPr lang="el-GR" dirty="0" err="1" smtClean="0"/>
              <a:t>βαρυτικού</a:t>
            </a:r>
            <a:r>
              <a:rPr lang="el-GR" dirty="0" smtClean="0"/>
              <a:t> πεδίου στο ελλειψοειδές </a:t>
            </a:r>
            <a:r>
              <a:rPr lang="en-US" dirty="0" smtClean="0"/>
              <a:t>WGS-84. </a:t>
            </a:r>
            <a:r>
              <a:rPr lang="el-GR" dirty="0" smtClean="0"/>
              <a:t>Άσκηση 3: Ένταση πεδίου βαρύτητας για ελλειψοειδή Γη</a:t>
            </a:r>
            <a:endParaRPr lang="el-GR" dirty="0"/>
          </a:p>
          <a:p>
            <a:endParaRPr lang="el-GR" sz="2900" dirty="0"/>
          </a:p>
          <a:p>
            <a:pPr fontAlgn="auto">
              <a:spcAft>
                <a:spcPts val="0"/>
              </a:spcAft>
              <a:defRPr/>
            </a:pPr>
            <a:r>
              <a:rPr lang="el-GR" b="1" dirty="0"/>
              <a:t>Κοντοπούλου Δέσποινα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dirty="0"/>
              <a:t>Καθηγήτρια Φυσική Εσωτερικού της Γης, Τομέας Γεωφυσικής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b="1" dirty="0" smtClean="0"/>
              <a:t>Παπαζάχος Κωνσταντίνος</a:t>
            </a:r>
            <a:r>
              <a:rPr lang="el-GR" sz="2500" dirty="0"/>
              <a:t> </a:t>
            </a:r>
            <a:endParaRPr lang="en-US" sz="2500" dirty="0"/>
          </a:p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Καθηγητής Γεωφυσικής, Τομέας Γεωφυσικής</a:t>
            </a:r>
          </a:p>
          <a:p>
            <a:pPr fontAlgn="auto">
              <a:spcAft>
                <a:spcPts val="0"/>
              </a:spcAft>
              <a:defRPr/>
            </a:pPr>
            <a:endParaRPr lang="el-GR" dirty="0" smtClean="0"/>
          </a:p>
        </p:txBody>
      </p:sp>
      <p:pic>
        <p:nvPicPr>
          <p:cNvPr id="16388" name="Picture 2" descr="Λογότυπο επιχειρησιακού προγράμματος εκπαίδευσης και δια βίου μάθησης&#10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8550" y="5624513"/>
            <a:ext cx="4914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AutoShape 11" descr="data:image/jpeg;base64,/9j/4AAQSkZJRgABAQAAAQABAAD/2wCEAAkGBhQSEBUQEBMWFRUVGBsaGRgYFRodGxcfFhcYGCEfGRceICYfHBskHBUXIS8hJCcpLiwsGiIxNTAqNSYrLCkBCQoKDgwOFA8PFykYFBgpKSkpKSkpKSkpKSkpKSkpKSkpKSkpKSkpKSkpKSkpKSkpKSkpKSkpKSkpKSkpKSkpKf/AABEIAHABQgMBIgACEQEDEQH/xAAcAAACAgMBAQAAAAAAAAAAAAAABwYIAQQFAgP/xABIEAABAgMDBwgFCQgBBQEAAAABAgMABBEFEiEGBzFBUWGSExciY3GBkdEWUlShsQgUIzI1QmKDshU0cnOCosHC4SRDdLPxM//EABYBAQEBAAAAAAAAAAAAAAAAAAABAv/EABcRAQEBAQAAAAAAAAAAAAAAAAABESH/2gAMAwEAAhEDEQA/AOXIySrcU7OzzzpQXFJaaSqiW0jEYY44j3k1rhtc00l1vGPKDNL9n/mr+CYmkRlC+aaS63jHlBzTSXW8Y8omkEBC+aaS63jHlBzTSXW8Y8oklsW+xKpvzDiUV0DSpX8KRiYg1qZ5EgkSzBV+JxVP7U4+8QHV5ppLreMeUHNNJdbxjyiHvZ3pw/VSynsQo/qUYGc704PrJZV2oUP0qEF6mHNNJdbxjyg5ppLreMeUcmzM8iSQJlgp/E2qv9qsfeYnNjZQsTSb0u6ldNI0KT/Ek4j4QTqOc00l1vGPKDmmkut4x5RNIICF800l1vGPKDmmkut4x5RNIICF800l1vGPKDmmkut4x5RNIICF800l1vGPKDmmkut4x5RNIICF800l1vGPKDmmkut4x5RMXXQlJUogJAqSTQADWTqEL3KLO4hBKJJAcI/7i6hP9KcCe0074Do800l1vGPKDmlkut4/+Ihcvb9sTpKpcTCxr5Bo3R3pTQd5jYVZtvNdLkp7bghavcAaQXqWc00l1vGPKDmmkut4x5RD7PzpTjCrkwkOgGigtN1Y/qFMe0GGRk3lgxOj6FRCwKqbVgobxtG8QTrj800l1vGPKDmmkut4x5RNIICF800l1vGPKDmmkut4x5RNIICF800l1vGPKDmmkut4x5R28o8rGJJILyukfqoTipXdqG8wtbTzqzbyrkslLQOCQlN5Z7zr7AIHUv5pZLreMeUHNNJdbxjyiJIs63nekG57b9RafiBWPjMW3bElRUwJlCdH0zRunvUmh8YL1M+aaS63jHlBzTSXW8Y8o5eT2d1KiETqAjrGwbv9SDUjtFeyGIw+laQtCgpKhUEGoIOsGCIfzTSXW8Y8oOaaS63jHlE0ggIXzTSXW8Y8oOaaS63jHlE0ggIXzTSXW8Y8o+E9m7blmlzEk8+y80krSoOeqK0NADQ0/wDuiJ3Glbf7q/8Ayl/pMDUdkflEqS0hLrIUsJSFKxF5QAqaDRU1MEJSCK0c2aX7P/NX8ExNIheaX7P/ADV/BMTSIyIhmW+cJEpVhii36Y+q3X1tqvw+OyN3LvK0STHQoXnKhA2U0qI2Cvee+FJkzk4/ac4lhqqlrJUtaqkJFektZ2Y95oNcCRry8tMz8xdQlyYeXsBUe/UEjuAhq5N/JycWErn5jk66W2gFKG4uHog9gVDZyLyGl7MYDUumqjTlHD9dw7zqGxIwHviRRWi8lsw9lJFFNOOb1PLx4bojMzmIspQ6LTiN6Xl/7EiGFBAIjKL5OCkgrkJm/sbeABP5icK9qRCnnrPmrPmLrqHJd5GIrUHtSRgpO8Egxc+OHldkbL2iwWJlFdNxYwW2TrSr4jQdYgE3kLnFEzSXmaJe+6rQlzu1L3aDq2ROYQeWWSL1mTapd2uHSbcAoFprgpOw7RqIhn5vMrvnjFx0/TNABX4xoCu3Ud/bEZsS2CCCIgggggCME0xMZiHZ0bcLEnyaDRT5ubwmlVU7cB3wVDMtcrnJ98SkpeU1eCUpTWryiaA01iugd/Y1M3mY1iWQl+0UpffNDyZxbb3U0LVtJw2DWeX8nzIgBtVqPJBUolDFfugVC1jeTVI3BW2HXGmnIyit5mz5Rcy6KNtAdFIFTUhISkaKkkCIbkLnrYtGa+aKYUwtVeTJWFBd0FRBoBdVQE6xgcY3M5NvWY6y7Zk9OJaWoA4BSlNqFFJJABGw0JFQdVaws83cjZVnzgnJi1GnVN15NKGnQKqBTeUSnYThv04QDwyjyQlZ5FybZS5sVSi0/wAKx0h4xXXOBm4mLGeTMMLUpgq+jdGCkH1XKYA0rjoVjo0RZmy7UamWkvy7iXG1iqVJNQaGniCCKR5tiyW5phyXfSFtuJKVA79Y2EHEHURAJ/IfK5M8x0qB5ugcTt2KG4+490SWEpKocse2FMLODbnJrOpTa6UVwlKu6HXEZoiP5ZZVpkWL+BdXUNp2nafwivfgIkEJW3FO2ra4l2vvOci3sSlJNVHwUo/8QI2chsgpm25lbzq1BpKhyrysSTpuoGgqp3JFNwNjMmcipSQRclWUoOtZxWr+JZx7tG6NvJ+wmpOWblWE3UNppvJ1qO1RNSe2FPnmztOMOmzpBdxaQOWdH1kkitxB1GhBKtONMKGK0crj6U4KUB2kCPSkhQoaEHvBiolk5FWjaAL7LDrwP/cUQAqmmi3CL3cTHuVte0rGmAi89LrGPJrrcUD+A9FQNNI8YB1ZwcyEvNoU9IpTLzGmgwbc3FOhB/EO8awoMk8qHrMmVSs0FBsKKXEHS0qv1kj400jGLCZucvm7VleVSLjrZCXW6/VJ0FJ1pVQkdhGqIR8oLIpLkuLTaSA41RLtPvoUQlJO0pUQOxW6A7LbgUApJBBFQRoIOOEeohGai3C9KKZWaqYIA23FVI8CCOykTeMsiCCCCCNK2/3V/wDlL/SY3Y0rb/dX/wCUv9JgK5QQQRps5s0v2f8Amr+CYmkQvNL9n/mr+CYkOUs2WpOYcGlLS6biRQe8iIySeWtuGanXHQaoBuI2XU4Cnbie+LF5n8iRISCVOJpMP0W4SMUgjoo/pBxG0mK8Zv7GE3acrLrxSp0FQ2pR0yO8JI74uFFaEaK7clwq4ZhkK9Uuor4VrCFzz50HnZlyz5VwtsNG64UGhdWPrAqGNxJwprIJNcKcqwMxk/NSyZkFpsLTeQlxRvKBxBNEkJqMRWAs4lQIqMRGYrzmmXa8rPmUSy6thC7j6Fn6NvVeSs9EKAxASekNRwI+uevOe8qYXZ0osttNdF1STRTitaajEITooNJrXVAPNy3JdKrin2gr1S6gHwrWN1KwRUGoOsRWLJ7MdPzcsmZBaaC03kJcUbygcQSAk3QdIrjujp5rf2vJ2iZVDLq2kLuPtqP0aB6yVnopUB0hQ9IbYBs51MixaNnrQhIL7VVsnXUDFNdigKdtNkVnyStoyk429oSDdWPwqwPhp7RFyoqFnKsgS1rTTKfq8oVJ3ByiwO69SAeoMZjlZKzRckZdw6S0mvcLv+I6sZYEEEEAQo88cyTNMt1wS1e71LUPggQ3IUmeOWImmXKYKau96FqPwWIsWLDZESAZs2UaSKBLDfipIUfeTHcMcPIefD1myjqTUFhvxSkJPvBjuRWlSM6321Ofzf8AVMROGpnpzfvsPv2otbZaeeASkE3xeTrFKfdOuFxYtlKmZlqWbICnlpQkq0ArNBWmrGAsrmJ+xWv43f8A2KhgxF822S7ln2eiUeUhS0qWSUE06aioaQDriUQFcvlFSARaTTqRTlWBeO0oWtNeG6O6JzYj9+VZX6zSD/aIg3yip8LtJppJryTCbw2Fa1qpw3D3xObEYuSzKPVaQP7REqV9LTfuMOr9VCleCSf8Qvfk9yActVTqhXkmVqB2FRSivgpQ74YVpMX2XEeshSfFJH+YXvye58N2qppRpyrK0gbSkpXTwSo90IRYqfU4GlFgIU4B0QskJJ2EgEgHbQxUK2LMmnrSdZcZX86deVVulTeWonDdjW9opjoi4sJ+cz32c3NqcXJO/OG7zRcut3gEqxF69WlRFUzsnJNTUoy0tCG1IQlJQ2SUpoKUBIFe2mJrEFz/AFiodsozBHTl1oUk66OKDZHYbyT3CGPKzKXEJcQapWkKB2hQqPcYXOf+2UtWUWCenMLQkDc2oOE9gupHeIBZZgLVLVrBmvRfbWkjVVA5QHuuKHfFhMqZAPSMyyoVC2XE+KDT30ivGYKzC5a6XQMGG3Fk/wASeTHf0z4GLDZVT4YkZl5RoEMuHwQad9aQFbsz75E44jUponhUnzhvwoMz7BM44vUlojiUnyMN+JWaIIIIiCNK2/3V/wDlL/SY3Y0rb/dX/wCUv9JgK5QQQRps5s0v2f8Amr+CY6mX9f2bM09QeF9McvNL9n/mr+CYkGVEqXZKYbGJU0um8gXh7xEZLTMeB+25e9scp28mqLTRUDN1a4lbVlX14JS6Ao7AuqCT2BVe6LfxWlKrXJM06XK15Vd7bW+a9+mLpNABICaUphTRTVTdSK3Z583LsrNuTrKCqWeUVkpFeSWrFQVsBNSDoxpqgyez9zktLJl1NNPcmkJQtV4EACgCqGiqDDVogLJxTLKkn5/M39PLu17eUVWGPmxmbWtC1FTiXnENKWC+un0RCcAhKD0SaC6KYp012/HPZm5dYmnLQYQVy7xvLKRXklnTeA0JJxCtFSRhhULESwSEJCKXaC7TRSmHupH0iteTefmclZZMsppp4NpuoWq8FAAUAVTBVBhqMbObqcte0bUVNtPLbQpQL66fRXRhcCDVKjQXQMSNNdJgLGRVvPpT9tv09RqvbySf8Ui0kVGzoWsJi15p1P1eUuDeGgG/9YBoZvq/s2Xr6p8L6qRIo5OScsW5GWQdIaTX+oXv8x1oyyIIIIIIh+c+wjMSfKIFVsErprKaUVTsFD3RMIwRARr5PuXAuKst5QBBK2K/eBxUgbwaqHarZDtiq+W+Rzkk8JyUvBq8FAp0sqBqMdITXQdWjZVl5vc+zL6UsWmoMvDAO0o25vVT/wDNX9u8aI023vlD/ZKf/IR+lyEbm7+1pH/yWv1iLLZd5JIteTSwh8ITyiVhaQFg3QoUwIH3tsQvJ75P4lZtiaE4V8i4hy7yVL1xQNK3jStIBvCNO2bYalWHJmYWENtpqon4DaScANZMc3KbLiTkEFU08lJ1IHScVuCBj3mg2kRXjLrODNW0+lhlCkshX0bKcSo+s4daqdyR3khpyinLYthT7gwcc5RY1JbRSieEJSIdcRzInJFMizQ0Ly6FxX+qfwj3nHZSRxGaIS1vNu2Va4mWcKOcs3sIJNUnxUk7jvh0xwsr8lkTzHJnouJqW17DsP4Tr8dUCGlk9bzU7LNzTCgpDgrvSdaTsUDgYSmejNU6H12jJNlxtzpPISKqQrWoJ0lJ0mmg11aIlkbltN2HNKacQS2SOVZVr1XkHUqmg6CNOqlicl8vZO0EBUs8kq1tq6Lia7UH4io3xWlbLAzp2jJNCXZf+jTglC0JVc3JvCoG6tN0ai1WhbM0CeUmXjQVoAlA7gEITjuGMWvm7BlnTV2XZWdNVNIJ8SI+6GmmEdEIaQNgCUj4CAi+bLN8mypUoJC33SFOrGio0JT+FNT2kk7AIb8oHLZKGBZjSgXHaKep9xCSFJSdhUoA9id8bmcDPqxLpUxZ5D7+jlKVab31++rcMNp1QqckclHrSmDNzZUWyoqWtWl1Va0B2bSNAwgJfmpsMsyheWKKfII23E1A8SSeykTePKEAAJSAABQAaABsj1GWRBBBBBGlbf7q/wDyl/pMbsaVt/ur/wDKX+kwFcoIII02c2aX7P8AzV/BMTSF1mzyhlmZK48+22rlFG6pVDQgYxMJfKqUWoIRMtKUo0AC8STqG+IySeWFiGUnHGaUTW8j+FWI8NHdFk802WgtGz0KWqr7NG3RXEkDBf8AUMa7QrZEDy/yQ+esBTdOWbqUfiB0oJ36Rv7TCsyRyqfsucD7VQUm642cAtNcUqGrRp1EVirFw1JBFCKgxxnMi5FS+UVJSxVpvFhuvjdjxkhlnL2kwH5Zeil9B+u2TqUPgdB1R3YK8NMpSkJQAlIwAAoB2AR6IrgYzBAcZ3IuRUvlFSUsVabxYbJ8bsdVlhKEhKEhKRoCQAB2AR9I42VWV0vZzBfml3RoSkYrcPqoTrPuGsiA5mc3LIWbZ7jwI5ZfQZGGK1DTTWEiqj2Aa4q/kzZCpucbZxIUqqz+EYqNeyveY3MuctHrUmy+7UJHRabBqG010Dao6SdZ3AAMfNxkgZRkvOijzoFRrQnSE9p0nuGqCVMQKYDARmOVMZVSjaihcy0lSTQgrxBGox8/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+UI+4ioR3qwUe6kMFpoJSEpASkCgAFAANQEcn0ykva2eOD0ykva2eOCOzBHG9MpL2tnjg9MpL2tnjiDswRxvTKS9rZ44PTKS9rZ44DsxpW3+6v/wApf6TGn6ZSXtbPHGpa+V0mqXdSmaaJLawAFaSUnCARMEYrBGmmI9JWQQQSCMQRqpHmCAemQmV6Z1i6s0fbACx62q+Nx17D2iNHLjN2marMS9EP6xoS5TbsVv169sKOzLTcl3UvMqKVp0EfAjWDsh0ZIZfMziQhRDb+tB0K3oOvs09umIhRSFozVnzF9pbku8jA0wPYpJwUncQQYbWTfyjqAItCXKiNLjJFT2tqoK9ih2R2rbybl5tN2YbCiNCtCk9ihj3aIgVqZmzUmWfFPVdBH96a/phppuSue2yV0/6koJ1LacFO03ae+MzOeyyUV/6q8diWnDXvu098Id7NTPJ0JbV2Op/2pHlrNZPq0toTvLqP8EmKumHlH8o8UKLPlyDqceIw7G0k+9XdCjtS2Jq0JgLfW4+6rBI09yEjBI3AARNrLzNmoMy+ANaWwT/cqnwid2HkzLyiaS7YSTpUcVq7VH4CgiamoxkPm4TL3ZiaAU9pSjSlvt9ZfuG/THVy6yvTJMUSavuAhA9XVfO4atp7485XZesyaShJDj+pA0J3rOrs0ndphLWnabkw6p55RUtWkn4AagNkBrrcJJJJJOJJOJrtjFYxBFVmsFYxBAZrBWMQQGax0kZNTZAUmVfIIqCGXKEHYaRzIs9lLaNpNWZImyWy4stthYuBVE8immnRjAVqnLOdZIDza2ydAWhSa9lQI9TVlPNJC3WXEJVoUpCkg1FcCRQ4Q+cr7UfVk26bcbQiZWq6ykAXibySk0FQlQF+ujojfHNzdWmi2rKdsWbV9MymrKzibo+oobShVEnakgbYBLSVnuvEpZbW4QKkIQpRA2kAHCPi60pKilQKVA0IIIII1EHQYfEtLDJqxVuLu/P5o3RiDQ4gAHWlCaqO1RprFEO66VKKlElSiSSTUknEknbAeawVjEEBmsFYxBAe22yohKQSSaAAVJJ1AazHSm8lptpHKuyr6EUreU0sAdpIw74Y/wAnVpkzcwV3eXDY5G9sJN8p3/VrTGhO+JMxlFb0lMLXaUsqblSFVDCG1AbCm6L13coaICv1Y2nLKeS2HlNOBs0osoUEmuiiqUxjqmRRP2pyUk2W0TD9EINPowtWOjCiRU9gixdqty023NZPtiimZVu7sBobmG1JS0r+uAqrWCsen2ShRQoUUkkEbCDQjxjxAZrBWMQQGawVjEEBmsFYxBAEEEEAQR6cbKSUqBBBoQRQgjChGox5gCMpVQ1GBEYggJnYGdKZYAQ9R9A9Y0WOxeNe8GJzZ2dOScAvqW0di01HEmop4Qk4IJiwzWVsmr6s0zxgfGkDuVsmn600zxg/CsV5giYYdlo51JJsG4pbp2ITQcSqCnjEHt7OlMvgoZowg+qarPavCn9IEQuCKYypVTU4kxiCCCiCCCAIIIIAggggCLK5Z2ZaL1lyAspTiVhDZXybvJm7yIpU1FRXVFao7TWWk8lISmdmQkAAATDgAAwAAvYCkA9LMlZtiw50ZQOBaSlVwOLStdLmAv41UV3buJIIhN5r5pTdsSZQopJeSk01hZukHcQTHDtK3JiYp84fdepo5RxS6dl4mka0tMqbWlxtSkLSapUkkFJGsEYgwDL+ULNrVaiG1KJShhF1OoXiomg2mg8BshXxs2habr6+UfdW6ugF5xZUaDQKkk0xjWgCCCCAIIIIBg5qMi2LRL6VTDjM00Ati4oJrgcdBV0VXa0NaGGJm9ayganUsz15cqKhanVoVgAaFDgN9RrTTXuiv0vMKQoLbUUqSahSSQQdoIxBjtTWXc+43yTk7MKQRQguqxB1HHEdsA6clrHl1W/aNpt3eQlRS8KXeUU0OVKeyjld6jtjRsPOTYv7T+dNMzSJiYVcU4ul36QpHSHKGiRROgYUhKS1uTDbSmG33UNLrebS4oIVeASbyAaGoABrqEaQOuAYGe7Jn5raq3EijcyOVTsCjgscQJ7FCF9G9aVuTExd+cPuvXa3eUcUu7XTS8TTQPCNGAIIIIAggggCCCCAII3W7EfUApLDpBFQQ2ogg6waYiMwH//Z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6397" name="AutoShape 13" descr="data:image/jpeg;base64,/9j/4AAQSkZJRgABAQAAAQABAAD/2wCEAAkGBhQSEBUQEBMWFRUVGBsaGRgYFRodGxcfFhcYGCEfGRceICYfHBskHBUXIS8hJCcpLiwsGiIxNTAqNSYrLCkBCQoKDgwOFA8PFykYFBgpKSkpKSkpKSkpKSkpKSkpKSkpKSkpKSkpKSkpKSkpKSkpKSkpKSkpKSkpKSkpKSkpKf/AABEIAHABQgMBIgACEQEDEQH/xAAcAAACAgMBAQAAAAAAAAAAAAAABwYIAQQFAgP/xABIEAABAgMDBwgFCQgBBQEAAAABAgMABBEFEiEGBzFBUWGSExciY3GBkdEWUlShsQgUIzI1QmKDshU0cnOCosHC4SRDdLPxM//EABYBAQEBAAAAAAAAAAAAAAAAAAABAv/EABcRAQEBAQAAAAAAAAAAAAAAAAABESH/2gAMAwEAAhEDEQA/AOXIySrcU7OzzzpQXFJaaSqiW0jEYY44j3k1rhtc00l1vGPKDNL9n/mr+CYmkRlC+aaS63jHlBzTSXW8Y8omkEBC+aaS63jHlBzTSXW8Y8oklsW+xKpvzDiUV0DSpX8KRiYg1qZ5EgkSzBV+JxVP7U4+8QHV5ppLreMeUHNNJdbxjyiHvZ3pw/VSynsQo/qUYGc704PrJZV2oUP0qEF6mHNNJdbxjyg5ppLreMeUcmzM8iSQJlgp/E2qv9qsfeYnNjZQsTSb0u6ldNI0KT/Ek4j4QTqOc00l1vGPKDmmkut4x5RNIICF800l1vGPKDmmkut4x5RNIICF800l1vGPKDmmkut4x5RNIICF800l1vGPKDmmkut4x5RNIICF800l1vGPKDmmkut4x5RMXXQlJUogJAqSTQADWTqEL3KLO4hBKJJAcI/7i6hP9KcCe0074Do800l1vGPKDmlkut4/+Ihcvb9sTpKpcTCxr5Bo3R3pTQd5jYVZtvNdLkp7bghavcAaQXqWc00l1vGPKDmmkut4x5RD7PzpTjCrkwkOgGigtN1Y/qFMe0GGRk3lgxOj6FRCwKqbVgobxtG8QTrj800l1vGPKDmmkut4x5RNIICF800l1vGPKDmmkut4x5RNIICF800l1vGPKDmmkut4x5R28o8rGJJILyukfqoTipXdqG8wtbTzqzbyrkslLQOCQlN5Z7zr7AIHUv5pZLreMeUHNNJdbxjyiJIs63nekG57b9RafiBWPjMW3bElRUwJlCdH0zRunvUmh8YL1M+aaS63jHlBzTSXW8Y8o5eT2d1KiETqAjrGwbv9SDUjtFeyGIw+laQtCgpKhUEGoIOsGCIfzTSXW8Y8oOaaS63jHlE0ggIXzTSXW8Y8oOaaS63jHlE0ggIXzTSXW8Y8o+E9m7blmlzEk8+y80krSoOeqK0NADQ0/wDuiJ3Glbf7q/8Ayl/pMDUdkflEqS0hLrIUsJSFKxF5QAqaDRU1MEJSCK0c2aX7P/NX8ExNIheaX7P/ADV/BMTSIyIhmW+cJEpVhii36Y+q3X1tqvw+OyN3LvK0STHQoXnKhA2U0qI2Cvee+FJkzk4/ac4lhqqlrJUtaqkJFektZ2Y95oNcCRry8tMz8xdQlyYeXsBUe/UEjuAhq5N/JycWErn5jk66W2gFKG4uHog9gVDZyLyGl7MYDUumqjTlHD9dw7zqGxIwHviRRWi8lsw9lJFFNOOb1PLx4bojMzmIspQ6LTiN6Xl/7EiGFBAIjKL5OCkgrkJm/sbeABP5icK9qRCnnrPmrPmLrqHJd5GIrUHtSRgpO8Egxc+OHldkbL2iwWJlFdNxYwW2TrSr4jQdYgE3kLnFEzSXmaJe+6rQlzu1L3aDq2ROYQeWWSL1mTapd2uHSbcAoFprgpOw7RqIhn5vMrvnjFx0/TNABX4xoCu3Ud/bEZsS2CCCIgggggCME0xMZiHZ0bcLEnyaDRT5ubwmlVU7cB3wVDMtcrnJ98SkpeU1eCUpTWryiaA01iugd/Y1M3mY1iWQl+0UpffNDyZxbb3U0LVtJw2DWeX8nzIgBtVqPJBUolDFfugVC1jeTVI3BW2HXGmnIyit5mz5Rcy6KNtAdFIFTUhISkaKkkCIbkLnrYtGa+aKYUwtVeTJWFBd0FRBoBdVQE6xgcY3M5NvWY6y7Zk9OJaWoA4BSlNqFFJJABGw0JFQdVaws83cjZVnzgnJi1GnVN15NKGnQKqBTeUSnYThv04QDwyjyQlZ5FybZS5sVSi0/wAKx0h4xXXOBm4mLGeTMMLUpgq+jdGCkH1XKYA0rjoVjo0RZmy7UamWkvy7iXG1iqVJNQaGniCCKR5tiyW5phyXfSFtuJKVA79Y2EHEHURAJ/IfK5M8x0qB5ugcTt2KG4+490SWEpKocse2FMLODbnJrOpTa6UVwlKu6HXEZoiP5ZZVpkWL+BdXUNp2nafwivfgIkEJW3FO2ra4l2vvOci3sSlJNVHwUo/8QI2chsgpm25lbzq1BpKhyrysSTpuoGgqp3JFNwNjMmcipSQRclWUoOtZxWr+JZx7tG6NvJ+wmpOWblWE3UNppvJ1qO1RNSe2FPnmztOMOmzpBdxaQOWdH1kkitxB1GhBKtONMKGK0crj6U4KUB2kCPSkhQoaEHvBiolk5FWjaAL7LDrwP/cUQAqmmi3CL3cTHuVte0rGmAi89LrGPJrrcUD+A9FQNNI8YB1ZwcyEvNoU9IpTLzGmgwbc3FOhB/EO8awoMk8qHrMmVSs0FBsKKXEHS0qv1kj400jGLCZucvm7VleVSLjrZCXW6/VJ0FJ1pVQkdhGqIR8oLIpLkuLTaSA41RLtPvoUQlJO0pUQOxW6A7LbgUApJBBFQRoIOOEeohGai3C9KKZWaqYIA23FVI8CCOykTeMsiCCCCCNK2/3V/wDlL/SY3Y0rb/dX/wCUv9JgK5QQQRps5s0v2f8Amr+CYmkQvNL9n/mr+CYkOUs2WpOYcGlLS6biRQe8iIySeWtuGanXHQaoBuI2XU4Cnbie+LF5n8iRISCVOJpMP0W4SMUgjoo/pBxG0mK8Zv7GE3acrLrxSp0FQ2pR0yO8JI74uFFaEaK7clwq4ZhkK9Uuor4VrCFzz50HnZlyz5VwtsNG64UGhdWPrAqGNxJwprIJNcKcqwMxk/NSyZkFpsLTeQlxRvKBxBNEkJqMRWAs4lQIqMRGYrzmmXa8rPmUSy6thC7j6Fn6NvVeSs9EKAxASekNRwI+uevOe8qYXZ0osttNdF1STRTitaajEITooNJrXVAPNy3JdKrin2gr1S6gHwrWN1KwRUGoOsRWLJ7MdPzcsmZBaaC03kJcUbygcQSAk3QdIrjujp5rf2vJ2iZVDLq2kLuPtqP0aB6yVnopUB0hQ9IbYBs51MixaNnrQhIL7VVsnXUDFNdigKdtNkVnyStoyk429oSDdWPwqwPhp7RFyoqFnKsgS1rTTKfq8oVJ3ByiwO69SAeoMZjlZKzRckZdw6S0mvcLv+I6sZYEEEEAQo88cyTNMt1wS1e71LUPggQ3IUmeOWImmXKYKau96FqPwWIsWLDZESAZs2UaSKBLDfipIUfeTHcMcPIefD1myjqTUFhvxSkJPvBjuRWlSM6321Ofzf8AVMROGpnpzfvsPv2otbZaeeASkE3xeTrFKfdOuFxYtlKmZlqWbICnlpQkq0ArNBWmrGAsrmJ+xWv43f8A2KhgxF822S7ln2eiUeUhS0qWSUE06aioaQDriUQFcvlFSARaTTqRTlWBeO0oWtNeG6O6JzYj9+VZX6zSD/aIg3yip8LtJppJryTCbw2Fa1qpw3D3xObEYuSzKPVaQP7REqV9LTfuMOr9VCleCSf8Qvfk9yActVTqhXkmVqB2FRSivgpQ74YVpMX2XEeshSfFJH+YXvye58N2qppRpyrK0gbSkpXTwSo90IRYqfU4GlFgIU4B0QskJJ2EgEgHbQxUK2LMmnrSdZcZX86deVVulTeWonDdjW9opjoi4sJ+cz32c3NqcXJO/OG7zRcut3gEqxF69WlRFUzsnJNTUoy0tCG1IQlJQ2SUpoKUBIFe2mJrEFz/AFiodsozBHTl1oUk66OKDZHYbyT3CGPKzKXEJcQapWkKB2hQqPcYXOf+2UtWUWCenMLQkDc2oOE9gupHeIBZZgLVLVrBmvRfbWkjVVA5QHuuKHfFhMqZAPSMyyoVC2XE+KDT30ivGYKzC5a6XQMGG3Fk/wASeTHf0z4GLDZVT4YkZl5RoEMuHwQad9aQFbsz75E44jUponhUnzhvwoMz7BM44vUlojiUnyMN+JWaIIIIiCNK2/3V/wDlL/SY3Y0rb/dX/wCUv9JgK5QQQRps5s0v2f8Amr+CY6mX9f2bM09QeF9McvNL9n/mr+CYkGVEqXZKYbGJU0um8gXh7xEZLTMeB+25e9scp28mqLTRUDN1a4lbVlX14JS6Ao7AuqCT2BVe6LfxWlKrXJM06XK15Vd7bW+a9+mLpNABICaUphTRTVTdSK3Z583LsrNuTrKCqWeUVkpFeSWrFQVsBNSDoxpqgyez9zktLJl1NNPcmkJQtV4EACgCqGiqDDVogLJxTLKkn5/M39PLu17eUVWGPmxmbWtC1FTiXnENKWC+un0RCcAhKD0SaC6KYp012/HPZm5dYmnLQYQVy7xvLKRXklnTeA0JJxCtFSRhhULESwSEJCKXaC7TRSmHupH0iteTefmclZZMsppp4NpuoWq8FAAUAVTBVBhqMbObqcte0bUVNtPLbQpQL66fRXRhcCDVKjQXQMSNNdJgLGRVvPpT9tv09RqvbySf8Ui0kVGzoWsJi15p1P1eUuDeGgG/9YBoZvq/s2Xr6p8L6qRIo5OScsW5GWQdIaTX+oXv8x1oyyIIIIIIh+c+wjMSfKIFVsErprKaUVTsFD3RMIwRARr5PuXAuKst5QBBK2K/eBxUgbwaqHarZDtiq+W+Rzkk8JyUvBq8FAp0sqBqMdITXQdWjZVl5vc+zL6UsWmoMvDAO0o25vVT/wDNX9u8aI023vlD/ZKf/IR+lyEbm7+1pH/yWv1iLLZd5JIteTSwh8ITyiVhaQFg3QoUwIH3tsQvJ75P4lZtiaE4V8i4hy7yVL1xQNK3jStIBvCNO2bYalWHJmYWENtpqon4DaScANZMc3KbLiTkEFU08lJ1IHScVuCBj3mg2kRXjLrODNW0+lhlCkshX0bKcSo+s4daqdyR3khpyinLYthT7gwcc5RY1JbRSieEJSIdcRzInJFMizQ0Ly6FxX+qfwj3nHZSRxGaIS1vNu2Va4mWcKOcs3sIJNUnxUk7jvh0xwsr8lkTzHJnouJqW17DsP4Tr8dUCGlk9bzU7LNzTCgpDgrvSdaTsUDgYSmejNU6H12jJNlxtzpPISKqQrWoJ0lJ0mmg11aIlkbltN2HNKacQS2SOVZVr1XkHUqmg6CNOqlicl8vZO0EBUs8kq1tq6Lia7UH4io3xWlbLAzp2jJNCXZf+jTglC0JVc3JvCoG6tN0ai1WhbM0CeUmXjQVoAlA7gEITjuGMWvm7BlnTV2XZWdNVNIJ8SI+6GmmEdEIaQNgCUj4CAi+bLN8mypUoJC33SFOrGio0JT+FNT2kk7AIb8oHLZKGBZjSgXHaKep9xCSFJSdhUoA9id8bmcDPqxLpUxZ5D7+jlKVab31++rcMNp1QqckclHrSmDNzZUWyoqWtWl1Va0B2bSNAwgJfmpsMsyheWKKfII23E1A8SSeykTePKEAAJSAABQAaABsj1GWRBBBBBGlbf7q/wDyl/pMbsaVt/ur/wDKX+kwFcoIII02c2aX7P8AzV/BMTSF1mzyhlmZK48+22rlFG6pVDQgYxMJfKqUWoIRMtKUo0AC8STqG+IySeWFiGUnHGaUTW8j+FWI8NHdFk802WgtGz0KWqr7NG3RXEkDBf8AUMa7QrZEDy/yQ+esBTdOWbqUfiB0oJ36Rv7TCsyRyqfsucD7VQUm642cAtNcUqGrRp1EVirFw1JBFCKgxxnMi5FS+UVJSxVpvFhuvjdjxkhlnL2kwH5Zeil9B+u2TqUPgdB1R3YK8NMpSkJQAlIwAAoB2AR6IrgYzBAcZ3IuRUvlFSUsVabxYbJ8bsdVlhKEhKEhKRoCQAB2AR9I42VWV0vZzBfml3RoSkYrcPqoTrPuGsiA5mc3LIWbZ7jwI5ZfQZGGK1DTTWEiqj2Aa4q/kzZCpucbZxIUqqz+EYqNeyveY3MuctHrUmy+7UJHRabBqG010Dao6SdZ3AAMfNxkgZRkvOijzoFRrQnSE9p0nuGqCVMQKYDARmOVMZVSjaihcy0lSTQgrxBGox8/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+UI+4ioR3qwUe6kMFpoJSEpASkCgAFAANQEcn0ykva2eOD0ykva2eOCOzBHG9MpL2tnjg9MpL2tnjiDswRxvTKS9rZ44PTKS9rZ44DsxpW3+6v/wApf6TGn6ZSXtbPHGpa+V0mqXdSmaaJLawAFaSUnCARMEYrBGmmI9JWQQQSCMQRqpHmCAemQmV6Z1i6s0fbACx62q+Nx17D2iNHLjN2marMS9EP6xoS5TbsVv169sKOzLTcl3UvMqKVp0EfAjWDsh0ZIZfMziQhRDb+tB0K3oOvs09umIhRSFozVnzF9pbku8jA0wPYpJwUncQQYbWTfyjqAItCXKiNLjJFT2tqoK9ih2R2rbybl5tN2YbCiNCtCk9ihj3aIgVqZmzUmWfFPVdBH96a/phppuSue2yV0/6koJ1LacFO03ae+MzOeyyUV/6q8diWnDXvu098Id7NTPJ0JbV2Op/2pHlrNZPq0toTvLqP8EmKumHlH8o8UKLPlyDqceIw7G0k+9XdCjtS2Jq0JgLfW4+6rBI09yEjBI3AARNrLzNmoMy+ANaWwT/cqnwid2HkzLyiaS7YSTpUcVq7VH4CgiamoxkPm4TL3ZiaAU9pSjSlvt9ZfuG/THVy6yvTJMUSavuAhA9XVfO4atp7485XZesyaShJDj+pA0J3rOrs0ndphLWnabkw6p55RUtWkn4AagNkBrrcJJJJJOJJOJrtjFYxBFVmsFYxBAZrBWMQQGax0kZNTZAUmVfIIqCGXKEHYaRzIs9lLaNpNWZImyWy4stthYuBVE8immnRjAVqnLOdZIDza2ydAWhSa9lQI9TVlPNJC3WXEJVoUpCkg1FcCRQ4Q+cr7UfVk26bcbQiZWq6ykAXibySk0FQlQF+ujojfHNzdWmi2rKdsWbV9MymrKzibo+oobShVEnakgbYBLSVnuvEpZbW4QKkIQpRA2kAHCPi60pKilQKVA0IIIII1EHQYfEtLDJqxVuLu/P5o3RiDQ4gAHWlCaqO1RprFEO66VKKlElSiSSTUknEknbAeawVjEEBmsFYxBAe22yohKQSSaAAVJJ1AazHSm8lptpHKuyr6EUreU0sAdpIw74Y/wAnVpkzcwV3eXDY5G9sJN8p3/VrTGhO+JMxlFb0lMLXaUsqblSFVDCG1AbCm6L13coaICv1Y2nLKeS2HlNOBs0osoUEmuiiqUxjqmRRP2pyUk2W0TD9EINPowtWOjCiRU9gixdqty023NZPtiimZVu7sBobmG1JS0r+uAqrWCsen2ShRQoUUkkEbCDQjxjxAZrBWMQQGawVjEEBmsFYxBAEEEEAQR6cbKSUqBBBoQRQgjChGox5gCMpVQ1GBEYggJnYGdKZYAQ9R9A9Y0WOxeNe8GJzZ2dOScAvqW0di01HEmop4Qk4IJiwzWVsmr6s0zxgfGkDuVsmn600zxg/CsV5giYYdlo51JJsG4pbp2ITQcSqCnjEHt7OlMvgoZowg+qarPavCn9IEQuCKYypVTU4kxiCCCiCCCAIIIIAggggCLK5Z2ZaL1lyAspTiVhDZXybvJm7yIpU1FRXVFao7TWWk8lISmdmQkAAATDgAAwAAvYCkA9LMlZtiw50ZQOBaSlVwOLStdLmAv41UV3buJIIhN5r5pTdsSZQopJeSk01hZukHcQTHDtK3JiYp84fdepo5RxS6dl4mka0tMqbWlxtSkLSapUkkFJGsEYgwDL+ULNrVaiG1KJShhF1OoXiomg2mg8BshXxs2habr6+UfdW6ugF5xZUaDQKkk0xjWgCCCCAIIIIBg5qMi2LRL6VTDjM00Ati4oJrgcdBV0VXa0NaGGJm9ayganUsz15cqKhanVoVgAaFDgN9RrTTXuiv0vMKQoLbUUqSahSSQQdoIxBjtTWXc+43yTk7MKQRQguqxB1HHEdsA6clrHl1W/aNpt3eQlRS8KXeUU0OVKeyjld6jtjRsPOTYv7T+dNMzSJiYVcU4ul36QpHSHKGiRROgYUhKS1uTDbSmG33UNLrebS4oIVeASbyAaGoABrqEaQOuAYGe7Jn5raq3EijcyOVTsCjgscQJ7FCF9G9aVuTExd+cPuvXa3eUcUu7XTS8TTQPCNGAIIIIAggggCCCCAII3W7EfUApLDpBFQQ2ogg6waYiMwH//Z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6399" name="AutoShape 15" descr="data:image/jpeg;base64,/9j/4AAQSkZJRgABAQAAAQABAAD/2wCEAAkGBhQSEBUQEBMWFRUVGBsaGRgYFRodGxcfFhcYGCEfGRceICYfHBskHBUXIS8hJCcpLiwsGiIxNTAqNSYrLCkBCQoKDgwOFA8PFykYFBgpKSkpKSkpKSkpKSkpKSkpKSkpKSkpKSkpKSkpKSkpKSkpKSkpKSkpKSkpKSkpKSkpKf/AABEIAHABQgMBIgACEQEDEQH/xAAcAAACAgMBAQAAAAAAAAAAAAAABwYIAQQFAgP/xABIEAABAgMDBwgFCQgBBQEAAAABAgMABBEFEiEGBzFBUWGSExciY3GBkdEWUlShsQgUIzI1QmKDshU0cnOCosHC4SRDdLPxM//EABYBAQEBAAAAAAAAAAAAAAAAAAABAv/EABcRAQEBAQAAAAAAAAAAAAAAAAABESH/2gAMAwEAAhEDEQA/AOXIySrcU7OzzzpQXFJaaSqiW0jEYY44j3k1rhtc00l1vGPKDNL9n/mr+CYmkRlC+aaS63jHlBzTSXW8Y8omkEBC+aaS63jHlBzTSXW8Y8oklsW+xKpvzDiUV0DSpX8KRiYg1qZ5EgkSzBV+JxVP7U4+8QHV5ppLreMeUHNNJdbxjyiHvZ3pw/VSynsQo/qUYGc704PrJZV2oUP0qEF6mHNNJdbxjyg5ppLreMeUcmzM8iSQJlgp/E2qv9qsfeYnNjZQsTSb0u6ldNI0KT/Ek4j4QTqOc00l1vGPKDmmkut4x5RNIICF800l1vGPKDmmkut4x5RNIICF800l1vGPKDmmkut4x5RNIICF800l1vGPKDmmkut4x5RNIICF800l1vGPKDmmkut4x5RMXXQlJUogJAqSTQADWTqEL3KLO4hBKJJAcI/7i6hP9KcCe0074Do800l1vGPKDmlkut4/+Ihcvb9sTpKpcTCxr5Bo3R3pTQd5jYVZtvNdLkp7bghavcAaQXqWc00l1vGPKDmmkut4x5RD7PzpTjCrkwkOgGigtN1Y/qFMe0GGRk3lgxOj6FRCwKqbVgobxtG8QTrj800l1vGPKDmmkut4x5RNIICF800l1vGPKDmmkut4x5RNIICF800l1vGPKDmmkut4x5R28o8rGJJILyukfqoTipXdqG8wtbTzqzbyrkslLQOCQlN5Z7zr7AIHUv5pZLreMeUHNNJdbxjyiJIs63nekG57b9RafiBWPjMW3bElRUwJlCdH0zRunvUmh8YL1M+aaS63jHlBzTSXW8Y8o5eT2d1KiETqAjrGwbv9SDUjtFeyGIw+laQtCgpKhUEGoIOsGCIfzTSXW8Y8oOaaS63jHlE0ggIXzTSXW8Y8oOaaS63jHlE0ggIXzTSXW8Y8o+E9m7blmlzEk8+y80krSoOeqK0NADQ0/wDuiJ3Glbf7q/8Ayl/pMDUdkflEqS0hLrIUsJSFKxF5QAqaDRU1MEJSCK0c2aX7P/NX8ExNIheaX7P/ADV/BMTSIyIhmW+cJEpVhii36Y+q3X1tqvw+OyN3LvK0STHQoXnKhA2U0qI2Cvee+FJkzk4/ac4lhqqlrJUtaqkJFektZ2Y95oNcCRry8tMz8xdQlyYeXsBUe/UEjuAhq5N/JycWErn5jk66W2gFKG4uHog9gVDZyLyGl7MYDUumqjTlHD9dw7zqGxIwHviRRWi8lsw9lJFFNOOb1PLx4bojMzmIspQ6LTiN6Xl/7EiGFBAIjKL5OCkgrkJm/sbeABP5icK9qRCnnrPmrPmLrqHJd5GIrUHtSRgpO8Egxc+OHldkbL2iwWJlFdNxYwW2TrSr4jQdYgE3kLnFEzSXmaJe+6rQlzu1L3aDq2ROYQeWWSL1mTapd2uHSbcAoFprgpOw7RqIhn5vMrvnjFx0/TNABX4xoCu3Ud/bEZsS2CCCIgggggCME0xMZiHZ0bcLEnyaDRT5ubwmlVU7cB3wVDMtcrnJ98SkpeU1eCUpTWryiaA01iugd/Y1M3mY1iWQl+0UpffNDyZxbb3U0LVtJw2DWeX8nzIgBtVqPJBUolDFfugVC1jeTVI3BW2HXGmnIyit5mz5Rcy6KNtAdFIFTUhISkaKkkCIbkLnrYtGa+aKYUwtVeTJWFBd0FRBoBdVQE6xgcY3M5NvWY6y7Zk9OJaWoA4BSlNqFFJJABGw0JFQdVaws83cjZVnzgnJi1GnVN15NKGnQKqBTeUSnYThv04QDwyjyQlZ5FybZS5sVSi0/wAKx0h4xXXOBm4mLGeTMMLUpgq+jdGCkH1XKYA0rjoVjo0RZmy7UamWkvy7iXG1iqVJNQaGniCCKR5tiyW5phyXfSFtuJKVA79Y2EHEHURAJ/IfK5M8x0qB5ugcTt2KG4+490SWEpKocse2FMLODbnJrOpTa6UVwlKu6HXEZoiP5ZZVpkWL+BdXUNp2nafwivfgIkEJW3FO2ra4l2vvOci3sSlJNVHwUo/8QI2chsgpm25lbzq1BpKhyrysSTpuoGgqp3JFNwNjMmcipSQRclWUoOtZxWr+JZx7tG6NvJ+wmpOWblWE3UNppvJ1qO1RNSe2FPnmztOMOmzpBdxaQOWdH1kkitxB1GhBKtONMKGK0crj6U4KUB2kCPSkhQoaEHvBiolk5FWjaAL7LDrwP/cUQAqmmi3CL3cTHuVte0rGmAi89LrGPJrrcUD+A9FQNNI8YB1ZwcyEvNoU9IpTLzGmgwbc3FOhB/EO8awoMk8qHrMmVSs0FBsKKXEHS0qv1kj400jGLCZucvm7VleVSLjrZCXW6/VJ0FJ1pVQkdhGqIR8oLIpLkuLTaSA41RLtPvoUQlJO0pUQOxW6A7LbgUApJBBFQRoIOOEeohGai3C9KKZWaqYIA23FVI8CCOykTeMsiCCCCCNK2/3V/wDlL/SY3Y0rb/dX/wCUv9JgK5QQQRps5s0v2f8Amr+CYmkQvNL9n/mr+CYkOUs2WpOYcGlLS6biRQe8iIySeWtuGanXHQaoBuI2XU4Cnbie+LF5n8iRISCVOJpMP0W4SMUgjoo/pBxG0mK8Zv7GE3acrLrxSp0FQ2pR0yO8JI74uFFaEaK7clwq4ZhkK9Uuor4VrCFzz50HnZlyz5VwtsNG64UGhdWPrAqGNxJwprIJNcKcqwMxk/NSyZkFpsLTeQlxRvKBxBNEkJqMRWAs4lQIqMRGYrzmmXa8rPmUSy6thC7j6Fn6NvVeSs9EKAxASekNRwI+uevOe8qYXZ0osttNdF1STRTitaajEITooNJrXVAPNy3JdKrin2gr1S6gHwrWN1KwRUGoOsRWLJ7MdPzcsmZBaaC03kJcUbygcQSAk3QdIrjujp5rf2vJ2iZVDLq2kLuPtqP0aB6yVnopUB0hQ9IbYBs51MixaNnrQhIL7VVsnXUDFNdigKdtNkVnyStoyk429oSDdWPwqwPhp7RFyoqFnKsgS1rTTKfq8oVJ3ByiwO69SAeoMZjlZKzRckZdw6S0mvcLv+I6sZYEEEEAQo88cyTNMt1wS1e71LUPggQ3IUmeOWImmXKYKau96FqPwWIsWLDZESAZs2UaSKBLDfipIUfeTHcMcPIefD1myjqTUFhvxSkJPvBjuRWlSM6321Ofzf8AVMROGpnpzfvsPv2otbZaeeASkE3xeTrFKfdOuFxYtlKmZlqWbICnlpQkq0ArNBWmrGAsrmJ+xWv43f8A2KhgxF822S7ln2eiUeUhS0qWSUE06aioaQDriUQFcvlFSARaTTqRTlWBeO0oWtNeG6O6JzYj9+VZX6zSD/aIg3yip8LtJppJryTCbw2Fa1qpw3D3xObEYuSzKPVaQP7REqV9LTfuMOr9VCleCSf8Qvfk9yActVTqhXkmVqB2FRSivgpQ74YVpMX2XEeshSfFJH+YXvye58N2qppRpyrK0gbSkpXTwSo90IRYqfU4GlFgIU4B0QskJJ2EgEgHbQxUK2LMmnrSdZcZX86deVVulTeWonDdjW9opjoi4sJ+cz32c3NqcXJO/OG7zRcut3gEqxF69WlRFUzsnJNTUoy0tCG1IQlJQ2SUpoKUBIFe2mJrEFz/AFiodsozBHTl1oUk66OKDZHYbyT3CGPKzKXEJcQapWkKB2hQqPcYXOf+2UtWUWCenMLQkDc2oOE9gupHeIBZZgLVLVrBmvRfbWkjVVA5QHuuKHfFhMqZAPSMyyoVC2XE+KDT30ivGYKzC5a6XQMGG3Fk/wASeTHf0z4GLDZVT4YkZl5RoEMuHwQad9aQFbsz75E44jUponhUnzhvwoMz7BM44vUlojiUnyMN+JWaIIIIiCNK2/3V/wDlL/SY3Y0rb/dX/wCUv9JgK5QQQRps5s0v2f8Amr+CY6mX9f2bM09QeF9McvNL9n/mr+CYkGVEqXZKYbGJU0um8gXh7xEZLTMeB+25e9scp28mqLTRUDN1a4lbVlX14JS6Ao7AuqCT2BVe6LfxWlKrXJM06XK15Vd7bW+a9+mLpNABICaUphTRTVTdSK3Z583LsrNuTrKCqWeUVkpFeSWrFQVsBNSDoxpqgyez9zktLJl1NNPcmkJQtV4EACgCqGiqDDVogLJxTLKkn5/M39PLu17eUVWGPmxmbWtC1FTiXnENKWC+un0RCcAhKD0SaC6KYp012/HPZm5dYmnLQYQVy7xvLKRXklnTeA0JJxCtFSRhhULESwSEJCKXaC7TRSmHupH0iteTefmclZZMsppp4NpuoWq8FAAUAVTBVBhqMbObqcte0bUVNtPLbQpQL66fRXRhcCDVKjQXQMSNNdJgLGRVvPpT9tv09RqvbySf8Ui0kVGzoWsJi15p1P1eUuDeGgG/9YBoZvq/s2Xr6p8L6qRIo5OScsW5GWQdIaTX+oXv8x1oyyIIIIIIh+c+wjMSfKIFVsErprKaUVTsFD3RMIwRARr5PuXAuKst5QBBK2K/eBxUgbwaqHarZDtiq+W+Rzkk8JyUvBq8FAp0sqBqMdITXQdWjZVl5vc+zL6UsWmoMvDAO0o25vVT/wDNX9u8aI023vlD/ZKf/IR+lyEbm7+1pH/yWv1iLLZd5JIteTSwh8ITyiVhaQFg3QoUwIH3tsQvJ75P4lZtiaE4V8i4hy7yVL1xQNK3jStIBvCNO2bYalWHJmYWENtpqon4DaScANZMc3KbLiTkEFU08lJ1IHScVuCBj3mg2kRXjLrODNW0+lhlCkshX0bKcSo+s4daqdyR3khpyinLYthT7gwcc5RY1JbRSieEJSIdcRzInJFMizQ0Ly6FxX+qfwj3nHZSRxGaIS1vNu2Va4mWcKOcs3sIJNUnxUk7jvh0xwsr8lkTzHJnouJqW17DsP4Tr8dUCGlk9bzU7LNzTCgpDgrvSdaTsUDgYSmejNU6H12jJNlxtzpPISKqQrWoJ0lJ0mmg11aIlkbltN2HNKacQS2SOVZVr1XkHUqmg6CNOqlicl8vZO0EBUs8kq1tq6Lia7UH4io3xWlbLAzp2jJNCXZf+jTglC0JVc3JvCoG6tN0ai1WhbM0CeUmXjQVoAlA7gEITjuGMWvm7BlnTV2XZWdNVNIJ8SI+6GmmEdEIaQNgCUj4CAi+bLN8mypUoJC33SFOrGio0JT+FNT2kk7AIb8oHLZKGBZjSgXHaKep9xCSFJSdhUoA9id8bmcDPqxLpUxZ5D7+jlKVab31++rcMNp1QqckclHrSmDNzZUWyoqWtWl1Va0B2bSNAwgJfmpsMsyheWKKfII23E1A8SSeykTePKEAAJSAABQAaABsj1GWRBBBBBGlbf7q/wDyl/pMbsaVt/ur/wDKX+kwFcoIII02c2aX7P8AzV/BMTSF1mzyhlmZK48+22rlFG6pVDQgYxMJfKqUWoIRMtKUo0AC8STqG+IySeWFiGUnHGaUTW8j+FWI8NHdFk802WgtGz0KWqr7NG3RXEkDBf8AUMa7QrZEDy/yQ+esBTdOWbqUfiB0oJ36Rv7TCsyRyqfsucD7VQUm642cAtNcUqGrRp1EVirFw1JBFCKgxxnMi5FS+UVJSxVpvFhuvjdjxkhlnL2kwH5Zeil9B+u2TqUPgdB1R3YK8NMpSkJQAlIwAAoB2AR6IrgYzBAcZ3IuRUvlFSUsVabxYbJ8bsdVlhKEhKEhKRoCQAB2AR9I42VWV0vZzBfml3RoSkYrcPqoTrPuGsiA5mc3LIWbZ7jwI5ZfQZGGK1DTTWEiqj2Aa4q/kzZCpucbZxIUqqz+EYqNeyveY3MuctHrUmy+7UJHRabBqG010Dao6SdZ3AAMfNxkgZRkvOijzoFRrQnSE9p0nuGqCVMQKYDARmOVMZVSjaihcy0lSTQgrxBGox8/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+UI+4ioR3qwUe6kMFpoJSEpASkCgAFAANQEcn0ykva2eOD0ykva2eOCOzBHG9MpL2tnjg9MpL2tnjiDswRxvTKS9rZ44PTKS9rZ44DsxpW3+6v/wApf6TGn6ZSXtbPHGpa+V0mqXdSmaaJLawAFaSUnCARMEYrBGmmI9JWQQQSCMQRqpHmCAemQmV6Z1i6s0fbACx62q+Nx17D2iNHLjN2marMS9EP6xoS5TbsVv169sKOzLTcl3UvMqKVp0EfAjWDsh0ZIZfMziQhRDb+tB0K3oOvs09umIhRSFozVnzF9pbku8jA0wPYpJwUncQQYbWTfyjqAItCXKiNLjJFT2tqoK9ih2R2rbybl5tN2YbCiNCtCk9ihj3aIgVqZmzUmWfFPVdBH96a/phppuSue2yV0/6koJ1LacFO03ae+MzOeyyUV/6q8diWnDXvu098Id7NTPJ0JbV2Op/2pHlrNZPq0toTvLqP8EmKumHlH8o8UKLPlyDqceIw7G0k+9XdCjtS2Jq0JgLfW4+6rBI09yEjBI3AARNrLzNmoMy+ANaWwT/cqnwid2HkzLyiaS7YSTpUcVq7VH4CgiamoxkPm4TL3ZiaAU9pSjSlvt9ZfuG/THVy6yvTJMUSavuAhA9XVfO4atp7485XZesyaShJDj+pA0J3rOrs0ndphLWnabkw6p55RUtWkn4AagNkBrrcJJJJJOJJOJrtjFYxBFVmsFYxBAZrBWMQQGax0kZNTZAUmVfIIqCGXKEHYaRzIs9lLaNpNWZImyWy4stthYuBVE8immnRjAVqnLOdZIDza2ydAWhSa9lQI9TVlPNJC3WXEJVoUpCkg1FcCRQ4Q+cr7UfVk26bcbQiZWq6ykAXibySk0FQlQF+ujojfHNzdWmi2rKdsWbV9MymrKzibo+oobShVEnakgbYBLSVnuvEpZbW4QKkIQpRA2kAHCPi60pKilQKVA0IIIII1EHQYfEtLDJqxVuLu/P5o3RiDQ4gAHWlCaqO1RprFEO66VKKlElSiSSTUknEknbAeawVjEEBmsFYxBAe22yohKQSSaAAVJJ1AazHSm8lptpHKuyr6EUreU0sAdpIw74Y/wAnVpkzcwV3eXDY5G9sJN8p3/VrTGhO+JMxlFb0lMLXaUsqblSFVDCG1AbCm6L13coaICv1Y2nLKeS2HlNOBs0osoUEmuiiqUxjqmRRP2pyUk2W0TD9EINPowtWOjCiRU9gixdqty023NZPtiimZVu7sBobmG1JS0r+uAqrWCsen2ShRQoUUkkEbCDQjxjxAZrBWMQQGawVjEEBmsFYxBAEEEEAQR6cbKSUqBBBoQRQgjChGox5gCMpVQ1GBEYggJnYGdKZYAQ9R9A9Y0WOxeNe8GJzZ2dOScAvqW0di01HEmop4Qk4IJiwzWVsmr6s0zxgfGkDuVsmn600zxg/CsV5giYYdlo51JJsG4pbp2ITQcSqCnjEHt7OlMvgoZowg+qarPavCn9IEQuCKYypVTU4kxiCCCiCCCAIIIIAggggCLK5Z2ZaL1lyAspTiVhDZXybvJm7yIpU1FRXVFao7TWWk8lISmdmQkAAATDgAAwAAvYCkA9LMlZtiw50ZQOBaSlVwOLStdLmAv41UV3buJIIhN5r5pTdsSZQopJeSk01hZukHcQTHDtK3JiYp84fdepo5RxS6dl4mka0tMqbWlxtSkLSapUkkFJGsEYgwDL+ULNrVaiG1KJShhF1OoXiomg2mg8BshXxs2habr6+UfdW6ugF5xZUaDQKkk0xjWgCCCCAIIIIBg5qMi2LRL6VTDjM00Ati4oJrgcdBV0VXa0NaGGJm9ayganUsz15cqKhanVoVgAaFDgN9RrTTXuiv0vMKQoLbUUqSahSSQQdoIxBjtTWXc+43yTk7MKQRQguqxB1HHEdsA6clrHl1W/aNpt3eQlRS8KXeUU0OVKeyjld6jtjRsPOTYv7T+dNMzSJiYVcU4ul36QpHSHKGiRROgYUhKS1uTDbSmG33UNLrebS4oIVeASbyAaGoABrqEaQOuAYGe7Jn5raq3EijcyOVTsCjgscQJ7FCF9G9aVuTExd+cPuvXa3eUcUu7XTS8TTQPCNGAIIIIAggggCCCCAII3W7EfUApLDpBFQQ2ogg6waYiMwH//Z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63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544" y="1573193"/>
            <a:ext cx="649172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66057" y="2468608"/>
            <a:ext cx="3884645" cy="2911489"/>
            <a:chOff x="1392" y="1056"/>
            <a:chExt cx="3264" cy="2256"/>
          </a:xfrm>
        </p:grpSpPr>
        <p:sp>
          <p:nvSpPr>
            <p:cNvPr id="14" name="Oval 2"/>
            <p:cNvSpPr>
              <a:spLocks noChangeArrowheads="1"/>
            </p:cNvSpPr>
            <p:nvPr/>
          </p:nvSpPr>
          <p:spPr bwMode="auto">
            <a:xfrm>
              <a:off x="1392" y="1200"/>
              <a:ext cx="3024" cy="21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3"/>
            <p:cNvSpPr>
              <a:spLocks noChangeShapeType="1"/>
            </p:cNvSpPr>
            <p:nvPr/>
          </p:nvSpPr>
          <p:spPr bwMode="auto">
            <a:xfrm>
              <a:off x="1392" y="2256"/>
              <a:ext cx="30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2880" y="1200"/>
              <a:ext cx="0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 flipV="1">
              <a:off x="2880" y="1392"/>
              <a:ext cx="864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 rot="488914">
              <a:off x="2736" y="1056"/>
              <a:ext cx="192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V="1">
              <a:off x="3360" y="1392"/>
              <a:ext cx="384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3504" y="1968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n-US" sz="2400" b="1"/>
                <a:t>ξ</a:t>
              </a:r>
              <a:endParaRPr lang="en-GB" altLang="en-US" sz="2400" b="1"/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2976" y="2016"/>
              <a:ext cx="2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n-US" sz="2400" b="1" dirty="0"/>
                <a:t>φ</a:t>
              </a:r>
              <a:endParaRPr lang="en-GB" altLang="en-US" sz="2400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4036196" y="5043674"/>
            <a:ext cx="2258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b="1" dirty="0" smtClean="0">
                <a:latin typeface="Times New Roman" panose="02020603050405020304" pitchFamily="18" charset="0"/>
              </a:rPr>
              <a:t>ξ</a:t>
            </a:r>
            <a:r>
              <a:rPr lang="el-GR" altLang="en-US" dirty="0" smtClean="0">
                <a:latin typeface="Times New Roman" panose="02020603050405020304" pitchFamily="18" charset="0"/>
              </a:rPr>
              <a:t>: Γεωγραφικό πλάτος</a:t>
            </a:r>
            <a:endParaRPr lang="en-GB" altLang="en-US" dirty="0">
              <a:latin typeface="Times New Roman" panose="02020603050405020304" pitchFamily="18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ΑΣΚΗΣΗ  </a:t>
            </a:r>
            <a:r>
              <a:rPr lang="el-GR" dirty="0" smtClean="0"/>
              <a:t>6.9</a:t>
            </a: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2" name="11 - Ορθογώνιο"/>
          <p:cNvSpPr>
            <a:spLocks noChangeArrowheads="1"/>
          </p:cNvSpPr>
          <p:nvPr/>
        </p:nvSpPr>
        <p:spPr bwMode="auto">
          <a:xfrm>
            <a:off x="9847630" y="3967674"/>
            <a:ext cx="17347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900" dirty="0">
                <a:latin typeface="+mn-lt"/>
              </a:rPr>
              <a:t>(</a:t>
            </a:r>
            <a:r>
              <a:rPr lang="el-GR" altLang="en-US" sz="900" dirty="0" smtClean="0">
                <a:latin typeface="+mn-lt"/>
              </a:rPr>
              <a:t>Παπαζάχος &amp; Παπαζάχος, </a:t>
            </a:r>
            <a:r>
              <a:rPr lang="el-GR" altLang="en-US" sz="900" dirty="0">
                <a:latin typeface="+mn-lt"/>
              </a:rPr>
              <a:t>2008</a:t>
            </a:r>
            <a:r>
              <a:rPr lang="en-US" altLang="en-US" sz="900" dirty="0">
                <a:latin typeface="+mn-lt"/>
              </a:rPr>
              <a:t>)</a:t>
            </a:r>
            <a:endParaRPr lang="el-GR" altLang="en-US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481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184650" y="4059237"/>
            <a:ext cx="3657600" cy="850900"/>
          </a:xfrm>
          <a:prstGeom prst="rect">
            <a:avLst/>
          </a:prstGeom>
          <a:noFill/>
          <a:ln w="28575">
            <a:miter lim="800000"/>
            <a:headEnd/>
            <a:tailEnd/>
          </a:ln>
          <a:effectLst>
            <a:glow rad="215900">
              <a:schemeClr val="bg1">
                <a:alpha val="97000"/>
              </a:schemeClr>
            </a:glow>
          </a:effectLst>
          <a:scene3d>
            <a:camera prst="legacyPerspectiveTopRight"/>
            <a:lightRig rig="flat" dir="b"/>
          </a:scene3d>
          <a:sp3d extrusionH="887400" contourW="12700" prstMaterial="powder">
            <a:extrusionClr>
              <a:schemeClr val="bg1"/>
            </a:extrusionClr>
            <a:contourClr>
              <a:schemeClr val="bg1"/>
            </a:contourClr>
          </a:sp3d>
        </p:spPr>
        <p:txBody>
          <a:bodyPr>
            <a:spAutoFit/>
            <a:flatTx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2400" dirty="0" err="1"/>
              <a:t>Ενταση</a:t>
            </a:r>
            <a:r>
              <a:rPr lang="el-GR" altLang="en-US" sz="2400" dirty="0"/>
              <a:t> πεδίου Βαρύτητας στο Ελλειψοειδές </a:t>
            </a:r>
            <a:r>
              <a:rPr lang="en-US" altLang="en-US" sz="2400" dirty="0"/>
              <a:t>WGS84</a:t>
            </a:r>
            <a:endParaRPr lang="en-GB" altLang="en-US" sz="2400" dirty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684562" y="1322680"/>
            <a:ext cx="7162800" cy="1216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2400"/>
              <a:t>Εφαρμογή σχέσης (6.42) </a:t>
            </a:r>
            <a:r>
              <a:rPr lang="el-GR" altLang="en-US" sz="2400" b="1"/>
              <a:t>γ</a:t>
            </a:r>
            <a:r>
              <a:rPr lang="el-GR" altLang="en-US" sz="2400" b="1" baseline="-25000"/>
              <a:t>0</a:t>
            </a:r>
            <a:r>
              <a:rPr lang="el-GR" altLang="en-US" sz="2400" b="1"/>
              <a:t>=</a:t>
            </a:r>
            <a:r>
              <a:rPr lang="en-US" altLang="en-US" sz="2400" b="1"/>
              <a:t>f</a:t>
            </a:r>
            <a:r>
              <a:rPr lang="el-GR" altLang="en-US" sz="2400" b="1"/>
              <a:t>(ξ)</a:t>
            </a:r>
            <a:r>
              <a:rPr lang="el-GR" altLang="en-US" sz="2400"/>
              <a:t> για τον υπολογισμό του </a:t>
            </a:r>
            <a:r>
              <a:rPr lang="el-GR" altLang="en-US" sz="2400" b="1"/>
              <a:t>γ</a:t>
            </a:r>
            <a:r>
              <a:rPr lang="el-GR" altLang="en-US" sz="2400" b="1" baseline="-25000"/>
              <a:t>0</a:t>
            </a:r>
            <a:r>
              <a:rPr lang="el-GR" altLang="en-US" sz="2400" b="1"/>
              <a:t> </a:t>
            </a:r>
            <a:r>
              <a:rPr lang="el-GR" altLang="en-US" sz="2400"/>
              <a:t>κάνοντας χρήση των τιμών του «ξ» που παρήχθησαν στην άσκηση 6.9Α</a:t>
            </a:r>
            <a:endParaRPr lang="en-GB" altLang="en-US" sz="2400" b="1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400000">
            <a:off x="5561112" y="3096729"/>
            <a:ext cx="10287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matte">
            <a:extrusionClr>
              <a:schemeClr val="bg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aphicFrame>
        <p:nvGraphicFramePr>
          <p:cNvPr id="41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92551"/>
              </p:ext>
            </p:extLst>
          </p:nvPr>
        </p:nvGraphicFramePr>
        <p:xfrm>
          <a:off x="2295525" y="5169297"/>
          <a:ext cx="7435850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3" imgW="3200400" imgH="495000" progId="Equation.3">
                  <p:embed/>
                </p:oleObj>
              </mc:Choice>
              <mc:Fallback>
                <p:oleObj name="Equation" r:id="rId3" imgW="32004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5169297"/>
                        <a:ext cx="7435850" cy="11509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975725" y="6273801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altLang="en-US">
                <a:solidFill>
                  <a:schemeClr val="bg1"/>
                </a:solidFill>
                <a:latin typeface="Times New Roman" panose="02020603050405020304" pitchFamily="18" charset="0"/>
              </a:rPr>
              <a:t>(6.42)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ΑΣΚΗΣΗ  </a:t>
            </a:r>
            <a:r>
              <a:rPr lang="el-GR" dirty="0" smtClean="0"/>
              <a:t>6.9</a:t>
            </a:r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60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68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015606"/>
              </p:ext>
            </p:extLst>
          </p:nvPr>
        </p:nvGraphicFramePr>
        <p:xfrm>
          <a:off x="1362660" y="1466761"/>
          <a:ext cx="2630843" cy="4412592"/>
        </p:xfrm>
        <a:graphic>
          <a:graphicData uri="http://schemas.openxmlformats.org/drawingml/2006/table">
            <a:tbl>
              <a:tblPr/>
              <a:tblGrid>
                <a:gridCol w="1315422"/>
                <a:gridCol w="1315421"/>
              </a:tblGrid>
              <a:tr h="5779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ξ</a:t>
                      </a:r>
                      <a:endParaRPr kumimoji="0" lang="en-GB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γ</a:t>
                      </a:r>
                      <a:r>
                        <a:rPr kumimoji="0" lang="el-GR" alt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GB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79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el-GR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978,0327</a:t>
                      </a:r>
                      <a:endParaRPr kumimoji="0" lang="en-GB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79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10.07</a:t>
                      </a:r>
                      <a:r>
                        <a:rPr kumimoji="0" lang="el-GR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….</a:t>
                      </a: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79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20.12</a:t>
                      </a:r>
                      <a:r>
                        <a:rPr kumimoji="0" lang="el-GR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….</a:t>
                      </a:r>
                      <a:endParaRPr kumimoji="0" lang="en-GB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79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….</a:t>
                      </a: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….</a:t>
                      </a: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79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….</a:t>
                      </a: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….</a:t>
                      </a: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79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….</a:t>
                      </a: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….</a:t>
                      </a:r>
                      <a:endParaRPr kumimoji="0" lang="en-GB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59" name="AutoShape 39"/>
          <p:cNvSpPr>
            <a:spLocks noChangeArrowheads="1"/>
          </p:cNvSpPr>
          <p:nvPr/>
        </p:nvSpPr>
        <p:spPr bwMode="auto">
          <a:xfrm>
            <a:off x="4316898" y="3779863"/>
            <a:ext cx="9144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63" name="Picture 43" descr="Sx_L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93" y="2133956"/>
            <a:ext cx="3598862" cy="344963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873967" y="5925218"/>
            <a:ext cx="11318033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2000" b="1"/>
              <a:t>Είναι φανερό ότι η βαρύτητα παρουσιάζει μέγιστο ρυθμό μεταβολής σε ενδιάμεσα γεωγραφικά πλάτη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ΑΣΚΗΣΗ  </a:t>
            </a:r>
            <a:r>
              <a:rPr lang="el-GR" dirty="0" smtClean="0"/>
              <a:t>6.9</a:t>
            </a: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82196" y="1466853"/>
            <a:ext cx="41924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200" dirty="0" smtClean="0"/>
              <a:t>Χαρτογράφηση </a:t>
            </a:r>
            <a:r>
              <a:rPr lang="el-GR" altLang="en-US" sz="2200" b="1" dirty="0" smtClean="0"/>
              <a:t>ξ</a:t>
            </a:r>
            <a:r>
              <a:rPr lang="el-GR" altLang="en-US" sz="2200" dirty="0" smtClean="0"/>
              <a:t> σε σχέση με το </a:t>
            </a:r>
            <a:r>
              <a:rPr lang="el-GR" altLang="en-US" sz="2200" b="1" dirty="0" smtClean="0"/>
              <a:t>γ</a:t>
            </a:r>
            <a:r>
              <a:rPr lang="el-GR" altLang="en-US" sz="2200" b="1" baseline="-25000" dirty="0" smtClean="0"/>
              <a:t>0</a:t>
            </a:r>
            <a:endParaRPr lang="en-GB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6225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83113" y="368301"/>
            <a:ext cx="30972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040917" y="1841841"/>
            <a:ext cx="4181604" cy="4572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l-GR" altLang="en-US" sz="2400" dirty="0"/>
              <a:t>Να αποδειχθεί η σχέση  ( 6.26 )</a:t>
            </a:r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617086"/>
              </p:ext>
            </p:extLst>
          </p:nvPr>
        </p:nvGraphicFramePr>
        <p:xfrm>
          <a:off x="2696483" y="2971800"/>
          <a:ext cx="6443663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3" imgW="2730240" imgH="482400" progId="Equation.3">
                  <p:embed/>
                </p:oleObj>
              </mc:Choice>
              <mc:Fallback>
                <p:oleObj name="Equation" r:id="rId3" imgW="27302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6483" y="2971800"/>
                        <a:ext cx="6443663" cy="1139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ΑΣΚΗΣΗ    </a:t>
            </a:r>
            <a:r>
              <a:rPr lang="el-GR" dirty="0" smtClean="0"/>
              <a:t>6.10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72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085060" y="1437738"/>
            <a:ext cx="4932363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el-GR" altLang="en-US"/>
              <a:t>Το πεδίο βαρύτητας της Γης οφείλεται στην Νευτώνεια έλξη και στην περιστροφή της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529184" y="2158464"/>
            <a:ext cx="16192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el-GR" altLang="en-US"/>
              <a:t>Υποθέσεις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121572" y="2661701"/>
            <a:ext cx="493236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el-GR" altLang="en-US"/>
              <a:t>Το σχήμα της Γης προκύπτει από την περιστροφή ένα πεπλατυσμένου σφαιροειδούς 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619747" y="4030647"/>
            <a:ext cx="489585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el-GR" altLang="en-US"/>
              <a:t>Το Ολικό δυναμικό του πεδίου </a:t>
            </a:r>
            <a:r>
              <a:rPr lang="en-US" altLang="en-US" b="1"/>
              <a:t>U=U</a:t>
            </a:r>
            <a:r>
              <a:rPr lang="en-US" altLang="en-US" b="1" baseline="-25000"/>
              <a:t>1</a:t>
            </a:r>
            <a:r>
              <a:rPr lang="en-US" altLang="en-US" b="1"/>
              <a:t>+U</a:t>
            </a:r>
            <a:r>
              <a:rPr lang="en-US" altLang="en-US" b="1" baseline="-25000"/>
              <a:t>2</a:t>
            </a:r>
            <a:r>
              <a:rPr lang="en-US" altLang="en-US"/>
              <a:t> </a:t>
            </a:r>
            <a:r>
              <a:rPr lang="el-GR" altLang="en-US"/>
              <a:t>δίνεται από τη σχέση</a:t>
            </a: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5884192" y="3410632"/>
            <a:ext cx="366960" cy="412194"/>
          </a:xfrm>
          <a:prstGeom prst="downArrow">
            <a:avLst>
              <a:gd name="adj1" fmla="val 50000"/>
              <a:gd name="adj2" fmla="val 25074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393408"/>
              </p:ext>
            </p:extLst>
          </p:nvPr>
        </p:nvGraphicFramePr>
        <p:xfrm>
          <a:off x="2665660" y="5180791"/>
          <a:ext cx="680402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3" imgW="2882880" imgH="482400" progId="Equation.3">
                  <p:embed/>
                </p:oleObj>
              </mc:Choice>
              <mc:Fallback>
                <p:oleObj name="Equation" r:id="rId3" imgW="2882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660" y="5180791"/>
                        <a:ext cx="6804025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5884192" y="4768597"/>
            <a:ext cx="366960" cy="412194"/>
          </a:xfrm>
          <a:prstGeom prst="downArrow">
            <a:avLst>
              <a:gd name="adj1" fmla="val 50000"/>
              <a:gd name="adj2" fmla="val 25074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ΑΣΚΗΣΗ    </a:t>
            </a:r>
            <a:r>
              <a:rPr lang="el-GR" dirty="0" smtClean="0"/>
              <a:t>6.10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69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097147"/>
              </p:ext>
            </p:extLst>
          </p:nvPr>
        </p:nvGraphicFramePr>
        <p:xfrm>
          <a:off x="2782092" y="1417870"/>
          <a:ext cx="680402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3" imgW="2882880" imgH="482400" progId="Equation.3">
                  <p:embed/>
                </p:oleObj>
              </mc:Choice>
              <mc:Fallback>
                <p:oleObj name="Equation" r:id="rId3" imgW="2882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092" y="1417870"/>
                        <a:ext cx="6804025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863974" y="2794618"/>
            <a:ext cx="4319588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el-GR" altLang="en-US" dirty="0"/>
              <a:t>Ο υπολογισμός της έντασης του πεδίου βαρύτητας γίνεται από τη σχέση: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84496"/>
              </p:ext>
            </p:extLst>
          </p:nvPr>
        </p:nvGraphicFramePr>
        <p:xfrm>
          <a:off x="4638287" y="3855602"/>
          <a:ext cx="2808287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5" imgW="1218960" imgH="431640" progId="Equation.3">
                  <p:embed/>
                </p:oleObj>
              </mc:Choice>
              <mc:Fallback>
                <p:oleObj name="Equation" r:id="rId5" imgW="1218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287" y="3855602"/>
                        <a:ext cx="2808287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917599"/>
              </p:ext>
            </p:extLst>
          </p:nvPr>
        </p:nvGraphicFramePr>
        <p:xfrm>
          <a:off x="2243137" y="5049639"/>
          <a:ext cx="7881937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7" imgW="3340080" imgH="507960" progId="Equation.3">
                  <p:embed/>
                </p:oleObj>
              </mc:Choice>
              <mc:Fallback>
                <p:oleObj name="Equation" r:id="rId7" imgW="33400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7" y="5049639"/>
                        <a:ext cx="7881937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AutoShape 6"/>
          <p:cNvSpPr>
            <a:spLocks noChangeArrowheads="1"/>
          </p:cNvSpPr>
          <p:nvPr/>
        </p:nvSpPr>
        <p:spPr bwMode="auto">
          <a:xfrm rot="-1767330">
            <a:off x="7728505" y="4658757"/>
            <a:ext cx="184731" cy="369332"/>
          </a:xfrm>
          <a:prstGeom prst="curvedLeftArrow">
            <a:avLst>
              <a:gd name="adj1" fmla="val 80380"/>
              <a:gd name="adj2" fmla="val 160759"/>
              <a:gd name="adj3" fmla="val 33333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ΑΣΚΗΣΗ    </a:t>
            </a:r>
            <a:r>
              <a:rPr lang="el-GR" dirty="0" smtClean="0"/>
              <a:t>6.10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905072"/>
              </p:ext>
            </p:extLst>
          </p:nvPr>
        </p:nvGraphicFramePr>
        <p:xfrm>
          <a:off x="2118519" y="3553367"/>
          <a:ext cx="788670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3" imgW="4000320" imgH="507960" progId="Equation.3">
                  <p:embed/>
                </p:oleObj>
              </mc:Choice>
              <mc:Fallback>
                <p:oleObj name="Equation" r:id="rId3" imgW="40003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519" y="3553367"/>
                        <a:ext cx="7886700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30" name="Group 18"/>
          <p:cNvGrpSpPr>
            <a:grpSpLocks/>
          </p:cNvGrpSpPr>
          <p:nvPr/>
        </p:nvGrpSpPr>
        <p:grpSpPr bwMode="auto">
          <a:xfrm>
            <a:off x="2084389" y="5292732"/>
            <a:ext cx="7986713" cy="1001714"/>
            <a:chOff x="444" y="3220"/>
            <a:chExt cx="5031" cy="631"/>
          </a:xfrm>
        </p:grpSpPr>
        <p:graphicFrame>
          <p:nvGraphicFramePr>
            <p:cNvPr id="13327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9601773"/>
                </p:ext>
              </p:extLst>
            </p:nvPr>
          </p:nvGraphicFramePr>
          <p:xfrm>
            <a:off x="444" y="3220"/>
            <a:ext cx="5031" cy="6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8" name="Equation" r:id="rId5" imgW="4051080" imgH="507960" progId="Equation.3">
                    <p:embed/>
                  </p:oleObj>
                </mc:Choice>
                <mc:Fallback>
                  <p:oleObj name="Equation" r:id="rId5" imgW="405108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" y="3220"/>
                          <a:ext cx="5031" cy="6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8" name="Line 16"/>
            <p:cNvSpPr>
              <a:spLocks noChangeShapeType="1"/>
            </p:cNvSpPr>
            <p:nvPr/>
          </p:nvSpPr>
          <p:spPr bwMode="auto">
            <a:xfrm flipV="1">
              <a:off x="4445" y="3271"/>
              <a:ext cx="159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 flipV="1">
              <a:off x="4445" y="3562"/>
              <a:ext cx="159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3347" name="Group 35"/>
          <p:cNvGrpSpPr>
            <a:grpSpLocks/>
          </p:cNvGrpSpPr>
          <p:nvPr/>
        </p:nvGrpSpPr>
        <p:grpSpPr bwMode="auto">
          <a:xfrm>
            <a:off x="1955800" y="1392237"/>
            <a:ext cx="8212138" cy="1176338"/>
            <a:chOff x="340" y="854"/>
            <a:chExt cx="5173" cy="741"/>
          </a:xfrm>
        </p:grpSpPr>
        <p:graphicFrame>
          <p:nvGraphicFramePr>
            <p:cNvPr id="13342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518654"/>
                </p:ext>
              </p:extLst>
            </p:nvPr>
          </p:nvGraphicFramePr>
          <p:xfrm>
            <a:off x="340" y="877"/>
            <a:ext cx="5173" cy="7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9" name="Equation" r:id="rId7" imgW="3479760" imgH="482400" progId="Equation.3">
                    <p:embed/>
                  </p:oleObj>
                </mc:Choice>
                <mc:Fallback>
                  <p:oleObj name="Equation" r:id="rId7" imgW="347976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877"/>
                          <a:ext cx="5173" cy="7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43" name="Line 31"/>
            <p:cNvSpPr>
              <a:spLocks noChangeShapeType="1"/>
            </p:cNvSpPr>
            <p:nvPr/>
          </p:nvSpPr>
          <p:spPr bwMode="auto">
            <a:xfrm flipV="1">
              <a:off x="3946" y="967"/>
              <a:ext cx="408" cy="2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44" name="Line 32"/>
            <p:cNvSpPr>
              <a:spLocks noChangeShapeType="1"/>
            </p:cNvSpPr>
            <p:nvPr/>
          </p:nvSpPr>
          <p:spPr bwMode="auto">
            <a:xfrm flipV="1">
              <a:off x="4286" y="1308"/>
              <a:ext cx="408" cy="2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45" name="Line 33"/>
            <p:cNvSpPr>
              <a:spLocks noChangeShapeType="1"/>
            </p:cNvSpPr>
            <p:nvPr/>
          </p:nvSpPr>
          <p:spPr bwMode="auto">
            <a:xfrm flipV="1">
              <a:off x="4649" y="854"/>
              <a:ext cx="159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46" name="Line 34"/>
            <p:cNvSpPr>
              <a:spLocks noChangeShapeType="1"/>
            </p:cNvSpPr>
            <p:nvPr/>
          </p:nvSpPr>
          <p:spPr bwMode="auto">
            <a:xfrm flipV="1">
              <a:off x="4014" y="1330"/>
              <a:ext cx="159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3348" name="AutoShape 36"/>
          <p:cNvSpPr>
            <a:spLocks noChangeArrowheads="1"/>
          </p:cNvSpPr>
          <p:nvPr/>
        </p:nvSpPr>
        <p:spPr bwMode="auto">
          <a:xfrm>
            <a:off x="5808663" y="2827257"/>
            <a:ext cx="366960" cy="440769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auto">
          <a:xfrm>
            <a:off x="5808663" y="4684994"/>
            <a:ext cx="366960" cy="440769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545466"/>
              </p:ext>
            </p:extLst>
          </p:nvPr>
        </p:nvGraphicFramePr>
        <p:xfrm>
          <a:off x="2552701" y="1338271"/>
          <a:ext cx="7035800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3" imgW="3568680" imgH="507960" progId="Equation.3">
                  <p:embed/>
                </p:oleObj>
              </mc:Choice>
              <mc:Fallback>
                <p:oleObj name="Equation" r:id="rId3" imgW="3568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1" y="1338271"/>
                        <a:ext cx="7035800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827380"/>
              </p:ext>
            </p:extLst>
          </p:nvPr>
        </p:nvGraphicFramePr>
        <p:xfrm>
          <a:off x="3156075" y="2746962"/>
          <a:ext cx="60102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5" imgW="3047760" imgH="482400" progId="Equation.3">
                  <p:embed/>
                </p:oleObj>
              </mc:Choice>
              <mc:Fallback>
                <p:oleObj name="Equation" r:id="rId5" imgW="3047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075" y="2746962"/>
                        <a:ext cx="60102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099296"/>
              </p:ext>
            </p:extLst>
          </p:nvPr>
        </p:nvGraphicFramePr>
        <p:xfrm>
          <a:off x="3114060" y="4055420"/>
          <a:ext cx="60102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7" imgW="3047760" imgH="482400" progId="Equation.3">
                  <p:embed/>
                </p:oleObj>
              </mc:Choice>
              <mc:Fallback>
                <p:oleObj name="Equation" r:id="rId7" imgW="3047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060" y="4055420"/>
                        <a:ext cx="60102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849503"/>
              </p:ext>
            </p:extLst>
          </p:nvPr>
        </p:nvGraphicFramePr>
        <p:xfrm>
          <a:off x="3031899" y="5293115"/>
          <a:ext cx="6401350" cy="1076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9" imgW="2869920" imgH="482400" progId="Equation.3">
                  <p:embed/>
                </p:oleObj>
              </mc:Choice>
              <mc:Fallback>
                <p:oleObj name="Equation" r:id="rId9" imgW="2869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1899" y="5293115"/>
                        <a:ext cx="6401350" cy="1076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9726322" y="5831553"/>
            <a:ext cx="1476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n-US" dirty="0"/>
              <a:t>Σχέση  </a:t>
            </a:r>
            <a:r>
              <a:rPr lang="en-US" altLang="en-US" dirty="0"/>
              <a:t>6.26</a:t>
            </a:r>
            <a:endParaRPr lang="el-GR" altLang="en-US" dirty="0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5977733" y="2363614"/>
            <a:ext cx="333061" cy="362280"/>
          </a:xfrm>
          <a:prstGeom prst="downArrow">
            <a:avLst>
              <a:gd name="adj1" fmla="val 50000"/>
              <a:gd name="adj2" fmla="val 34203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5962258" y="3741599"/>
            <a:ext cx="298406" cy="276512"/>
          </a:xfrm>
          <a:prstGeom prst="downArrow">
            <a:avLst>
              <a:gd name="adj1" fmla="val 50000"/>
              <a:gd name="adj2" fmla="val 34203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5977733" y="5030010"/>
            <a:ext cx="282931" cy="284861"/>
          </a:xfrm>
          <a:prstGeom prst="downArrow">
            <a:avLst>
              <a:gd name="adj1" fmla="val 50000"/>
              <a:gd name="adj2" fmla="val 34203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96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Αριστοτέλειο Πανεπιστήμιο </a:t>
            </a:r>
            <a:r>
              <a:rPr lang="el-GR" sz="2000" dirty="0" err="1"/>
              <a:t>Θεσσαλονικης</a:t>
            </a:r>
            <a:r>
              <a:rPr lang="en-US" sz="2000" dirty="0"/>
              <a:t>, </a:t>
            </a:r>
            <a:r>
              <a:rPr lang="el-GR" sz="2000" dirty="0"/>
              <a:t>Παπαζάχος Κωνσταντίνος. </a:t>
            </a:r>
            <a:r>
              <a:rPr lang="el-GR" sz="2000" dirty="0" smtClean="0"/>
              <a:t>Κοντοπούλου Δέσποινα. «Άσκηση </a:t>
            </a:r>
            <a:r>
              <a:rPr lang="el-GR" sz="2000" dirty="0"/>
              <a:t>1: Σχέση γεωγραφικού-γεωκεντρικού πλάτους. Άσκηση 2: Μεταβολή </a:t>
            </a:r>
            <a:r>
              <a:rPr lang="el-GR" sz="2000" dirty="0" err="1"/>
              <a:t>βαρυτικού</a:t>
            </a:r>
            <a:r>
              <a:rPr lang="el-GR" sz="2000" dirty="0"/>
              <a:t> πεδίου στο ελλειψοειδές </a:t>
            </a:r>
            <a:r>
              <a:rPr lang="en-US" sz="2000" dirty="0"/>
              <a:t>WGS-84. </a:t>
            </a:r>
            <a:r>
              <a:rPr lang="el-GR" sz="2000" dirty="0"/>
              <a:t>Άσκηση 3: Ένταση πεδίου βαρύτητας για ελλειψοειδή Γη». Έκδοση: 1.0. Θεσσαλονίκη 2014. Διαθέσιμο από τη δικτυακή διεύθυνση: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eclass.auth.gr/courses/OCRS</a:t>
            </a:r>
            <a:r>
              <a:rPr lang="el-GR" sz="2000" smtClean="0">
                <a:hlinkClick r:id="rId4"/>
              </a:rPr>
              <a:t>519</a:t>
            </a:r>
            <a:r>
              <a:rPr lang="en-US" sz="2000" smtClean="0">
                <a:hlinkClick r:id="rId4"/>
              </a:rPr>
              <a:t>/</a:t>
            </a:r>
            <a:r>
              <a:rPr lang="el-GR" sz="2000" dirty="0"/>
              <a:t>.</a:t>
            </a:r>
          </a:p>
          <a:p>
            <a:pPr algn="just"/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967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72" y="3284985"/>
            <a:ext cx="1689703" cy="59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υλικό διατίθεται με τους όρους της άδειας χρήσης Creative </a:t>
            </a:r>
            <a:r>
              <a:rPr lang="el-GR" sz="2000" dirty="0" err="1"/>
              <a:t>Commons</a:t>
            </a:r>
            <a:r>
              <a:rPr lang="el-GR" sz="2000" dirty="0"/>
              <a:t> Αναφορά - Παρόμοια Διανομή [1] ή μεταγενέστερη, Διεθνής Έκδοση.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τα οποία εμπεριέχονται σε αυτό και τα οποία αναφέρονται μαζί με τους όρους χρήσης τους στο «Σημείωμα Χρήσης Έργων Τρίτων».  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spcBef>
                <a:spcPts val="1800"/>
              </a:spcBef>
              <a:buNone/>
            </a:pPr>
            <a:endParaRPr lang="el-GR" sz="1700" dirty="0">
              <a:latin typeface="Calibri" panose="020F050202020403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l-GR" sz="2000" dirty="0">
                <a:latin typeface="Calibri" panose="020F0502020204030204" pitchFamily="34" charset="0"/>
              </a:rPr>
              <a:t>Ο δικαιούχος μπορεί να παρέχει στον </a:t>
            </a:r>
            <a:r>
              <a:rPr lang="el-GR" sz="2000" dirty="0" err="1">
                <a:latin typeface="Calibri" panose="020F0502020204030204" pitchFamily="34" charset="0"/>
              </a:rPr>
              <a:t>αδειοδόχο</a:t>
            </a:r>
            <a:r>
              <a:rPr lang="el-GR" sz="2000" dirty="0">
                <a:latin typeface="Calibri" panose="020F0502020204030204" pitchFamily="34" charset="0"/>
              </a:rPr>
              <a:t> ξεχωριστή άδεια να χρησιμοποιεί το έργο για εμπορική χρήση, εφόσον αυτό του ζητηθεί.</a:t>
            </a:r>
            <a:r>
              <a:rPr lang="el-GR" sz="2000" dirty="0"/>
              <a:t>     </a:t>
            </a:r>
            <a:r>
              <a:rPr lang="el-GR" sz="2800" dirty="0"/>
              <a:t>          </a:t>
            </a:r>
          </a:p>
          <a:p>
            <a:pPr marL="0" indent="0">
              <a:buNone/>
            </a:pPr>
            <a:endParaRPr lang="el-GR" sz="1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1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1400" dirty="0">
                <a:latin typeface="Calibri" panose="020F0502020204030204" pitchFamily="34" charset="0"/>
              </a:rPr>
              <a:t>[1] </a:t>
            </a:r>
            <a:r>
              <a:rPr lang="el-GR" sz="1400" dirty="0">
                <a:latin typeface="Calibri" panose="020F0502020204030204" pitchFamily="34" charset="0"/>
                <a:hlinkClick r:id="rId5"/>
              </a:rPr>
              <a:t>http://creativecommons.org/licenses/by-</a:t>
            </a:r>
            <a:r>
              <a:rPr lang="en-US" sz="1400" dirty="0" err="1">
                <a:latin typeface="Calibri" panose="020F0502020204030204" pitchFamily="34" charset="0"/>
                <a:hlinkClick r:id="rId5"/>
              </a:rPr>
              <a:t>sa</a:t>
            </a:r>
            <a:r>
              <a:rPr lang="el-GR" sz="1400" dirty="0">
                <a:latin typeface="Calibri" panose="020F0502020204030204" pitchFamily="34" charset="0"/>
                <a:hlinkClick r:id="rId5"/>
              </a:rPr>
              <a:t>/4.0/</a:t>
            </a:r>
            <a:r>
              <a:rPr lang="el-GR" sz="1400" dirty="0">
                <a:latin typeface="Calibri" panose="020F0502020204030204" pitchFamily="34" charset="0"/>
                <a:hlinkClick r:id="rId6"/>
              </a:rPr>
              <a:t> </a:t>
            </a:r>
            <a:endParaRPr lang="el-GR" sz="14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72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http://www.lib.umich.edu/files/services/copyright/cc-by-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2400" y="4941888"/>
            <a:ext cx="1584176" cy="554266"/>
          </a:xfrm>
          <a:prstGeom prst="rect">
            <a:avLst/>
          </a:prstGeom>
          <a:noFill/>
        </p:spPr>
      </p:pic>
      <p:sp>
        <p:nvSpPr>
          <p:cNvPr id="17410" name="Subtitle 8"/>
          <p:cNvSpPr>
            <a:spLocks noGrp="1"/>
          </p:cNvSpPr>
          <p:nvPr>
            <p:ph idx="1"/>
          </p:nvPr>
        </p:nvSpPr>
        <p:spPr>
          <a:xfrm>
            <a:off x="1919536" y="1484784"/>
            <a:ext cx="8229600" cy="4760912"/>
          </a:xfrm>
        </p:spPr>
        <p:txBody>
          <a:bodyPr/>
          <a:lstStyle/>
          <a:p>
            <a:r>
              <a:rPr lang="el-GR" dirty="0" smtClean="0"/>
              <a:t>Το παρόν εκπαιδευτικό υλικό υπόκειται σε</a:t>
            </a:r>
            <a:r>
              <a:rPr lang="en-US" dirty="0" smtClean="0"/>
              <a:t> </a:t>
            </a:r>
            <a:r>
              <a:rPr lang="el-GR" dirty="0" smtClean="0"/>
              <a:t>άδειες χρήσης </a:t>
            </a:r>
            <a:r>
              <a:rPr lang="en-US" dirty="0" smtClean="0"/>
              <a:t>Creative Commons. </a:t>
            </a:r>
          </a:p>
          <a:p>
            <a:r>
              <a:rPr lang="el-GR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17412" name="Title 7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Άδειες Χρήσης</a:t>
            </a:r>
          </a:p>
        </p:txBody>
      </p:sp>
      <p:sp>
        <p:nvSpPr>
          <p:cNvPr id="17411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500525-0E54-41CE-88AB-DC30D3D1FEFF}" type="slidenum">
              <a:rPr lang="el-G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10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Τίτλος 6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dirty="0" smtClean="0"/>
              <a:t>Τέλος Ενότητας</a:t>
            </a:r>
          </a:p>
        </p:txBody>
      </p:sp>
      <p:sp>
        <p:nvSpPr>
          <p:cNvPr id="44035" name="Subtitle 2"/>
          <p:cNvSpPr>
            <a:spLocks noGrp="1"/>
          </p:cNvSpPr>
          <p:nvPr>
            <p:ph type="subTitle" idx="1"/>
          </p:nvPr>
        </p:nvSpPr>
        <p:spPr/>
        <p:txBody>
          <a:bodyPr anchor="b" anchorCtr="0"/>
          <a:lstStyle/>
          <a:p>
            <a:pPr algn="r"/>
            <a:r>
              <a:rPr lang="el-GR" dirty="0" smtClean="0"/>
              <a:t>Επεξεργασία: </a:t>
            </a:r>
            <a:r>
              <a:rPr lang="el-GR" dirty="0" err="1" smtClean="0"/>
              <a:t>Βεντούζη</a:t>
            </a:r>
            <a:r>
              <a:rPr lang="el-GR" dirty="0" smtClean="0"/>
              <a:t> Χρυσάνθη</a:t>
            </a:r>
          </a:p>
          <a:p>
            <a:pPr algn="r"/>
            <a:r>
              <a:rPr lang="el-GR" sz="2400" dirty="0"/>
              <a:t>Θεσσαλονίκη, </a:t>
            </a:r>
            <a:r>
              <a:rPr lang="el-GR" sz="2400" dirty="0" smtClean="0"/>
              <a:t>Δεκέμβριος 2015</a:t>
            </a:r>
            <a:endParaRPr lang="el-GR" sz="2400" dirty="0"/>
          </a:p>
        </p:txBody>
      </p:sp>
      <p:pic>
        <p:nvPicPr>
          <p:cNvPr id="11" name="Picture 17" descr="http://www.lib.umich.edu/files/services/copyright/cc-by-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2304" y="5922963"/>
            <a:ext cx="1584176" cy="554266"/>
          </a:xfrm>
          <a:prstGeom prst="rect">
            <a:avLst/>
          </a:prstGeom>
          <a:noFill/>
        </p:spPr>
      </p:pic>
      <p:pic>
        <p:nvPicPr>
          <p:cNvPr id="12" name="Picture 2" descr="Λογότυπο επιχειρησιακού προγράμματος εκπαίδευσης και δια βίου μάθησης&#10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8550" y="5624513"/>
            <a:ext cx="4914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782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/>
              <a:t>ια</a:t>
            </a:r>
            <a:r>
              <a:rPr lang="en-US" sz="2000" dirty="0" err="1"/>
              <a:t>τήρησης</a:t>
            </a:r>
            <a:r>
              <a:rPr lang="en-US" sz="2000" dirty="0"/>
              <a:t>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11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39863"/>
            <a:ext cx="8229600" cy="347821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Το έργο «Ανοικτά Ακαδημαϊκά Μαθήματα στο Αριστοτέλειο Πανεπιστήμιο Θεσσαλονίκης» έχει χρηματοδοτήσει μόνο την αναδιαμόρφωση του εκπαιδευτικού υλικού.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</p:txBody>
      </p:sp>
      <p:sp>
        <p:nvSpPr>
          <p:cNvPr id="1843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Χρηματοδότηση</a:t>
            </a:r>
          </a:p>
        </p:txBody>
      </p:sp>
      <p:sp>
        <p:nvSpPr>
          <p:cNvPr id="18435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8783AA-D93E-442E-AFC8-732163ADBBD0}" type="slidenum">
              <a:rPr lang="el-G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8437" name="Picture 2" descr="Λογότυπο επιχειρησιακού προγράμματος εκπαίδευσης και δια βίου μάθησης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6925" y="4918075"/>
            <a:ext cx="55181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010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991543" y="1440001"/>
            <a:ext cx="4046791" cy="4751387"/>
          </a:xfrm>
        </p:spPr>
        <p:txBody>
          <a:bodyPr>
            <a:normAutofit/>
          </a:bodyPr>
          <a:lstStyle/>
          <a:p>
            <a:r>
              <a:rPr lang="el-GR" dirty="0" smtClean="0"/>
              <a:t>Πολλά από </a:t>
            </a:r>
            <a:r>
              <a:rPr lang="el-GR" dirty="0"/>
              <a:t>τα σχήματα και όλες οι </a:t>
            </a:r>
            <a:r>
              <a:rPr lang="el-GR" dirty="0" smtClean="0"/>
              <a:t>ασκήσεις στην παρουσίαση αυτή </a:t>
            </a:r>
            <a:r>
              <a:rPr lang="el-GR" dirty="0"/>
              <a:t>προέρχονται από το </a:t>
            </a:r>
            <a:r>
              <a:rPr lang="el-GR" dirty="0" smtClean="0"/>
              <a:t>βιβλίο «Εισαγωγή στη Γεωφυσική</a:t>
            </a:r>
            <a:r>
              <a:rPr lang="el-GR" dirty="0"/>
              <a:t>» </a:t>
            </a:r>
            <a:r>
              <a:rPr lang="el-GR" dirty="0" smtClean="0"/>
              <a:t>των </a:t>
            </a:r>
            <a:r>
              <a:rPr lang="el-GR" dirty="0" err="1"/>
              <a:t>Hugh</a:t>
            </a:r>
            <a:r>
              <a:rPr lang="el-GR" dirty="0"/>
              <a:t> Young των </a:t>
            </a:r>
            <a:r>
              <a:rPr lang="el-GR" altLang="en-US" i="1" dirty="0"/>
              <a:t>Παπαζάχος και Παπαζάχος (2008) </a:t>
            </a:r>
            <a:r>
              <a:rPr lang="el-GR" dirty="0" smtClean="0"/>
              <a:t>Εκδόσεων Ζήτη (Β’ Έκδοση), </a:t>
            </a:r>
            <a:r>
              <a:rPr lang="el-GR" dirty="0"/>
              <a:t>οι οποίες μας επέτρεψαν τη χρήση των σχετικών σχημάτων και </a:t>
            </a:r>
            <a:r>
              <a:rPr lang="el-GR" dirty="0" smtClean="0"/>
              <a:t>ασκήσεων.</a:t>
            </a:r>
            <a:endParaRPr lang="el-GR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Ενημέρωση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2C1643A-8A4E-47A8-9A18-86E9FF0A48E0}" type="slidenum">
              <a:rPr lang="el-GR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6582321" y="1315017"/>
            <a:ext cx="3434890" cy="4876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308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424114" y="1773239"/>
            <a:ext cx="7331075" cy="1946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 altLang="en-US" sz="2400" dirty="0"/>
              <a:t>Να υπολογισθεί το </a:t>
            </a:r>
            <a:r>
              <a:rPr lang="el-GR" altLang="en-US" sz="2400" b="1" dirty="0"/>
              <a:t>γεωγραφικό πλάτος</a:t>
            </a:r>
            <a:r>
              <a:rPr lang="el-GR" altLang="en-US" sz="2400" dirty="0"/>
              <a:t>, </a:t>
            </a:r>
            <a:r>
              <a:rPr lang="el-GR" altLang="en-US" sz="2400" b="1" dirty="0"/>
              <a:t>ξ</a:t>
            </a:r>
            <a:r>
              <a:rPr lang="el-GR" altLang="en-US" sz="2400" dirty="0"/>
              <a:t>, για 10 διαφορετικές τιμές του </a:t>
            </a:r>
            <a:r>
              <a:rPr lang="el-GR" altLang="en-US" sz="2400" b="1" dirty="0"/>
              <a:t>γεωκεντρικού πλάτους</a:t>
            </a:r>
            <a:r>
              <a:rPr lang="el-GR" altLang="en-US" sz="2400" dirty="0"/>
              <a:t>, </a:t>
            </a:r>
            <a:r>
              <a:rPr lang="el-GR" altLang="en-US" sz="2400" b="1" dirty="0"/>
              <a:t>φ</a:t>
            </a:r>
            <a:r>
              <a:rPr lang="el-GR" altLang="en-US" sz="2400" dirty="0"/>
              <a:t>, (φ=0</a:t>
            </a:r>
            <a:r>
              <a:rPr lang="el-GR" altLang="en-US" sz="2400" baseline="30000" dirty="0"/>
              <a:t>0</a:t>
            </a:r>
            <a:r>
              <a:rPr lang="el-GR" altLang="en-US" sz="2400" dirty="0"/>
              <a:t>, 10</a:t>
            </a:r>
            <a:r>
              <a:rPr lang="el-GR" altLang="en-US" sz="2400" baseline="30000" dirty="0"/>
              <a:t>0</a:t>
            </a:r>
            <a:r>
              <a:rPr lang="el-GR" altLang="en-US" sz="2400" dirty="0"/>
              <a:t>, 20</a:t>
            </a:r>
            <a:r>
              <a:rPr lang="el-GR" altLang="en-US" sz="2400" baseline="30000" dirty="0"/>
              <a:t>0</a:t>
            </a:r>
            <a:r>
              <a:rPr lang="el-GR" altLang="en-US" sz="2400" dirty="0"/>
              <a:t>, ... 90</a:t>
            </a:r>
            <a:r>
              <a:rPr lang="el-GR" altLang="en-US" sz="2400" baseline="30000" dirty="0"/>
              <a:t>0</a:t>
            </a:r>
            <a:r>
              <a:rPr lang="el-GR" altLang="en-US" sz="2400" dirty="0"/>
              <a:t>) και να γίνει η γραφική παράσταση των διαφορών (ξ-φ) σε συνάρτηση με το (φ) με βάση το ελλειψοειδές </a:t>
            </a:r>
            <a:r>
              <a:rPr lang="en-US" altLang="en-US" sz="2400" dirty="0"/>
              <a:t>WGS84 </a:t>
            </a:r>
            <a:r>
              <a:rPr lang="el-GR" altLang="en-US" sz="2400" dirty="0"/>
              <a:t>.</a:t>
            </a:r>
            <a:endParaRPr lang="en-GB" alt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ΑΣΚΗΣΗ  6.9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38988" y="4737232"/>
            <a:ext cx="3277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f</a:t>
            </a:r>
            <a:r>
              <a:rPr lang="el-GR" altLang="en-US" b="1" dirty="0" smtClean="0"/>
              <a:t> </a:t>
            </a:r>
            <a:r>
              <a:rPr lang="en-US" altLang="en-US" dirty="0" smtClean="0"/>
              <a:t>: </a:t>
            </a:r>
            <a:r>
              <a:rPr lang="el-GR" altLang="en-US" dirty="0" smtClean="0"/>
              <a:t>Πλάτυνση Γης = 1/298,2</a:t>
            </a:r>
            <a:r>
              <a:rPr lang="en-US" altLang="en-US" dirty="0" smtClean="0"/>
              <a:t>57224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7501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3505200" y="1868016"/>
            <a:ext cx="5181600" cy="3581400"/>
            <a:chOff x="1392" y="1056"/>
            <a:chExt cx="3264" cy="2256"/>
          </a:xfrm>
        </p:grpSpPr>
        <p:sp>
          <p:nvSpPr>
            <p:cNvPr id="3074" name="Oval 2"/>
            <p:cNvSpPr>
              <a:spLocks noChangeArrowheads="1"/>
            </p:cNvSpPr>
            <p:nvPr/>
          </p:nvSpPr>
          <p:spPr bwMode="auto">
            <a:xfrm>
              <a:off x="1392" y="1200"/>
              <a:ext cx="3024" cy="21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" name="Line 3"/>
            <p:cNvSpPr>
              <a:spLocks noChangeShapeType="1"/>
            </p:cNvSpPr>
            <p:nvPr/>
          </p:nvSpPr>
          <p:spPr bwMode="auto">
            <a:xfrm>
              <a:off x="1392" y="2256"/>
              <a:ext cx="30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2880" y="1200"/>
              <a:ext cx="0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 flipV="1">
              <a:off x="2880" y="1392"/>
              <a:ext cx="864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7"/>
            <p:cNvSpPr>
              <a:spLocks noChangeShapeType="1"/>
            </p:cNvSpPr>
            <p:nvPr/>
          </p:nvSpPr>
          <p:spPr bwMode="auto">
            <a:xfrm rot="488914">
              <a:off x="2736" y="1056"/>
              <a:ext cx="192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8"/>
            <p:cNvSpPr>
              <a:spLocks noChangeShapeType="1"/>
            </p:cNvSpPr>
            <p:nvPr/>
          </p:nvSpPr>
          <p:spPr bwMode="auto">
            <a:xfrm flipV="1">
              <a:off x="3360" y="1392"/>
              <a:ext cx="384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3504" y="1968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n-US" sz="2400" b="1"/>
                <a:t>ξ</a:t>
              </a:r>
              <a:endParaRPr lang="en-GB" altLang="en-US" sz="2400" b="1"/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2976" y="2016"/>
              <a:ext cx="2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n-US" sz="2400" b="1" dirty="0"/>
                <a:t>φ</a:t>
              </a:r>
              <a:endParaRPr lang="en-GB" altLang="en-US" sz="2400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8925212" y="5155164"/>
            <a:ext cx="2388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dirty="0" smtClean="0"/>
              <a:t>φ : Γεωκεντρικό πλάτος</a:t>
            </a:r>
            <a:endParaRPr lang="en-GB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8967211" y="5672916"/>
            <a:ext cx="2304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dirty="0" smtClean="0"/>
              <a:t>ξ : Γεωγραφικό πλάτος</a:t>
            </a:r>
            <a:endParaRPr lang="en-GB" alt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ΑΣΚΗΣΗ  6.9</a:t>
            </a:r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56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440733" y="1543258"/>
            <a:ext cx="167640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400" dirty="0"/>
              <a:t>Σχέση  </a:t>
            </a:r>
            <a:r>
              <a:rPr lang="en-US" altLang="en-US" sz="2400" dirty="0"/>
              <a:t>6</a:t>
            </a:r>
            <a:r>
              <a:rPr lang="el-GR" altLang="en-US" sz="2400" dirty="0"/>
              <a:t>.2</a:t>
            </a:r>
            <a:r>
              <a:rPr lang="en-US" altLang="en-US" sz="2400" dirty="0" smtClean="0"/>
              <a:t>9:</a:t>
            </a:r>
            <a:endParaRPr lang="en-GB" altLang="en-US" sz="2400" dirty="0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676647"/>
              </p:ext>
            </p:extLst>
          </p:nvPr>
        </p:nvGraphicFramePr>
        <p:xfrm>
          <a:off x="5069234" y="2707928"/>
          <a:ext cx="2018606" cy="903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3" imgW="965160" imgH="431640" progId="Equation.3">
                  <p:embed/>
                </p:oleObj>
              </mc:Choice>
              <mc:Fallback>
                <p:oleObj name="Equation" r:id="rId3" imgW="965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9234" y="2707928"/>
                        <a:ext cx="2018606" cy="9039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AutoShape 5"/>
          <p:cNvSpPr>
            <a:spLocks noChangeArrowheads="1"/>
          </p:cNvSpPr>
          <p:nvPr/>
        </p:nvSpPr>
        <p:spPr bwMode="auto">
          <a:xfrm rot="5395079">
            <a:off x="5932667" y="2254796"/>
            <a:ext cx="489747" cy="22188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78933" y="4537701"/>
            <a:ext cx="6019800" cy="850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n-US" sz="2400" dirty="0"/>
              <a:t>Για 10 τιμές του «</a:t>
            </a:r>
            <a:r>
              <a:rPr lang="el-GR" altLang="en-US" sz="2400" b="1" dirty="0"/>
              <a:t>φ</a:t>
            </a:r>
            <a:r>
              <a:rPr lang="el-GR" altLang="en-US" sz="2400" dirty="0"/>
              <a:t>» θα υπολογίσετε 10 τιμές του «ξ» και </a:t>
            </a:r>
            <a:r>
              <a:rPr lang="el-GR" altLang="en-US" sz="2400" dirty="0" err="1"/>
              <a:t>εξ’αυτού</a:t>
            </a:r>
            <a:r>
              <a:rPr lang="el-GR" altLang="en-US" sz="2400" dirty="0"/>
              <a:t> τις διαφορές «</a:t>
            </a:r>
            <a:r>
              <a:rPr lang="el-GR" altLang="en-US" sz="2400" b="1" dirty="0"/>
              <a:t>ξ-φ</a:t>
            </a:r>
            <a:r>
              <a:rPr lang="el-GR" altLang="en-US" sz="2400" dirty="0"/>
              <a:t>»</a:t>
            </a:r>
            <a:endParaRPr lang="en-GB" altLang="en-US" sz="2400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498133" y="5486078"/>
            <a:ext cx="3200400" cy="4619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dist="107763" dir="81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400">
                <a:latin typeface="Times New Roman" panose="02020603050405020304" pitchFamily="18" charset="0"/>
              </a:rPr>
              <a:t>(φ=0</a:t>
            </a:r>
            <a:r>
              <a:rPr lang="el-GR" altLang="en-US" sz="2400" baseline="30000">
                <a:latin typeface="Times New Roman" panose="02020603050405020304" pitchFamily="18" charset="0"/>
              </a:rPr>
              <a:t>0</a:t>
            </a:r>
            <a:r>
              <a:rPr lang="el-GR" altLang="en-US" sz="2400">
                <a:latin typeface="Times New Roman" panose="02020603050405020304" pitchFamily="18" charset="0"/>
              </a:rPr>
              <a:t>, 10</a:t>
            </a:r>
            <a:r>
              <a:rPr lang="el-GR" altLang="en-US" sz="2400" baseline="30000">
                <a:latin typeface="Times New Roman" panose="02020603050405020304" pitchFamily="18" charset="0"/>
              </a:rPr>
              <a:t>0</a:t>
            </a:r>
            <a:r>
              <a:rPr lang="el-GR" altLang="en-US" sz="2400">
                <a:latin typeface="Times New Roman" panose="02020603050405020304" pitchFamily="18" charset="0"/>
              </a:rPr>
              <a:t>, 20</a:t>
            </a:r>
            <a:r>
              <a:rPr lang="el-GR" altLang="en-US" sz="2400" baseline="30000">
                <a:latin typeface="Times New Roman" panose="02020603050405020304" pitchFamily="18" charset="0"/>
              </a:rPr>
              <a:t>0</a:t>
            </a:r>
            <a:r>
              <a:rPr lang="el-GR" altLang="en-US" sz="2400">
                <a:latin typeface="Times New Roman" panose="02020603050405020304" pitchFamily="18" charset="0"/>
              </a:rPr>
              <a:t>, ... 90</a:t>
            </a:r>
            <a:r>
              <a:rPr lang="el-GR" altLang="en-US" sz="2400" baseline="30000">
                <a:latin typeface="Times New Roman" panose="02020603050405020304" pitchFamily="18" charset="0"/>
              </a:rPr>
              <a:t>0</a:t>
            </a:r>
            <a:r>
              <a:rPr lang="el-GR" altLang="en-US" sz="2400">
                <a:latin typeface="Times New Roman" panose="02020603050405020304" pitchFamily="18" charset="0"/>
              </a:rPr>
              <a:t>)</a:t>
            </a: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066250" y="3749398"/>
            <a:ext cx="4493079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/>
              <a:t>f</a:t>
            </a:r>
            <a:r>
              <a:rPr lang="el-GR" altLang="en-US" sz="2400" b="1" dirty="0"/>
              <a:t> </a:t>
            </a:r>
            <a:r>
              <a:rPr lang="en-US" altLang="en-US" sz="2400" dirty="0"/>
              <a:t>: </a:t>
            </a:r>
            <a:r>
              <a:rPr lang="el-GR" altLang="en-US" sz="2400" dirty="0"/>
              <a:t>Πλάτυνση Γης = 1/298,2</a:t>
            </a:r>
            <a:r>
              <a:rPr lang="en-US" altLang="en-US" sz="2400" dirty="0"/>
              <a:t>57224</a:t>
            </a:r>
            <a:endParaRPr lang="en-GB" altLang="en-US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ΑΣΚΗΣΗ  6.9</a:t>
            </a:r>
            <a:r>
              <a:rPr lang="en-US" dirty="0" smtClean="0"/>
              <a:t>A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064092"/>
              </p:ext>
            </p:extLst>
          </p:nvPr>
        </p:nvGraphicFramePr>
        <p:xfrm>
          <a:off x="4549115" y="1388379"/>
          <a:ext cx="3256851" cy="625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5" imgW="1257120" imgH="241200" progId="Equation.3">
                  <p:embed/>
                </p:oleObj>
              </mc:Choice>
              <mc:Fallback>
                <p:oleObj name="Equation" r:id="rId5" imgW="12571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49115" y="1388379"/>
                        <a:ext cx="3256851" cy="625052"/>
                      </a:xfrm>
                      <a:prstGeom prst="rect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87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x_L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205039"/>
            <a:ext cx="3887788" cy="37163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358133" y="1456228"/>
            <a:ext cx="7628731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400" dirty="0"/>
              <a:t>Χαρτογράφηση της ποσότητας </a:t>
            </a:r>
            <a:r>
              <a:rPr lang="el-GR" altLang="en-US" sz="2400" b="1" dirty="0"/>
              <a:t>ξ-φ</a:t>
            </a:r>
            <a:r>
              <a:rPr lang="el-GR" altLang="en-US" sz="2400" dirty="0"/>
              <a:t> σε συνάρτηση με το </a:t>
            </a:r>
            <a:r>
              <a:rPr lang="el-GR" altLang="en-US" sz="2400" b="1" dirty="0"/>
              <a:t>φ</a:t>
            </a:r>
            <a:endParaRPr lang="en-GB" altLang="en-US" sz="24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ΑΣΚΗΣΗ  6.9</a:t>
            </a:r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022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781300" y="2012303"/>
            <a:ext cx="6629400" cy="26765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l-GR" altLang="en-US" sz="2400" dirty="0"/>
              <a:t>Με τις σχέσεις του ίδιου ελλειψοειδούς </a:t>
            </a:r>
            <a:r>
              <a:rPr lang="en-US" altLang="en-US" sz="2400" dirty="0"/>
              <a:t>WGS84</a:t>
            </a:r>
            <a:r>
              <a:rPr lang="el-GR" altLang="en-US" sz="2400" dirty="0"/>
              <a:t> να υπολογιστεί η τιμή της έντασης του πεδίου βαρύτητας, </a:t>
            </a:r>
            <a:r>
              <a:rPr lang="el-GR" altLang="en-US" sz="2400" dirty="0" err="1"/>
              <a:t>γ</a:t>
            </a:r>
            <a:r>
              <a:rPr lang="el-GR" altLang="en-US" sz="2400" baseline="-25000" dirty="0" err="1"/>
              <a:t>ο</a:t>
            </a:r>
            <a:r>
              <a:rPr lang="el-GR" altLang="en-US" sz="2400" dirty="0"/>
              <a:t>, πάνω στο ελλειψοειδές από περιστροφή για τις ίδιες τιμές του γεωγραφικού πλάτους και να γίνει γραφική παράσταση των μεταβολών της έντασης σε συνάρτηση με το γεωγραφικό πλάτος.  </a:t>
            </a:r>
            <a:endParaRPr lang="en-GB" alt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ΑΣΚΗΣΗ  </a:t>
            </a:r>
            <a:r>
              <a:rPr lang="el-GR" dirty="0" smtClean="0"/>
              <a:t>6.9</a:t>
            </a:r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083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4.602"/>
  <p:tag name="ISPRING_CUSTOM_TIMING_USED" val="1"/>
  <p:tag name="ISPRING_SLIDE_ID" val="{295B122A-8B08-4289-BC04-C955A53CCAB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.598"/>
  <p:tag name="ISPRING_CUSTOM_TIMING_USED" val="1"/>
  <p:tag name="ISPRING_SLIDE_ID" val="{48EBD0AD-1436-4484-8D22-16D88AF2370B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.4"/>
  <p:tag name="ISPRING_CUSTOM_TIMING_USED" val="1"/>
  <p:tag name="ISPRING_SLIDE_ID" val="{557B831B-0CCB-4EE3-A482-DE5D7756FE5C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527.613"/>
  <p:tag name="ISPRING_CUSTOM_TIMING_USED" val="1"/>
  <p:tag name="ISPRING_SLIDE_ID" val="{458B06B2-D456-4B40-BC78-F2BECBD21BCB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F1F6B265-4FD5-42A8-8C33-F91BF278EC77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897ABBFB-9E22-4675-AF51-7FC3410AC35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E906E85F-4D39-450A-9ED2-D8B3AAB5D2BC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952B194D-E596-47ED-9CBC-4BF2A0D18C99}"/>
</p:tagLst>
</file>

<file path=ppt/theme/theme1.xml><?xml version="1.0" encoding="utf-8"?>
<a:theme xmlns:a="http://schemas.openxmlformats.org/drawingml/2006/main" name="Opencourses AUTh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753</Words>
  <Application>Microsoft Office PowerPoint</Application>
  <PresentationFormat>Widescreen</PresentationFormat>
  <Paragraphs>101</Paragraphs>
  <Slides>21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 Unicode MS</vt:lpstr>
      <vt:lpstr>55 Helvetica Roman</vt:lpstr>
      <vt:lpstr>Arial</vt:lpstr>
      <vt:lpstr>Calibri</vt:lpstr>
      <vt:lpstr>Century Gothic</vt:lpstr>
      <vt:lpstr>Courier New</vt:lpstr>
      <vt:lpstr>Garamond</vt:lpstr>
      <vt:lpstr>Times New Roman</vt:lpstr>
      <vt:lpstr>Wingdings</vt:lpstr>
      <vt:lpstr>Opencourses AUTh Template</vt:lpstr>
      <vt:lpstr>Equation</vt:lpstr>
      <vt:lpstr>ΕΙΣΑΓΩΓΗ ΣΤΗ ΓΕΩΦΥΣΙΚΗ</vt:lpstr>
      <vt:lpstr>Άδειες Χρήσης</vt:lpstr>
      <vt:lpstr>Χρηματοδότηση</vt:lpstr>
      <vt:lpstr>Ενημέρωση</vt:lpstr>
      <vt:lpstr>ΑΣΚΗΣΗ  6.9A</vt:lpstr>
      <vt:lpstr>ΑΣΚΗΣΗ  6.9A</vt:lpstr>
      <vt:lpstr>ΑΣΚΗΣΗ  6.9A</vt:lpstr>
      <vt:lpstr>ΑΣΚΗΣΗ  6.9A</vt:lpstr>
      <vt:lpstr>ΑΣΚΗΣΗ  6.9B</vt:lpstr>
      <vt:lpstr>ΑΣΚΗΣΗ  6.9B</vt:lpstr>
      <vt:lpstr>ΑΣΚΗΣΗ  6.9B</vt:lpstr>
      <vt:lpstr>ΑΣΚΗΣΗ  6.9B</vt:lpstr>
      <vt:lpstr>ΑΣΚΗΣΗ    6.10</vt:lpstr>
      <vt:lpstr>ΑΣΚΗΣΗ    6.10</vt:lpstr>
      <vt:lpstr>ΑΣΚΗΣΗ    6.10</vt:lpstr>
      <vt:lpstr>PowerPoint Presentation</vt:lpstr>
      <vt:lpstr>PowerPoint Presentation</vt:lpstr>
      <vt:lpstr>Σημείωμα Αναφοράς</vt:lpstr>
      <vt:lpstr>Σημείωμα Αδειοδότησης</vt:lpstr>
      <vt:lpstr>Τέλος Ενότητας</vt:lpstr>
      <vt:lpstr>Διατήρηση Σημειωμάτων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ΣΤΗ ΓΕΩΦΥΣΙΚΗ</dc:title>
  <dc:creator>CHRISA VENTOUZI</dc:creator>
  <cp:lastModifiedBy>CHRISA VENTOUZI</cp:lastModifiedBy>
  <cp:revision>12</cp:revision>
  <dcterms:created xsi:type="dcterms:W3CDTF">2015-12-15T09:33:27Z</dcterms:created>
  <dcterms:modified xsi:type="dcterms:W3CDTF">2016-02-17T15:40:05Z</dcterms:modified>
</cp:coreProperties>
</file>