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6.xml" ContentType="application/vnd.openxmlformats-officedocument.presentationml.tags+xml"/>
  <Override PartName="/ppt/notesSlides/notesSlide74.xml" ContentType="application/vnd.openxmlformats-officedocument.presentationml.notesSlide+xml"/>
  <Override PartName="/ppt/tags/tag7.xml" ContentType="application/vnd.openxmlformats-officedocument.presentationml.tags+xml"/>
  <Override PartName="/ppt/notesSlides/notesSlide75.xml" ContentType="application/vnd.openxmlformats-officedocument.presentationml.notesSlide+xml"/>
  <Override PartName="/ppt/tags/tag8.xml" ContentType="application/vnd.openxmlformats-officedocument.presentationml.tags+xml"/>
  <Override PartName="/ppt/notesSlides/notesSlide76.xml" ContentType="application/vnd.openxmlformats-officedocument.presentationml.notesSlide+xml"/>
  <Override PartName="/ppt/tags/tag9.xml" ContentType="application/vnd.openxmlformats-officedocument.presentationml.tags+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7"/>
  </p:notesMasterIdLst>
  <p:sldIdLst>
    <p:sldId id="257" r:id="rId2"/>
    <p:sldId id="258" r:id="rId3"/>
    <p:sldId id="259" r:id="rId4"/>
    <p:sldId id="377"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2" r:id="rId34"/>
    <p:sldId id="294" r:id="rId35"/>
    <p:sldId id="295" r:id="rId36"/>
    <p:sldId id="296" r:id="rId37"/>
    <p:sldId id="297" r:id="rId38"/>
    <p:sldId id="298" r:id="rId39"/>
    <p:sldId id="299" r:id="rId40"/>
    <p:sldId id="300" r:id="rId41"/>
    <p:sldId id="301" r:id="rId42"/>
    <p:sldId id="302" r:id="rId43"/>
    <p:sldId id="303" r:id="rId44"/>
    <p:sldId id="304" r:id="rId45"/>
    <p:sldId id="382"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83" r:id="rId96"/>
    <p:sldId id="388" r:id="rId97"/>
    <p:sldId id="354" r:id="rId98"/>
    <p:sldId id="384" r:id="rId99"/>
    <p:sldId id="355" r:id="rId100"/>
    <p:sldId id="385" r:id="rId101"/>
    <p:sldId id="356" r:id="rId102"/>
    <p:sldId id="386" r:id="rId103"/>
    <p:sldId id="389" r:id="rId104"/>
    <p:sldId id="390" r:id="rId105"/>
    <p:sldId id="391" r:id="rId106"/>
    <p:sldId id="392" r:id="rId107"/>
    <p:sldId id="393" r:id="rId108"/>
    <p:sldId id="394" r:id="rId109"/>
    <p:sldId id="395" r:id="rId110"/>
    <p:sldId id="396" r:id="rId111"/>
    <p:sldId id="397" r:id="rId112"/>
    <p:sldId id="398" r:id="rId113"/>
    <p:sldId id="399" r:id="rId114"/>
    <p:sldId id="400" r:id="rId115"/>
    <p:sldId id="401" r:id="rId116"/>
    <p:sldId id="402" r:id="rId117"/>
    <p:sldId id="357" r:id="rId118"/>
    <p:sldId id="358" r:id="rId119"/>
    <p:sldId id="360" r:id="rId120"/>
    <p:sldId id="361" r:id="rId121"/>
    <p:sldId id="362" r:id="rId122"/>
    <p:sldId id="363" r:id="rId123"/>
    <p:sldId id="364" r:id="rId124"/>
    <p:sldId id="365" r:id="rId125"/>
    <p:sldId id="366" r:id="rId126"/>
    <p:sldId id="367" r:id="rId127"/>
    <p:sldId id="368" r:id="rId128"/>
    <p:sldId id="369" r:id="rId129"/>
    <p:sldId id="370" r:id="rId130"/>
    <p:sldId id="403" r:id="rId131"/>
    <p:sldId id="371" r:id="rId132"/>
    <p:sldId id="372" r:id="rId133"/>
    <p:sldId id="404" r:id="rId134"/>
    <p:sldId id="405" r:id="rId135"/>
    <p:sldId id="406" r:id="rId136"/>
    <p:sldId id="373" r:id="rId137"/>
    <p:sldId id="407" r:id="rId138"/>
    <p:sldId id="374" r:id="rId139"/>
    <p:sldId id="408" r:id="rId140"/>
    <p:sldId id="409" r:id="rId141"/>
    <p:sldId id="410" r:id="rId142"/>
    <p:sldId id="378" r:id="rId143"/>
    <p:sldId id="379" r:id="rId144"/>
    <p:sldId id="380" r:id="rId145"/>
    <p:sldId id="381" r:id="rId146"/>
  </p:sldIdLst>
  <p:sldSz cx="12192000" cy="6858000"/>
  <p:notesSz cx="6858000" cy="9144000"/>
  <p:custDataLst>
    <p:tags r:id="rId1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FD3329-A511-4743-AD70-CDF96FA10923}" type="datetimeFigureOut">
              <a:rPr lang="en-US" smtClean="0"/>
              <a:t>17-Feb-16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D94200-550E-4004-B331-DD78CEDF652F}" type="slidenum">
              <a:rPr lang="en-US" smtClean="0"/>
              <a:t>‹#›</a:t>
            </a:fld>
            <a:endParaRPr lang="en-US"/>
          </a:p>
        </p:txBody>
      </p:sp>
    </p:spTree>
    <p:extLst>
      <p:ext uri="{BB962C8B-B14F-4D97-AF65-F5344CB8AC3E}">
        <p14:creationId xmlns:p14="http://schemas.microsoft.com/office/powerpoint/2010/main" val="1975796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Θέση εικόνας διαφάνειας 1"/>
          <p:cNvSpPr>
            <a:spLocks noGrp="1" noRot="1" noChangeAspect="1" noTextEdit="1"/>
          </p:cNvSpPr>
          <p:nvPr>
            <p:ph type="sldImg"/>
          </p:nvPr>
        </p:nvSpPr>
        <p:spPr bwMode="auto">
          <a:noFill/>
          <a:ln>
            <a:solidFill>
              <a:srgbClr val="000000"/>
            </a:solidFill>
            <a:miter lim="800000"/>
            <a:headEnd/>
            <a:tailEnd/>
          </a:ln>
        </p:spPr>
      </p:sp>
      <p:sp>
        <p:nvSpPr>
          <p:cNvPr id="46083"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endParaRPr lang="el-GR" smtClean="0">
              <a:solidFill>
                <a:srgbClr val="FF0000"/>
              </a:solidFill>
            </a:endParaRPr>
          </a:p>
        </p:txBody>
      </p:sp>
      <p:sp>
        <p:nvSpPr>
          <p:cNvPr id="46084" name="Θέση αριθμού διαφάνειας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DF7863-645E-4CC6-8474-56C8216B595F}" type="slidenum">
              <a:rPr lang="el-GR"/>
              <a:pPr fontAlgn="base">
                <a:spcBef>
                  <a:spcPct val="0"/>
                </a:spcBef>
                <a:spcAft>
                  <a:spcPct val="0"/>
                </a:spcAft>
              </a:pPr>
              <a:t>1</a:t>
            </a:fld>
            <a:endParaRPr lang="el-GR"/>
          </a:p>
        </p:txBody>
      </p:sp>
    </p:spTree>
    <p:extLst>
      <p:ext uri="{BB962C8B-B14F-4D97-AF65-F5344CB8AC3E}">
        <p14:creationId xmlns:p14="http://schemas.microsoft.com/office/powerpoint/2010/main" val="2005419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486975E-369F-4ED0-9C76-990719FB8A7A}" type="slidenum">
              <a:rPr lang="en-US" altLang="en-US"/>
              <a:pPr eaLnBrk="1" hangingPunct="1"/>
              <a:t>26</a:t>
            </a:fld>
            <a:endParaRPr lang="en-US" altLang="en-US"/>
          </a:p>
        </p:txBody>
      </p:sp>
      <p:sp>
        <p:nvSpPr>
          <p:cNvPr id="12902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902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tLang="en-US" smtClean="0"/>
              <a:t>Copyrighted images in this presentation are used by permission. See final slide for key to abbreviations. Image credit for this slide: NASA/JPL (photo montage and artist’s concept)</a:t>
            </a:r>
          </a:p>
        </p:txBody>
      </p:sp>
    </p:spTree>
    <p:extLst>
      <p:ext uri="{BB962C8B-B14F-4D97-AF65-F5344CB8AC3E}">
        <p14:creationId xmlns:p14="http://schemas.microsoft.com/office/powerpoint/2010/main" val="3437484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25C14E-EFE4-466F-B180-860760E0EB42}" type="slidenum">
              <a:rPr lang="en-US" altLang="en-US"/>
              <a:pPr eaLnBrk="1" hangingPunct="1"/>
              <a:t>27</a:t>
            </a:fld>
            <a:endParaRPr lang="en-US" altLang="en-US"/>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NASA/JPL/SwRI (Cassini mission)</a:t>
            </a:r>
          </a:p>
        </p:txBody>
      </p:sp>
    </p:spTree>
    <p:extLst>
      <p:ext uri="{BB962C8B-B14F-4D97-AF65-F5344CB8AC3E}">
        <p14:creationId xmlns:p14="http://schemas.microsoft.com/office/powerpoint/2010/main" val="275533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A09A0E9-68CE-4B2D-A484-57DBC80A09E4}" type="slidenum">
              <a:rPr lang="en-US" altLang="en-US"/>
              <a:pPr eaLnBrk="1" hangingPunct="1"/>
              <a:t>29</a:t>
            </a:fld>
            <a:endParaRPr lang="en-US" altLang="en-US"/>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and copyright: Michael Wilson</a:t>
            </a:r>
          </a:p>
        </p:txBody>
      </p:sp>
    </p:spTree>
    <p:extLst>
      <p:ext uri="{BB962C8B-B14F-4D97-AF65-F5344CB8AC3E}">
        <p14:creationId xmlns:p14="http://schemas.microsoft.com/office/powerpoint/2010/main" val="583070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C7CA54F-C845-43AF-BCC4-167CE380269A}" type="slidenum">
              <a:rPr lang="en-US" altLang="en-US"/>
              <a:pPr eaLnBrk="1" hangingPunct="1"/>
              <a:t>31</a:t>
            </a:fld>
            <a:endParaRPr lang="en-US" altLang="en-US"/>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Image credit: SOHO (ESA &amp; NASA)</a:t>
            </a:r>
          </a:p>
        </p:txBody>
      </p:sp>
    </p:spTree>
    <p:extLst>
      <p:ext uri="{BB962C8B-B14F-4D97-AF65-F5344CB8AC3E}">
        <p14:creationId xmlns:p14="http://schemas.microsoft.com/office/powerpoint/2010/main" val="912929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55EF9EF-1722-4211-834F-8D2D6055A755}" type="slidenum">
              <a:rPr lang="en-US" altLang="en-US"/>
              <a:pPr eaLnBrk="1" hangingPunct="1"/>
              <a:t>32</a:t>
            </a:fld>
            <a:endParaRPr lang="en-US" altLang="en-US"/>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Image credit: SOHO (ESA &amp; NASA)</a:t>
            </a:r>
          </a:p>
        </p:txBody>
      </p:sp>
    </p:spTree>
    <p:extLst>
      <p:ext uri="{BB962C8B-B14F-4D97-AF65-F5344CB8AC3E}">
        <p14:creationId xmlns:p14="http://schemas.microsoft.com/office/powerpoint/2010/main" val="2076514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4D2DF01-FE0A-4ED8-AB7D-7FB47F49C782}" type="slidenum">
              <a:rPr lang="en-US" altLang="en-US"/>
              <a:pPr eaLnBrk="1" hangingPunct="1"/>
              <a:t>33</a:t>
            </a:fld>
            <a:endParaRPr lang="en-US" altLang="en-US"/>
          </a:p>
        </p:txBody>
      </p:sp>
      <p:sp>
        <p:nvSpPr>
          <p:cNvPr id="1361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Image credit: SOHO (ESA &amp; NASA)</a:t>
            </a:r>
          </a:p>
        </p:txBody>
      </p:sp>
    </p:spTree>
    <p:extLst>
      <p:ext uri="{BB962C8B-B14F-4D97-AF65-F5344CB8AC3E}">
        <p14:creationId xmlns:p14="http://schemas.microsoft.com/office/powerpoint/2010/main" val="785051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3DBC17B-FA64-4F0E-BEA7-F860ACA779A8}" type="slidenum">
              <a:rPr lang="en-US" altLang="en-US"/>
              <a:pPr eaLnBrk="1" hangingPunct="1"/>
              <a:t>34</a:t>
            </a:fld>
            <a:endParaRPr lang="en-US" altLang="en-US"/>
          </a:p>
        </p:txBody>
      </p:sp>
      <p:sp>
        <p:nvSpPr>
          <p:cNvPr id="138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NASA/STScI</a:t>
            </a:r>
          </a:p>
          <a:p>
            <a:pPr eaLnBrk="1" hangingPunct="1"/>
            <a:endParaRPr lang="en-US" altLang="en-US" smtClean="0"/>
          </a:p>
        </p:txBody>
      </p:sp>
    </p:spTree>
    <p:extLst>
      <p:ext uri="{BB962C8B-B14F-4D97-AF65-F5344CB8AC3E}">
        <p14:creationId xmlns:p14="http://schemas.microsoft.com/office/powerpoint/2010/main" val="3535732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331C360-8371-46F5-90AD-D5E18294EBF3}" type="slidenum">
              <a:rPr lang="en-US" altLang="en-US"/>
              <a:pPr eaLnBrk="1" hangingPunct="1"/>
              <a:t>35</a:t>
            </a:fld>
            <a:endParaRPr lang="en-US" altLang="en-US"/>
          </a:p>
        </p:txBody>
      </p:sp>
      <p:sp>
        <p:nvSpPr>
          <p:cNvPr id="139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NASA/STScI</a:t>
            </a:r>
          </a:p>
          <a:p>
            <a:pPr eaLnBrk="1" hangingPunct="1"/>
            <a:endParaRPr lang="en-US" altLang="en-US" smtClean="0"/>
          </a:p>
        </p:txBody>
      </p:sp>
    </p:spTree>
    <p:extLst>
      <p:ext uri="{BB962C8B-B14F-4D97-AF65-F5344CB8AC3E}">
        <p14:creationId xmlns:p14="http://schemas.microsoft.com/office/powerpoint/2010/main" val="1282925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8E02CE5-AA8D-4C8A-9C97-412FEC2692F5}" type="slidenum">
              <a:rPr lang="en-US" altLang="en-US"/>
              <a:pPr eaLnBrk="1" hangingPunct="1"/>
              <a:t>36</a:t>
            </a:fld>
            <a:endParaRPr lang="en-US" altLang="en-US"/>
          </a:p>
        </p:txBody>
      </p:sp>
      <p:sp>
        <p:nvSpPr>
          <p:cNvPr id="140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NASA/STScI</a:t>
            </a:r>
          </a:p>
          <a:p>
            <a:pPr eaLnBrk="1" hangingPunct="1"/>
            <a:endParaRPr lang="en-US" altLang="en-US" smtClean="0"/>
          </a:p>
        </p:txBody>
      </p:sp>
    </p:spTree>
    <p:extLst>
      <p:ext uri="{BB962C8B-B14F-4D97-AF65-F5344CB8AC3E}">
        <p14:creationId xmlns:p14="http://schemas.microsoft.com/office/powerpoint/2010/main" val="2016025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C247B86-C285-4E36-88D3-AA47C025DA17}" type="slidenum">
              <a:rPr lang="en-US" altLang="en-US"/>
              <a:pPr eaLnBrk="1" hangingPunct="1"/>
              <a:t>37</a:t>
            </a:fld>
            <a:endParaRPr lang="en-US" altLang="en-US"/>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Magellan Project, JPL, NASA</a:t>
            </a:r>
          </a:p>
          <a:p>
            <a:pPr eaLnBrk="1" hangingPunct="1"/>
            <a:endParaRPr lang="en-US" altLang="en-US" smtClean="0"/>
          </a:p>
        </p:txBody>
      </p:sp>
    </p:spTree>
    <p:extLst>
      <p:ext uri="{BB962C8B-B14F-4D97-AF65-F5344CB8AC3E}">
        <p14:creationId xmlns:p14="http://schemas.microsoft.com/office/powerpoint/2010/main" val="3682255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Θέση εικόνας διαφάνειας 1"/>
          <p:cNvSpPr>
            <a:spLocks noGrp="1" noRot="1" noChangeAspect="1" noTextEdit="1"/>
          </p:cNvSpPr>
          <p:nvPr>
            <p:ph type="sldImg"/>
          </p:nvPr>
        </p:nvSpPr>
        <p:spPr bwMode="auto">
          <a:noFill/>
          <a:ln>
            <a:solidFill>
              <a:srgbClr val="000000"/>
            </a:solidFill>
            <a:miter lim="800000"/>
            <a:headEnd/>
            <a:tailEnd/>
          </a:ln>
        </p:spPr>
      </p:sp>
      <p:sp>
        <p:nvSpPr>
          <p:cNvPr id="47107"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 </a:t>
            </a:r>
          </a:p>
        </p:txBody>
      </p:sp>
      <p:sp>
        <p:nvSpPr>
          <p:cNvPr id="47108" name="Θέση αριθμού διαφάνειας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F317ED-40BD-412C-93AF-82E8B1BBA3E4}" type="slidenum">
              <a:rPr lang="el-GR"/>
              <a:pPr fontAlgn="base">
                <a:spcBef>
                  <a:spcPct val="0"/>
                </a:spcBef>
                <a:spcAft>
                  <a:spcPct val="0"/>
                </a:spcAft>
              </a:pPr>
              <a:t>2</a:t>
            </a:fld>
            <a:endParaRPr lang="el-GR"/>
          </a:p>
        </p:txBody>
      </p:sp>
    </p:spTree>
    <p:extLst>
      <p:ext uri="{BB962C8B-B14F-4D97-AF65-F5344CB8AC3E}">
        <p14:creationId xmlns:p14="http://schemas.microsoft.com/office/powerpoint/2010/main" val="4030226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5861F79-D0F6-4053-B9A3-8F65E6DC824A}" type="slidenum">
              <a:rPr lang="en-US" altLang="en-US"/>
              <a:pPr eaLnBrk="1" hangingPunct="1"/>
              <a:t>38</a:t>
            </a:fld>
            <a:endParaRPr lang="en-US" altLang="en-US"/>
          </a:p>
        </p:txBody>
      </p:sp>
      <p:sp>
        <p:nvSpPr>
          <p:cNvPr id="142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Magellan Project, JPL, NASA</a:t>
            </a:r>
          </a:p>
          <a:p>
            <a:pPr eaLnBrk="1" hangingPunct="1"/>
            <a:endParaRPr lang="en-US" altLang="en-US" smtClean="0"/>
          </a:p>
        </p:txBody>
      </p:sp>
    </p:spTree>
    <p:extLst>
      <p:ext uri="{BB962C8B-B14F-4D97-AF65-F5344CB8AC3E}">
        <p14:creationId xmlns:p14="http://schemas.microsoft.com/office/powerpoint/2010/main" val="2680266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B120437-23CF-4DF9-A9A3-C3CC87F48F49}" type="slidenum">
              <a:rPr lang="en-US" altLang="en-US"/>
              <a:pPr eaLnBrk="1" hangingPunct="1"/>
              <a:t>39</a:t>
            </a:fld>
            <a:endParaRPr lang="en-US" altLang="en-US"/>
          </a:p>
        </p:txBody>
      </p:sp>
      <p:sp>
        <p:nvSpPr>
          <p:cNvPr id="143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Magellan Project, JPL, NASA</a:t>
            </a:r>
          </a:p>
          <a:p>
            <a:pPr eaLnBrk="1" hangingPunct="1"/>
            <a:endParaRPr lang="en-US" altLang="en-US" smtClean="0"/>
          </a:p>
        </p:txBody>
      </p:sp>
    </p:spTree>
    <p:extLst>
      <p:ext uri="{BB962C8B-B14F-4D97-AF65-F5344CB8AC3E}">
        <p14:creationId xmlns:p14="http://schemas.microsoft.com/office/powerpoint/2010/main" val="3033908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0851D42-3E60-4AA7-886B-409AF6FD73CC}" type="slidenum">
              <a:rPr lang="en-US" altLang="en-US"/>
              <a:pPr eaLnBrk="1" hangingPunct="1"/>
              <a:t>40</a:t>
            </a:fld>
            <a:endParaRPr lang="en-US" altLang="en-US"/>
          </a:p>
        </p:txBody>
      </p:sp>
      <p:sp>
        <p:nvSpPr>
          <p:cNvPr id="144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Magellan Project, JPL, NASA</a:t>
            </a:r>
          </a:p>
          <a:p>
            <a:pPr eaLnBrk="1" hangingPunct="1"/>
            <a:endParaRPr lang="en-US" altLang="en-US" smtClean="0"/>
          </a:p>
        </p:txBody>
      </p:sp>
    </p:spTree>
    <p:extLst>
      <p:ext uri="{BB962C8B-B14F-4D97-AF65-F5344CB8AC3E}">
        <p14:creationId xmlns:p14="http://schemas.microsoft.com/office/powerpoint/2010/main" val="2147784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BA05D83-AB51-4754-B7FD-4CFD08B703F9}" type="slidenum">
              <a:rPr lang="en-US" altLang="en-US"/>
              <a:pPr eaLnBrk="1" hangingPunct="1"/>
              <a:t>41</a:t>
            </a:fld>
            <a:endParaRPr lang="en-US" altLang="en-US"/>
          </a:p>
        </p:txBody>
      </p:sp>
      <p:sp>
        <p:nvSpPr>
          <p:cNvPr id="145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Magellan Project, JPL, NASA</a:t>
            </a:r>
          </a:p>
          <a:p>
            <a:pPr eaLnBrk="1" hangingPunct="1"/>
            <a:endParaRPr lang="en-US" altLang="en-US" smtClean="0"/>
          </a:p>
        </p:txBody>
      </p:sp>
    </p:spTree>
    <p:extLst>
      <p:ext uri="{BB962C8B-B14F-4D97-AF65-F5344CB8AC3E}">
        <p14:creationId xmlns:p14="http://schemas.microsoft.com/office/powerpoint/2010/main" val="1401999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D5AED5C-F0F0-481F-8F66-CAFA9823AB52}" type="slidenum">
              <a:rPr lang="en-US" altLang="en-US"/>
              <a:pPr eaLnBrk="1" hangingPunct="1"/>
              <a:t>42</a:t>
            </a:fld>
            <a:endParaRPr lang="en-US" altLang="en-US"/>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 (Apollo 11 mission)</a:t>
            </a:r>
          </a:p>
        </p:txBody>
      </p:sp>
    </p:spTree>
    <p:extLst>
      <p:ext uri="{BB962C8B-B14F-4D97-AF65-F5344CB8AC3E}">
        <p14:creationId xmlns:p14="http://schemas.microsoft.com/office/powerpoint/2010/main" val="2738611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294E1BD-197E-446A-8162-67EC92C27996}" type="slidenum">
              <a:rPr lang="en-US" altLang="en-US"/>
              <a:pPr eaLnBrk="1" hangingPunct="1"/>
              <a:t>43</a:t>
            </a:fld>
            <a:endParaRPr lang="en-US" altLang="en-US"/>
          </a:p>
        </p:txBody>
      </p:sp>
      <p:sp>
        <p:nvSpPr>
          <p:cNvPr id="147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 (Apollo 11 mission)</a:t>
            </a:r>
          </a:p>
        </p:txBody>
      </p:sp>
    </p:spTree>
    <p:extLst>
      <p:ext uri="{BB962C8B-B14F-4D97-AF65-F5344CB8AC3E}">
        <p14:creationId xmlns:p14="http://schemas.microsoft.com/office/powerpoint/2010/main" val="1417218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37D3CD0-BAAD-48EA-BC52-F66CB4EB6862}" type="slidenum">
              <a:rPr lang="en-US" altLang="en-US"/>
              <a:pPr eaLnBrk="1" hangingPunct="1"/>
              <a:t>44</a:t>
            </a:fld>
            <a:endParaRPr lang="en-US" altLang="en-US"/>
          </a:p>
        </p:txBody>
      </p:sp>
      <p:sp>
        <p:nvSpPr>
          <p:cNvPr id="148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 (Apollo 11 mission)</a:t>
            </a:r>
          </a:p>
        </p:txBody>
      </p:sp>
    </p:spTree>
    <p:extLst>
      <p:ext uri="{BB962C8B-B14F-4D97-AF65-F5344CB8AC3E}">
        <p14:creationId xmlns:p14="http://schemas.microsoft.com/office/powerpoint/2010/main" val="483400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8D66747-16C9-4A6C-9456-A5B56A88C4FA}" type="slidenum">
              <a:rPr lang="en-US" altLang="en-US"/>
              <a:pPr eaLnBrk="1" hangingPunct="1"/>
              <a:t>46</a:t>
            </a:fld>
            <a:endParaRPr lang="en-US" altLang="en-US"/>
          </a:p>
        </p:txBody>
      </p:sp>
      <p:sp>
        <p:nvSpPr>
          <p:cNvPr id="149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NASA/STScI</a:t>
            </a:r>
          </a:p>
          <a:p>
            <a:pPr eaLnBrk="1" hangingPunct="1"/>
            <a:endParaRPr lang="en-US" altLang="en-US" smtClean="0"/>
          </a:p>
        </p:txBody>
      </p:sp>
    </p:spTree>
    <p:extLst>
      <p:ext uri="{BB962C8B-B14F-4D97-AF65-F5344CB8AC3E}">
        <p14:creationId xmlns:p14="http://schemas.microsoft.com/office/powerpoint/2010/main" val="1338218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69D843-CFD7-43F2-9E42-08F556FC7E08}" type="slidenum">
              <a:rPr lang="en-US" altLang="en-US"/>
              <a:pPr eaLnBrk="1" hangingPunct="1"/>
              <a:t>47</a:t>
            </a:fld>
            <a:endParaRPr lang="en-US" altLang="en-US"/>
          </a:p>
        </p:txBody>
      </p:sp>
      <p:sp>
        <p:nvSpPr>
          <p:cNvPr id="150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NASA/STScI</a:t>
            </a:r>
          </a:p>
          <a:p>
            <a:pPr eaLnBrk="1" hangingPunct="1"/>
            <a:endParaRPr lang="en-US" altLang="en-US" smtClean="0"/>
          </a:p>
        </p:txBody>
      </p:sp>
    </p:spTree>
    <p:extLst>
      <p:ext uri="{BB962C8B-B14F-4D97-AF65-F5344CB8AC3E}">
        <p14:creationId xmlns:p14="http://schemas.microsoft.com/office/powerpoint/2010/main" val="3884804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6A12B38-7C82-4956-BA25-42B6B288796D}" type="slidenum">
              <a:rPr lang="en-US" altLang="en-US"/>
              <a:pPr eaLnBrk="1" hangingPunct="1"/>
              <a:t>48</a:t>
            </a:fld>
            <a:endParaRPr lang="en-US" altLang="en-US"/>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NASA/STScI</a:t>
            </a:r>
          </a:p>
          <a:p>
            <a:pPr eaLnBrk="1" hangingPunct="1"/>
            <a:endParaRPr lang="en-US" altLang="en-US" smtClean="0"/>
          </a:p>
        </p:txBody>
      </p:sp>
    </p:spTree>
    <p:extLst>
      <p:ext uri="{BB962C8B-B14F-4D97-AF65-F5344CB8AC3E}">
        <p14:creationId xmlns:p14="http://schemas.microsoft.com/office/powerpoint/2010/main" val="1610096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Θέση εικόνας διαφάνειας 1"/>
          <p:cNvSpPr>
            <a:spLocks noGrp="1" noRot="1" noChangeAspect="1" noTextEdit="1"/>
          </p:cNvSpPr>
          <p:nvPr>
            <p:ph type="sldImg"/>
          </p:nvPr>
        </p:nvSpPr>
        <p:spPr bwMode="auto">
          <a:noFill/>
          <a:ln>
            <a:solidFill>
              <a:srgbClr val="000000"/>
            </a:solidFill>
            <a:miter lim="800000"/>
            <a:headEnd/>
            <a:tailEnd/>
          </a:ln>
        </p:spPr>
      </p:sp>
      <p:sp>
        <p:nvSpPr>
          <p:cNvPr id="48131"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endParaRPr lang="el-GR" smtClean="0"/>
          </a:p>
        </p:txBody>
      </p:sp>
      <p:sp>
        <p:nvSpPr>
          <p:cNvPr id="48132" name="Θέση αριθμού διαφάνειας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B794C6-4D55-4568-9BFA-00C68AC37007}" type="slidenum">
              <a:rPr lang="el-GR"/>
              <a:pPr fontAlgn="base">
                <a:spcBef>
                  <a:spcPct val="0"/>
                </a:spcBef>
                <a:spcAft>
                  <a:spcPct val="0"/>
                </a:spcAft>
              </a:pPr>
              <a:t>3</a:t>
            </a:fld>
            <a:endParaRPr lang="el-GR"/>
          </a:p>
        </p:txBody>
      </p:sp>
    </p:spTree>
    <p:extLst>
      <p:ext uri="{BB962C8B-B14F-4D97-AF65-F5344CB8AC3E}">
        <p14:creationId xmlns:p14="http://schemas.microsoft.com/office/powerpoint/2010/main" val="2639599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109B76B-18A6-44D7-BCBC-FEB586D922CD}" type="slidenum">
              <a:rPr lang="en-US" altLang="en-US"/>
              <a:pPr eaLnBrk="1" hangingPunct="1"/>
              <a:t>49</a:t>
            </a:fld>
            <a:endParaRPr lang="en-US" altLang="en-US"/>
          </a:p>
        </p:txBody>
      </p:sp>
      <p:sp>
        <p:nvSpPr>
          <p:cNvPr id="152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NASA/STScI</a:t>
            </a:r>
          </a:p>
          <a:p>
            <a:pPr eaLnBrk="1" hangingPunct="1"/>
            <a:endParaRPr lang="en-US" altLang="en-US" smtClean="0"/>
          </a:p>
        </p:txBody>
      </p:sp>
    </p:spTree>
    <p:extLst>
      <p:ext uri="{BB962C8B-B14F-4D97-AF65-F5344CB8AC3E}">
        <p14:creationId xmlns:p14="http://schemas.microsoft.com/office/powerpoint/2010/main" val="7854136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F3C5899-90E2-48F0-A16B-A81DD8439006}" type="slidenum">
              <a:rPr lang="en-US" altLang="en-US"/>
              <a:pPr eaLnBrk="1" hangingPunct="1"/>
              <a:t>50</a:t>
            </a:fld>
            <a:endParaRPr lang="en-US" altLang="en-US"/>
          </a:p>
        </p:txBody>
      </p:sp>
      <p:sp>
        <p:nvSpPr>
          <p:cNvPr id="153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NASA/STScI</a:t>
            </a:r>
          </a:p>
          <a:p>
            <a:pPr eaLnBrk="1" hangingPunct="1"/>
            <a:endParaRPr lang="en-US" altLang="en-US" smtClean="0"/>
          </a:p>
        </p:txBody>
      </p:sp>
    </p:spTree>
    <p:extLst>
      <p:ext uri="{BB962C8B-B14F-4D97-AF65-F5344CB8AC3E}">
        <p14:creationId xmlns:p14="http://schemas.microsoft.com/office/powerpoint/2010/main" val="21445796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A06D296-6AFA-4F1C-BD6A-FB069FC693D0}" type="slidenum">
              <a:rPr lang="en-US" altLang="en-US"/>
              <a:pPr eaLnBrk="1" hangingPunct="1"/>
              <a:t>51</a:t>
            </a:fld>
            <a:endParaRPr lang="en-US" altLang="en-US"/>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NASA/STScI</a:t>
            </a:r>
          </a:p>
          <a:p>
            <a:pPr eaLnBrk="1" hangingPunct="1"/>
            <a:endParaRPr lang="en-US" altLang="en-US" smtClean="0"/>
          </a:p>
        </p:txBody>
      </p:sp>
    </p:spTree>
    <p:extLst>
      <p:ext uri="{BB962C8B-B14F-4D97-AF65-F5344CB8AC3E}">
        <p14:creationId xmlns:p14="http://schemas.microsoft.com/office/powerpoint/2010/main" val="7021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94F54D2-7B45-4A4A-A06E-58A97764E982}" type="slidenum">
              <a:rPr lang="en-US" altLang="en-US"/>
              <a:pPr eaLnBrk="1" hangingPunct="1"/>
              <a:t>52</a:t>
            </a:fld>
            <a:endParaRPr lang="en-US" altLang="en-US"/>
          </a:p>
        </p:txBody>
      </p:sp>
      <p:sp>
        <p:nvSpPr>
          <p:cNvPr id="155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NASA/STScI</a:t>
            </a:r>
          </a:p>
          <a:p>
            <a:pPr eaLnBrk="1" hangingPunct="1"/>
            <a:endParaRPr lang="en-US" altLang="en-US" smtClean="0"/>
          </a:p>
        </p:txBody>
      </p:sp>
    </p:spTree>
    <p:extLst>
      <p:ext uri="{BB962C8B-B14F-4D97-AF65-F5344CB8AC3E}">
        <p14:creationId xmlns:p14="http://schemas.microsoft.com/office/powerpoint/2010/main" val="4835933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605A34E-807E-40B7-9B5B-F1D8D4CA6967}" type="slidenum">
              <a:rPr lang="en-US" altLang="en-US"/>
              <a:pPr eaLnBrk="1" hangingPunct="1"/>
              <a:t>53</a:t>
            </a:fld>
            <a:endParaRPr lang="en-US" altLang="en-US"/>
          </a:p>
        </p:txBody>
      </p:sp>
      <p:sp>
        <p:nvSpPr>
          <p:cNvPr id="156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NASA/STScI</a:t>
            </a:r>
          </a:p>
          <a:p>
            <a:pPr eaLnBrk="1" hangingPunct="1"/>
            <a:endParaRPr lang="en-US" altLang="en-US" smtClean="0"/>
          </a:p>
        </p:txBody>
      </p:sp>
    </p:spTree>
    <p:extLst>
      <p:ext uri="{BB962C8B-B14F-4D97-AF65-F5344CB8AC3E}">
        <p14:creationId xmlns:p14="http://schemas.microsoft.com/office/powerpoint/2010/main" val="1589520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0B14E59-7059-42BD-A22C-2FA4247D1247}" type="slidenum">
              <a:rPr lang="en-US" altLang="en-US"/>
              <a:pPr eaLnBrk="1" hangingPunct="1"/>
              <a:t>54</a:t>
            </a:fld>
            <a:endParaRPr lang="en-US" altLang="en-US"/>
          </a:p>
        </p:txBody>
      </p:sp>
      <p:sp>
        <p:nvSpPr>
          <p:cNvPr id="157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NASA/STScI</a:t>
            </a:r>
          </a:p>
          <a:p>
            <a:pPr eaLnBrk="1" hangingPunct="1"/>
            <a:endParaRPr lang="en-US" altLang="en-US" smtClean="0"/>
          </a:p>
        </p:txBody>
      </p:sp>
    </p:spTree>
    <p:extLst>
      <p:ext uri="{BB962C8B-B14F-4D97-AF65-F5344CB8AC3E}">
        <p14:creationId xmlns:p14="http://schemas.microsoft.com/office/powerpoint/2010/main" val="1061772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C0A6CC3-2B92-44C0-B99F-FAEB6CD3FE10}" type="slidenum">
              <a:rPr lang="en-US" altLang="en-US"/>
              <a:pPr eaLnBrk="1" hangingPunct="1"/>
              <a:t>55</a:t>
            </a:fld>
            <a:endParaRPr lang="en-US" altLang="en-US"/>
          </a:p>
        </p:txBody>
      </p:sp>
      <p:sp>
        <p:nvSpPr>
          <p:cNvPr id="158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NASA/STScI</a:t>
            </a:r>
          </a:p>
          <a:p>
            <a:pPr eaLnBrk="1" hangingPunct="1"/>
            <a:endParaRPr lang="en-US" altLang="en-US" smtClean="0"/>
          </a:p>
        </p:txBody>
      </p:sp>
    </p:spTree>
    <p:extLst>
      <p:ext uri="{BB962C8B-B14F-4D97-AF65-F5344CB8AC3E}">
        <p14:creationId xmlns:p14="http://schemas.microsoft.com/office/powerpoint/2010/main" val="118656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A386E21-02B4-405B-B772-2E0C3B6892BD}" type="slidenum">
              <a:rPr lang="en-US" altLang="en-US"/>
              <a:pPr eaLnBrk="1" hangingPunct="1"/>
              <a:t>56</a:t>
            </a:fld>
            <a:endParaRPr lang="en-US" altLang="en-US"/>
          </a:p>
        </p:txBody>
      </p:sp>
      <p:sp>
        <p:nvSpPr>
          <p:cNvPr id="159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NASA/STScI</a:t>
            </a:r>
          </a:p>
          <a:p>
            <a:pPr eaLnBrk="1" hangingPunct="1"/>
            <a:endParaRPr lang="en-US" altLang="en-US" smtClean="0"/>
          </a:p>
        </p:txBody>
      </p:sp>
    </p:spTree>
    <p:extLst>
      <p:ext uri="{BB962C8B-B14F-4D97-AF65-F5344CB8AC3E}">
        <p14:creationId xmlns:p14="http://schemas.microsoft.com/office/powerpoint/2010/main" val="3469770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A384EA-ECA2-4FD2-AC20-C16A31578094}" type="slidenum">
              <a:rPr lang="en-US" altLang="en-US"/>
              <a:pPr eaLnBrk="1" hangingPunct="1"/>
              <a:t>57</a:t>
            </a:fld>
            <a:endParaRPr lang="en-US" altLang="en-US"/>
          </a:p>
        </p:txBody>
      </p:sp>
      <p:sp>
        <p:nvSpPr>
          <p:cNvPr id="160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NASA/STScI</a:t>
            </a:r>
          </a:p>
          <a:p>
            <a:pPr eaLnBrk="1" hangingPunct="1"/>
            <a:endParaRPr lang="en-US" altLang="en-US" smtClean="0"/>
          </a:p>
        </p:txBody>
      </p:sp>
    </p:spTree>
    <p:extLst>
      <p:ext uri="{BB962C8B-B14F-4D97-AF65-F5344CB8AC3E}">
        <p14:creationId xmlns:p14="http://schemas.microsoft.com/office/powerpoint/2010/main" val="23278491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19F0215-3F04-4D88-976B-EF399946C8C4}" type="slidenum">
              <a:rPr lang="en-US" altLang="en-US"/>
              <a:pPr eaLnBrk="1" hangingPunct="1"/>
              <a:t>58</a:t>
            </a:fld>
            <a:endParaRPr lang="en-US" altLang="en-US"/>
          </a:p>
        </p:txBody>
      </p:sp>
      <p:sp>
        <p:nvSpPr>
          <p:cNvPr id="161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NASA/JPL (Uranus and Neptune images are from Voyager 2 mission. Image of Voyager 2 spacecraft is artist’s concept.)</a:t>
            </a:r>
          </a:p>
        </p:txBody>
      </p:sp>
    </p:spTree>
    <p:extLst>
      <p:ext uri="{BB962C8B-B14F-4D97-AF65-F5344CB8AC3E}">
        <p14:creationId xmlns:p14="http://schemas.microsoft.com/office/powerpoint/2010/main" val="4156320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pPr>
              <a:defRPr/>
            </a:pPr>
            <a:fld id="{D0FE152E-94E2-4987-8DBE-C83F77B1FC83}" type="slidenum">
              <a:rPr lang="el-GR" smtClean="0"/>
              <a:pPr>
                <a:defRPr/>
              </a:pPr>
              <a:t>4</a:t>
            </a:fld>
            <a:endParaRPr lang="el-GR"/>
          </a:p>
        </p:txBody>
      </p:sp>
    </p:spTree>
    <p:extLst>
      <p:ext uri="{BB962C8B-B14F-4D97-AF65-F5344CB8AC3E}">
        <p14:creationId xmlns:p14="http://schemas.microsoft.com/office/powerpoint/2010/main" val="3856217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8C68EDF-AA32-4980-838A-D6D5D3E6C626}" type="slidenum">
              <a:rPr lang="en-US" altLang="en-US"/>
              <a:pPr eaLnBrk="1" hangingPunct="1"/>
              <a:t>59</a:t>
            </a:fld>
            <a:endParaRPr lang="en-US" altLang="en-US"/>
          </a:p>
        </p:txBody>
      </p:sp>
      <p:sp>
        <p:nvSpPr>
          <p:cNvPr id="162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 ESA, H. Weaver (JHU/APL), A. Stern (SwRI), and the HST Pluto Companion Search Team</a:t>
            </a:r>
          </a:p>
          <a:p>
            <a:pPr eaLnBrk="1" hangingPunct="1"/>
            <a:endParaRPr lang="en-US" altLang="en-US" smtClean="0"/>
          </a:p>
        </p:txBody>
      </p:sp>
    </p:spTree>
    <p:extLst>
      <p:ext uri="{BB962C8B-B14F-4D97-AF65-F5344CB8AC3E}">
        <p14:creationId xmlns:p14="http://schemas.microsoft.com/office/powerpoint/2010/main" val="17407324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BBCECFC-180A-4225-A656-1CBB82AE8637}" type="slidenum">
              <a:rPr lang="en-US" altLang="en-US"/>
              <a:pPr eaLnBrk="1" hangingPunct="1"/>
              <a:t>60</a:t>
            </a:fld>
            <a:endParaRPr lang="en-US" altLang="en-US"/>
          </a:p>
        </p:txBody>
      </p:sp>
      <p:sp>
        <p:nvSpPr>
          <p:cNvPr id="163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NASA/JPL</a:t>
            </a:r>
          </a:p>
        </p:txBody>
      </p:sp>
    </p:spTree>
    <p:extLst>
      <p:ext uri="{BB962C8B-B14F-4D97-AF65-F5344CB8AC3E}">
        <p14:creationId xmlns:p14="http://schemas.microsoft.com/office/powerpoint/2010/main" val="35347712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EC6B35F-1909-4A41-9D95-85385E5AAE0C}" type="slidenum">
              <a:rPr lang="en-US" altLang="en-US"/>
              <a:pPr eaLnBrk="1" hangingPunct="1"/>
              <a:t>61</a:t>
            </a:fld>
            <a:endParaRPr lang="en-US" altLang="en-US"/>
          </a:p>
        </p:txBody>
      </p:sp>
      <p:sp>
        <p:nvSpPr>
          <p:cNvPr id="164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NASA/JPL</a:t>
            </a:r>
          </a:p>
        </p:txBody>
      </p:sp>
    </p:spTree>
    <p:extLst>
      <p:ext uri="{BB962C8B-B14F-4D97-AF65-F5344CB8AC3E}">
        <p14:creationId xmlns:p14="http://schemas.microsoft.com/office/powerpoint/2010/main" val="8248586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64E40DE-F52F-435E-8305-3F2DA3E38CFA}" type="slidenum">
              <a:rPr lang="en-US" altLang="en-US"/>
              <a:pPr eaLnBrk="1" hangingPunct="1"/>
              <a:t>62</a:t>
            </a:fld>
            <a:endParaRPr lang="en-US" altLang="en-US"/>
          </a:p>
        </p:txBody>
      </p:sp>
      <p:sp>
        <p:nvSpPr>
          <p:cNvPr id="165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 Stefan Seip - astromeeting.de</a:t>
            </a:r>
          </a:p>
          <a:p>
            <a:pPr eaLnBrk="1" hangingPunct="1"/>
            <a:endParaRPr lang="en-US" altLang="en-US" smtClean="0"/>
          </a:p>
        </p:txBody>
      </p:sp>
    </p:spTree>
    <p:extLst>
      <p:ext uri="{BB962C8B-B14F-4D97-AF65-F5344CB8AC3E}">
        <p14:creationId xmlns:p14="http://schemas.microsoft.com/office/powerpoint/2010/main" val="7818545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AE6BA17-B825-44CA-AD95-2A64CF7D0D17}" type="slidenum">
              <a:rPr lang="en-US" altLang="en-US"/>
              <a:pPr eaLnBrk="1" hangingPunct="1"/>
              <a:t>63</a:t>
            </a:fld>
            <a:endParaRPr lang="en-US" altLang="en-US"/>
          </a:p>
        </p:txBody>
      </p:sp>
      <p:sp>
        <p:nvSpPr>
          <p:cNvPr id="1669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NASA/JPL-Caltech (Artist’s concept)</a:t>
            </a:r>
          </a:p>
          <a:p>
            <a:pPr eaLnBrk="1" hangingPunct="1"/>
            <a:endParaRPr lang="en-US" altLang="en-US" smtClean="0"/>
          </a:p>
        </p:txBody>
      </p:sp>
    </p:spTree>
    <p:extLst>
      <p:ext uri="{BB962C8B-B14F-4D97-AF65-F5344CB8AC3E}">
        <p14:creationId xmlns:p14="http://schemas.microsoft.com/office/powerpoint/2010/main" val="37077585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4751CDE-03A0-46A1-8DEF-6A9FC7FAB07D}" type="slidenum">
              <a:rPr lang="en-US" altLang="en-US"/>
              <a:pPr eaLnBrk="1" hangingPunct="1"/>
              <a:t>64</a:t>
            </a:fld>
            <a:endParaRPr lang="en-US" altLang="en-US"/>
          </a:p>
        </p:txBody>
      </p:sp>
      <p:sp>
        <p:nvSpPr>
          <p:cNvPr id="167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 ESA, and The Hubble Heritage Team (STScI/AURA)</a:t>
            </a:r>
          </a:p>
        </p:txBody>
      </p:sp>
    </p:spTree>
    <p:extLst>
      <p:ext uri="{BB962C8B-B14F-4D97-AF65-F5344CB8AC3E}">
        <p14:creationId xmlns:p14="http://schemas.microsoft.com/office/powerpoint/2010/main" val="33750229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82E20F4-B2B5-4791-B647-C4D87D5EA69A}" type="slidenum">
              <a:rPr lang="en-US" altLang="en-US"/>
              <a:pPr eaLnBrk="1" hangingPunct="1"/>
              <a:t>65</a:t>
            </a:fld>
            <a:endParaRPr lang="en-US" altLang="en-US"/>
          </a:p>
        </p:txBody>
      </p:sp>
      <p:sp>
        <p:nvSpPr>
          <p:cNvPr id="168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 ESA, and J. Spencer (SwRI)</a:t>
            </a:r>
          </a:p>
          <a:p>
            <a:pPr eaLnBrk="1" hangingPunct="1"/>
            <a:endParaRPr lang="en-US" altLang="en-US" smtClean="0"/>
          </a:p>
        </p:txBody>
      </p:sp>
    </p:spTree>
    <p:extLst>
      <p:ext uri="{BB962C8B-B14F-4D97-AF65-F5344CB8AC3E}">
        <p14:creationId xmlns:p14="http://schemas.microsoft.com/office/powerpoint/2010/main" val="12336174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FBEA573-A483-4649-8356-B110A7AD67E6}" type="slidenum">
              <a:rPr lang="en-US" altLang="en-US"/>
              <a:pPr eaLnBrk="1" hangingPunct="1"/>
              <a:t>66</a:t>
            </a:fld>
            <a:endParaRPr lang="en-US" altLang="en-US"/>
          </a:p>
        </p:txBody>
      </p:sp>
      <p:sp>
        <p:nvSpPr>
          <p:cNvPr id="169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NASA/JPL-Caltech (Galileo mission)</a:t>
            </a:r>
          </a:p>
          <a:p>
            <a:pPr eaLnBrk="1" hangingPunct="1"/>
            <a:endParaRPr lang="en-US" altLang="en-US" smtClean="0"/>
          </a:p>
        </p:txBody>
      </p:sp>
    </p:spTree>
    <p:extLst>
      <p:ext uri="{BB962C8B-B14F-4D97-AF65-F5344CB8AC3E}">
        <p14:creationId xmlns:p14="http://schemas.microsoft.com/office/powerpoint/2010/main" val="748901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41EFDB2-9BA7-47F0-A681-5C3AE459BFDB}" type="slidenum">
              <a:rPr lang="en-US" altLang="en-US"/>
              <a:pPr eaLnBrk="1" hangingPunct="1"/>
              <a:t>67</a:t>
            </a:fld>
            <a:endParaRPr lang="en-US" altLang="en-US"/>
          </a:p>
        </p:txBody>
      </p:sp>
      <p:sp>
        <p:nvSpPr>
          <p:cNvPr id="171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NASA/JPL-Caltech</a:t>
            </a:r>
          </a:p>
          <a:p>
            <a:pPr eaLnBrk="1" hangingPunct="1"/>
            <a:endParaRPr lang="en-US" altLang="en-US" smtClean="0"/>
          </a:p>
        </p:txBody>
      </p:sp>
    </p:spTree>
    <p:extLst>
      <p:ext uri="{BB962C8B-B14F-4D97-AF65-F5344CB8AC3E}">
        <p14:creationId xmlns:p14="http://schemas.microsoft.com/office/powerpoint/2010/main" val="16619363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EB6A32C-82A1-4D60-B3BD-5D260B2F8209}" type="slidenum">
              <a:rPr lang="en-US" altLang="en-US"/>
              <a:pPr eaLnBrk="1" hangingPunct="1"/>
              <a:t>68</a:t>
            </a:fld>
            <a:endParaRPr lang="en-US" altLang="en-US"/>
          </a:p>
        </p:txBody>
      </p:sp>
      <p:sp>
        <p:nvSpPr>
          <p:cNvPr id="172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NASA/JPL-Caltech</a:t>
            </a:r>
          </a:p>
          <a:p>
            <a:pPr eaLnBrk="1" hangingPunct="1"/>
            <a:endParaRPr lang="en-US" altLang="en-US" smtClean="0"/>
          </a:p>
        </p:txBody>
      </p:sp>
    </p:spTree>
    <p:extLst>
      <p:ext uri="{BB962C8B-B14F-4D97-AF65-F5344CB8AC3E}">
        <p14:creationId xmlns:p14="http://schemas.microsoft.com/office/powerpoint/2010/main" val="384212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59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087DCDF-BF65-45A1-B3E0-BD0F13414CA1}" type="slidenum">
              <a:rPr lang="en-US" altLang="en-US"/>
              <a:pPr eaLnBrk="1" hangingPunct="1"/>
              <a:t>21</a:t>
            </a:fld>
            <a:endParaRPr lang="en-US" altLang="en-US"/>
          </a:p>
        </p:txBody>
      </p:sp>
    </p:spTree>
    <p:extLst>
      <p:ext uri="{BB962C8B-B14F-4D97-AF65-F5344CB8AC3E}">
        <p14:creationId xmlns:p14="http://schemas.microsoft.com/office/powerpoint/2010/main" val="22054486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EC3EA5B-3DF5-41D5-82A3-CF5E1E11E4E3}" type="slidenum">
              <a:rPr lang="en-US" altLang="en-US"/>
              <a:pPr eaLnBrk="1" hangingPunct="1"/>
              <a:t>69</a:t>
            </a:fld>
            <a:endParaRPr lang="en-US" altLang="en-US"/>
          </a:p>
        </p:txBody>
      </p:sp>
      <p:sp>
        <p:nvSpPr>
          <p:cNvPr id="173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credits: Dawn (artist’s concept): NASA, Vesta: NASA, ESA, and L. McFadden (UMD), Ceres: NASA, ESA, and J. Parker (SwRI), (Vesta and Ceres images by HST)</a:t>
            </a:r>
          </a:p>
          <a:p>
            <a:pPr eaLnBrk="1" hangingPunct="1"/>
            <a:endParaRPr lang="en-US" altLang="en-US" smtClean="0"/>
          </a:p>
        </p:txBody>
      </p:sp>
    </p:spTree>
    <p:extLst>
      <p:ext uri="{BB962C8B-B14F-4D97-AF65-F5344CB8AC3E}">
        <p14:creationId xmlns:p14="http://schemas.microsoft.com/office/powerpoint/2010/main" val="561578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BFC8E3A-14C8-4A6F-99F2-6CF2D4D619AC}" type="slidenum">
              <a:rPr lang="en-US" altLang="en-US"/>
              <a:pPr eaLnBrk="1" hangingPunct="1"/>
              <a:t>70</a:t>
            </a:fld>
            <a:endParaRPr lang="en-US" altLang="en-US"/>
          </a:p>
        </p:txBody>
      </p:sp>
      <p:sp>
        <p:nvSpPr>
          <p:cNvPr id="174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credits: Dawn (artist’s concept): NASA, Vesta: NASA, ESA, and L. McFadden (UMD), Ceres: NASA, ESA, and J. Parker (SwRI), (Vesta and Ceres images by HST)</a:t>
            </a:r>
          </a:p>
          <a:p>
            <a:pPr eaLnBrk="1" hangingPunct="1"/>
            <a:endParaRPr lang="en-US" altLang="en-US" smtClean="0"/>
          </a:p>
        </p:txBody>
      </p:sp>
    </p:spTree>
    <p:extLst>
      <p:ext uri="{BB962C8B-B14F-4D97-AF65-F5344CB8AC3E}">
        <p14:creationId xmlns:p14="http://schemas.microsoft.com/office/powerpoint/2010/main" val="825603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B3D83EE-686E-4FA0-9413-13066522D25B}" type="slidenum">
              <a:rPr lang="en-US" altLang="en-US"/>
              <a:pPr eaLnBrk="1" hangingPunct="1"/>
              <a:t>71</a:t>
            </a:fld>
            <a:endParaRPr lang="en-US" altLang="en-US"/>
          </a:p>
        </p:txBody>
      </p:sp>
      <p:sp>
        <p:nvSpPr>
          <p:cNvPr id="175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NASA/JPL (Artist’s concept) </a:t>
            </a:r>
          </a:p>
          <a:p>
            <a:pPr eaLnBrk="1" hangingPunct="1"/>
            <a:endParaRPr lang="en-US" altLang="en-US" smtClean="0"/>
          </a:p>
        </p:txBody>
      </p:sp>
    </p:spTree>
    <p:extLst>
      <p:ext uri="{BB962C8B-B14F-4D97-AF65-F5344CB8AC3E}">
        <p14:creationId xmlns:p14="http://schemas.microsoft.com/office/powerpoint/2010/main" val="10667235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BD19A93-7A5F-404E-93EC-4C9468B1220B}" type="slidenum">
              <a:rPr lang="en-US" altLang="en-US"/>
              <a:pPr eaLnBrk="1" hangingPunct="1"/>
              <a:t>72</a:t>
            </a:fld>
            <a:endParaRPr lang="en-US" altLang="en-US"/>
          </a:p>
        </p:txBody>
      </p:sp>
      <p:sp>
        <p:nvSpPr>
          <p:cNvPr id="176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NASA/JPL (Galileo mission)</a:t>
            </a:r>
          </a:p>
          <a:p>
            <a:pPr eaLnBrk="1" hangingPunct="1"/>
            <a:endParaRPr lang="en-US" altLang="en-US" smtClean="0"/>
          </a:p>
        </p:txBody>
      </p:sp>
    </p:spTree>
    <p:extLst>
      <p:ext uri="{BB962C8B-B14F-4D97-AF65-F5344CB8AC3E}">
        <p14:creationId xmlns:p14="http://schemas.microsoft.com/office/powerpoint/2010/main" val="5263808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93A2CDC-C1DD-40E8-992D-B93BA17BA9E7}" type="slidenum">
              <a:rPr lang="en-US" altLang="en-US"/>
              <a:pPr eaLnBrk="1" hangingPunct="1"/>
              <a:t>73</a:t>
            </a:fld>
            <a:endParaRPr lang="en-US" altLang="en-US"/>
          </a:p>
        </p:txBody>
      </p:sp>
      <p:sp>
        <p:nvSpPr>
          <p:cNvPr id="177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NASA/JPL (Galileo mission)</a:t>
            </a:r>
          </a:p>
          <a:p>
            <a:pPr eaLnBrk="1" hangingPunct="1"/>
            <a:endParaRPr lang="en-US" altLang="en-US" smtClean="0"/>
          </a:p>
        </p:txBody>
      </p:sp>
    </p:spTree>
    <p:extLst>
      <p:ext uri="{BB962C8B-B14F-4D97-AF65-F5344CB8AC3E}">
        <p14:creationId xmlns:p14="http://schemas.microsoft.com/office/powerpoint/2010/main" val="40732312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2037558-573B-42A3-9340-698FCEE74E6A}" type="slidenum">
              <a:rPr lang="en-US" altLang="en-US"/>
              <a:pPr eaLnBrk="1" hangingPunct="1"/>
              <a:t>74</a:t>
            </a:fld>
            <a:endParaRPr lang="en-US" altLang="en-US"/>
          </a:p>
        </p:txBody>
      </p:sp>
      <p:sp>
        <p:nvSpPr>
          <p:cNvPr id="178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NASA/JPL (Galileo mission)</a:t>
            </a:r>
          </a:p>
          <a:p>
            <a:pPr eaLnBrk="1" hangingPunct="1"/>
            <a:endParaRPr lang="en-US" altLang="en-US" smtClean="0"/>
          </a:p>
        </p:txBody>
      </p:sp>
    </p:spTree>
    <p:extLst>
      <p:ext uri="{BB962C8B-B14F-4D97-AF65-F5344CB8AC3E}">
        <p14:creationId xmlns:p14="http://schemas.microsoft.com/office/powerpoint/2010/main" val="9228389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CFC51CB-EB14-48BB-8BFC-24555978C96F}" type="slidenum">
              <a:rPr lang="en-US" altLang="en-US"/>
              <a:pPr eaLnBrk="1" hangingPunct="1"/>
              <a:t>75</a:t>
            </a:fld>
            <a:endParaRPr lang="en-US" altLang="en-US"/>
          </a:p>
        </p:txBody>
      </p:sp>
      <p:sp>
        <p:nvSpPr>
          <p:cNvPr id="179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NASA/JPL (Galileo mission)</a:t>
            </a:r>
          </a:p>
        </p:txBody>
      </p:sp>
    </p:spTree>
    <p:extLst>
      <p:ext uri="{BB962C8B-B14F-4D97-AF65-F5344CB8AC3E}">
        <p14:creationId xmlns:p14="http://schemas.microsoft.com/office/powerpoint/2010/main" val="29148792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2733FF3-31B7-4A57-AB5C-35BAEEE65776}" type="slidenum">
              <a:rPr lang="en-US" altLang="en-US"/>
              <a:pPr eaLnBrk="1" hangingPunct="1"/>
              <a:t>76</a:t>
            </a:fld>
            <a:endParaRPr lang="en-US" altLang="en-US"/>
          </a:p>
        </p:txBody>
      </p:sp>
      <p:sp>
        <p:nvSpPr>
          <p:cNvPr id="180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NASA/JPL (Artist’s concept)</a:t>
            </a:r>
            <a:endParaRPr lang="en-US" altLang="en-US" smtClean="0"/>
          </a:p>
        </p:txBody>
      </p:sp>
    </p:spTree>
    <p:extLst>
      <p:ext uri="{BB962C8B-B14F-4D97-AF65-F5344CB8AC3E}">
        <p14:creationId xmlns:p14="http://schemas.microsoft.com/office/powerpoint/2010/main" val="11745254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3E3BF04-31B5-4ADF-81C8-EC2EC43B4A28}" type="slidenum">
              <a:rPr lang="en-US" altLang="en-US"/>
              <a:pPr eaLnBrk="1" hangingPunct="1"/>
              <a:t>77</a:t>
            </a:fld>
            <a:endParaRPr lang="en-US" altLang="en-US"/>
          </a:p>
        </p:txBody>
      </p:sp>
      <p:sp>
        <p:nvSpPr>
          <p:cNvPr id="181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NASA/JPL-Caltech (Artist’s concept)</a:t>
            </a:r>
          </a:p>
          <a:p>
            <a:pPr eaLnBrk="1" hangingPunct="1"/>
            <a:endParaRPr lang="en-US" altLang="en-US" smtClean="0"/>
          </a:p>
        </p:txBody>
      </p:sp>
    </p:spTree>
    <p:extLst>
      <p:ext uri="{BB962C8B-B14F-4D97-AF65-F5344CB8AC3E}">
        <p14:creationId xmlns:p14="http://schemas.microsoft.com/office/powerpoint/2010/main" val="36603592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F5D896B-B553-4E20-A161-97723801A093}" type="slidenum">
              <a:rPr lang="en-US" altLang="en-US"/>
              <a:pPr eaLnBrk="1" hangingPunct="1"/>
              <a:t>78</a:t>
            </a:fld>
            <a:endParaRPr lang="en-US" altLang="en-US"/>
          </a:p>
        </p:txBody>
      </p:sp>
      <p:sp>
        <p:nvSpPr>
          <p:cNvPr id="182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 (Viking 2 mission)</a:t>
            </a:r>
          </a:p>
          <a:p>
            <a:pPr eaLnBrk="1" hangingPunct="1"/>
            <a:endParaRPr lang="en-US" altLang="en-US" smtClean="0"/>
          </a:p>
        </p:txBody>
      </p:sp>
    </p:spTree>
    <p:extLst>
      <p:ext uri="{BB962C8B-B14F-4D97-AF65-F5344CB8AC3E}">
        <p14:creationId xmlns:p14="http://schemas.microsoft.com/office/powerpoint/2010/main" val="3050556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69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B256454-9B03-4B9A-867B-006549D3FAAB}" type="slidenum">
              <a:rPr lang="en-US" altLang="en-US"/>
              <a:pPr eaLnBrk="1" hangingPunct="1"/>
              <a:t>22</a:t>
            </a:fld>
            <a:endParaRPr lang="en-US" altLang="en-US"/>
          </a:p>
        </p:txBody>
      </p:sp>
    </p:spTree>
    <p:extLst>
      <p:ext uri="{BB962C8B-B14F-4D97-AF65-F5344CB8AC3E}">
        <p14:creationId xmlns:p14="http://schemas.microsoft.com/office/powerpoint/2010/main" val="5263294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3CE26C-BA16-4EBC-80DF-1E17F1282EE1}" type="slidenum">
              <a:rPr lang="en-US" altLang="en-US"/>
              <a:pPr eaLnBrk="1" hangingPunct="1"/>
              <a:t>79</a:t>
            </a:fld>
            <a:endParaRPr lang="en-US" altLang="en-US"/>
          </a:p>
        </p:txBody>
      </p:sp>
      <p:sp>
        <p:nvSpPr>
          <p:cNvPr id="183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NASA/JPL-Solar System Visualization Team (artist’s rendering of Opportunity rover, superimposed on photo of Victoria crater)</a:t>
            </a:r>
          </a:p>
          <a:p>
            <a:pPr eaLnBrk="1" hangingPunct="1"/>
            <a:endParaRPr lang="en-US" altLang="en-US" smtClean="0"/>
          </a:p>
        </p:txBody>
      </p:sp>
    </p:spTree>
    <p:extLst>
      <p:ext uri="{BB962C8B-B14F-4D97-AF65-F5344CB8AC3E}">
        <p14:creationId xmlns:p14="http://schemas.microsoft.com/office/powerpoint/2010/main" val="24880845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0D08EFB-8B14-4A76-8971-E32F78DF771D}" type="slidenum">
              <a:rPr lang="en-US" altLang="en-US"/>
              <a:pPr eaLnBrk="1" hangingPunct="1"/>
              <a:t>80</a:t>
            </a:fld>
            <a:endParaRPr lang="en-US" altLang="en-US"/>
          </a:p>
        </p:txBody>
      </p:sp>
      <p:sp>
        <p:nvSpPr>
          <p:cNvPr id="184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NASA/JPL (Artist’s concept)</a:t>
            </a:r>
          </a:p>
        </p:txBody>
      </p:sp>
    </p:spTree>
    <p:extLst>
      <p:ext uri="{BB962C8B-B14F-4D97-AF65-F5344CB8AC3E}">
        <p14:creationId xmlns:p14="http://schemas.microsoft.com/office/powerpoint/2010/main" val="4602678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091894C-064D-451A-8482-36222A9B7D87}" type="slidenum">
              <a:rPr lang="en-US" altLang="en-US"/>
              <a:pPr eaLnBrk="1" hangingPunct="1"/>
              <a:t>81</a:t>
            </a:fld>
            <a:endParaRPr lang="en-US" altLang="en-US"/>
          </a:p>
        </p:txBody>
      </p:sp>
      <p:sp>
        <p:nvSpPr>
          <p:cNvPr id="185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NASA/JPL/USGS (Cassini mission)</a:t>
            </a:r>
          </a:p>
        </p:txBody>
      </p:sp>
    </p:spTree>
    <p:extLst>
      <p:ext uri="{BB962C8B-B14F-4D97-AF65-F5344CB8AC3E}">
        <p14:creationId xmlns:p14="http://schemas.microsoft.com/office/powerpoint/2010/main" val="33719394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7926FEB-2D9A-4028-A16E-2637095654E2}" type="slidenum">
              <a:rPr lang="en-US" altLang="en-US"/>
              <a:pPr eaLnBrk="1" hangingPunct="1"/>
              <a:t>82</a:t>
            </a:fld>
            <a:endParaRPr lang="en-US" altLang="en-US"/>
          </a:p>
        </p:txBody>
      </p:sp>
      <p:sp>
        <p:nvSpPr>
          <p:cNvPr id="186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NASA/JPL (Artist’s concept)</a:t>
            </a:r>
          </a:p>
          <a:p>
            <a:pPr eaLnBrk="1" hangingPunct="1"/>
            <a:endParaRPr lang="en-US" altLang="en-US" smtClean="0"/>
          </a:p>
        </p:txBody>
      </p:sp>
    </p:spTree>
    <p:extLst>
      <p:ext uri="{BB962C8B-B14F-4D97-AF65-F5344CB8AC3E}">
        <p14:creationId xmlns:p14="http://schemas.microsoft.com/office/powerpoint/2010/main" val="24249639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B2BE4A-9060-425E-988E-5ECCAAFD38E2}" type="slidenum">
              <a:rPr lang="en-US" altLang="en-US"/>
              <a:pPr eaLnBrk="1" hangingPunct="1"/>
              <a:t>83</a:t>
            </a:fld>
            <a:endParaRPr lang="en-US" altLang="en-US"/>
          </a:p>
        </p:txBody>
      </p:sp>
      <p:sp>
        <p:nvSpPr>
          <p:cNvPr id="187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 (Apollo 15 mission)</a:t>
            </a:r>
          </a:p>
        </p:txBody>
      </p:sp>
    </p:spTree>
    <p:extLst>
      <p:ext uri="{BB962C8B-B14F-4D97-AF65-F5344CB8AC3E}">
        <p14:creationId xmlns:p14="http://schemas.microsoft.com/office/powerpoint/2010/main" val="36452643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8D691AF-9884-4C1A-A2DE-9E8A7AB219C4}" type="slidenum">
              <a:rPr lang="en-US" altLang="en-US"/>
              <a:pPr eaLnBrk="1" hangingPunct="1"/>
              <a:t>87</a:t>
            </a:fld>
            <a:endParaRPr lang="en-US" altLang="en-US"/>
          </a:p>
        </p:txBody>
      </p:sp>
      <p:sp>
        <p:nvSpPr>
          <p:cNvPr id="188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NASA/JPL-Caltech (Artist’s concept)</a:t>
            </a:r>
          </a:p>
          <a:p>
            <a:pPr eaLnBrk="1" hangingPunct="1"/>
            <a:endParaRPr lang="en-US" altLang="en-US" smtClean="0"/>
          </a:p>
        </p:txBody>
      </p:sp>
    </p:spTree>
    <p:extLst>
      <p:ext uri="{BB962C8B-B14F-4D97-AF65-F5344CB8AC3E}">
        <p14:creationId xmlns:p14="http://schemas.microsoft.com/office/powerpoint/2010/main" val="24118391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CFF39BB-20A7-4D20-AADB-5BE56B574296}" type="slidenum">
              <a:rPr lang="en-US" altLang="en-US"/>
              <a:pPr eaLnBrk="1" hangingPunct="1"/>
              <a:t>88</a:t>
            </a:fld>
            <a:endParaRPr lang="en-US" altLang="en-US"/>
          </a:p>
        </p:txBody>
      </p:sp>
      <p:sp>
        <p:nvSpPr>
          <p:cNvPr id="189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NASA/JPL-Caltech (Artist’s concept)</a:t>
            </a:r>
          </a:p>
          <a:p>
            <a:pPr eaLnBrk="1" hangingPunct="1"/>
            <a:endParaRPr lang="en-US" altLang="en-US" smtClean="0"/>
          </a:p>
        </p:txBody>
      </p:sp>
    </p:spTree>
    <p:extLst>
      <p:ext uri="{BB962C8B-B14F-4D97-AF65-F5344CB8AC3E}">
        <p14:creationId xmlns:p14="http://schemas.microsoft.com/office/powerpoint/2010/main" val="8554868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D822C8A-F1AD-455A-9F0F-0B83FB979522}" type="slidenum">
              <a:rPr lang="en-US" altLang="en-US"/>
              <a:pPr eaLnBrk="1" hangingPunct="1"/>
              <a:t>89</a:t>
            </a:fld>
            <a:endParaRPr lang="en-US" altLang="en-US"/>
          </a:p>
        </p:txBody>
      </p:sp>
      <p:sp>
        <p:nvSpPr>
          <p:cNvPr id="190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NASA/JPL-Caltech (Artist’s concept)</a:t>
            </a:r>
          </a:p>
          <a:p>
            <a:pPr eaLnBrk="1" hangingPunct="1"/>
            <a:endParaRPr lang="en-US" altLang="en-US" smtClean="0"/>
          </a:p>
        </p:txBody>
      </p:sp>
    </p:spTree>
    <p:extLst>
      <p:ext uri="{BB962C8B-B14F-4D97-AF65-F5344CB8AC3E}">
        <p14:creationId xmlns:p14="http://schemas.microsoft.com/office/powerpoint/2010/main" val="37969979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CA4C40F-5488-4B8B-83B7-DFE724B7A0A5}" type="slidenum">
              <a:rPr lang="en-US" altLang="en-US"/>
              <a:pPr eaLnBrk="1" hangingPunct="1"/>
              <a:t>91</a:t>
            </a:fld>
            <a:endParaRPr lang="en-US" altLang="en-US"/>
          </a:p>
        </p:txBody>
      </p:sp>
      <p:sp>
        <p:nvSpPr>
          <p:cNvPr id="191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DOE</a:t>
            </a:r>
          </a:p>
          <a:p>
            <a:pPr eaLnBrk="1" hangingPunct="1"/>
            <a:endParaRPr lang="en-US" altLang="en-US" smtClean="0"/>
          </a:p>
        </p:txBody>
      </p:sp>
    </p:spTree>
    <p:extLst>
      <p:ext uri="{BB962C8B-B14F-4D97-AF65-F5344CB8AC3E}">
        <p14:creationId xmlns:p14="http://schemas.microsoft.com/office/powerpoint/2010/main" val="38320118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78B7155-EE05-4BD4-9940-C86E3EBC322C}" type="slidenum">
              <a:rPr lang="en-US" altLang="en-US"/>
              <a:pPr eaLnBrk="1" hangingPunct="1"/>
              <a:t>92</a:t>
            </a:fld>
            <a:endParaRPr lang="en-US" altLang="en-US"/>
          </a:p>
        </p:txBody>
      </p:sp>
      <p:sp>
        <p:nvSpPr>
          <p:cNvPr id="192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DOE</a:t>
            </a:r>
          </a:p>
          <a:p>
            <a:pPr eaLnBrk="1" hangingPunct="1"/>
            <a:endParaRPr lang="en-US" altLang="en-US" smtClean="0"/>
          </a:p>
        </p:txBody>
      </p:sp>
    </p:spTree>
    <p:extLst>
      <p:ext uri="{BB962C8B-B14F-4D97-AF65-F5344CB8AC3E}">
        <p14:creationId xmlns:p14="http://schemas.microsoft.com/office/powerpoint/2010/main" val="1850002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800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C474E11-EE44-4D84-9467-5DD5D9F8A261}" type="slidenum">
              <a:rPr lang="en-US" altLang="en-US"/>
              <a:pPr eaLnBrk="1" hangingPunct="1"/>
              <a:t>23</a:t>
            </a:fld>
            <a:endParaRPr lang="en-US" altLang="en-US"/>
          </a:p>
        </p:txBody>
      </p:sp>
    </p:spTree>
    <p:extLst>
      <p:ext uri="{BB962C8B-B14F-4D97-AF65-F5344CB8AC3E}">
        <p14:creationId xmlns:p14="http://schemas.microsoft.com/office/powerpoint/2010/main" val="27752452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E64416E-B4C1-4B92-A6E5-016408E8B246}" type="slidenum">
              <a:rPr lang="en-US" altLang="en-US"/>
              <a:pPr eaLnBrk="1" hangingPunct="1"/>
              <a:t>93</a:t>
            </a:fld>
            <a:endParaRPr lang="en-US" altLang="en-US"/>
          </a:p>
        </p:txBody>
      </p:sp>
      <p:sp>
        <p:nvSpPr>
          <p:cNvPr id="193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DOE</a:t>
            </a:r>
          </a:p>
          <a:p>
            <a:pPr eaLnBrk="1" hangingPunct="1"/>
            <a:endParaRPr lang="en-US" altLang="en-US" smtClean="0"/>
          </a:p>
        </p:txBody>
      </p:sp>
    </p:spTree>
    <p:extLst>
      <p:ext uri="{BB962C8B-B14F-4D97-AF65-F5344CB8AC3E}">
        <p14:creationId xmlns:p14="http://schemas.microsoft.com/office/powerpoint/2010/main" val="17837529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239F0B4-53CE-4B8A-9019-0B9886263891}" type="slidenum">
              <a:rPr lang="en-US" altLang="en-US"/>
              <a:pPr eaLnBrk="1" hangingPunct="1"/>
              <a:t>94</a:t>
            </a:fld>
            <a:endParaRPr lang="en-US" altLang="en-US"/>
          </a:p>
        </p:txBody>
      </p:sp>
      <p:sp>
        <p:nvSpPr>
          <p:cNvPr id="194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DOE</a:t>
            </a:r>
          </a:p>
          <a:p>
            <a:pPr eaLnBrk="1" hangingPunct="1"/>
            <a:endParaRPr lang="en-US" altLang="en-US" smtClean="0"/>
          </a:p>
        </p:txBody>
      </p:sp>
    </p:spTree>
    <p:extLst>
      <p:ext uri="{BB962C8B-B14F-4D97-AF65-F5344CB8AC3E}">
        <p14:creationId xmlns:p14="http://schemas.microsoft.com/office/powerpoint/2010/main" val="27022059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2360DCA-9CCC-43CE-8BDB-6E90D38BD48A}" type="slidenum">
              <a:rPr lang="en-US" altLang="en-US"/>
              <a:pPr eaLnBrk="1" hangingPunct="1"/>
              <a:t>117</a:t>
            </a:fld>
            <a:endParaRPr lang="en-US" altLang="en-US"/>
          </a:p>
        </p:txBody>
      </p:sp>
      <p:sp>
        <p:nvSpPr>
          <p:cNvPr id="195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 NOAO, NSF, T. Rector (UAA), Z. Levay &amp; L. Frattare (STScI)</a:t>
            </a:r>
          </a:p>
        </p:txBody>
      </p:sp>
    </p:spTree>
    <p:extLst>
      <p:ext uri="{BB962C8B-B14F-4D97-AF65-F5344CB8AC3E}">
        <p14:creationId xmlns:p14="http://schemas.microsoft.com/office/powerpoint/2010/main" val="5704765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784F517-DD2F-4BDB-A674-9584913D7C63}" type="slidenum">
              <a:rPr lang="en-US" altLang="en-US"/>
              <a:pPr eaLnBrk="1" hangingPunct="1"/>
              <a:t>118</a:t>
            </a:fld>
            <a:endParaRPr lang="en-US" altLang="en-US"/>
          </a:p>
        </p:txBody>
      </p:sp>
      <p:sp>
        <p:nvSpPr>
          <p:cNvPr id="196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Times New Roman" panose="02020603050405020304" pitchFamily="18" charset="0"/>
              </a:rPr>
              <a:t>Image credit: NASA, NOAO, NSF, T. Rector (UAA), Z. Levay &amp; L. Frattare (STScI)</a:t>
            </a:r>
          </a:p>
        </p:txBody>
      </p:sp>
    </p:spTree>
    <p:extLst>
      <p:ext uri="{BB962C8B-B14F-4D97-AF65-F5344CB8AC3E}">
        <p14:creationId xmlns:p14="http://schemas.microsoft.com/office/powerpoint/2010/main" val="30599818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142</a:t>
            </a:fld>
            <a:endParaRPr lang="el-GR"/>
          </a:p>
        </p:txBody>
      </p:sp>
    </p:spTree>
    <p:extLst>
      <p:ext uri="{BB962C8B-B14F-4D97-AF65-F5344CB8AC3E}">
        <p14:creationId xmlns:p14="http://schemas.microsoft.com/office/powerpoint/2010/main" val="22064162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143</a:t>
            </a:fld>
            <a:endParaRPr lang="el-GR"/>
          </a:p>
        </p:txBody>
      </p:sp>
    </p:spTree>
    <p:extLst>
      <p:ext uri="{BB962C8B-B14F-4D97-AF65-F5344CB8AC3E}">
        <p14:creationId xmlns:p14="http://schemas.microsoft.com/office/powerpoint/2010/main" val="4368473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Θέση εικόνας διαφάνειας 1"/>
          <p:cNvSpPr>
            <a:spLocks noGrp="1" noRot="1" noChangeAspect="1" noTextEdit="1"/>
          </p:cNvSpPr>
          <p:nvPr>
            <p:ph type="sldImg"/>
          </p:nvPr>
        </p:nvSpPr>
        <p:spPr bwMode="auto">
          <a:noFill/>
          <a:ln>
            <a:solidFill>
              <a:srgbClr val="000000"/>
            </a:solidFill>
            <a:miter lim="800000"/>
            <a:headEnd/>
            <a:tailEnd/>
          </a:ln>
        </p:spPr>
      </p:sp>
      <p:sp>
        <p:nvSpPr>
          <p:cNvPr id="72707"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smtClean="0"/>
          </a:p>
        </p:txBody>
      </p:sp>
      <p:sp>
        <p:nvSpPr>
          <p:cNvPr id="72708" name="Θέση αριθμού διαφάνειας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EEDCA5-D54C-4F21-9F79-8D022D4ED562}" type="slidenum">
              <a:rPr lang="el-GR"/>
              <a:pPr fontAlgn="base">
                <a:spcBef>
                  <a:spcPct val="0"/>
                </a:spcBef>
                <a:spcAft>
                  <a:spcPct val="0"/>
                </a:spcAft>
              </a:pPr>
              <a:t>144</a:t>
            </a:fld>
            <a:endParaRPr lang="el-GR"/>
          </a:p>
        </p:txBody>
      </p:sp>
    </p:spTree>
    <p:extLst>
      <p:ext uri="{BB962C8B-B14F-4D97-AF65-F5344CB8AC3E}">
        <p14:creationId xmlns:p14="http://schemas.microsoft.com/office/powerpoint/2010/main" val="18767774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145</a:t>
            </a:fld>
            <a:endParaRPr lang="el-GR"/>
          </a:p>
        </p:txBody>
      </p:sp>
    </p:spTree>
    <p:extLst>
      <p:ext uri="{BB962C8B-B14F-4D97-AF65-F5344CB8AC3E}">
        <p14:creationId xmlns:p14="http://schemas.microsoft.com/office/powerpoint/2010/main" val="858506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902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E1F8341-1EBC-4529-9352-46B458D077F1}" type="slidenum">
              <a:rPr lang="en-US" altLang="en-US"/>
              <a:pPr eaLnBrk="1" hangingPunct="1"/>
              <a:t>24</a:t>
            </a:fld>
            <a:endParaRPr lang="en-US" altLang="en-US"/>
          </a:p>
        </p:txBody>
      </p:sp>
    </p:spTree>
    <p:extLst>
      <p:ext uri="{BB962C8B-B14F-4D97-AF65-F5344CB8AC3E}">
        <p14:creationId xmlns:p14="http://schemas.microsoft.com/office/powerpoint/2010/main" val="2311631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00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CFB83D6-D8A6-4D92-B5C9-C544F2B101D0}" type="slidenum">
              <a:rPr lang="en-US" altLang="en-US"/>
              <a:pPr eaLnBrk="1" hangingPunct="1"/>
              <a:t>25</a:t>
            </a:fld>
            <a:endParaRPr lang="en-US" altLang="en-US"/>
          </a:p>
        </p:txBody>
      </p:sp>
    </p:spTree>
    <p:extLst>
      <p:ext uri="{BB962C8B-B14F-4D97-AF65-F5344CB8AC3E}">
        <p14:creationId xmlns:p14="http://schemas.microsoft.com/office/powerpoint/2010/main" val="21026727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Διαφάνεια τίτλου">
    <p:spTree>
      <p:nvGrpSpPr>
        <p:cNvPr id="1" name=""/>
        <p:cNvGrpSpPr/>
        <p:nvPr/>
      </p:nvGrpSpPr>
      <p:grpSpPr>
        <a:xfrm>
          <a:off x="0" y="0"/>
          <a:ext cx="0" cy="0"/>
          <a:chOff x="0" y="0"/>
          <a:chExt cx="0" cy="0"/>
        </a:xfrm>
      </p:grpSpPr>
      <p:pic>
        <p:nvPicPr>
          <p:cNvPr id="4" name="Picture 2" descr="W:\Opencourses\Brochures\auth_logo_color.jpg"/>
          <p:cNvPicPr>
            <a:picLocks noChangeAspect="1" noChangeArrowheads="1"/>
          </p:cNvPicPr>
          <p:nvPr/>
        </p:nvPicPr>
        <p:blipFill>
          <a:blip r:embed="rId2" cstate="print"/>
          <a:srcRect/>
          <a:stretch>
            <a:fillRect/>
          </a:stretch>
        </p:blipFill>
        <p:spPr bwMode="auto">
          <a:xfrm>
            <a:off x="143934" y="207963"/>
            <a:ext cx="1039284" cy="781050"/>
          </a:xfrm>
          <a:prstGeom prst="rect">
            <a:avLst/>
          </a:prstGeom>
          <a:noFill/>
          <a:ln w="9525">
            <a:noFill/>
            <a:miter lim="800000"/>
            <a:headEnd/>
            <a:tailEnd/>
          </a:ln>
        </p:spPr>
      </p:pic>
      <p:cxnSp>
        <p:nvCxnSpPr>
          <p:cNvPr id="5" name="Straight Connector 10"/>
          <p:cNvCxnSpPr/>
          <p:nvPr/>
        </p:nvCxnSpPr>
        <p:spPr>
          <a:xfrm>
            <a:off x="0" y="1266825"/>
            <a:ext cx="12192000" cy="0"/>
          </a:xfrm>
          <a:prstGeom prst="line">
            <a:avLst/>
          </a:prstGeom>
          <a:ln w="50800">
            <a:solidFill>
              <a:srgbClr val="A7A9AE"/>
            </a:solidFill>
          </a:ln>
        </p:spPr>
        <p:style>
          <a:lnRef idx="1">
            <a:schemeClr val="accent1"/>
          </a:lnRef>
          <a:fillRef idx="0">
            <a:schemeClr val="accent1"/>
          </a:fillRef>
          <a:effectRef idx="0">
            <a:schemeClr val="accent1"/>
          </a:effectRef>
          <a:fontRef idx="minor">
            <a:schemeClr val="tx1"/>
          </a:fontRef>
        </p:style>
      </p:cxnSp>
      <p:sp>
        <p:nvSpPr>
          <p:cNvPr id="6" name="TextBox 3"/>
          <p:cNvSpPr txBox="1"/>
          <p:nvPr/>
        </p:nvSpPr>
        <p:spPr>
          <a:xfrm>
            <a:off x="1301752" y="188913"/>
            <a:ext cx="2874433" cy="857250"/>
          </a:xfrm>
          <a:prstGeom prst="rect">
            <a:avLst/>
          </a:prstGeom>
        </p:spPr>
        <p:txBody>
          <a:bodyPr anchor="ctr"/>
          <a:lstStyle/>
          <a:p>
            <a:pPr fontAlgn="auto">
              <a:spcBef>
                <a:spcPts val="0"/>
              </a:spcBef>
              <a:spcAft>
                <a:spcPts val="0"/>
              </a:spcAft>
              <a:defRPr/>
            </a:pPr>
            <a:r>
              <a:rPr lang="el-GR" sz="1800" b="1" dirty="0">
                <a:latin typeface="Century Gothic" pitchFamily="34" charset="0"/>
              </a:rPr>
              <a:t>ΑΡΙΣΤΟΤΕΛΕΙΟ</a:t>
            </a:r>
          </a:p>
          <a:p>
            <a:pPr fontAlgn="auto">
              <a:spcBef>
                <a:spcPts val="0"/>
              </a:spcBef>
              <a:spcAft>
                <a:spcPts val="0"/>
              </a:spcAft>
              <a:defRPr/>
            </a:pPr>
            <a:r>
              <a:rPr lang="el-GR" sz="1800" b="1" dirty="0">
                <a:latin typeface="Century Gothic" pitchFamily="34" charset="0"/>
              </a:rPr>
              <a:t>ΠΑΝΕΠΙΣΤΗΜΙΟ</a:t>
            </a:r>
          </a:p>
          <a:p>
            <a:pPr fontAlgn="auto">
              <a:spcBef>
                <a:spcPts val="0"/>
              </a:spcBef>
              <a:spcAft>
                <a:spcPts val="0"/>
              </a:spcAft>
              <a:defRPr/>
            </a:pPr>
            <a:r>
              <a:rPr lang="el-GR" sz="1800" b="1" dirty="0">
                <a:latin typeface="Century Gothic" pitchFamily="34" charset="0"/>
              </a:rPr>
              <a:t>ΘΕΣΣΑΛΟΝΙΚΗΣ</a:t>
            </a:r>
          </a:p>
        </p:txBody>
      </p:sp>
      <p:sp>
        <p:nvSpPr>
          <p:cNvPr id="2" name="Τίτλος 1"/>
          <p:cNvSpPr>
            <a:spLocks noGrp="1"/>
          </p:cNvSpPr>
          <p:nvPr>
            <p:ph type="ctrTitle"/>
          </p:nvPr>
        </p:nvSpPr>
        <p:spPr>
          <a:xfrm>
            <a:off x="914400" y="1844826"/>
            <a:ext cx="10363200" cy="1512167"/>
          </a:xfrm>
          <a:prstGeom prst="rect">
            <a:avLst/>
          </a:prstGeom>
        </p:spPr>
        <p:txBody>
          <a:bodyPr/>
          <a:lstStyle>
            <a:lvl1pPr>
              <a:defRPr>
                <a:solidFill>
                  <a:schemeClr val="tx1"/>
                </a:solidFill>
              </a:defRPr>
            </a:lvl1pPr>
          </a:lstStyle>
          <a:p>
            <a:r>
              <a:rPr lang="en-US" smtClean="0"/>
              <a:t>Click to edit Master title style</a:t>
            </a:r>
            <a:endParaRPr lang="el-GR" dirty="0"/>
          </a:p>
        </p:txBody>
      </p:sp>
      <p:sp>
        <p:nvSpPr>
          <p:cNvPr id="3" name="Υπότιτλος 2"/>
          <p:cNvSpPr>
            <a:spLocks noGrp="1"/>
          </p:cNvSpPr>
          <p:nvPr>
            <p:ph type="subTitle" idx="1"/>
          </p:nvPr>
        </p:nvSpPr>
        <p:spPr>
          <a:xfrm>
            <a:off x="911424" y="3501008"/>
            <a:ext cx="10369152" cy="18002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dirty="0"/>
          </a:p>
        </p:txBody>
      </p:sp>
      <p:pic>
        <p:nvPicPr>
          <p:cNvPr id="7" name="Picture 2" descr="W:\Opencourses\Brochures\Opencources GUnet.jpg"/>
          <p:cNvPicPr>
            <a:picLocks noChangeAspect="1" noChangeArrowheads="1"/>
          </p:cNvPicPr>
          <p:nvPr/>
        </p:nvPicPr>
        <p:blipFill>
          <a:blip r:embed="rId3" cstate="print">
            <a:clrChange>
              <a:clrFrom>
                <a:srgbClr val="FFFFFF"/>
              </a:clrFrom>
              <a:clrTo>
                <a:srgbClr val="FFFFFF">
                  <a:alpha val="0"/>
                </a:srgbClr>
              </a:clrTo>
            </a:clrChange>
          </a:blip>
          <a:srcRect l="16202" t="3781" r="16829" b="22774"/>
          <a:stretch>
            <a:fillRect/>
          </a:stretch>
        </p:blipFill>
        <p:spPr bwMode="auto">
          <a:xfrm>
            <a:off x="10270067" y="138113"/>
            <a:ext cx="1875367" cy="1020762"/>
          </a:xfrm>
          <a:prstGeom prst="rect">
            <a:avLst/>
          </a:prstGeom>
          <a:noFill/>
          <a:ln w="9525">
            <a:noFill/>
            <a:miter lim="800000"/>
            <a:headEnd/>
            <a:tailEnd/>
          </a:ln>
        </p:spPr>
      </p:pic>
      <p:sp>
        <p:nvSpPr>
          <p:cNvPr id="8" name="7 - Ορθογώνιο"/>
          <p:cNvSpPr/>
          <p:nvPr/>
        </p:nvSpPr>
        <p:spPr>
          <a:xfrm>
            <a:off x="7728181" y="188640"/>
            <a:ext cx="2471936" cy="923330"/>
          </a:xfrm>
          <a:prstGeom prst="rect">
            <a:avLst/>
          </a:prstGeom>
        </p:spPr>
        <p:txBody>
          <a:bodyPr wrap="square">
            <a:spAutoFit/>
          </a:bodyPr>
          <a:lstStyle/>
          <a:p>
            <a:pPr algn="r"/>
            <a:r>
              <a:rPr lang="el-GR" sz="1800" b="1" dirty="0" smtClean="0">
                <a:latin typeface="Century Gothic" pitchFamily="34" charset="0"/>
              </a:rPr>
              <a:t>ΑΝΟΙΧΤΑ</a:t>
            </a:r>
          </a:p>
          <a:p>
            <a:pPr algn="r"/>
            <a:r>
              <a:rPr lang="el-GR" sz="1800" b="1" dirty="0" smtClean="0">
                <a:latin typeface="Century Gothic" pitchFamily="34" charset="0"/>
              </a:rPr>
              <a:t>ΑΚΑΔΗΜΑΙΚΑ</a:t>
            </a:r>
          </a:p>
          <a:p>
            <a:pPr algn="r"/>
            <a:r>
              <a:rPr lang="el-GR" sz="1800" b="1" dirty="0" smtClean="0">
                <a:latin typeface="Century Gothic" pitchFamily="34" charset="0"/>
              </a:rPr>
              <a:t>ΜΑΘΗΜΑΤΑ</a:t>
            </a:r>
            <a:endParaRPr lang="el-GR" sz="1800" b="1" dirty="0">
              <a:latin typeface="Century Gothic" pitchFamily="34" charset="0"/>
            </a:endParaRPr>
          </a:p>
        </p:txBody>
      </p:sp>
    </p:spTree>
    <p:extLst>
      <p:ext uri="{BB962C8B-B14F-4D97-AF65-F5344CB8AC3E}">
        <p14:creationId xmlns:p14="http://schemas.microsoft.com/office/powerpoint/2010/main" val="412407217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Εικόνα με λεζάντα 2">
    <p:spTree>
      <p:nvGrpSpPr>
        <p:cNvPr id="1" name=""/>
        <p:cNvGrpSpPr/>
        <p:nvPr/>
      </p:nvGrpSpPr>
      <p:grpSpPr>
        <a:xfrm>
          <a:off x="0" y="0"/>
          <a:ext cx="0" cy="0"/>
          <a:chOff x="0" y="0"/>
          <a:chExt cx="0" cy="0"/>
        </a:xfrm>
      </p:grpSpPr>
      <p:cxnSp>
        <p:nvCxnSpPr>
          <p:cNvPr id="5" name="Straight Connector 10"/>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6" name="Straight Connector 14"/>
          <p:cNvCxnSpPr/>
          <p:nvPr/>
        </p:nvCxnSpPr>
        <p:spPr>
          <a:xfrm>
            <a:off x="0" y="6381750"/>
            <a:ext cx="12192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3" name="Θέση εικόνας 2"/>
          <p:cNvSpPr>
            <a:spLocks noGrp="1"/>
          </p:cNvSpPr>
          <p:nvPr>
            <p:ph type="pic" idx="1"/>
          </p:nvPr>
        </p:nvSpPr>
        <p:spPr>
          <a:xfrm>
            <a:off x="2389717" y="1440000"/>
            <a:ext cx="73152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l-GR" noProof="0" dirty="0"/>
          </a:p>
        </p:txBody>
      </p:sp>
      <p:sp>
        <p:nvSpPr>
          <p:cNvPr id="4" name="Θέση κειμένου 3"/>
          <p:cNvSpPr>
            <a:spLocks noGrp="1"/>
          </p:cNvSpPr>
          <p:nvPr>
            <p:ph type="body" sz="half" idx="2"/>
          </p:nvPr>
        </p:nvSpPr>
        <p:spPr>
          <a:xfrm>
            <a:off x="2389717" y="5013176"/>
            <a:ext cx="7315200" cy="1224136"/>
          </a:xfrm>
        </p:spPr>
        <p:txBody>
          <a:bodyPr>
            <a:normAutofit/>
          </a:bodyPr>
          <a:lstStyle>
            <a:lvl1pPr marL="0" indent="0" algn="l">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Θέση τίτλου 1"/>
          <p:cNvSpPr>
            <a:spLocks noGrp="1"/>
          </p:cNvSpPr>
          <p:nvPr>
            <p:ph type="title"/>
          </p:nvPr>
        </p:nvSpPr>
        <p:spPr>
          <a:xfrm>
            <a:off x="609600" y="26082"/>
            <a:ext cx="10972800" cy="1143000"/>
          </a:xfrm>
          <a:prstGeom prst="rect">
            <a:avLst/>
          </a:prstGeom>
        </p:spPr>
        <p:txBody>
          <a:bodyPr vert="horz" lIns="91440" tIns="45720" rIns="91440" bIns="45720" rtlCol="0" anchor="ctr">
            <a:normAutofit/>
          </a:bodyPr>
          <a:lstStyle>
            <a:lvl1pPr>
              <a:defRPr>
                <a:solidFill>
                  <a:schemeClr val="tx1"/>
                </a:solidFill>
              </a:defRPr>
            </a:lvl1pPr>
          </a:lstStyle>
          <a:p>
            <a:r>
              <a:rPr lang="en-US" smtClean="0"/>
              <a:t>Click to edit Master title style</a:t>
            </a:r>
            <a:endParaRPr lang="el-GR" dirty="0"/>
          </a:p>
        </p:txBody>
      </p:sp>
      <p:sp>
        <p:nvSpPr>
          <p:cNvPr id="7" name="Θέση αριθμού διαφάνειας 5"/>
          <p:cNvSpPr>
            <a:spLocks noGrp="1"/>
          </p:cNvSpPr>
          <p:nvPr>
            <p:ph type="sldNum" sz="quarter" idx="10"/>
          </p:nvPr>
        </p:nvSpPr>
        <p:spPr>
          <a:xfrm>
            <a:off x="8737600" y="6456364"/>
            <a:ext cx="2844800" cy="365125"/>
          </a:xfrm>
        </p:spPr>
        <p:txBody>
          <a:bodyPr/>
          <a:lstStyle>
            <a:lvl1pPr>
              <a:defRPr smtClean="0">
                <a:solidFill>
                  <a:schemeClr val="tx1"/>
                </a:solidFill>
              </a:defRPr>
            </a:lvl1pPr>
          </a:lstStyle>
          <a:p>
            <a:fld id="{728778E2-04E4-467D-9333-3F987EE3EF15}" type="slidenum">
              <a:rPr lang="en-US" smtClean="0"/>
              <a:t>‹#›</a:t>
            </a:fld>
            <a:endParaRPr lang="en-US"/>
          </a:p>
        </p:txBody>
      </p:sp>
      <p:pic>
        <p:nvPicPr>
          <p:cNvPr id="8" name="Picture 2" descr="W:\logos\AUTH logo\auth_logo_b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44736" y="6074474"/>
            <a:ext cx="624069" cy="4688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817" y="6543366"/>
            <a:ext cx="960107" cy="314634"/>
          </a:xfrm>
          <a:prstGeom prst="rect">
            <a:avLst/>
          </a:prstGeom>
        </p:spPr>
        <p:txBody>
          <a:bodyPr vert="horz" wrap="square" lIns="91440" tIns="45720" rIns="91440" bIns="45720" rtlCol="0" anchor="ctr">
            <a:normAutofit fontScale="32500" lnSpcReduction="20000"/>
          </a:bodyPr>
          <a:lstStyle/>
          <a:p>
            <a:pPr algn="l"/>
            <a:r>
              <a:rPr lang="el-GR" sz="1800" dirty="0" smtClean="0">
                <a:latin typeface="Century Gothic" pitchFamily="34" charset="0"/>
                <a:ea typeface="Arial Unicode MS" pitchFamily="34" charset="-128"/>
                <a:cs typeface="Arial Unicode MS" pitchFamily="34" charset="-128"/>
              </a:rPr>
              <a:t>Αριστοτέλειο</a:t>
            </a:r>
          </a:p>
          <a:p>
            <a:pPr algn="l"/>
            <a:r>
              <a:rPr lang="el-GR" sz="1800" dirty="0" smtClean="0">
                <a:latin typeface="Century Gothic" pitchFamily="34" charset="0"/>
                <a:ea typeface="Arial Unicode MS" pitchFamily="34" charset="-128"/>
                <a:cs typeface="Arial Unicode MS" pitchFamily="34" charset="-128"/>
              </a:rPr>
              <a:t>Πανεπιστήμιο</a:t>
            </a:r>
          </a:p>
          <a:p>
            <a:pPr algn="l"/>
            <a:r>
              <a:rPr lang="el-GR" sz="1800" dirty="0" smtClean="0">
                <a:latin typeface="Century Gothic" pitchFamily="34" charset="0"/>
                <a:ea typeface="Arial Unicode MS" pitchFamily="34" charset="-128"/>
                <a:cs typeface="Arial Unicode MS" pitchFamily="34" charset="-128"/>
              </a:rPr>
              <a:t>Θεσσαλονίκης</a:t>
            </a:r>
          </a:p>
        </p:txBody>
      </p:sp>
      <p:sp>
        <p:nvSpPr>
          <p:cNvPr id="10" name="TextBox 9"/>
          <p:cNvSpPr txBox="1"/>
          <p:nvPr/>
        </p:nvSpPr>
        <p:spPr>
          <a:xfrm>
            <a:off x="4175787" y="6308920"/>
            <a:ext cx="3840427" cy="549080"/>
          </a:xfrm>
          <a:prstGeom prst="rect">
            <a:avLst/>
          </a:prstGeom>
        </p:spPr>
        <p:txBody>
          <a:bodyPr vert="horz" wrap="square" lIns="91440" tIns="0" rIns="91440" bIns="0" rtlCol="0" anchor="t">
            <a:noAutofit/>
          </a:bodyPr>
          <a:lstStyle/>
          <a:p>
            <a:pPr algn="ctr">
              <a:lnSpc>
                <a:spcPct val="220000"/>
              </a:lnSpc>
            </a:pPr>
            <a:r>
              <a:rPr lang="el-GR" sz="1000" dirty="0" smtClean="0">
                <a:latin typeface="+mn-lt"/>
              </a:rPr>
              <a:t>Εισαγωγή στη</a:t>
            </a:r>
            <a:r>
              <a:rPr lang="el-GR" sz="1000" baseline="0" dirty="0" smtClean="0">
                <a:latin typeface="+mn-lt"/>
              </a:rPr>
              <a:t> Γεωφυσική</a:t>
            </a:r>
            <a:endParaRPr lang="el-GR" sz="1000" dirty="0" smtClean="0">
              <a:latin typeface="+mn-lt"/>
            </a:endParaRPr>
          </a:p>
          <a:p>
            <a:pPr algn="ctr"/>
            <a:r>
              <a:rPr lang="el-GR" sz="1000" dirty="0" smtClean="0">
                <a:latin typeface="+mn-lt"/>
              </a:rPr>
              <a:t>Τμήμα Γεωλογίας</a:t>
            </a:r>
          </a:p>
        </p:txBody>
      </p:sp>
    </p:spTree>
    <p:extLst>
      <p:ext uri="{BB962C8B-B14F-4D97-AF65-F5344CB8AC3E}">
        <p14:creationId xmlns:p14="http://schemas.microsoft.com/office/powerpoint/2010/main" val="390463340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Κατακόρυφο κείμενο">
    <p:spTree>
      <p:nvGrpSpPr>
        <p:cNvPr id="1" name=""/>
        <p:cNvGrpSpPr/>
        <p:nvPr/>
      </p:nvGrpSpPr>
      <p:grpSpPr>
        <a:xfrm>
          <a:off x="0" y="0"/>
          <a:ext cx="0" cy="0"/>
          <a:chOff x="0" y="0"/>
          <a:chExt cx="0" cy="0"/>
        </a:xfrm>
      </p:grpSpPr>
      <p:cxnSp>
        <p:nvCxnSpPr>
          <p:cNvPr id="4" name="Straight Connector 9"/>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sp>
        <p:nvSpPr>
          <p:cNvPr id="5" name="Θέση τίτλου 1"/>
          <p:cNvSpPr txBox="1">
            <a:spLocks/>
          </p:cNvSpPr>
          <p:nvPr/>
        </p:nvSpPr>
        <p:spPr>
          <a:xfrm>
            <a:off x="609600" y="25400"/>
            <a:ext cx="10972800" cy="1143000"/>
          </a:xfrm>
          <a:prstGeom prst="rect">
            <a:avLst/>
          </a:prstGeom>
        </p:spPr>
        <p:txBody>
          <a:bodyPr anchor="ctr">
            <a:normAutofit/>
          </a:bodyPr>
          <a:lstStyle>
            <a:lvl1pPr algn="ctr" defTabSz="914400" rtl="0" eaLnBrk="1" latinLnBrk="0" hangingPunct="1">
              <a:spcBef>
                <a:spcPct val="0"/>
              </a:spcBef>
              <a:buNone/>
              <a:defRPr sz="4400" b="1" kern="1200">
                <a:solidFill>
                  <a:schemeClr val="bg1">
                    <a:lumMod val="95000"/>
                  </a:schemeClr>
                </a:solidFill>
                <a:latin typeface="+mj-lt"/>
                <a:ea typeface="+mj-ea"/>
                <a:cs typeface="+mj-cs"/>
              </a:defRPr>
            </a:lvl1pPr>
          </a:lstStyle>
          <a:p>
            <a:pPr fontAlgn="auto">
              <a:spcAft>
                <a:spcPts val="0"/>
              </a:spcAft>
              <a:defRPr/>
            </a:pPr>
            <a:r>
              <a:rPr lang="el-GR" sz="4400" dirty="0" smtClean="0">
                <a:solidFill>
                  <a:schemeClr val="tx1"/>
                </a:solidFill>
              </a:rPr>
              <a:t>Στυλ κύριου τίτλου</a:t>
            </a:r>
            <a:endParaRPr lang="el-GR" sz="4400" dirty="0">
              <a:solidFill>
                <a:schemeClr val="tx1"/>
              </a:solidFill>
            </a:endParaRPr>
          </a:p>
        </p:txBody>
      </p:sp>
      <p:cxnSp>
        <p:nvCxnSpPr>
          <p:cNvPr id="6" name="Straight Connector 17"/>
          <p:cNvCxnSpPr/>
          <p:nvPr/>
        </p:nvCxnSpPr>
        <p:spPr>
          <a:xfrm>
            <a:off x="0" y="6381750"/>
            <a:ext cx="12192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3" name="Θέση κατακόρυφου κειμένου 2"/>
          <p:cNvSpPr>
            <a:spLocks noGrp="1"/>
          </p:cNvSpPr>
          <p:nvPr>
            <p:ph type="body" orient="vert" idx="1"/>
          </p:nvPr>
        </p:nvSpPr>
        <p:spPr>
          <a:xfrm>
            <a:off x="623392" y="1440000"/>
            <a:ext cx="10972800" cy="47613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Θέση αριθμού διαφάνειας 5"/>
          <p:cNvSpPr>
            <a:spLocks noGrp="1"/>
          </p:cNvSpPr>
          <p:nvPr>
            <p:ph type="sldNum" sz="quarter" idx="10"/>
          </p:nvPr>
        </p:nvSpPr>
        <p:spPr>
          <a:xfrm>
            <a:off x="8737600" y="6456364"/>
            <a:ext cx="2844800" cy="365125"/>
          </a:xfrm>
        </p:spPr>
        <p:txBody>
          <a:bodyPr/>
          <a:lstStyle>
            <a:lvl1pPr>
              <a:defRPr smtClean="0">
                <a:solidFill>
                  <a:schemeClr val="tx1"/>
                </a:solidFill>
              </a:defRPr>
            </a:lvl1pPr>
          </a:lstStyle>
          <a:p>
            <a:fld id="{728778E2-04E4-467D-9333-3F987EE3EF15}" type="slidenum">
              <a:rPr lang="en-US" smtClean="0"/>
              <a:t>‹#›</a:t>
            </a:fld>
            <a:endParaRPr lang="en-US"/>
          </a:p>
        </p:txBody>
      </p:sp>
      <p:pic>
        <p:nvPicPr>
          <p:cNvPr id="8" name="Picture 2" descr="W:\logos\AUTH logo\auth_logo_b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44736" y="6074474"/>
            <a:ext cx="624069" cy="4688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817" y="6543366"/>
            <a:ext cx="960107" cy="314634"/>
          </a:xfrm>
          <a:prstGeom prst="rect">
            <a:avLst/>
          </a:prstGeom>
        </p:spPr>
        <p:txBody>
          <a:bodyPr vert="horz" wrap="square" lIns="91440" tIns="45720" rIns="91440" bIns="45720" rtlCol="0" anchor="ctr">
            <a:normAutofit fontScale="32500" lnSpcReduction="20000"/>
          </a:bodyPr>
          <a:lstStyle/>
          <a:p>
            <a:pPr algn="l"/>
            <a:r>
              <a:rPr lang="el-GR" sz="1800" dirty="0" smtClean="0">
                <a:latin typeface="Century Gothic" pitchFamily="34" charset="0"/>
                <a:ea typeface="Arial Unicode MS" pitchFamily="34" charset="-128"/>
                <a:cs typeface="Arial Unicode MS" pitchFamily="34" charset="-128"/>
              </a:rPr>
              <a:t>Αριστοτέλειο</a:t>
            </a:r>
          </a:p>
          <a:p>
            <a:pPr algn="l"/>
            <a:r>
              <a:rPr lang="el-GR" sz="1800" dirty="0" smtClean="0">
                <a:latin typeface="Century Gothic" pitchFamily="34" charset="0"/>
                <a:ea typeface="Arial Unicode MS" pitchFamily="34" charset="-128"/>
                <a:cs typeface="Arial Unicode MS" pitchFamily="34" charset="-128"/>
              </a:rPr>
              <a:t>Πανεπιστήμιο</a:t>
            </a:r>
          </a:p>
          <a:p>
            <a:pPr algn="l"/>
            <a:r>
              <a:rPr lang="el-GR" sz="1800" dirty="0" smtClean="0">
                <a:latin typeface="Century Gothic" pitchFamily="34" charset="0"/>
                <a:ea typeface="Arial Unicode MS" pitchFamily="34" charset="-128"/>
                <a:cs typeface="Arial Unicode MS" pitchFamily="34" charset="-128"/>
              </a:rPr>
              <a:t>Θεσσαλονίκης</a:t>
            </a:r>
          </a:p>
        </p:txBody>
      </p:sp>
      <p:sp>
        <p:nvSpPr>
          <p:cNvPr id="10" name="TextBox 9"/>
          <p:cNvSpPr txBox="1"/>
          <p:nvPr/>
        </p:nvSpPr>
        <p:spPr>
          <a:xfrm>
            <a:off x="4175787" y="6308920"/>
            <a:ext cx="3840427" cy="549080"/>
          </a:xfrm>
          <a:prstGeom prst="rect">
            <a:avLst/>
          </a:prstGeom>
        </p:spPr>
        <p:txBody>
          <a:bodyPr vert="horz" wrap="square" lIns="91440" tIns="0" rIns="91440" bIns="0" rtlCol="0" anchor="t">
            <a:noAutofit/>
          </a:bodyPr>
          <a:lstStyle/>
          <a:p>
            <a:pPr algn="ctr">
              <a:lnSpc>
                <a:spcPct val="220000"/>
              </a:lnSpc>
            </a:pPr>
            <a:r>
              <a:rPr lang="el-GR" sz="1000" dirty="0" smtClean="0">
                <a:latin typeface="+mn-lt"/>
              </a:rPr>
              <a:t>Τίτλος Μαθήματος</a:t>
            </a:r>
          </a:p>
          <a:p>
            <a:pPr algn="ctr"/>
            <a:r>
              <a:rPr lang="el-GR" sz="1000" dirty="0" smtClean="0">
                <a:latin typeface="+mn-lt"/>
              </a:rPr>
              <a:t>Τμήμα</a:t>
            </a:r>
          </a:p>
        </p:txBody>
      </p:sp>
    </p:spTree>
    <p:extLst>
      <p:ext uri="{BB962C8B-B14F-4D97-AF65-F5344CB8AC3E}">
        <p14:creationId xmlns:p14="http://schemas.microsoft.com/office/powerpoint/2010/main" val="818146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cxnSp>
        <p:nvCxnSpPr>
          <p:cNvPr id="4" name="Straight Connector 7"/>
          <p:cNvCxnSpPr/>
          <p:nvPr/>
        </p:nvCxnSpPr>
        <p:spPr>
          <a:xfrm flipV="1">
            <a:off x="662517" y="0"/>
            <a:ext cx="0" cy="685800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5" name="Straight Connector 10"/>
          <p:cNvCxnSpPr/>
          <p:nvPr/>
        </p:nvCxnSpPr>
        <p:spPr>
          <a:xfrm flipV="1">
            <a:off x="10502900" y="0"/>
            <a:ext cx="0" cy="685800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sp>
        <p:nvSpPr>
          <p:cNvPr id="3" name="Θέση κατακόρυφου κειμένου 2"/>
          <p:cNvSpPr>
            <a:spLocks noGrp="1"/>
          </p:cNvSpPr>
          <p:nvPr>
            <p:ph type="body" orient="vert" idx="1"/>
          </p:nvPr>
        </p:nvSpPr>
        <p:spPr>
          <a:xfrm>
            <a:off x="815413" y="274639"/>
            <a:ext cx="960106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2" name="Κατακόρυφος τίτλος 1"/>
          <p:cNvSpPr>
            <a:spLocks noGrp="1"/>
          </p:cNvSpPr>
          <p:nvPr>
            <p:ph type="title" orient="vert"/>
          </p:nvPr>
        </p:nvSpPr>
        <p:spPr>
          <a:xfrm>
            <a:off x="10584000" y="274639"/>
            <a:ext cx="1526400" cy="5851525"/>
          </a:xfrm>
          <a:prstGeom prst="rect">
            <a:avLst/>
          </a:prstGeom>
        </p:spPr>
        <p:txBody>
          <a:bodyPr vert="eaVert">
            <a:normAutofit/>
          </a:bodyPr>
          <a:lstStyle>
            <a:lvl1pPr>
              <a:defRPr>
                <a:solidFill>
                  <a:schemeClr val="tx1"/>
                </a:solidFill>
              </a:defRPr>
            </a:lvl1pPr>
          </a:lstStyle>
          <a:p>
            <a:r>
              <a:rPr lang="en-US" smtClean="0"/>
              <a:t>Click to edit Master title style</a:t>
            </a:r>
            <a:endParaRPr lang="el-GR" dirty="0"/>
          </a:p>
        </p:txBody>
      </p:sp>
      <p:sp>
        <p:nvSpPr>
          <p:cNvPr id="6" name="Θέση αριθμού διαφάνειας 5"/>
          <p:cNvSpPr>
            <a:spLocks noGrp="1"/>
          </p:cNvSpPr>
          <p:nvPr>
            <p:ph type="sldNum" sz="quarter" idx="10"/>
          </p:nvPr>
        </p:nvSpPr>
        <p:spPr>
          <a:xfrm>
            <a:off x="156634" y="6356351"/>
            <a:ext cx="385233" cy="365125"/>
          </a:xfrm>
        </p:spPr>
        <p:txBody>
          <a:bodyPr vert="vert"/>
          <a:lstStyle>
            <a:lvl1pPr algn="l">
              <a:defRPr smtClean="0">
                <a:solidFill>
                  <a:schemeClr val="tx1"/>
                </a:solidFill>
              </a:defRPr>
            </a:lvl1pPr>
          </a:lstStyle>
          <a:p>
            <a:fld id="{728778E2-04E4-467D-9333-3F987EE3EF15}" type="slidenum">
              <a:rPr lang="en-US" smtClean="0"/>
              <a:t>‹#›</a:t>
            </a:fld>
            <a:endParaRPr lang="en-US"/>
          </a:p>
        </p:txBody>
      </p:sp>
      <p:grpSp>
        <p:nvGrpSpPr>
          <p:cNvPr id="13" name="Group 12"/>
          <p:cNvGrpSpPr/>
          <p:nvPr/>
        </p:nvGrpSpPr>
        <p:grpSpPr>
          <a:xfrm rot="5400000">
            <a:off x="134831" y="-162311"/>
            <a:ext cx="720080" cy="1044701"/>
            <a:chOff x="11113" y="6074474"/>
            <a:chExt cx="720080" cy="783526"/>
          </a:xfrm>
        </p:grpSpPr>
        <p:pic>
          <p:nvPicPr>
            <p:cNvPr id="10" name="Picture 2" descr="W:\logos\AUTH logo\auth_logo_bw.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08552" y="6074474"/>
              <a:ext cx="468052" cy="4688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userDrawn="1"/>
          </p:nvSpPr>
          <p:spPr>
            <a:xfrm>
              <a:off x="11113" y="6543366"/>
              <a:ext cx="720080" cy="314634"/>
            </a:xfrm>
            <a:prstGeom prst="rect">
              <a:avLst/>
            </a:prstGeom>
          </p:spPr>
          <p:txBody>
            <a:bodyPr vert="horz" wrap="square" lIns="91440" tIns="45720" rIns="91440" bIns="45720" rtlCol="0" anchor="ctr">
              <a:normAutofit fontScale="32500" lnSpcReduction="20000"/>
            </a:bodyPr>
            <a:lstStyle/>
            <a:p>
              <a:pPr algn="l"/>
              <a:r>
                <a:rPr lang="el-GR" sz="1800" dirty="0" smtClean="0">
                  <a:latin typeface="Century Gothic" pitchFamily="34" charset="0"/>
                  <a:ea typeface="Arial Unicode MS" pitchFamily="34" charset="-128"/>
                  <a:cs typeface="Arial Unicode MS" pitchFamily="34" charset="-128"/>
                </a:rPr>
                <a:t>Αριστοτέλειο</a:t>
              </a:r>
            </a:p>
            <a:p>
              <a:pPr algn="l"/>
              <a:r>
                <a:rPr lang="el-GR" sz="1800" dirty="0" smtClean="0">
                  <a:latin typeface="Century Gothic" pitchFamily="34" charset="0"/>
                  <a:ea typeface="Arial Unicode MS" pitchFamily="34" charset="-128"/>
                  <a:cs typeface="Arial Unicode MS" pitchFamily="34" charset="-128"/>
                </a:rPr>
                <a:t>Πανεπιστήμιο</a:t>
              </a:r>
            </a:p>
            <a:p>
              <a:pPr algn="l"/>
              <a:r>
                <a:rPr lang="el-GR" sz="1800" dirty="0" smtClean="0">
                  <a:latin typeface="Century Gothic" pitchFamily="34" charset="0"/>
                  <a:ea typeface="Arial Unicode MS" pitchFamily="34" charset="-128"/>
                  <a:cs typeface="Arial Unicode MS" pitchFamily="34" charset="-128"/>
                </a:rPr>
                <a:t>Θεσσαλονίκης</a:t>
              </a:r>
            </a:p>
          </p:txBody>
        </p:sp>
      </p:grpSp>
      <p:sp>
        <p:nvSpPr>
          <p:cNvPr id="12" name="TextBox 11"/>
          <p:cNvSpPr txBox="1"/>
          <p:nvPr/>
        </p:nvSpPr>
        <p:spPr>
          <a:xfrm rot="5400000">
            <a:off x="-1095695" y="3062947"/>
            <a:ext cx="2880320" cy="732107"/>
          </a:xfrm>
          <a:prstGeom prst="rect">
            <a:avLst/>
          </a:prstGeom>
        </p:spPr>
        <p:txBody>
          <a:bodyPr vert="horz" wrap="square" lIns="91440" tIns="0" rIns="91440" bIns="0" rtlCol="0" anchor="t">
            <a:noAutofit/>
          </a:bodyPr>
          <a:lstStyle/>
          <a:p>
            <a:pPr algn="ctr">
              <a:lnSpc>
                <a:spcPct val="220000"/>
              </a:lnSpc>
            </a:pPr>
            <a:r>
              <a:rPr lang="el-GR" sz="1000" dirty="0" smtClean="0">
                <a:latin typeface="+mn-lt"/>
              </a:rPr>
              <a:t>Τίτλος Μαθήματος</a:t>
            </a:r>
          </a:p>
          <a:p>
            <a:pPr algn="ctr"/>
            <a:r>
              <a:rPr lang="el-GR" sz="1000" dirty="0" smtClean="0">
                <a:latin typeface="+mn-lt"/>
              </a:rPr>
              <a:t>Τμήμα</a:t>
            </a:r>
          </a:p>
        </p:txBody>
      </p:sp>
    </p:spTree>
    <p:extLst>
      <p:ext uri="{BB962C8B-B14F-4D97-AF65-F5344CB8AC3E}">
        <p14:creationId xmlns:p14="http://schemas.microsoft.com/office/powerpoint/2010/main" val="3754046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cxnSp>
        <p:nvCxnSpPr>
          <p:cNvPr id="3" name="Straight Connector 8"/>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4" name="Straight Connector 16"/>
          <p:cNvCxnSpPr/>
          <p:nvPr/>
        </p:nvCxnSpPr>
        <p:spPr>
          <a:xfrm>
            <a:off x="0" y="6381750"/>
            <a:ext cx="12192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15" name="Θέση τίτλου 1"/>
          <p:cNvSpPr>
            <a:spLocks noGrp="1"/>
          </p:cNvSpPr>
          <p:nvPr>
            <p:ph type="title"/>
          </p:nvPr>
        </p:nvSpPr>
        <p:spPr>
          <a:xfrm>
            <a:off x="609600" y="26082"/>
            <a:ext cx="10972800" cy="1143000"/>
          </a:xfrm>
          <a:prstGeom prst="rect">
            <a:avLst/>
          </a:prstGeom>
        </p:spPr>
        <p:txBody>
          <a:bodyPr vert="horz" lIns="91440" tIns="45720" rIns="91440" bIns="45720" rtlCol="0" anchor="ctr">
            <a:normAutofit/>
          </a:bodyPr>
          <a:lstStyle>
            <a:lvl1pPr>
              <a:defRPr>
                <a:solidFill>
                  <a:schemeClr val="tx1"/>
                </a:solidFill>
              </a:defRPr>
            </a:lvl1pPr>
          </a:lstStyle>
          <a:p>
            <a:r>
              <a:rPr lang="en-US" smtClean="0"/>
              <a:t>Click to edit Master title style</a:t>
            </a:r>
            <a:endParaRPr lang="el-GR" dirty="0"/>
          </a:p>
        </p:txBody>
      </p:sp>
      <p:sp>
        <p:nvSpPr>
          <p:cNvPr id="5" name="Θέση αριθμού διαφάνειας 5"/>
          <p:cNvSpPr>
            <a:spLocks noGrp="1"/>
          </p:cNvSpPr>
          <p:nvPr>
            <p:ph type="sldNum" sz="quarter" idx="10"/>
          </p:nvPr>
        </p:nvSpPr>
        <p:spPr>
          <a:xfrm>
            <a:off x="8737600" y="6456364"/>
            <a:ext cx="2844800" cy="365125"/>
          </a:xfrm>
        </p:spPr>
        <p:txBody>
          <a:bodyPr/>
          <a:lstStyle>
            <a:lvl1pPr>
              <a:defRPr smtClean="0">
                <a:solidFill>
                  <a:schemeClr val="tx1"/>
                </a:solidFill>
              </a:defRPr>
            </a:lvl1pPr>
          </a:lstStyle>
          <a:p>
            <a:fld id="{728778E2-04E4-467D-9333-3F987EE3EF15}" type="slidenum">
              <a:rPr lang="en-US" smtClean="0"/>
              <a:t>‹#›</a:t>
            </a:fld>
            <a:endParaRPr lang="en-US"/>
          </a:p>
        </p:txBody>
      </p:sp>
      <p:pic>
        <p:nvPicPr>
          <p:cNvPr id="6" name="Picture 2" descr="W:\logos\AUTH logo\auth_logo_b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44736" y="6074474"/>
            <a:ext cx="624069" cy="4688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817" y="6543366"/>
            <a:ext cx="960107" cy="314634"/>
          </a:xfrm>
          <a:prstGeom prst="rect">
            <a:avLst/>
          </a:prstGeom>
        </p:spPr>
        <p:txBody>
          <a:bodyPr vert="horz" wrap="square" lIns="91440" tIns="45720" rIns="91440" bIns="45720" rtlCol="0" anchor="ctr">
            <a:normAutofit fontScale="32500" lnSpcReduction="20000"/>
          </a:bodyPr>
          <a:lstStyle/>
          <a:p>
            <a:pPr algn="l"/>
            <a:r>
              <a:rPr lang="el-GR" sz="1800" dirty="0" smtClean="0">
                <a:latin typeface="Century Gothic" pitchFamily="34" charset="0"/>
                <a:ea typeface="Arial Unicode MS" pitchFamily="34" charset="-128"/>
                <a:cs typeface="Arial Unicode MS" pitchFamily="34" charset="-128"/>
              </a:rPr>
              <a:t>Αριστοτέλειο</a:t>
            </a:r>
          </a:p>
          <a:p>
            <a:pPr algn="l"/>
            <a:r>
              <a:rPr lang="el-GR" sz="1800" dirty="0" smtClean="0">
                <a:latin typeface="Century Gothic" pitchFamily="34" charset="0"/>
                <a:ea typeface="Arial Unicode MS" pitchFamily="34" charset="-128"/>
                <a:cs typeface="Arial Unicode MS" pitchFamily="34" charset="-128"/>
              </a:rPr>
              <a:t>Πανεπιστήμιο</a:t>
            </a:r>
          </a:p>
          <a:p>
            <a:pPr algn="l"/>
            <a:r>
              <a:rPr lang="el-GR" sz="1800" dirty="0" smtClean="0">
                <a:latin typeface="Century Gothic" pitchFamily="34" charset="0"/>
                <a:ea typeface="Arial Unicode MS" pitchFamily="34" charset="-128"/>
                <a:cs typeface="Arial Unicode MS" pitchFamily="34" charset="-128"/>
              </a:rPr>
              <a:t>Θεσσαλονίκης</a:t>
            </a:r>
          </a:p>
        </p:txBody>
      </p:sp>
      <p:sp>
        <p:nvSpPr>
          <p:cNvPr id="8" name="TextBox 7"/>
          <p:cNvSpPr txBox="1"/>
          <p:nvPr/>
        </p:nvSpPr>
        <p:spPr>
          <a:xfrm>
            <a:off x="4175787" y="6308920"/>
            <a:ext cx="3840427" cy="549080"/>
          </a:xfrm>
          <a:prstGeom prst="rect">
            <a:avLst/>
          </a:prstGeom>
        </p:spPr>
        <p:txBody>
          <a:bodyPr vert="horz" wrap="square" lIns="91440" tIns="0" rIns="91440" bIns="0" rtlCol="0" anchor="t">
            <a:noAutofit/>
          </a:bodyPr>
          <a:lstStyle/>
          <a:p>
            <a:pPr algn="ctr">
              <a:lnSpc>
                <a:spcPct val="220000"/>
              </a:lnSpc>
            </a:pPr>
            <a:r>
              <a:rPr lang="el-GR" sz="1000" dirty="0" smtClean="0">
                <a:latin typeface="+mn-lt"/>
              </a:rPr>
              <a:t>Εισαγωγή</a:t>
            </a:r>
            <a:r>
              <a:rPr lang="el-GR" sz="1000" baseline="0" dirty="0" smtClean="0">
                <a:latin typeface="+mn-lt"/>
              </a:rPr>
              <a:t> στη Γεωφυσική</a:t>
            </a:r>
            <a:endParaRPr lang="el-GR" sz="1000" dirty="0" smtClean="0">
              <a:latin typeface="+mn-lt"/>
            </a:endParaRPr>
          </a:p>
          <a:p>
            <a:pPr algn="ctr"/>
            <a:r>
              <a:rPr lang="el-GR" sz="1000" dirty="0" smtClean="0">
                <a:latin typeface="+mn-lt"/>
              </a:rPr>
              <a:t>Τμήμα Γεωλογίας</a:t>
            </a:r>
          </a:p>
        </p:txBody>
      </p:sp>
    </p:spTree>
    <p:extLst>
      <p:ext uri="{BB962C8B-B14F-4D97-AF65-F5344CB8AC3E}">
        <p14:creationId xmlns:p14="http://schemas.microsoft.com/office/powerpoint/2010/main" val="218110211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cxnSp>
        <p:nvCxnSpPr>
          <p:cNvPr id="2" name="Straight Connector 4"/>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3" name="Straight Connector 7"/>
          <p:cNvCxnSpPr/>
          <p:nvPr/>
        </p:nvCxnSpPr>
        <p:spPr>
          <a:xfrm>
            <a:off x="0" y="6381750"/>
            <a:ext cx="12192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4" name="Θέση αριθμού διαφάνειας 5"/>
          <p:cNvSpPr>
            <a:spLocks noGrp="1"/>
          </p:cNvSpPr>
          <p:nvPr>
            <p:ph type="sldNum" sz="quarter" idx="10"/>
          </p:nvPr>
        </p:nvSpPr>
        <p:spPr>
          <a:xfrm>
            <a:off x="8737600" y="6456364"/>
            <a:ext cx="2844800" cy="365125"/>
          </a:xfrm>
        </p:spPr>
        <p:txBody>
          <a:bodyPr/>
          <a:lstStyle>
            <a:lvl1pPr>
              <a:defRPr smtClean="0">
                <a:solidFill>
                  <a:schemeClr val="tx1"/>
                </a:solidFill>
              </a:defRPr>
            </a:lvl1pPr>
          </a:lstStyle>
          <a:p>
            <a:fld id="{728778E2-04E4-467D-9333-3F987EE3EF15}" type="slidenum">
              <a:rPr lang="en-US" smtClean="0"/>
              <a:t>‹#›</a:t>
            </a:fld>
            <a:endParaRPr lang="en-US"/>
          </a:p>
        </p:txBody>
      </p:sp>
      <p:pic>
        <p:nvPicPr>
          <p:cNvPr id="5" name="Picture 2" descr="W:\logos\AUTH logo\auth_logo_b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44736" y="6074474"/>
            <a:ext cx="624069" cy="4688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817" y="6543366"/>
            <a:ext cx="960107" cy="314634"/>
          </a:xfrm>
          <a:prstGeom prst="rect">
            <a:avLst/>
          </a:prstGeom>
        </p:spPr>
        <p:txBody>
          <a:bodyPr vert="horz" wrap="square" lIns="91440" tIns="45720" rIns="91440" bIns="45720" rtlCol="0" anchor="ctr">
            <a:normAutofit fontScale="32500" lnSpcReduction="20000"/>
          </a:bodyPr>
          <a:lstStyle/>
          <a:p>
            <a:pPr algn="l"/>
            <a:r>
              <a:rPr lang="el-GR" sz="1800" dirty="0" smtClean="0">
                <a:latin typeface="Century Gothic" pitchFamily="34" charset="0"/>
                <a:ea typeface="Arial Unicode MS" pitchFamily="34" charset="-128"/>
                <a:cs typeface="Arial Unicode MS" pitchFamily="34" charset="-128"/>
              </a:rPr>
              <a:t>Αριστοτέλειο</a:t>
            </a:r>
          </a:p>
          <a:p>
            <a:pPr algn="l"/>
            <a:r>
              <a:rPr lang="el-GR" sz="1800" dirty="0" smtClean="0">
                <a:latin typeface="Century Gothic" pitchFamily="34" charset="0"/>
                <a:ea typeface="Arial Unicode MS" pitchFamily="34" charset="-128"/>
                <a:cs typeface="Arial Unicode MS" pitchFamily="34" charset="-128"/>
              </a:rPr>
              <a:t>Πανεπιστήμιο</a:t>
            </a:r>
          </a:p>
          <a:p>
            <a:pPr algn="l"/>
            <a:r>
              <a:rPr lang="el-GR" sz="1800" dirty="0" smtClean="0">
                <a:latin typeface="Century Gothic" pitchFamily="34" charset="0"/>
                <a:ea typeface="Arial Unicode MS" pitchFamily="34" charset="-128"/>
                <a:cs typeface="Arial Unicode MS" pitchFamily="34" charset="-128"/>
              </a:rPr>
              <a:t>Θεσσαλονίκης</a:t>
            </a:r>
          </a:p>
        </p:txBody>
      </p:sp>
      <p:sp>
        <p:nvSpPr>
          <p:cNvPr id="7" name="TextBox 6"/>
          <p:cNvSpPr txBox="1"/>
          <p:nvPr/>
        </p:nvSpPr>
        <p:spPr>
          <a:xfrm>
            <a:off x="4175787" y="6308920"/>
            <a:ext cx="3840427" cy="549080"/>
          </a:xfrm>
          <a:prstGeom prst="rect">
            <a:avLst/>
          </a:prstGeom>
        </p:spPr>
        <p:txBody>
          <a:bodyPr vert="horz" wrap="square" lIns="91440" tIns="0" rIns="91440" bIns="0" rtlCol="0" anchor="t">
            <a:noAutofit/>
          </a:bodyPr>
          <a:lstStyle/>
          <a:p>
            <a:pPr algn="ctr">
              <a:lnSpc>
                <a:spcPct val="220000"/>
              </a:lnSpc>
            </a:pPr>
            <a:r>
              <a:rPr lang="el-GR" sz="1000" dirty="0" smtClean="0">
                <a:latin typeface="+mn-lt"/>
              </a:rPr>
              <a:t>Εισαγωγή στη</a:t>
            </a:r>
            <a:r>
              <a:rPr lang="el-GR" sz="1000" baseline="0" dirty="0" smtClean="0">
                <a:latin typeface="+mn-lt"/>
              </a:rPr>
              <a:t> Γεωφυσική</a:t>
            </a:r>
            <a:endParaRPr lang="el-GR" sz="1000" dirty="0" smtClean="0">
              <a:latin typeface="+mn-lt"/>
            </a:endParaRPr>
          </a:p>
          <a:p>
            <a:pPr algn="ctr"/>
            <a:r>
              <a:rPr lang="el-GR" sz="1000" dirty="0" smtClean="0">
                <a:latin typeface="+mn-lt"/>
              </a:rPr>
              <a:t>Τμήμα Γεωλογίας</a:t>
            </a:r>
          </a:p>
        </p:txBody>
      </p:sp>
    </p:spTree>
    <p:extLst>
      <p:ext uri="{BB962C8B-B14F-4D97-AF65-F5344CB8AC3E}">
        <p14:creationId xmlns:p14="http://schemas.microsoft.com/office/powerpoint/2010/main" val="104208723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Κενή">
    <p:spTree>
      <p:nvGrpSpPr>
        <p:cNvPr id="1" name=""/>
        <p:cNvGrpSpPr/>
        <p:nvPr/>
      </p:nvGrpSpPr>
      <p:grpSpPr>
        <a:xfrm>
          <a:off x="0" y="0"/>
          <a:ext cx="0" cy="0"/>
          <a:chOff x="0" y="0"/>
          <a:chExt cx="0" cy="0"/>
        </a:xfrm>
      </p:grpSpPr>
      <p:sp>
        <p:nvSpPr>
          <p:cNvPr id="2" name="Θέση αριθμού διαφάνειας 5"/>
          <p:cNvSpPr>
            <a:spLocks noGrp="1"/>
          </p:cNvSpPr>
          <p:nvPr>
            <p:ph type="sldNum" sz="quarter" idx="10"/>
          </p:nvPr>
        </p:nvSpPr>
        <p:spPr/>
        <p:txBody>
          <a:bodyPr/>
          <a:lstStyle>
            <a:lvl1pPr>
              <a:defRPr/>
            </a:lvl1pPr>
          </a:lstStyle>
          <a:p>
            <a:fld id="{728778E2-04E4-467D-9333-3F987EE3EF15}" type="slidenum">
              <a:rPr lang="en-US" smtClean="0"/>
              <a:t>‹#›</a:t>
            </a:fld>
            <a:endParaRPr lang="en-US"/>
          </a:p>
        </p:txBody>
      </p:sp>
    </p:spTree>
    <p:extLst>
      <p:ext uri="{BB962C8B-B14F-4D97-AF65-F5344CB8AC3E}">
        <p14:creationId xmlns:p14="http://schemas.microsoft.com/office/powerpoint/2010/main" val="314968376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859D345-C333-482B-8852-B59197A309BD}" type="datetimeFigureOut">
              <a:rPr lang="en-US" smtClean="0"/>
              <a:t>17-Feb-16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28778E2-04E4-467D-9333-3F987EE3EF15}" type="slidenum">
              <a:rPr lang="en-US" smtClean="0"/>
              <a:t>‹#›</a:t>
            </a:fld>
            <a:endParaRPr lang="en-US"/>
          </a:p>
        </p:txBody>
      </p:sp>
    </p:spTree>
    <p:extLst>
      <p:ext uri="{BB962C8B-B14F-4D97-AF65-F5344CB8AC3E}">
        <p14:creationId xmlns:p14="http://schemas.microsoft.com/office/powerpoint/2010/main" val="216172037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a:prstGeom prst="rect">
            <a:avLst/>
          </a:prstGeom>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a:xfrm>
            <a:off x="609600" y="6356351"/>
            <a:ext cx="2844800" cy="365125"/>
          </a:xfrm>
          <a:prstGeom prst="rect">
            <a:avLst/>
          </a:prstGeom>
        </p:spPr>
        <p:txBody>
          <a:bodyPr/>
          <a:lstStyle>
            <a:lvl1pPr>
              <a:defRPr/>
            </a:lvl1pPr>
          </a:lstStyle>
          <a:p>
            <a:pPr>
              <a:defRPr/>
            </a:pPr>
            <a:fld id="{D9D0BDF9-B5FE-4028-9EA3-E8FE87BB4802}" type="datetimeFigureOut">
              <a:rPr lang="el-GR"/>
              <a:pPr>
                <a:defRPr/>
              </a:pPr>
              <a:t>17/2/2016</a:t>
            </a:fld>
            <a:endParaRPr lang="el-GR"/>
          </a:p>
        </p:txBody>
      </p:sp>
      <p:sp>
        <p:nvSpPr>
          <p:cNvPr id="5" name="4 - Θέση υποσέλιδου"/>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fld id="{A0B8B46F-67E7-46F6-BB35-DAA08CF8DC93}" type="slidenum">
              <a:rPr lang="el-GR" altLang="en-US"/>
              <a:pPr/>
              <a:t>‹#›</a:t>
            </a:fld>
            <a:endParaRPr lang="el-GR" altLang="en-US"/>
          </a:p>
        </p:txBody>
      </p:sp>
    </p:spTree>
    <p:extLst>
      <p:ext uri="{BB962C8B-B14F-4D97-AF65-F5344CB8AC3E}">
        <p14:creationId xmlns:p14="http://schemas.microsoft.com/office/powerpoint/2010/main" val="200708754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986" y="1143000"/>
            <a:ext cx="11074015" cy="42666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ftr" sz="quarter" idx="10"/>
          </p:nvPr>
        </p:nvSpPr>
        <p:spPr>
          <a:xfrm>
            <a:off x="4165600" y="6356351"/>
            <a:ext cx="3860800" cy="365125"/>
          </a:xfrm>
          <a:prstGeom prst="rect">
            <a:avLst/>
          </a:prstGeom>
        </p:spPr>
        <p:txBody>
          <a:bodyPr/>
          <a:lstStyle>
            <a:lvl1pPr>
              <a:defRPr/>
            </a:lvl1pPr>
          </a:lstStyle>
          <a:p>
            <a:pPr>
              <a:defRPr/>
            </a:pPr>
            <a:r>
              <a:rPr lang="en-US"/>
              <a:t>Explorers</a:t>
            </a:r>
            <a:r>
              <a:rPr lang="en-US">
                <a:latin typeface="55 Helvetica Roman" pitchFamily="1" charset="0"/>
              </a:rPr>
              <a:t>’</a:t>
            </a:r>
            <a:r>
              <a:rPr lang="en-US"/>
              <a:t> Guide to the Solar System</a:t>
            </a:r>
          </a:p>
        </p:txBody>
      </p:sp>
      <p:sp>
        <p:nvSpPr>
          <p:cNvPr id="4" name="Rectangle 6"/>
          <p:cNvSpPr>
            <a:spLocks noGrp="1" noChangeArrowheads="1"/>
          </p:cNvSpPr>
          <p:nvPr>
            <p:ph type="sldNum" sz="quarter" idx="11"/>
          </p:nvPr>
        </p:nvSpPr>
        <p:spPr/>
        <p:txBody>
          <a:bodyPr/>
          <a:lstStyle>
            <a:lvl1pPr>
              <a:defRPr/>
            </a:lvl1pPr>
          </a:lstStyle>
          <a:p>
            <a:fld id="{52B91FCF-D096-499F-B9E5-134A6A299733}" type="slidenum">
              <a:rPr lang="en-US" altLang="en-US"/>
              <a:pPr/>
              <a:t>‹#›</a:t>
            </a:fld>
            <a:endParaRPr lang="en-US" altLang="en-US"/>
          </a:p>
        </p:txBody>
      </p:sp>
    </p:spTree>
    <p:extLst>
      <p:ext uri="{BB962C8B-B14F-4D97-AF65-F5344CB8AC3E}">
        <p14:creationId xmlns:p14="http://schemas.microsoft.com/office/powerpoint/2010/main" val="3421083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cxnSp>
        <p:nvCxnSpPr>
          <p:cNvPr id="4" name="Straight Connector 8"/>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pic>
        <p:nvPicPr>
          <p:cNvPr id="5" name="Picture 3" descr="\\ccf2\dfs\winHome\home\apmoneda\My Documents\opencourses\Brochures\Saint APTh.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56634" y="206375"/>
            <a:ext cx="1043517" cy="782638"/>
          </a:xfrm>
          <a:prstGeom prst="rect">
            <a:avLst/>
          </a:prstGeom>
          <a:noFill/>
          <a:ln w="9525">
            <a:noFill/>
            <a:miter lim="800000"/>
            <a:headEnd/>
            <a:tailEnd/>
          </a:ln>
        </p:spPr>
      </p:pic>
      <p:sp>
        <p:nvSpPr>
          <p:cNvPr id="2" name="Τίτλος 1"/>
          <p:cNvSpPr>
            <a:spLocks noGrp="1"/>
          </p:cNvSpPr>
          <p:nvPr>
            <p:ph type="title"/>
          </p:nvPr>
        </p:nvSpPr>
        <p:spPr>
          <a:xfrm>
            <a:off x="963084" y="3849068"/>
            <a:ext cx="10363200" cy="1362075"/>
          </a:xfrm>
          <a:prstGeom prst="rect">
            <a:avLst/>
          </a:prstGeom>
        </p:spPr>
        <p:txBody>
          <a:bodyPr anchor="t"/>
          <a:lstStyle>
            <a:lvl1pPr algn="l">
              <a:defRPr sz="4000" b="1" cap="none" baseline="0">
                <a:solidFill>
                  <a:schemeClr val="tx1"/>
                </a:solidFill>
              </a:defRPr>
            </a:lvl1pPr>
          </a:lstStyle>
          <a:p>
            <a:r>
              <a:rPr lang="en-US" smtClean="0"/>
              <a:t>Click to edit Master title style</a:t>
            </a:r>
            <a:endParaRPr lang="el-GR" dirty="0"/>
          </a:p>
        </p:txBody>
      </p:sp>
      <p:sp>
        <p:nvSpPr>
          <p:cNvPr id="3" name="Θέση κειμένου 2"/>
          <p:cNvSpPr>
            <a:spLocks noGrp="1"/>
          </p:cNvSpPr>
          <p:nvPr>
            <p:ph type="body" idx="1"/>
          </p:nvPr>
        </p:nvSpPr>
        <p:spPr>
          <a:xfrm>
            <a:off x="963084" y="2348881"/>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TextBox 3"/>
          <p:cNvSpPr txBox="1"/>
          <p:nvPr/>
        </p:nvSpPr>
        <p:spPr>
          <a:xfrm>
            <a:off x="1301752" y="188913"/>
            <a:ext cx="2874433" cy="857250"/>
          </a:xfrm>
          <a:prstGeom prst="rect">
            <a:avLst/>
          </a:prstGeom>
        </p:spPr>
        <p:txBody>
          <a:bodyPr anchor="ctr"/>
          <a:lstStyle/>
          <a:p>
            <a:pPr fontAlgn="auto">
              <a:spcBef>
                <a:spcPts val="0"/>
              </a:spcBef>
              <a:spcAft>
                <a:spcPts val="0"/>
              </a:spcAft>
              <a:defRPr/>
            </a:pPr>
            <a:r>
              <a:rPr lang="el-GR" sz="1800" b="1" dirty="0">
                <a:latin typeface="Century Gothic" pitchFamily="34" charset="0"/>
              </a:rPr>
              <a:t>ΑΡΙΣΤΟΤΕΛΕΙΟ</a:t>
            </a:r>
          </a:p>
          <a:p>
            <a:pPr fontAlgn="auto">
              <a:spcBef>
                <a:spcPts val="0"/>
              </a:spcBef>
              <a:spcAft>
                <a:spcPts val="0"/>
              </a:spcAft>
              <a:defRPr/>
            </a:pPr>
            <a:r>
              <a:rPr lang="el-GR" sz="1800" b="1" dirty="0">
                <a:latin typeface="Century Gothic" pitchFamily="34" charset="0"/>
              </a:rPr>
              <a:t>ΠΑΝΕΠΙΣΤΗΜΙΟ</a:t>
            </a:r>
          </a:p>
          <a:p>
            <a:pPr fontAlgn="auto">
              <a:spcBef>
                <a:spcPts val="0"/>
              </a:spcBef>
              <a:spcAft>
                <a:spcPts val="0"/>
              </a:spcAft>
              <a:defRPr/>
            </a:pPr>
            <a:r>
              <a:rPr lang="el-GR" sz="1800" b="1" dirty="0">
                <a:latin typeface="Century Gothic" pitchFamily="34" charset="0"/>
              </a:rPr>
              <a:t>ΘΕΣΣΑΛΟΝΙΚΗΣ</a:t>
            </a:r>
          </a:p>
        </p:txBody>
      </p:sp>
    </p:spTree>
    <p:extLst>
      <p:ext uri="{BB962C8B-B14F-4D97-AF65-F5344CB8AC3E}">
        <p14:creationId xmlns:p14="http://schemas.microsoft.com/office/powerpoint/2010/main" val="29250261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Τίτλος και Περιεχόμενο">
    <p:spTree>
      <p:nvGrpSpPr>
        <p:cNvPr id="1" name=""/>
        <p:cNvGrpSpPr/>
        <p:nvPr/>
      </p:nvGrpSpPr>
      <p:grpSpPr>
        <a:xfrm>
          <a:off x="0" y="0"/>
          <a:ext cx="0" cy="0"/>
          <a:chOff x="0" y="0"/>
          <a:chExt cx="0" cy="0"/>
        </a:xfrm>
      </p:grpSpPr>
      <p:cxnSp>
        <p:nvCxnSpPr>
          <p:cNvPr id="4" name="Straight Connector 9"/>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5" name="Straight Connector 10"/>
          <p:cNvCxnSpPr/>
          <p:nvPr/>
        </p:nvCxnSpPr>
        <p:spPr>
          <a:xfrm>
            <a:off x="0" y="6381750"/>
            <a:ext cx="12192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609600" y="1440000"/>
            <a:ext cx="10972800" cy="4761320"/>
          </a:xfrm>
        </p:spPr>
        <p:txBody>
          <a:bodyPr>
            <a:normAutofit/>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31" name="Θέση τίτλου 1"/>
          <p:cNvSpPr>
            <a:spLocks noGrp="1"/>
          </p:cNvSpPr>
          <p:nvPr>
            <p:ph type="title"/>
          </p:nvPr>
        </p:nvSpPr>
        <p:spPr>
          <a:xfrm>
            <a:off x="609600" y="26082"/>
            <a:ext cx="10972800" cy="1143000"/>
          </a:xfrm>
          <a:prstGeom prst="rect">
            <a:avLst/>
          </a:prstGeom>
        </p:spPr>
        <p:txBody>
          <a:bodyPr vert="horz" lIns="91440" tIns="45720" rIns="91440" bIns="45720" rtlCol="0" anchor="ctr">
            <a:normAutofit/>
          </a:bodyPr>
          <a:lstStyle>
            <a:lvl1pPr>
              <a:defRPr>
                <a:solidFill>
                  <a:schemeClr val="tx1"/>
                </a:solidFill>
              </a:defRPr>
            </a:lvl1pPr>
          </a:lstStyle>
          <a:p>
            <a:r>
              <a:rPr lang="en-US" smtClean="0"/>
              <a:t>Click to edit Master title style</a:t>
            </a:r>
            <a:endParaRPr lang="el-GR" dirty="0"/>
          </a:p>
        </p:txBody>
      </p:sp>
      <p:sp>
        <p:nvSpPr>
          <p:cNvPr id="6" name="Θέση αριθμού διαφάνειας 5"/>
          <p:cNvSpPr>
            <a:spLocks noGrp="1"/>
          </p:cNvSpPr>
          <p:nvPr>
            <p:ph type="sldNum" sz="quarter" idx="10"/>
          </p:nvPr>
        </p:nvSpPr>
        <p:spPr>
          <a:xfrm>
            <a:off x="8737600" y="6456364"/>
            <a:ext cx="2844800" cy="365125"/>
          </a:xfrm>
        </p:spPr>
        <p:txBody>
          <a:bodyPr/>
          <a:lstStyle>
            <a:lvl1pPr>
              <a:defRPr smtClean="0">
                <a:solidFill>
                  <a:schemeClr val="tx1"/>
                </a:solidFill>
              </a:defRPr>
            </a:lvl1pPr>
          </a:lstStyle>
          <a:p>
            <a:fld id="{728778E2-04E4-467D-9333-3F987EE3EF15}" type="slidenum">
              <a:rPr lang="en-US" smtClean="0"/>
              <a:t>‹#›</a:t>
            </a:fld>
            <a:endParaRPr lang="en-US"/>
          </a:p>
        </p:txBody>
      </p:sp>
      <p:pic>
        <p:nvPicPr>
          <p:cNvPr id="1026" name="Picture 2" descr="W:\logos\AUTH logo\auth_logo_b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44736" y="6074474"/>
            <a:ext cx="624069" cy="4688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817" y="6543366"/>
            <a:ext cx="960107" cy="314634"/>
          </a:xfrm>
          <a:prstGeom prst="rect">
            <a:avLst/>
          </a:prstGeom>
        </p:spPr>
        <p:txBody>
          <a:bodyPr vert="horz" wrap="square" lIns="91440" tIns="45720" rIns="91440" bIns="45720" rtlCol="0" anchor="ctr">
            <a:normAutofit fontScale="32500" lnSpcReduction="20000"/>
          </a:bodyPr>
          <a:lstStyle/>
          <a:p>
            <a:pPr algn="l"/>
            <a:r>
              <a:rPr lang="el-GR" sz="1800" dirty="0" smtClean="0">
                <a:latin typeface="Century Gothic" pitchFamily="34" charset="0"/>
                <a:ea typeface="Arial Unicode MS" pitchFamily="34" charset="-128"/>
                <a:cs typeface="Arial Unicode MS" pitchFamily="34" charset="-128"/>
              </a:rPr>
              <a:t>Αριστοτέλειο</a:t>
            </a:r>
          </a:p>
          <a:p>
            <a:pPr algn="l"/>
            <a:r>
              <a:rPr lang="el-GR" sz="1800" dirty="0" smtClean="0">
                <a:latin typeface="Century Gothic" pitchFamily="34" charset="0"/>
                <a:ea typeface="Arial Unicode MS" pitchFamily="34" charset="-128"/>
                <a:cs typeface="Arial Unicode MS" pitchFamily="34" charset="-128"/>
              </a:rPr>
              <a:t>Πανεπιστήμιο</a:t>
            </a:r>
          </a:p>
          <a:p>
            <a:pPr algn="l"/>
            <a:r>
              <a:rPr lang="el-GR" sz="1800" dirty="0" smtClean="0">
                <a:latin typeface="Century Gothic" pitchFamily="34" charset="0"/>
                <a:ea typeface="Arial Unicode MS" pitchFamily="34" charset="-128"/>
                <a:cs typeface="Arial Unicode MS" pitchFamily="34" charset="-128"/>
              </a:rPr>
              <a:t>Θεσσαλονίκης</a:t>
            </a:r>
          </a:p>
        </p:txBody>
      </p:sp>
      <p:sp>
        <p:nvSpPr>
          <p:cNvPr id="8" name="TextBox 7"/>
          <p:cNvSpPr txBox="1"/>
          <p:nvPr/>
        </p:nvSpPr>
        <p:spPr>
          <a:xfrm>
            <a:off x="4175787" y="6308920"/>
            <a:ext cx="3840427" cy="549080"/>
          </a:xfrm>
          <a:prstGeom prst="rect">
            <a:avLst/>
          </a:prstGeom>
        </p:spPr>
        <p:txBody>
          <a:bodyPr vert="horz" wrap="square" lIns="91440" tIns="0" rIns="91440" bIns="0" rtlCol="0" anchor="t">
            <a:noAutofit/>
          </a:bodyPr>
          <a:lstStyle/>
          <a:p>
            <a:pPr algn="ctr">
              <a:lnSpc>
                <a:spcPct val="220000"/>
              </a:lnSpc>
            </a:pPr>
            <a:r>
              <a:rPr lang="el-GR" sz="1000" dirty="0" smtClean="0">
                <a:latin typeface="+mn-lt"/>
              </a:rPr>
              <a:t>Εισαγωγή στη</a:t>
            </a:r>
            <a:r>
              <a:rPr lang="el-GR" sz="1000" baseline="0" dirty="0" smtClean="0">
                <a:latin typeface="+mn-lt"/>
              </a:rPr>
              <a:t> Γεωφυσική</a:t>
            </a:r>
            <a:endParaRPr lang="el-GR" sz="1000" dirty="0" smtClean="0">
              <a:latin typeface="+mn-lt"/>
            </a:endParaRPr>
          </a:p>
          <a:p>
            <a:pPr algn="ctr"/>
            <a:r>
              <a:rPr lang="el-GR" sz="1000" dirty="0" smtClean="0">
                <a:latin typeface="+mn-lt"/>
              </a:rPr>
              <a:t>Τμήμα Γεωλογίας</a:t>
            </a:r>
          </a:p>
        </p:txBody>
      </p:sp>
    </p:spTree>
    <p:extLst>
      <p:ext uri="{BB962C8B-B14F-4D97-AF65-F5344CB8AC3E}">
        <p14:creationId xmlns:p14="http://schemas.microsoft.com/office/powerpoint/2010/main" val="188224110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Τίτλος και Περιεχόμενο (Αρίθμιση)">
    <p:spTree>
      <p:nvGrpSpPr>
        <p:cNvPr id="1" name=""/>
        <p:cNvGrpSpPr/>
        <p:nvPr/>
      </p:nvGrpSpPr>
      <p:grpSpPr>
        <a:xfrm>
          <a:off x="0" y="0"/>
          <a:ext cx="0" cy="0"/>
          <a:chOff x="0" y="0"/>
          <a:chExt cx="0" cy="0"/>
        </a:xfrm>
      </p:grpSpPr>
      <p:cxnSp>
        <p:nvCxnSpPr>
          <p:cNvPr id="4" name="Straight Connector 9"/>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5" name="Straight Connector 10"/>
          <p:cNvCxnSpPr/>
          <p:nvPr/>
        </p:nvCxnSpPr>
        <p:spPr>
          <a:xfrm>
            <a:off x="0" y="6381750"/>
            <a:ext cx="12192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609600" y="1440000"/>
            <a:ext cx="10972800" cy="4761320"/>
          </a:xfrm>
        </p:spPr>
        <p:txBody>
          <a:bodyPr>
            <a:normAutofit/>
          </a:bodyPr>
          <a:lstStyle>
            <a:lvl1pPr marL="514350" indent="-514350">
              <a:spcBef>
                <a:spcPts val="1200"/>
              </a:spcBef>
              <a:buFont typeface="+mj-lt"/>
              <a:buAutoNum type="arabicPeriod"/>
              <a:defRPr/>
            </a:lvl1pPr>
            <a:lvl2pPr marL="971550" indent="-514350">
              <a:spcBef>
                <a:spcPts val="1200"/>
              </a:spcBef>
              <a:buFont typeface="+mj-lt"/>
              <a:buAutoNum type="romanLcPeriod"/>
              <a:defRPr/>
            </a:lvl2pPr>
            <a:lvl3pPr marL="1371600" indent="-457200">
              <a:spcBef>
                <a:spcPts val="1200"/>
              </a:spcBef>
              <a:buFont typeface="+mj-lt"/>
              <a:buAutoNum type="alphaLcPeriod"/>
              <a:defRPr/>
            </a:lvl3pPr>
            <a:lvl4pPr marL="1828800" indent="-457200">
              <a:spcBef>
                <a:spcPts val="1200"/>
              </a:spcBef>
              <a:buFont typeface="Arial" pitchFamily="34" charset="0"/>
              <a:buChar char="•"/>
              <a:defRPr/>
            </a:lvl4pPr>
            <a:lvl5pPr marL="2286000" indent="-457200">
              <a:spcBef>
                <a:spcPts val="1200"/>
              </a:spcBef>
              <a:buFont typeface="Courier New" pitchFamily="49" charset="0"/>
              <a:buChar cha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31" name="Θέση τίτλου 1"/>
          <p:cNvSpPr>
            <a:spLocks noGrp="1"/>
          </p:cNvSpPr>
          <p:nvPr>
            <p:ph type="title"/>
          </p:nvPr>
        </p:nvSpPr>
        <p:spPr>
          <a:xfrm>
            <a:off x="609600" y="26082"/>
            <a:ext cx="10972800" cy="1143000"/>
          </a:xfrm>
          <a:prstGeom prst="rect">
            <a:avLst/>
          </a:prstGeom>
        </p:spPr>
        <p:txBody>
          <a:bodyPr vert="horz" lIns="91440" tIns="45720" rIns="91440" bIns="45720" rtlCol="0" anchor="ctr">
            <a:normAutofit/>
          </a:bodyPr>
          <a:lstStyle>
            <a:lvl1pPr>
              <a:defRPr>
                <a:solidFill>
                  <a:schemeClr val="tx1"/>
                </a:solidFill>
              </a:defRPr>
            </a:lvl1pPr>
          </a:lstStyle>
          <a:p>
            <a:r>
              <a:rPr lang="en-US" smtClean="0"/>
              <a:t>Click to edit Master title style</a:t>
            </a:r>
            <a:endParaRPr lang="el-GR" dirty="0"/>
          </a:p>
        </p:txBody>
      </p:sp>
      <p:sp>
        <p:nvSpPr>
          <p:cNvPr id="6" name="Θέση αριθμού διαφάνειας 5"/>
          <p:cNvSpPr>
            <a:spLocks noGrp="1"/>
          </p:cNvSpPr>
          <p:nvPr>
            <p:ph type="sldNum" sz="quarter" idx="10"/>
          </p:nvPr>
        </p:nvSpPr>
        <p:spPr>
          <a:xfrm>
            <a:off x="8737600" y="6456364"/>
            <a:ext cx="2844800" cy="365125"/>
          </a:xfrm>
        </p:spPr>
        <p:txBody>
          <a:bodyPr/>
          <a:lstStyle>
            <a:lvl1pPr>
              <a:defRPr smtClean="0">
                <a:solidFill>
                  <a:schemeClr val="tx1"/>
                </a:solidFill>
              </a:defRPr>
            </a:lvl1pPr>
          </a:lstStyle>
          <a:p>
            <a:fld id="{728778E2-04E4-467D-9333-3F987EE3EF15}" type="slidenum">
              <a:rPr lang="en-US" smtClean="0"/>
              <a:t>‹#›</a:t>
            </a:fld>
            <a:endParaRPr lang="en-US"/>
          </a:p>
        </p:txBody>
      </p:sp>
      <p:pic>
        <p:nvPicPr>
          <p:cNvPr id="7" name="Picture 2" descr="W:\logos\AUTH logo\auth_logo_b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44736" y="6074474"/>
            <a:ext cx="624069" cy="4688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817" y="6543366"/>
            <a:ext cx="960107" cy="314634"/>
          </a:xfrm>
          <a:prstGeom prst="rect">
            <a:avLst/>
          </a:prstGeom>
        </p:spPr>
        <p:txBody>
          <a:bodyPr vert="horz" wrap="square" lIns="91440" tIns="45720" rIns="91440" bIns="45720" rtlCol="0" anchor="ctr">
            <a:normAutofit fontScale="32500" lnSpcReduction="20000"/>
          </a:bodyPr>
          <a:lstStyle/>
          <a:p>
            <a:pPr algn="l"/>
            <a:r>
              <a:rPr lang="el-GR" sz="1800" dirty="0" smtClean="0">
                <a:latin typeface="Century Gothic" pitchFamily="34" charset="0"/>
                <a:ea typeface="Arial Unicode MS" pitchFamily="34" charset="-128"/>
                <a:cs typeface="Arial Unicode MS" pitchFamily="34" charset="-128"/>
              </a:rPr>
              <a:t>Αριστοτέλειο</a:t>
            </a:r>
          </a:p>
          <a:p>
            <a:pPr algn="l"/>
            <a:r>
              <a:rPr lang="el-GR" sz="1800" dirty="0" smtClean="0">
                <a:latin typeface="Century Gothic" pitchFamily="34" charset="0"/>
                <a:ea typeface="Arial Unicode MS" pitchFamily="34" charset="-128"/>
                <a:cs typeface="Arial Unicode MS" pitchFamily="34" charset="-128"/>
              </a:rPr>
              <a:t>Πανεπιστήμιο</a:t>
            </a:r>
          </a:p>
          <a:p>
            <a:pPr algn="l"/>
            <a:r>
              <a:rPr lang="el-GR" sz="1800" dirty="0" smtClean="0">
                <a:latin typeface="Century Gothic" pitchFamily="34" charset="0"/>
                <a:ea typeface="Arial Unicode MS" pitchFamily="34" charset="-128"/>
                <a:cs typeface="Arial Unicode MS" pitchFamily="34" charset="-128"/>
              </a:rPr>
              <a:t>Θεσσαλονίκης</a:t>
            </a:r>
          </a:p>
        </p:txBody>
      </p:sp>
      <p:sp>
        <p:nvSpPr>
          <p:cNvPr id="9" name="TextBox 8"/>
          <p:cNvSpPr txBox="1"/>
          <p:nvPr/>
        </p:nvSpPr>
        <p:spPr>
          <a:xfrm>
            <a:off x="4175787" y="6308920"/>
            <a:ext cx="3840427" cy="549080"/>
          </a:xfrm>
          <a:prstGeom prst="rect">
            <a:avLst/>
          </a:prstGeom>
        </p:spPr>
        <p:txBody>
          <a:bodyPr vert="horz" wrap="square" lIns="91440" tIns="0" rIns="91440" bIns="0" rtlCol="0" anchor="t">
            <a:noAutofit/>
          </a:bodyPr>
          <a:lstStyle/>
          <a:p>
            <a:pPr algn="ctr">
              <a:lnSpc>
                <a:spcPct val="220000"/>
              </a:lnSpc>
            </a:pPr>
            <a:r>
              <a:rPr lang="el-GR" sz="1000" dirty="0" smtClean="0">
                <a:latin typeface="+mn-lt"/>
              </a:rPr>
              <a:t>Εισαγωγή στη</a:t>
            </a:r>
            <a:r>
              <a:rPr lang="el-GR" sz="1000" baseline="0" dirty="0" smtClean="0">
                <a:latin typeface="+mn-lt"/>
              </a:rPr>
              <a:t> Γεωφυσική</a:t>
            </a:r>
            <a:endParaRPr lang="el-GR" sz="1000" dirty="0" smtClean="0">
              <a:latin typeface="+mn-lt"/>
            </a:endParaRPr>
          </a:p>
          <a:p>
            <a:pPr algn="ctr"/>
            <a:r>
              <a:rPr lang="el-GR" sz="1000" dirty="0" smtClean="0">
                <a:latin typeface="+mn-lt"/>
              </a:rPr>
              <a:t>Τμήμα Γεωλογίας</a:t>
            </a:r>
          </a:p>
        </p:txBody>
      </p:sp>
    </p:spTree>
    <p:extLst>
      <p:ext uri="{BB962C8B-B14F-4D97-AF65-F5344CB8AC3E}">
        <p14:creationId xmlns:p14="http://schemas.microsoft.com/office/powerpoint/2010/main" val="7567220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Δύο περιεχόμενα">
    <p:spTree>
      <p:nvGrpSpPr>
        <p:cNvPr id="1" name=""/>
        <p:cNvGrpSpPr/>
        <p:nvPr/>
      </p:nvGrpSpPr>
      <p:grpSpPr>
        <a:xfrm>
          <a:off x="0" y="0"/>
          <a:ext cx="0" cy="0"/>
          <a:chOff x="0" y="0"/>
          <a:chExt cx="0" cy="0"/>
        </a:xfrm>
      </p:grpSpPr>
      <p:cxnSp>
        <p:nvCxnSpPr>
          <p:cNvPr id="5" name="Straight Connector 10"/>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6" name="Straight Connector 18"/>
          <p:cNvCxnSpPr/>
          <p:nvPr/>
        </p:nvCxnSpPr>
        <p:spPr>
          <a:xfrm>
            <a:off x="0" y="6381750"/>
            <a:ext cx="12192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sz="half" idx="1"/>
          </p:nvPr>
        </p:nvSpPr>
        <p:spPr>
          <a:xfrm>
            <a:off x="609600" y="1440000"/>
            <a:ext cx="5384800" cy="47613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Θέση περιεχομένου 3"/>
          <p:cNvSpPr>
            <a:spLocks noGrp="1"/>
          </p:cNvSpPr>
          <p:nvPr>
            <p:ph sz="half" idx="2"/>
          </p:nvPr>
        </p:nvSpPr>
        <p:spPr>
          <a:xfrm>
            <a:off x="6197600" y="1440000"/>
            <a:ext cx="5384800" cy="47613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18" name="Θέση τίτλου 1"/>
          <p:cNvSpPr>
            <a:spLocks noGrp="1"/>
          </p:cNvSpPr>
          <p:nvPr>
            <p:ph type="title"/>
          </p:nvPr>
        </p:nvSpPr>
        <p:spPr>
          <a:xfrm>
            <a:off x="609600" y="26082"/>
            <a:ext cx="10972800" cy="1143000"/>
          </a:xfrm>
          <a:prstGeom prst="rect">
            <a:avLst/>
          </a:prstGeom>
        </p:spPr>
        <p:txBody>
          <a:bodyPr vert="horz" lIns="91440" tIns="45720" rIns="91440" bIns="45720" rtlCol="0" anchor="ctr">
            <a:normAutofit/>
          </a:bodyPr>
          <a:lstStyle>
            <a:lvl1pPr>
              <a:defRPr>
                <a:solidFill>
                  <a:schemeClr val="tx1"/>
                </a:solidFill>
              </a:defRPr>
            </a:lvl1pPr>
          </a:lstStyle>
          <a:p>
            <a:r>
              <a:rPr lang="en-US" smtClean="0"/>
              <a:t>Click to edit Master title style</a:t>
            </a:r>
            <a:endParaRPr lang="el-GR" dirty="0"/>
          </a:p>
        </p:txBody>
      </p:sp>
      <p:sp>
        <p:nvSpPr>
          <p:cNvPr id="7" name="Θέση αριθμού διαφάνειας 5"/>
          <p:cNvSpPr>
            <a:spLocks noGrp="1"/>
          </p:cNvSpPr>
          <p:nvPr>
            <p:ph type="sldNum" sz="quarter" idx="10"/>
          </p:nvPr>
        </p:nvSpPr>
        <p:spPr>
          <a:xfrm>
            <a:off x="8737600" y="6456364"/>
            <a:ext cx="2844800" cy="365125"/>
          </a:xfrm>
        </p:spPr>
        <p:txBody>
          <a:bodyPr/>
          <a:lstStyle>
            <a:lvl1pPr>
              <a:defRPr smtClean="0">
                <a:solidFill>
                  <a:schemeClr val="tx1"/>
                </a:solidFill>
              </a:defRPr>
            </a:lvl1pPr>
          </a:lstStyle>
          <a:p>
            <a:fld id="{728778E2-04E4-467D-9333-3F987EE3EF15}" type="slidenum">
              <a:rPr lang="en-US" smtClean="0"/>
              <a:t>‹#›</a:t>
            </a:fld>
            <a:endParaRPr lang="en-US"/>
          </a:p>
        </p:txBody>
      </p:sp>
      <p:pic>
        <p:nvPicPr>
          <p:cNvPr id="8" name="Picture 2" descr="W:\logos\AUTH logo\auth_logo_b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44736" y="6074474"/>
            <a:ext cx="624069" cy="4688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817" y="6543366"/>
            <a:ext cx="960107" cy="314634"/>
          </a:xfrm>
          <a:prstGeom prst="rect">
            <a:avLst/>
          </a:prstGeom>
        </p:spPr>
        <p:txBody>
          <a:bodyPr vert="horz" wrap="square" lIns="91440" tIns="45720" rIns="91440" bIns="45720" rtlCol="0" anchor="ctr">
            <a:normAutofit fontScale="32500" lnSpcReduction="20000"/>
          </a:bodyPr>
          <a:lstStyle/>
          <a:p>
            <a:pPr algn="l"/>
            <a:r>
              <a:rPr lang="el-GR" sz="1800" dirty="0" smtClean="0">
                <a:latin typeface="Century Gothic" pitchFamily="34" charset="0"/>
                <a:ea typeface="Arial Unicode MS" pitchFamily="34" charset="-128"/>
                <a:cs typeface="Arial Unicode MS" pitchFamily="34" charset="-128"/>
              </a:rPr>
              <a:t>Αριστοτέλειο</a:t>
            </a:r>
          </a:p>
          <a:p>
            <a:pPr algn="l"/>
            <a:r>
              <a:rPr lang="el-GR" sz="1800" dirty="0" smtClean="0">
                <a:latin typeface="Century Gothic" pitchFamily="34" charset="0"/>
                <a:ea typeface="Arial Unicode MS" pitchFamily="34" charset="-128"/>
                <a:cs typeface="Arial Unicode MS" pitchFamily="34" charset="-128"/>
              </a:rPr>
              <a:t>Πανεπιστήμιο</a:t>
            </a:r>
          </a:p>
          <a:p>
            <a:pPr algn="l"/>
            <a:r>
              <a:rPr lang="el-GR" sz="1800" dirty="0" smtClean="0">
                <a:latin typeface="Century Gothic" pitchFamily="34" charset="0"/>
                <a:ea typeface="Arial Unicode MS" pitchFamily="34" charset="-128"/>
                <a:cs typeface="Arial Unicode MS" pitchFamily="34" charset="-128"/>
              </a:rPr>
              <a:t>Θεσσαλονίκης</a:t>
            </a:r>
          </a:p>
        </p:txBody>
      </p:sp>
      <p:sp>
        <p:nvSpPr>
          <p:cNvPr id="10" name="TextBox 9"/>
          <p:cNvSpPr txBox="1"/>
          <p:nvPr/>
        </p:nvSpPr>
        <p:spPr>
          <a:xfrm>
            <a:off x="4175787" y="6308920"/>
            <a:ext cx="3840427" cy="549080"/>
          </a:xfrm>
          <a:prstGeom prst="rect">
            <a:avLst/>
          </a:prstGeom>
        </p:spPr>
        <p:txBody>
          <a:bodyPr vert="horz" wrap="square" lIns="91440" tIns="0" rIns="91440" bIns="0" rtlCol="0" anchor="t">
            <a:noAutofit/>
          </a:bodyPr>
          <a:lstStyle/>
          <a:p>
            <a:pPr algn="ctr">
              <a:lnSpc>
                <a:spcPct val="220000"/>
              </a:lnSpc>
            </a:pPr>
            <a:r>
              <a:rPr lang="el-GR" sz="1000" dirty="0" smtClean="0">
                <a:latin typeface="+mn-lt"/>
              </a:rPr>
              <a:t>Εισαγωγή στη</a:t>
            </a:r>
            <a:r>
              <a:rPr lang="el-GR" sz="1000" baseline="0" dirty="0" smtClean="0">
                <a:latin typeface="+mn-lt"/>
              </a:rPr>
              <a:t> Γεωφυσική</a:t>
            </a:r>
            <a:endParaRPr lang="el-GR" sz="1000" dirty="0" smtClean="0">
              <a:latin typeface="+mn-lt"/>
            </a:endParaRPr>
          </a:p>
          <a:p>
            <a:pPr algn="ctr"/>
            <a:r>
              <a:rPr lang="el-GR" sz="1000" dirty="0" smtClean="0">
                <a:latin typeface="+mn-lt"/>
              </a:rPr>
              <a:t>Τμήμα Γεωλογίας</a:t>
            </a:r>
          </a:p>
        </p:txBody>
      </p:sp>
    </p:spTree>
    <p:extLst>
      <p:ext uri="{BB962C8B-B14F-4D97-AF65-F5344CB8AC3E}">
        <p14:creationId xmlns:p14="http://schemas.microsoft.com/office/powerpoint/2010/main" val="964991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Σύγκριση">
    <p:spTree>
      <p:nvGrpSpPr>
        <p:cNvPr id="1" name=""/>
        <p:cNvGrpSpPr/>
        <p:nvPr/>
      </p:nvGrpSpPr>
      <p:grpSpPr>
        <a:xfrm>
          <a:off x="0" y="0"/>
          <a:ext cx="0" cy="0"/>
          <a:chOff x="0" y="0"/>
          <a:chExt cx="0" cy="0"/>
        </a:xfrm>
      </p:grpSpPr>
      <p:cxnSp>
        <p:nvCxnSpPr>
          <p:cNvPr id="7" name="Straight Connector 12"/>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8" name="Straight Connector 20"/>
          <p:cNvCxnSpPr/>
          <p:nvPr/>
        </p:nvCxnSpPr>
        <p:spPr>
          <a:xfrm>
            <a:off x="0" y="6381750"/>
            <a:ext cx="12192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3" name="Θέση κειμένου 2"/>
          <p:cNvSpPr>
            <a:spLocks noGrp="1"/>
          </p:cNvSpPr>
          <p:nvPr>
            <p:ph type="body" idx="1"/>
          </p:nvPr>
        </p:nvSpPr>
        <p:spPr>
          <a:xfrm>
            <a:off x="609600" y="144000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Θέση περιεχομένου 3"/>
          <p:cNvSpPr>
            <a:spLocks noGrp="1"/>
          </p:cNvSpPr>
          <p:nvPr>
            <p:ph sz="half" idx="2"/>
          </p:nvPr>
        </p:nvSpPr>
        <p:spPr>
          <a:xfrm>
            <a:off x="609600" y="2104656"/>
            <a:ext cx="5386917" cy="41044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5" name="Θέση κειμένου 4"/>
          <p:cNvSpPr>
            <a:spLocks noGrp="1"/>
          </p:cNvSpPr>
          <p:nvPr>
            <p:ph type="body" sz="quarter" idx="3"/>
          </p:nvPr>
        </p:nvSpPr>
        <p:spPr>
          <a:xfrm>
            <a:off x="6193368" y="144000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Θέση περιεχομένου 5"/>
          <p:cNvSpPr>
            <a:spLocks noGrp="1"/>
          </p:cNvSpPr>
          <p:nvPr>
            <p:ph sz="quarter" idx="4"/>
          </p:nvPr>
        </p:nvSpPr>
        <p:spPr>
          <a:xfrm>
            <a:off x="6193368" y="2104656"/>
            <a:ext cx="5389033" cy="41044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20" name="Θέση τίτλου 1"/>
          <p:cNvSpPr>
            <a:spLocks noGrp="1"/>
          </p:cNvSpPr>
          <p:nvPr>
            <p:ph type="title"/>
          </p:nvPr>
        </p:nvSpPr>
        <p:spPr>
          <a:xfrm>
            <a:off x="609600" y="26082"/>
            <a:ext cx="10972800" cy="1143000"/>
          </a:xfrm>
          <a:prstGeom prst="rect">
            <a:avLst/>
          </a:prstGeom>
        </p:spPr>
        <p:txBody>
          <a:bodyPr vert="horz" lIns="91440" tIns="45720" rIns="91440" bIns="45720" rtlCol="0" anchor="ctr">
            <a:normAutofit/>
          </a:bodyPr>
          <a:lstStyle>
            <a:lvl1pPr>
              <a:defRPr>
                <a:solidFill>
                  <a:schemeClr val="tx1"/>
                </a:solidFill>
              </a:defRPr>
            </a:lvl1pPr>
          </a:lstStyle>
          <a:p>
            <a:r>
              <a:rPr lang="en-US" smtClean="0"/>
              <a:t>Click to edit Master title style</a:t>
            </a:r>
            <a:endParaRPr lang="el-GR" dirty="0"/>
          </a:p>
        </p:txBody>
      </p:sp>
      <p:sp>
        <p:nvSpPr>
          <p:cNvPr id="9" name="Θέση αριθμού διαφάνειας 5"/>
          <p:cNvSpPr>
            <a:spLocks noGrp="1"/>
          </p:cNvSpPr>
          <p:nvPr>
            <p:ph type="sldNum" sz="quarter" idx="10"/>
          </p:nvPr>
        </p:nvSpPr>
        <p:spPr>
          <a:xfrm>
            <a:off x="8737600" y="6456364"/>
            <a:ext cx="2844800" cy="365125"/>
          </a:xfrm>
        </p:spPr>
        <p:txBody>
          <a:bodyPr/>
          <a:lstStyle>
            <a:lvl1pPr>
              <a:defRPr smtClean="0">
                <a:solidFill>
                  <a:schemeClr val="tx1"/>
                </a:solidFill>
              </a:defRPr>
            </a:lvl1pPr>
          </a:lstStyle>
          <a:p>
            <a:fld id="{728778E2-04E4-467D-9333-3F987EE3EF15}" type="slidenum">
              <a:rPr lang="en-US" smtClean="0"/>
              <a:t>‹#›</a:t>
            </a:fld>
            <a:endParaRPr lang="en-US"/>
          </a:p>
        </p:txBody>
      </p:sp>
      <p:pic>
        <p:nvPicPr>
          <p:cNvPr id="10" name="Picture 2" descr="W:\logos\AUTH logo\auth_logo_b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44736" y="6074474"/>
            <a:ext cx="624069" cy="4688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4817" y="6543366"/>
            <a:ext cx="960107" cy="314634"/>
          </a:xfrm>
          <a:prstGeom prst="rect">
            <a:avLst/>
          </a:prstGeom>
        </p:spPr>
        <p:txBody>
          <a:bodyPr vert="horz" wrap="square" lIns="91440" tIns="45720" rIns="91440" bIns="45720" rtlCol="0" anchor="ctr">
            <a:normAutofit fontScale="32500" lnSpcReduction="20000"/>
          </a:bodyPr>
          <a:lstStyle/>
          <a:p>
            <a:pPr algn="l"/>
            <a:r>
              <a:rPr lang="el-GR" sz="1800" dirty="0" smtClean="0">
                <a:latin typeface="Century Gothic" pitchFamily="34" charset="0"/>
                <a:ea typeface="Arial Unicode MS" pitchFamily="34" charset="-128"/>
                <a:cs typeface="Arial Unicode MS" pitchFamily="34" charset="-128"/>
              </a:rPr>
              <a:t>Αριστοτέλειο</a:t>
            </a:r>
          </a:p>
          <a:p>
            <a:pPr algn="l"/>
            <a:r>
              <a:rPr lang="el-GR" sz="1800" dirty="0" smtClean="0">
                <a:latin typeface="Century Gothic" pitchFamily="34" charset="0"/>
                <a:ea typeface="Arial Unicode MS" pitchFamily="34" charset="-128"/>
                <a:cs typeface="Arial Unicode MS" pitchFamily="34" charset="-128"/>
              </a:rPr>
              <a:t>Πανεπιστήμιο</a:t>
            </a:r>
          </a:p>
          <a:p>
            <a:pPr algn="l"/>
            <a:r>
              <a:rPr lang="el-GR" sz="1800" dirty="0" smtClean="0">
                <a:latin typeface="Century Gothic" pitchFamily="34" charset="0"/>
                <a:ea typeface="Arial Unicode MS" pitchFamily="34" charset="-128"/>
                <a:cs typeface="Arial Unicode MS" pitchFamily="34" charset="-128"/>
              </a:rPr>
              <a:t>Θεσσαλονίκης</a:t>
            </a:r>
          </a:p>
        </p:txBody>
      </p:sp>
      <p:sp>
        <p:nvSpPr>
          <p:cNvPr id="12" name="TextBox 11"/>
          <p:cNvSpPr txBox="1"/>
          <p:nvPr/>
        </p:nvSpPr>
        <p:spPr>
          <a:xfrm>
            <a:off x="4175787" y="6308920"/>
            <a:ext cx="3840427" cy="549080"/>
          </a:xfrm>
          <a:prstGeom prst="rect">
            <a:avLst/>
          </a:prstGeom>
        </p:spPr>
        <p:txBody>
          <a:bodyPr vert="horz" wrap="square" lIns="91440" tIns="0" rIns="91440" bIns="0" rtlCol="0" anchor="t">
            <a:noAutofit/>
          </a:bodyPr>
          <a:lstStyle/>
          <a:p>
            <a:pPr algn="ctr">
              <a:lnSpc>
                <a:spcPct val="220000"/>
              </a:lnSpc>
            </a:pPr>
            <a:r>
              <a:rPr lang="el-GR" sz="1000" dirty="0" smtClean="0">
                <a:latin typeface="+mn-lt"/>
              </a:rPr>
              <a:t>Εισαγωγή στη</a:t>
            </a:r>
            <a:r>
              <a:rPr lang="el-GR" sz="1000" baseline="0" dirty="0" smtClean="0">
                <a:latin typeface="+mn-lt"/>
              </a:rPr>
              <a:t> Γεωφυσική</a:t>
            </a:r>
            <a:endParaRPr lang="el-GR" sz="1000" dirty="0" smtClean="0">
              <a:latin typeface="+mn-lt"/>
            </a:endParaRPr>
          </a:p>
          <a:p>
            <a:pPr algn="ctr"/>
            <a:r>
              <a:rPr lang="el-GR" sz="1000" dirty="0" smtClean="0">
                <a:latin typeface="+mn-lt"/>
              </a:rPr>
              <a:t>Τμήμα Γεωλογίας</a:t>
            </a:r>
          </a:p>
        </p:txBody>
      </p:sp>
    </p:spTree>
    <p:extLst>
      <p:ext uri="{BB962C8B-B14F-4D97-AF65-F5344CB8AC3E}">
        <p14:creationId xmlns:p14="http://schemas.microsoft.com/office/powerpoint/2010/main" val="31101233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Περιεχόμενο με λεζάντα 1">
    <p:spTree>
      <p:nvGrpSpPr>
        <p:cNvPr id="1" name=""/>
        <p:cNvGrpSpPr/>
        <p:nvPr/>
      </p:nvGrpSpPr>
      <p:grpSpPr>
        <a:xfrm>
          <a:off x="0" y="0"/>
          <a:ext cx="0" cy="0"/>
          <a:chOff x="0" y="0"/>
          <a:chExt cx="0" cy="0"/>
        </a:xfrm>
      </p:grpSpPr>
      <p:cxnSp>
        <p:nvCxnSpPr>
          <p:cNvPr id="5" name="Straight Connector 10"/>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6" name="Straight Connector 14"/>
          <p:cNvCxnSpPr/>
          <p:nvPr/>
        </p:nvCxnSpPr>
        <p:spPr>
          <a:xfrm>
            <a:off x="0" y="6381750"/>
            <a:ext cx="12192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p:nvPr>
        </p:nvSpPr>
        <p:spPr>
          <a:xfrm>
            <a:off x="623392" y="1440000"/>
            <a:ext cx="4033275" cy="4751387"/>
          </a:xfrm>
        </p:spPr>
        <p:txBody>
          <a:bodyPr>
            <a:normAutofit/>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p:txBody>
      </p:sp>
      <p:sp>
        <p:nvSpPr>
          <p:cNvPr id="8" name="Content Placeholder 7"/>
          <p:cNvSpPr>
            <a:spLocks noGrp="1"/>
          </p:cNvSpPr>
          <p:nvPr>
            <p:ph sz="quarter" idx="14"/>
          </p:nvPr>
        </p:nvSpPr>
        <p:spPr>
          <a:xfrm>
            <a:off x="4847861" y="1440000"/>
            <a:ext cx="6815667" cy="4751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19" name="Θέση τίτλου 1"/>
          <p:cNvSpPr>
            <a:spLocks noGrp="1"/>
          </p:cNvSpPr>
          <p:nvPr>
            <p:ph type="title"/>
          </p:nvPr>
        </p:nvSpPr>
        <p:spPr>
          <a:xfrm>
            <a:off x="609600" y="26082"/>
            <a:ext cx="10972800" cy="1143000"/>
          </a:xfrm>
          <a:prstGeom prst="rect">
            <a:avLst/>
          </a:prstGeom>
        </p:spPr>
        <p:txBody>
          <a:bodyPr vert="horz" lIns="91440" tIns="45720" rIns="91440" bIns="45720" rtlCol="0" anchor="ctr">
            <a:normAutofit/>
          </a:bodyPr>
          <a:lstStyle>
            <a:lvl1pPr>
              <a:defRPr>
                <a:solidFill>
                  <a:schemeClr val="tx1"/>
                </a:solidFill>
              </a:defRPr>
            </a:lvl1pPr>
          </a:lstStyle>
          <a:p>
            <a:r>
              <a:rPr lang="en-US" smtClean="0"/>
              <a:t>Click to edit Master title style</a:t>
            </a:r>
            <a:endParaRPr lang="el-GR" dirty="0"/>
          </a:p>
        </p:txBody>
      </p:sp>
      <p:sp>
        <p:nvSpPr>
          <p:cNvPr id="7" name="Θέση αριθμού διαφάνειας 5"/>
          <p:cNvSpPr>
            <a:spLocks noGrp="1"/>
          </p:cNvSpPr>
          <p:nvPr>
            <p:ph type="sldNum" sz="quarter" idx="16"/>
          </p:nvPr>
        </p:nvSpPr>
        <p:spPr>
          <a:xfrm>
            <a:off x="8737600" y="6456364"/>
            <a:ext cx="2844800" cy="365125"/>
          </a:xfrm>
        </p:spPr>
        <p:txBody>
          <a:bodyPr/>
          <a:lstStyle>
            <a:lvl1pPr>
              <a:defRPr smtClean="0">
                <a:solidFill>
                  <a:schemeClr val="tx1"/>
                </a:solidFill>
              </a:defRPr>
            </a:lvl1pPr>
          </a:lstStyle>
          <a:p>
            <a:fld id="{728778E2-04E4-467D-9333-3F987EE3EF15}" type="slidenum">
              <a:rPr lang="en-US" smtClean="0"/>
              <a:t>‹#›</a:t>
            </a:fld>
            <a:endParaRPr lang="en-US"/>
          </a:p>
        </p:txBody>
      </p:sp>
      <p:pic>
        <p:nvPicPr>
          <p:cNvPr id="9" name="Picture 2" descr="W:\logos\AUTH logo\auth_logo_b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44736" y="6074474"/>
            <a:ext cx="624069" cy="4688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817" y="6543366"/>
            <a:ext cx="960107" cy="314634"/>
          </a:xfrm>
          <a:prstGeom prst="rect">
            <a:avLst/>
          </a:prstGeom>
        </p:spPr>
        <p:txBody>
          <a:bodyPr vert="horz" wrap="square" lIns="91440" tIns="45720" rIns="91440" bIns="45720" rtlCol="0" anchor="ctr">
            <a:normAutofit fontScale="32500" lnSpcReduction="20000"/>
          </a:bodyPr>
          <a:lstStyle/>
          <a:p>
            <a:pPr algn="l"/>
            <a:r>
              <a:rPr lang="el-GR" sz="1800" dirty="0" smtClean="0">
                <a:latin typeface="Century Gothic" pitchFamily="34" charset="0"/>
                <a:ea typeface="Arial Unicode MS" pitchFamily="34" charset="-128"/>
                <a:cs typeface="Arial Unicode MS" pitchFamily="34" charset="-128"/>
              </a:rPr>
              <a:t>Αριστοτέλειο</a:t>
            </a:r>
          </a:p>
          <a:p>
            <a:pPr algn="l"/>
            <a:r>
              <a:rPr lang="el-GR" sz="1800" dirty="0" smtClean="0">
                <a:latin typeface="Century Gothic" pitchFamily="34" charset="0"/>
                <a:ea typeface="Arial Unicode MS" pitchFamily="34" charset="-128"/>
                <a:cs typeface="Arial Unicode MS" pitchFamily="34" charset="-128"/>
              </a:rPr>
              <a:t>Πανεπιστήμιο</a:t>
            </a:r>
          </a:p>
          <a:p>
            <a:pPr algn="l"/>
            <a:r>
              <a:rPr lang="el-GR" sz="1800" dirty="0" smtClean="0">
                <a:latin typeface="Century Gothic" pitchFamily="34" charset="0"/>
                <a:ea typeface="Arial Unicode MS" pitchFamily="34" charset="-128"/>
                <a:cs typeface="Arial Unicode MS" pitchFamily="34" charset="-128"/>
              </a:rPr>
              <a:t>Θεσσαλονίκης</a:t>
            </a:r>
          </a:p>
        </p:txBody>
      </p:sp>
      <p:sp>
        <p:nvSpPr>
          <p:cNvPr id="11" name="TextBox 10"/>
          <p:cNvSpPr txBox="1"/>
          <p:nvPr/>
        </p:nvSpPr>
        <p:spPr>
          <a:xfrm>
            <a:off x="4175787" y="6308920"/>
            <a:ext cx="3840427" cy="549080"/>
          </a:xfrm>
          <a:prstGeom prst="rect">
            <a:avLst/>
          </a:prstGeom>
        </p:spPr>
        <p:txBody>
          <a:bodyPr vert="horz" wrap="square" lIns="91440" tIns="0" rIns="91440" bIns="0" rtlCol="0" anchor="t">
            <a:noAutofit/>
          </a:bodyPr>
          <a:lstStyle/>
          <a:p>
            <a:pPr algn="ctr">
              <a:lnSpc>
                <a:spcPct val="220000"/>
              </a:lnSpc>
            </a:pPr>
            <a:r>
              <a:rPr lang="el-GR" sz="1000" dirty="0" smtClean="0">
                <a:latin typeface="+mn-lt"/>
              </a:rPr>
              <a:t>Εισαγωγή στη</a:t>
            </a:r>
            <a:r>
              <a:rPr lang="el-GR" sz="1000" baseline="0" dirty="0" smtClean="0">
                <a:latin typeface="+mn-lt"/>
              </a:rPr>
              <a:t> Γεωφυσική</a:t>
            </a:r>
            <a:endParaRPr lang="el-GR" sz="1000" dirty="0" smtClean="0">
              <a:latin typeface="+mn-lt"/>
            </a:endParaRPr>
          </a:p>
          <a:p>
            <a:pPr algn="ctr"/>
            <a:r>
              <a:rPr lang="el-GR" sz="1000" dirty="0" smtClean="0">
                <a:latin typeface="+mn-lt"/>
              </a:rPr>
              <a:t>Τμήμα Γεωλογίας</a:t>
            </a:r>
          </a:p>
        </p:txBody>
      </p:sp>
    </p:spTree>
    <p:extLst>
      <p:ext uri="{BB962C8B-B14F-4D97-AF65-F5344CB8AC3E}">
        <p14:creationId xmlns:p14="http://schemas.microsoft.com/office/powerpoint/2010/main" val="6675909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Περιεχόμενο με λεζάντα 2">
    <p:spTree>
      <p:nvGrpSpPr>
        <p:cNvPr id="1" name=""/>
        <p:cNvGrpSpPr/>
        <p:nvPr/>
      </p:nvGrpSpPr>
      <p:grpSpPr>
        <a:xfrm>
          <a:off x="0" y="0"/>
          <a:ext cx="0" cy="0"/>
          <a:chOff x="0" y="0"/>
          <a:chExt cx="0" cy="0"/>
        </a:xfrm>
      </p:grpSpPr>
      <p:cxnSp>
        <p:nvCxnSpPr>
          <p:cNvPr id="5" name="Straight Connector 10"/>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6" name="Straight Connector 14"/>
          <p:cNvCxnSpPr/>
          <p:nvPr/>
        </p:nvCxnSpPr>
        <p:spPr>
          <a:xfrm>
            <a:off x="0" y="6381750"/>
            <a:ext cx="12192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p:nvPr>
        </p:nvSpPr>
        <p:spPr>
          <a:xfrm>
            <a:off x="7549125" y="1440000"/>
            <a:ext cx="4033275" cy="4751387"/>
          </a:xfrm>
        </p:spPr>
        <p:txBody>
          <a:bodyPr>
            <a:normAutofit/>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p:txBody>
      </p:sp>
      <p:sp>
        <p:nvSpPr>
          <p:cNvPr id="8" name="Content Placeholder 7"/>
          <p:cNvSpPr>
            <a:spLocks noGrp="1"/>
          </p:cNvSpPr>
          <p:nvPr>
            <p:ph sz="quarter" idx="14"/>
          </p:nvPr>
        </p:nvSpPr>
        <p:spPr>
          <a:xfrm>
            <a:off x="623392" y="1440000"/>
            <a:ext cx="6815667" cy="4751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19" name="Θέση τίτλου 1"/>
          <p:cNvSpPr>
            <a:spLocks noGrp="1"/>
          </p:cNvSpPr>
          <p:nvPr>
            <p:ph type="title"/>
          </p:nvPr>
        </p:nvSpPr>
        <p:spPr>
          <a:xfrm>
            <a:off x="609600" y="26082"/>
            <a:ext cx="10972800" cy="1143000"/>
          </a:xfrm>
          <a:prstGeom prst="rect">
            <a:avLst/>
          </a:prstGeom>
        </p:spPr>
        <p:txBody>
          <a:bodyPr vert="horz" lIns="91440" tIns="45720" rIns="91440" bIns="45720" rtlCol="0" anchor="ctr">
            <a:normAutofit/>
          </a:bodyPr>
          <a:lstStyle>
            <a:lvl1pPr>
              <a:defRPr>
                <a:solidFill>
                  <a:schemeClr val="tx1"/>
                </a:solidFill>
              </a:defRPr>
            </a:lvl1pPr>
          </a:lstStyle>
          <a:p>
            <a:r>
              <a:rPr lang="en-US" smtClean="0"/>
              <a:t>Click to edit Master title style</a:t>
            </a:r>
            <a:endParaRPr lang="el-GR" dirty="0"/>
          </a:p>
        </p:txBody>
      </p:sp>
      <p:sp>
        <p:nvSpPr>
          <p:cNvPr id="7" name="Θέση αριθμού διαφάνειας 5"/>
          <p:cNvSpPr>
            <a:spLocks noGrp="1"/>
          </p:cNvSpPr>
          <p:nvPr>
            <p:ph type="sldNum" sz="quarter" idx="16"/>
          </p:nvPr>
        </p:nvSpPr>
        <p:spPr>
          <a:xfrm>
            <a:off x="8737600" y="6456364"/>
            <a:ext cx="2844800" cy="365125"/>
          </a:xfrm>
        </p:spPr>
        <p:txBody>
          <a:bodyPr/>
          <a:lstStyle>
            <a:lvl1pPr>
              <a:defRPr smtClean="0">
                <a:solidFill>
                  <a:schemeClr val="tx1"/>
                </a:solidFill>
              </a:defRPr>
            </a:lvl1pPr>
          </a:lstStyle>
          <a:p>
            <a:fld id="{728778E2-04E4-467D-9333-3F987EE3EF15}" type="slidenum">
              <a:rPr lang="en-US" smtClean="0"/>
              <a:t>‹#›</a:t>
            </a:fld>
            <a:endParaRPr lang="en-US"/>
          </a:p>
        </p:txBody>
      </p:sp>
      <p:pic>
        <p:nvPicPr>
          <p:cNvPr id="9" name="Picture 2" descr="W:\logos\AUTH logo\auth_logo_b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44736" y="6074474"/>
            <a:ext cx="624069" cy="4688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817" y="6543366"/>
            <a:ext cx="960107" cy="314634"/>
          </a:xfrm>
          <a:prstGeom prst="rect">
            <a:avLst/>
          </a:prstGeom>
        </p:spPr>
        <p:txBody>
          <a:bodyPr vert="horz" wrap="square" lIns="91440" tIns="45720" rIns="91440" bIns="45720" rtlCol="0" anchor="ctr">
            <a:normAutofit fontScale="32500" lnSpcReduction="20000"/>
          </a:bodyPr>
          <a:lstStyle/>
          <a:p>
            <a:pPr algn="l"/>
            <a:r>
              <a:rPr lang="el-GR" sz="1800" dirty="0" smtClean="0">
                <a:latin typeface="Century Gothic" pitchFamily="34" charset="0"/>
                <a:ea typeface="Arial Unicode MS" pitchFamily="34" charset="-128"/>
                <a:cs typeface="Arial Unicode MS" pitchFamily="34" charset="-128"/>
              </a:rPr>
              <a:t>Αριστοτέλειο</a:t>
            </a:r>
          </a:p>
          <a:p>
            <a:pPr algn="l"/>
            <a:r>
              <a:rPr lang="el-GR" sz="1800" dirty="0" smtClean="0">
                <a:latin typeface="Century Gothic" pitchFamily="34" charset="0"/>
                <a:ea typeface="Arial Unicode MS" pitchFamily="34" charset="-128"/>
                <a:cs typeface="Arial Unicode MS" pitchFamily="34" charset="-128"/>
              </a:rPr>
              <a:t>Πανεπιστήμιο</a:t>
            </a:r>
          </a:p>
          <a:p>
            <a:pPr algn="l"/>
            <a:r>
              <a:rPr lang="el-GR" sz="1800" dirty="0" smtClean="0">
                <a:latin typeface="Century Gothic" pitchFamily="34" charset="0"/>
                <a:ea typeface="Arial Unicode MS" pitchFamily="34" charset="-128"/>
                <a:cs typeface="Arial Unicode MS" pitchFamily="34" charset="-128"/>
              </a:rPr>
              <a:t>Θεσσαλονίκης</a:t>
            </a:r>
          </a:p>
        </p:txBody>
      </p:sp>
      <p:sp>
        <p:nvSpPr>
          <p:cNvPr id="11" name="TextBox 10"/>
          <p:cNvSpPr txBox="1"/>
          <p:nvPr/>
        </p:nvSpPr>
        <p:spPr>
          <a:xfrm>
            <a:off x="4175787" y="6308920"/>
            <a:ext cx="3840427" cy="549080"/>
          </a:xfrm>
          <a:prstGeom prst="rect">
            <a:avLst/>
          </a:prstGeom>
        </p:spPr>
        <p:txBody>
          <a:bodyPr vert="horz" wrap="square" lIns="91440" tIns="0" rIns="91440" bIns="0" rtlCol="0" anchor="t">
            <a:noAutofit/>
          </a:bodyPr>
          <a:lstStyle/>
          <a:p>
            <a:pPr algn="ctr">
              <a:lnSpc>
                <a:spcPct val="220000"/>
              </a:lnSpc>
            </a:pPr>
            <a:r>
              <a:rPr lang="el-GR" sz="1000" dirty="0" smtClean="0">
                <a:latin typeface="+mn-lt"/>
              </a:rPr>
              <a:t>Τίτλος Μαθήματος</a:t>
            </a:r>
          </a:p>
          <a:p>
            <a:pPr algn="ctr"/>
            <a:r>
              <a:rPr lang="el-GR" sz="1000" dirty="0" smtClean="0">
                <a:latin typeface="+mn-lt"/>
              </a:rPr>
              <a:t>Τμήμα</a:t>
            </a:r>
          </a:p>
        </p:txBody>
      </p:sp>
    </p:spTree>
    <p:extLst>
      <p:ext uri="{BB962C8B-B14F-4D97-AF65-F5344CB8AC3E}">
        <p14:creationId xmlns:p14="http://schemas.microsoft.com/office/powerpoint/2010/main" val="71098190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Εικόνα με λεζάντα 1">
    <p:spTree>
      <p:nvGrpSpPr>
        <p:cNvPr id="1" name=""/>
        <p:cNvGrpSpPr/>
        <p:nvPr/>
      </p:nvGrpSpPr>
      <p:grpSpPr>
        <a:xfrm>
          <a:off x="0" y="0"/>
          <a:ext cx="0" cy="0"/>
          <a:chOff x="0" y="0"/>
          <a:chExt cx="0" cy="0"/>
        </a:xfrm>
      </p:grpSpPr>
      <p:cxnSp>
        <p:nvCxnSpPr>
          <p:cNvPr id="5" name="Straight Connector 10"/>
          <p:cNvCxnSpPr/>
          <p:nvPr/>
        </p:nvCxnSpPr>
        <p:spPr>
          <a:xfrm>
            <a:off x="0" y="1266825"/>
            <a:ext cx="12192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6" name="Straight Connector 14"/>
          <p:cNvCxnSpPr/>
          <p:nvPr/>
        </p:nvCxnSpPr>
        <p:spPr>
          <a:xfrm>
            <a:off x="0" y="6381750"/>
            <a:ext cx="12192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3" name="Θέση εικόνας 2"/>
          <p:cNvSpPr>
            <a:spLocks noGrp="1"/>
          </p:cNvSpPr>
          <p:nvPr>
            <p:ph type="pic" idx="1"/>
          </p:nvPr>
        </p:nvSpPr>
        <p:spPr>
          <a:xfrm>
            <a:off x="2389717" y="2780928"/>
            <a:ext cx="73152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l-GR" noProof="0" dirty="0"/>
          </a:p>
        </p:txBody>
      </p:sp>
      <p:sp>
        <p:nvSpPr>
          <p:cNvPr id="4" name="Θέση κειμένου 3"/>
          <p:cNvSpPr>
            <a:spLocks noGrp="1"/>
          </p:cNvSpPr>
          <p:nvPr>
            <p:ph type="body" sz="half" idx="2"/>
          </p:nvPr>
        </p:nvSpPr>
        <p:spPr>
          <a:xfrm>
            <a:off x="2389717" y="1440000"/>
            <a:ext cx="7315200" cy="1224136"/>
          </a:xfrm>
        </p:spPr>
        <p:txBody>
          <a:bodyPr>
            <a:normAutofit/>
          </a:bodyPr>
          <a:lstStyle>
            <a:lvl1pPr marL="0" indent="0" algn="l">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Θέση τίτλου 1"/>
          <p:cNvSpPr>
            <a:spLocks noGrp="1"/>
          </p:cNvSpPr>
          <p:nvPr>
            <p:ph type="title"/>
          </p:nvPr>
        </p:nvSpPr>
        <p:spPr>
          <a:xfrm>
            <a:off x="609600" y="26082"/>
            <a:ext cx="10972800" cy="1143000"/>
          </a:xfrm>
          <a:prstGeom prst="rect">
            <a:avLst/>
          </a:prstGeom>
        </p:spPr>
        <p:txBody>
          <a:bodyPr vert="horz" lIns="91440" tIns="45720" rIns="91440" bIns="45720" rtlCol="0" anchor="ctr">
            <a:normAutofit/>
          </a:bodyPr>
          <a:lstStyle>
            <a:lvl1pPr>
              <a:defRPr>
                <a:solidFill>
                  <a:schemeClr val="tx1"/>
                </a:solidFill>
              </a:defRPr>
            </a:lvl1pPr>
          </a:lstStyle>
          <a:p>
            <a:r>
              <a:rPr lang="en-US" smtClean="0"/>
              <a:t>Click to edit Master title style</a:t>
            </a:r>
            <a:endParaRPr lang="el-GR" dirty="0"/>
          </a:p>
        </p:txBody>
      </p:sp>
      <p:sp>
        <p:nvSpPr>
          <p:cNvPr id="7" name="Θέση αριθμού διαφάνειας 5"/>
          <p:cNvSpPr>
            <a:spLocks noGrp="1"/>
          </p:cNvSpPr>
          <p:nvPr>
            <p:ph type="sldNum" sz="quarter" idx="10"/>
          </p:nvPr>
        </p:nvSpPr>
        <p:spPr>
          <a:xfrm>
            <a:off x="8737600" y="6456364"/>
            <a:ext cx="2844800" cy="365125"/>
          </a:xfrm>
        </p:spPr>
        <p:txBody>
          <a:bodyPr/>
          <a:lstStyle>
            <a:lvl1pPr>
              <a:defRPr smtClean="0">
                <a:solidFill>
                  <a:schemeClr val="tx1"/>
                </a:solidFill>
              </a:defRPr>
            </a:lvl1pPr>
          </a:lstStyle>
          <a:p>
            <a:fld id="{728778E2-04E4-467D-9333-3F987EE3EF15}" type="slidenum">
              <a:rPr lang="en-US" smtClean="0"/>
              <a:t>‹#›</a:t>
            </a:fld>
            <a:endParaRPr lang="en-US"/>
          </a:p>
        </p:txBody>
      </p:sp>
      <p:pic>
        <p:nvPicPr>
          <p:cNvPr id="8" name="Picture 2" descr="W:\logos\AUTH logo\auth_logo_b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4" t="9230" r="9892" b="10804"/>
          <a:stretch/>
        </p:blipFill>
        <p:spPr bwMode="auto">
          <a:xfrm>
            <a:off x="144736" y="6074474"/>
            <a:ext cx="624069" cy="4688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817" y="6543366"/>
            <a:ext cx="960107" cy="314634"/>
          </a:xfrm>
          <a:prstGeom prst="rect">
            <a:avLst/>
          </a:prstGeom>
        </p:spPr>
        <p:txBody>
          <a:bodyPr vert="horz" wrap="square" lIns="91440" tIns="45720" rIns="91440" bIns="45720" rtlCol="0" anchor="ctr">
            <a:normAutofit fontScale="32500" lnSpcReduction="20000"/>
          </a:bodyPr>
          <a:lstStyle/>
          <a:p>
            <a:pPr algn="l"/>
            <a:r>
              <a:rPr lang="el-GR" sz="1800" dirty="0" smtClean="0">
                <a:latin typeface="Century Gothic" pitchFamily="34" charset="0"/>
                <a:ea typeface="Arial Unicode MS" pitchFamily="34" charset="-128"/>
                <a:cs typeface="Arial Unicode MS" pitchFamily="34" charset="-128"/>
              </a:rPr>
              <a:t>Αριστοτέλειο</a:t>
            </a:r>
          </a:p>
          <a:p>
            <a:pPr algn="l"/>
            <a:r>
              <a:rPr lang="el-GR" sz="1800" dirty="0" smtClean="0">
                <a:latin typeface="Century Gothic" pitchFamily="34" charset="0"/>
                <a:ea typeface="Arial Unicode MS" pitchFamily="34" charset="-128"/>
                <a:cs typeface="Arial Unicode MS" pitchFamily="34" charset="-128"/>
              </a:rPr>
              <a:t>Πανεπιστήμιο</a:t>
            </a:r>
          </a:p>
          <a:p>
            <a:pPr algn="l"/>
            <a:r>
              <a:rPr lang="el-GR" sz="1800" dirty="0" smtClean="0">
                <a:latin typeface="Century Gothic" pitchFamily="34" charset="0"/>
                <a:ea typeface="Arial Unicode MS" pitchFamily="34" charset="-128"/>
                <a:cs typeface="Arial Unicode MS" pitchFamily="34" charset="-128"/>
              </a:rPr>
              <a:t>Θεσσαλονίκης</a:t>
            </a:r>
          </a:p>
        </p:txBody>
      </p:sp>
      <p:sp>
        <p:nvSpPr>
          <p:cNvPr id="10" name="TextBox 9"/>
          <p:cNvSpPr txBox="1"/>
          <p:nvPr/>
        </p:nvSpPr>
        <p:spPr>
          <a:xfrm>
            <a:off x="4175787" y="6308920"/>
            <a:ext cx="3840427" cy="549080"/>
          </a:xfrm>
          <a:prstGeom prst="rect">
            <a:avLst/>
          </a:prstGeom>
        </p:spPr>
        <p:txBody>
          <a:bodyPr vert="horz" wrap="square" lIns="91440" tIns="0" rIns="91440" bIns="0" rtlCol="0" anchor="t">
            <a:noAutofit/>
          </a:bodyPr>
          <a:lstStyle/>
          <a:p>
            <a:pPr algn="ctr">
              <a:lnSpc>
                <a:spcPct val="220000"/>
              </a:lnSpc>
            </a:pPr>
            <a:r>
              <a:rPr lang="el-GR" sz="1000" dirty="0" smtClean="0">
                <a:latin typeface="+mn-lt"/>
              </a:rPr>
              <a:t>Εισαγωγή στη</a:t>
            </a:r>
            <a:r>
              <a:rPr lang="el-GR" sz="1000" baseline="0" dirty="0" smtClean="0">
                <a:latin typeface="+mn-lt"/>
              </a:rPr>
              <a:t> Γεωφυσική</a:t>
            </a:r>
            <a:endParaRPr lang="el-GR" sz="1000" dirty="0" smtClean="0">
              <a:latin typeface="+mn-lt"/>
            </a:endParaRPr>
          </a:p>
          <a:p>
            <a:pPr algn="ctr"/>
            <a:r>
              <a:rPr lang="el-GR" sz="1000" dirty="0" smtClean="0">
                <a:latin typeface="+mn-lt"/>
              </a:rPr>
              <a:t>Τμήμα Γεωλογίας</a:t>
            </a:r>
          </a:p>
        </p:txBody>
      </p:sp>
    </p:spTree>
    <p:extLst>
      <p:ext uri="{BB962C8B-B14F-4D97-AF65-F5344CB8AC3E}">
        <p14:creationId xmlns:p14="http://schemas.microsoft.com/office/powerpoint/2010/main" val="135121986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κειμένου 2"/>
          <p:cNvSpPr>
            <a:spLocks noGrp="1"/>
          </p:cNvSpPr>
          <p:nvPr>
            <p:ph type="body" idx="1"/>
          </p:nvPr>
        </p:nvSpPr>
        <p:spPr bwMode="auto">
          <a:xfrm>
            <a:off x="609600" y="1547813"/>
            <a:ext cx="10972800" cy="4760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6" name="Θέση αριθμού διαφάνειας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400" smtClean="0">
                <a:solidFill>
                  <a:schemeClr val="tx1"/>
                </a:solidFill>
                <a:latin typeface="+mn-lt"/>
              </a:defRPr>
            </a:lvl1pPr>
          </a:lstStyle>
          <a:p>
            <a:fld id="{728778E2-04E4-467D-9333-3F987EE3EF15}" type="slidenum">
              <a:rPr lang="en-US" smtClean="0"/>
              <a:t>‹#›</a:t>
            </a:fld>
            <a:endParaRPr lang="en-US"/>
          </a:p>
        </p:txBody>
      </p:sp>
    </p:spTree>
    <p:extLst>
      <p:ext uri="{BB962C8B-B14F-4D97-AF65-F5344CB8AC3E}">
        <p14:creationId xmlns:p14="http://schemas.microsoft.com/office/powerpoint/2010/main" val="3769334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iming>
    <p:tnLst>
      <p:par>
        <p:cTn id="1" dur="indefinite" restart="never" nodeType="tmRoot"/>
      </p:par>
    </p:tnLst>
  </p:timing>
  <p:txStyles>
    <p:titleStyle>
      <a:lvl1pPr algn="ctr" rtl="0" eaLnBrk="1" fontAlgn="base" hangingPunct="1">
        <a:spcBef>
          <a:spcPct val="0"/>
        </a:spcBef>
        <a:spcAft>
          <a:spcPct val="0"/>
        </a:spcAft>
        <a:defRPr sz="4400" b="1" kern="1200">
          <a:solidFill>
            <a:srgbClr val="F2F2F2"/>
          </a:solidFill>
          <a:latin typeface="+mj-lt"/>
          <a:ea typeface="+mj-ea"/>
          <a:cs typeface="+mj-cs"/>
        </a:defRPr>
      </a:lvl1pPr>
      <a:lvl2pPr algn="ctr" rtl="0" eaLnBrk="1" fontAlgn="base" hangingPunct="1">
        <a:spcBef>
          <a:spcPct val="0"/>
        </a:spcBef>
        <a:spcAft>
          <a:spcPct val="0"/>
        </a:spcAft>
        <a:defRPr sz="4400" b="1">
          <a:solidFill>
            <a:srgbClr val="F2F2F2"/>
          </a:solidFill>
          <a:latin typeface="Calibri" pitchFamily="34" charset="0"/>
        </a:defRPr>
      </a:lvl2pPr>
      <a:lvl3pPr algn="ctr" rtl="0" eaLnBrk="1" fontAlgn="base" hangingPunct="1">
        <a:spcBef>
          <a:spcPct val="0"/>
        </a:spcBef>
        <a:spcAft>
          <a:spcPct val="0"/>
        </a:spcAft>
        <a:defRPr sz="4400" b="1">
          <a:solidFill>
            <a:srgbClr val="F2F2F2"/>
          </a:solidFill>
          <a:latin typeface="Calibri" pitchFamily="34" charset="0"/>
        </a:defRPr>
      </a:lvl3pPr>
      <a:lvl4pPr algn="ctr" rtl="0" eaLnBrk="1" fontAlgn="base" hangingPunct="1">
        <a:spcBef>
          <a:spcPct val="0"/>
        </a:spcBef>
        <a:spcAft>
          <a:spcPct val="0"/>
        </a:spcAft>
        <a:defRPr sz="4400" b="1">
          <a:solidFill>
            <a:srgbClr val="F2F2F2"/>
          </a:solidFill>
          <a:latin typeface="Calibri" pitchFamily="34" charset="0"/>
        </a:defRPr>
      </a:lvl4pPr>
      <a:lvl5pPr algn="ctr" rtl="0" eaLnBrk="1" fontAlgn="base" hangingPunct="1">
        <a:spcBef>
          <a:spcPct val="0"/>
        </a:spcBef>
        <a:spcAft>
          <a:spcPct val="0"/>
        </a:spcAft>
        <a:defRPr sz="4400" b="1">
          <a:solidFill>
            <a:srgbClr val="F2F2F2"/>
          </a:solidFill>
          <a:latin typeface="Calibri" pitchFamily="34" charset="0"/>
        </a:defRPr>
      </a:lvl5pPr>
      <a:lvl6pPr marL="457200" algn="ctr" rtl="0" eaLnBrk="1" fontAlgn="base" hangingPunct="1">
        <a:spcBef>
          <a:spcPct val="0"/>
        </a:spcBef>
        <a:spcAft>
          <a:spcPct val="0"/>
        </a:spcAft>
        <a:defRPr sz="4400" b="1">
          <a:solidFill>
            <a:srgbClr val="F2F2F2"/>
          </a:solidFill>
          <a:latin typeface="Calibri" pitchFamily="34" charset="0"/>
        </a:defRPr>
      </a:lvl6pPr>
      <a:lvl7pPr marL="914400" algn="ctr" rtl="0" eaLnBrk="1" fontAlgn="base" hangingPunct="1">
        <a:spcBef>
          <a:spcPct val="0"/>
        </a:spcBef>
        <a:spcAft>
          <a:spcPct val="0"/>
        </a:spcAft>
        <a:defRPr sz="4400" b="1">
          <a:solidFill>
            <a:srgbClr val="F2F2F2"/>
          </a:solidFill>
          <a:latin typeface="Calibri" pitchFamily="34" charset="0"/>
        </a:defRPr>
      </a:lvl7pPr>
      <a:lvl8pPr marL="1371600" algn="ctr" rtl="0" eaLnBrk="1" fontAlgn="base" hangingPunct="1">
        <a:spcBef>
          <a:spcPct val="0"/>
        </a:spcBef>
        <a:spcAft>
          <a:spcPct val="0"/>
        </a:spcAft>
        <a:defRPr sz="4400" b="1">
          <a:solidFill>
            <a:srgbClr val="F2F2F2"/>
          </a:solidFill>
          <a:latin typeface="Calibri" pitchFamily="34" charset="0"/>
        </a:defRPr>
      </a:lvl8pPr>
      <a:lvl9pPr marL="1828800" algn="ctr" rtl="0" eaLnBrk="1" fontAlgn="base" hangingPunct="1">
        <a:spcBef>
          <a:spcPct val="0"/>
        </a:spcBef>
        <a:spcAft>
          <a:spcPct val="0"/>
        </a:spcAft>
        <a:defRPr sz="4400" b="1">
          <a:solidFill>
            <a:srgbClr val="F2F2F2"/>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3.xml"/><Relationship Id="rId5" Type="http://schemas.openxmlformats.org/officeDocument/2006/relationships/image" Target="../media/image136.jpeg"/><Relationship Id="rId4" Type="http://schemas.openxmlformats.org/officeDocument/2006/relationships/image" Target="../media/image135.jpeg"/></Relationships>
</file>

<file path=ppt/slides/_rels/slide10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3.xml"/><Relationship Id="rId5" Type="http://schemas.openxmlformats.org/officeDocument/2006/relationships/image" Target="../media/image142.jpeg"/><Relationship Id="rId4" Type="http://schemas.openxmlformats.org/officeDocument/2006/relationships/image" Target="../media/image141.jpeg"/></Relationships>
</file>

<file path=ppt/slides/_rels/slide10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39.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154.jpeg"/><Relationship Id="rId4" Type="http://schemas.openxmlformats.org/officeDocument/2006/relationships/image" Target="../media/image128.jpeg"/></Relationships>
</file>

<file path=ppt/slides/_rels/slide11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55.jpeg"/><Relationship Id="rId1" Type="http://schemas.openxmlformats.org/officeDocument/2006/relationships/slideLayout" Target="../slideLayouts/slideLayout13.xml"/><Relationship Id="rId5" Type="http://schemas.openxmlformats.org/officeDocument/2006/relationships/image" Target="../media/image128.jpeg"/><Relationship Id="rId4" Type="http://schemas.openxmlformats.org/officeDocument/2006/relationships/image" Target="../media/image127.jpeg"/></Relationships>
</file>

<file path=ppt/slides/_rels/slide11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3.xml"/><Relationship Id="rId6" Type="http://schemas.openxmlformats.org/officeDocument/2006/relationships/image" Target="../media/image156.jpeg"/><Relationship Id="rId5" Type="http://schemas.openxmlformats.org/officeDocument/2006/relationships/image" Target="../media/image9.jpeg"/><Relationship Id="rId4" Type="http://schemas.openxmlformats.org/officeDocument/2006/relationships/image" Target="../media/image128.jpeg"/></Relationships>
</file>

<file path=ppt/slides/_rels/slide11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4.jpe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172.emf"/><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3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hyperlink" Target="http://eclass.auth.gr/courses/OCRS209/" TargetMode="External"/><Relationship Id="rId5" Type="http://schemas.openxmlformats.org/officeDocument/2006/relationships/hyperlink" Target="http://eclass.auth.gr/courses/OCRS519/" TargetMode="External"/><Relationship Id="rId4" Type="http://schemas.openxmlformats.org/officeDocument/2006/relationships/hyperlink" Target="http://eclass.auth.gr/courses/OCRS" TargetMode="Externa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hyperlink" Target="http://creativecommons.org/licenses/by/4.0/" TargetMode="External"/><Relationship Id="rId5" Type="http://schemas.openxmlformats.org/officeDocument/2006/relationships/hyperlink" Target="http://creativecommons.org/licenses/by-sa/4.0/" TargetMode="External"/><Relationship Id="rId4" Type="http://schemas.openxmlformats.org/officeDocument/2006/relationships/image" Target="../media/image5.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6.jpeg"/><Relationship Id="rId4" Type="http://schemas.openxmlformats.org/officeDocument/2006/relationships/image" Target="../media/image5.pn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7.emf"/></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18.xml"/><Relationship Id="rId5" Type="http://schemas.openxmlformats.org/officeDocument/2006/relationships/image" Target="../media/image82.png"/><Relationship Id="rId4" Type="http://schemas.openxmlformats.org/officeDocument/2006/relationships/image" Target="../media/image81.jpeg"/></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85.jpeg"/></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0.xml"/><Relationship Id="rId1" Type="http://schemas.openxmlformats.org/officeDocument/2006/relationships/slideLayout" Target="../slideLayouts/slideLayout18.xml"/><Relationship Id="rId5" Type="http://schemas.openxmlformats.org/officeDocument/2006/relationships/image" Target="../media/image96.jpeg"/><Relationship Id="rId4" Type="http://schemas.openxmlformats.org/officeDocument/2006/relationships/image" Target="../media/image95.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98.jpeg"/></Relationships>
</file>

<file path=ppt/slides/_rels/slide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8.xml"/><Relationship Id="rId1" Type="http://schemas.openxmlformats.org/officeDocument/2006/relationships/video" Target="file:///F:\Kostas\SCHOOL\Proptyxiaka\Eisagogi_Geofysiki\PPT\Kef1\Rotating_Io_NASA.mpg" TargetMode="External"/><Relationship Id="rId4" Type="http://schemas.openxmlformats.org/officeDocument/2006/relationships/image" Target="../media/image100.jpeg"/></Relationships>
</file>

<file path=ppt/slides/_rels/slide73.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119.png"/><Relationship Id="rId4" Type="http://schemas.openxmlformats.org/officeDocument/2006/relationships/image" Target="../media/image118.wmf"/></Relationships>
</file>

<file path=ppt/slides/_rels/slide9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13.xml"/><Relationship Id="rId1" Type="http://schemas.openxmlformats.org/officeDocument/2006/relationships/video" Target="file:///C:\Kostas\SCHOOL\Proptyxiaka\Eisagogi_Geofysiki\PPT\Kef1\Edmonton_Fireball_1.avi"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slideLayout" Target="../slideLayouts/slideLayout13.xml"/><Relationship Id="rId1" Type="http://schemas.openxmlformats.org/officeDocument/2006/relationships/video" Target="file:///C:\Kostas\SCHOOL\Proptyxiaka\Eisagogi_Geofysiki\PPT\Kef1\Australia_fireball_1.mpg"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3.xml"/><Relationship Id="rId4" Type="http://schemas.openxmlformats.org/officeDocument/2006/relationships/image" Target="../media/image128.jpeg"/></Relationships>
</file>

<file path=ppt/slides/_rels/slide9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9.jpeg"/><Relationship Id="rId1" Type="http://schemas.openxmlformats.org/officeDocument/2006/relationships/slideLayout" Target="../slideLayouts/slideLayout13.xml"/><Relationship Id="rId5" Type="http://schemas.openxmlformats.org/officeDocument/2006/relationships/image" Target="../media/image128.jpeg"/><Relationship Id="rId4" Type="http://schemas.openxmlformats.org/officeDocument/2006/relationships/image" Target="../media/image127.jpeg"/></Relationships>
</file>

<file path=ppt/slides/_rels/slide9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3.xml"/><Relationship Id="rId4" Type="http://schemas.openxmlformats.org/officeDocument/2006/relationships/image" Target="../media/image1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1" name="Picture 17" descr="http://www.lib.umich.edu/files/services/copyright/cc-by-sa.png"/>
          <p:cNvPicPr>
            <a:picLocks noChangeAspect="1" noChangeArrowheads="1"/>
          </p:cNvPicPr>
          <p:nvPr/>
        </p:nvPicPr>
        <p:blipFill>
          <a:blip r:embed="rId4" cstate="print"/>
          <a:srcRect/>
          <a:stretch>
            <a:fillRect/>
          </a:stretch>
        </p:blipFill>
        <p:spPr bwMode="auto">
          <a:xfrm>
            <a:off x="8832304" y="5922963"/>
            <a:ext cx="1584176" cy="554266"/>
          </a:xfrm>
          <a:prstGeom prst="rect">
            <a:avLst/>
          </a:prstGeom>
          <a:noFill/>
        </p:spPr>
      </p:pic>
      <p:sp>
        <p:nvSpPr>
          <p:cNvPr id="16386" name="Τίτλος 1"/>
          <p:cNvSpPr>
            <a:spLocks noGrp="1"/>
          </p:cNvSpPr>
          <p:nvPr>
            <p:ph type="ctr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l-GR" dirty="0" smtClean="0"/>
              <a:t>ΕΙΣΑΓΩΓΗ ΣΤΗ ΓΕΩΦΥΣΙΚΗ</a:t>
            </a:r>
          </a:p>
        </p:txBody>
      </p:sp>
      <p:sp>
        <p:nvSpPr>
          <p:cNvPr id="3" name="Υπότιτλος 2"/>
          <p:cNvSpPr>
            <a:spLocks noGrp="1"/>
          </p:cNvSpPr>
          <p:nvPr>
            <p:ph type="subTitle" idx="1"/>
          </p:nvPr>
        </p:nvSpPr>
        <p:spPr>
          <a:xfrm>
            <a:off x="2208214" y="2743200"/>
            <a:ext cx="7775575" cy="3124200"/>
          </a:xfrm>
        </p:spPr>
        <p:txBody>
          <a:bodyPr rtlCol="0">
            <a:normAutofit fontScale="70000" lnSpcReduction="20000"/>
          </a:bodyPr>
          <a:lstStyle/>
          <a:p>
            <a:r>
              <a:rPr lang="el-GR" b="1" dirty="0" smtClean="0"/>
              <a:t>Ενότητα</a:t>
            </a:r>
            <a:r>
              <a:rPr lang="el-GR" dirty="0" smtClean="0"/>
              <a:t> </a:t>
            </a:r>
            <a:r>
              <a:rPr lang="el-GR" b="1" dirty="0" smtClean="0"/>
              <a:t>1</a:t>
            </a:r>
            <a:r>
              <a:rPr lang="el-GR" dirty="0" smtClean="0"/>
              <a:t>:</a:t>
            </a:r>
            <a:r>
              <a:rPr lang="en-US" dirty="0" smtClean="0"/>
              <a:t> </a:t>
            </a:r>
            <a:r>
              <a:rPr lang="el-GR" dirty="0" smtClean="0"/>
              <a:t>Αντικείμενο και σημασία της Γεωφυσικής-Γη και Ηλιακό Σύστημα-Πλανήτες-Αστεροειδείς-Μετεωρίτες-Γένεση Σύμπαντος και Ηλιακού Συστήματος-Γένεση και εξέλιξη του εσωτερικού της Γης</a:t>
            </a:r>
            <a:endParaRPr lang="en-US" dirty="0" smtClean="0"/>
          </a:p>
          <a:p>
            <a:endParaRPr lang="el-GR" sz="2900" dirty="0"/>
          </a:p>
          <a:p>
            <a:pPr fontAlgn="auto">
              <a:spcAft>
                <a:spcPts val="0"/>
              </a:spcAft>
              <a:defRPr/>
            </a:pPr>
            <a:r>
              <a:rPr lang="el-GR" b="1" dirty="0"/>
              <a:t>Κοντοπούλου Δέσποινα</a:t>
            </a:r>
          </a:p>
          <a:p>
            <a:pPr fontAlgn="auto">
              <a:spcAft>
                <a:spcPts val="0"/>
              </a:spcAft>
              <a:defRPr/>
            </a:pPr>
            <a:r>
              <a:rPr lang="el-GR" dirty="0"/>
              <a:t>Καθηγήτρια </a:t>
            </a:r>
            <a:r>
              <a:rPr lang="el-GR" dirty="0" smtClean="0"/>
              <a:t>Φυσική Εσωτερικού της Γης, </a:t>
            </a:r>
            <a:r>
              <a:rPr lang="el-GR" dirty="0"/>
              <a:t>Τομέας Γεωφυσικής</a:t>
            </a:r>
          </a:p>
          <a:p>
            <a:pPr fontAlgn="auto">
              <a:spcAft>
                <a:spcPts val="0"/>
              </a:spcAft>
              <a:defRPr/>
            </a:pPr>
            <a:r>
              <a:rPr lang="el-GR" b="1" dirty="0" smtClean="0"/>
              <a:t>Παπαζάχος Κωνσταντίνος</a:t>
            </a:r>
            <a:r>
              <a:rPr lang="el-GR" sz="2500" dirty="0"/>
              <a:t> </a:t>
            </a:r>
            <a:endParaRPr lang="en-US" sz="2500" dirty="0"/>
          </a:p>
          <a:p>
            <a:pPr fontAlgn="auto">
              <a:spcAft>
                <a:spcPts val="0"/>
              </a:spcAft>
              <a:defRPr/>
            </a:pPr>
            <a:r>
              <a:rPr lang="el-GR" dirty="0" smtClean="0"/>
              <a:t>Καθηγητής Γεωφυσικής, Τομέας Γεωφυσικής</a:t>
            </a:r>
          </a:p>
          <a:p>
            <a:pPr fontAlgn="auto">
              <a:spcAft>
                <a:spcPts val="0"/>
              </a:spcAft>
              <a:defRPr/>
            </a:pPr>
            <a:endParaRPr lang="el-GR" dirty="0" smtClean="0"/>
          </a:p>
        </p:txBody>
      </p:sp>
      <p:pic>
        <p:nvPicPr>
          <p:cNvPr id="16388" name="Picture 2" descr="Λογότυπο επιχειρησιακού προγράμματος εκπαίδευσης και δια βίου μάθησης&#10;"/>
          <p:cNvPicPr>
            <a:picLocks noChangeAspect="1" noChangeArrowheads="1"/>
          </p:cNvPicPr>
          <p:nvPr/>
        </p:nvPicPr>
        <p:blipFill>
          <a:blip r:embed="rId5" cstate="print"/>
          <a:srcRect/>
          <a:stretch>
            <a:fillRect/>
          </a:stretch>
        </p:blipFill>
        <p:spPr bwMode="auto">
          <a:xfrm>
            <a:off x="3638550" y="5624513"/>
            <a:ext cx="4914900" cy="1238250"/>
          </a:xfrm>
          <a:prstGeom prst="rect">
            <a:avLst/>
          </a:prstGeom>
          <a:noFill/>
          <a:ln w="9525">
            <a:noFill/>
            <a:miter lim="800000"/>
            <a:headEnd/>
            <a:tailEnd/>
          </a:ln>
        </p:spPr>
      </p:pic>
      <p:sp>
        <p:nvSpPr>
          <p:cNvPr id="16395" name="AutoShape 11" descr="data:image/jpeg;base64,/9j/4AAQSkZJRgABAQAAAQABAAD/2wCEAAkGBhQSEBUQEBMWFRUVGBsaGRgYFRodGxcfFhcYGCEfGRceICYfHBskHBUXIS8hJCcpLiwsGiIxNTAqNSYrLCkBCQoKDgwOFA8PFykYFBgpKSkpKSkpKSkpKSkpKSkpKSkpKSkpKSkpKSkpKSkpKSkpKSkpKSkpKSkpKSkpKSkpKf/AABEIAHABQgMBIgACEQEDEQH/xAAcAAACAgMBAQAAAAAAAAAAAAAABwYIAQQFAgP/xABIEAABAgMDBwgFCQgBBQEAAAABAgMABBEFEiEGBzFBUWGSExciY3GBkdEWUlShsQgUIzI1QmKDshU0cnOCosHC4SRDdLPxM//EABYBAQEBAAAAAAAAAAAAAAAAAAABAv/EABcRAQEBAQAAAAAAAAAAAAAAAAABESH/2gAMAwEAAhEDEQA/AOXIySrcU7OzzzpQXFJaaSqiW0jEYY44j3k1rhtc00l1vGPKDNL9n/mr+CYmkRlC+aaS63jHlBzTSXW8Y8omkEBC+aaS63jHlBzTSXW8Y8oklsW+xKpvzDiUV0DSpX8KRiYg1qZ5EgkSzBV+JxVP7U4+8QHV5ppLreMeUHNNJdbxjyiHvZ3pw/VSynsQo/qUYGc704PrJZV2oUP0qEF6mHNNJdbxjyg5ppLreMeUcmzM8iSQJlgp/E2qv9qsfeYnNjZQsTSb0u6ldNI0KT/Ek4j4QTqOc00l1vGPKDmmkut4x5RNIICF800l1vGPKDmmkut4x5RNIICF800l1vGPKDmmkut4x5RNIICF800l1vGPKDmmkut4x5RNIICF800l1vGPKDmmkut4x5RMXXQlJUogJAqSTQADWTqEL3KLO4hBKJJAcI/7i6hP9KcCe0074Do800l1vGPKDmlkut4/+Ihcvb9sTpKpcTCxr5Bo3R3pTQd5jYVZtvNdLkp7bghavcAaQXqWc00l1vGPKDmmkut4x5RD7PzpTjCrkwkOgGigtN1Y/qFMe0GGRk3lgxOj6FRCwKqbVgobxtG8QTrj800l1vGPKDmmkut4x5RNIICF800l1vGPKDmmkut4x5RNIICF800l1vGPKDmmkut4x5R28o8rGJJILyukfqoTipXdqG8wtbTzqzbyrkslLQOCQlN5Z7zr7AIHUv5pZLreMeUHNNJdbxjyiJIs63nekG57b9RafiBWPjMW3bElRUwJlCdH0zRunvUmh8YL1M+aaS63jHlBzTSXW8Y8o5eT2d1KiETqAjrGwbv9SDUjtFeyGIw+laQtCgpKhUEGoIOsGCIfzTSXW8Y8oOaaS63jHlE0ggIXzTSXW8Y8oOaaS63jHlE0ggIXzTSXW8Y8o+E9m7blmlzEk8+y80krSoOeqK0NADQ0/wDuiJ3Glbf7q/8Ayl/pMDUdkflEqS0hLrIUsJSFKxF5QAqaDRU1MEJSCK0c2aX7P/NX8ExNIheaX7P/ADV/BMTSIyIhmW+cJEpVhii36Y+q3X1tqvw+OyN3LvK0STHQoXnKhA2U0qI2Cvee+FJkzk4/ac4lhqqlrJUtaqkJFektZ2Y95oNcCRry8tMz8xdQlyYeXsBUe/UEjuAhq5N/JycWErn5jk66W2gFKG4uHog9gVDZyLyGl7MYDUumqjTlHD9dw7zqGxIwHviRRWi8lsw9lJFFNOOb1PLx4bojMzmIspQ6LTiN6Xl/7EiGFBAIjKL5OCkgrkJm/sbeABP5icK9qRCnnrPmrPmLrqHJd5GIrUHtSRgpO8Egxc+OHldkbL2iwWJlFdNxYwW2TrSr4jQdYgE3kLnFEzSXmaJe+6rQlzu1L3aDq2ROYQeWWSL1mTapd2uHSbcAoFprgpOw7RqIhn5vMrvnjFx0/TNABX4xoCu3Ud/bEZsS2CCCIgggggCME0xMZiHZ0bcLEnyaDRT5ubwmlVU7cB3wVDMtcrnJ98SkpeU1eCUpTWryiaA01iugd/Y1M3mY1iWQl+0UpffNDyZxbb3U0LVtJw2DWeX8nzIgBtVqPJBUolDFfugVC1jeTVI3BW2HXGmnIyit5mz5Rcy6KNtAdFIFTUhISkaKkkCIbkLnrYtGa+aKYUwtVeTJWFBd0FRBoBdVQE6xgcY3M5NvWY6y7Zk9OJaWoA4BSlNqFFJJABGw0JFQdVaws83cjZVnzgnJi1GnVN15NKGnQKqBTeUSnYThv04QDwyjyQlZ5FybZS5sVSi0/wAKx0h4xXXOBm4mLGeTMMLUpgq+jdGCkH1XKYA0rjoVjo0RZmy7UamWkvy7iXG1iqVJNQaGniCCKR5tiyW5phyXfSFtuJKVA79Y2EHEHURAJ/IfK5M8x0qB5ugcTt2KG4+490SWEpKocse2FMLODbnJrOpTa6UVwlKu6HXEZoiP5ZZVpkWL+BdXUNp2nafwivfgIkEJW3FO2ra4l2vvOci3sSlJNVHwUo/8QI2chsgpm25lbzq1BpKhyrysSTpuoGgqp3JFNwNjMmcipSQRclWUoOtZxWr+JZx7tG6NvJ+wmpOWblWE3UNppvJ1qO1RNSe2FPnmztOMOmzpBdxaQOWdH1kkitxB1GhBKtONMKGK0crj6U4KUB2kCPSkhQoaEHvBiolk5FWjaAL7LDrwP/cUQAqmmi3CL3cTHuVte0rGmAi89LrGPJrrcUD+A9FQNNI8YB1ZwcyEvNoU9IpTLzGmgwbc3FOhB/EO8awoMk8qHrMmVSs0FBsKKXEHS0qv1kj400jGLCZucvm7VleVSLjrZCXW6/VJ0FJ1pVQkdhGqIR8oLIpLkuLTaSA41RLtPvoUQlJO0pUQOxW6A7LbgUApJBBFQRoIOOEeohGai3C9KKZWaqYIA23FVI8CCOykTeMsiCCCCCNK2/3V/wDlL/SY3Y0rb/dX/wCUv9JgK5QQQRps5s0v2f8Amr+CYmkQvNL9n/mr+CYkOUs2WpOYcGlLS6biRQe8iIySeWtuGanXHQaoBuI2XU4Cnbie+LF5n8iRISCVOJpMP0W4SMUgjoo/pBxG0mK8Zv7GE3acrLrxSp0FQ2pR0yO8JI74uFFaEaK7clwq4ZhkK9Uuor4VrCFzz50HnZlyz5VwtsNG64UGhdWPrAqGNxJwprIJNcKcqwMxk/NSyZkFpsLTeQlxRvKBxBNEkJqMRWAs4lQIqMRGYrzmmXa8rPmUSy6thC7j6Fn6NvVeSs9EKAxASekNRwI+uevOe8qYXZ0osttNdF1STRTitaajEITooNJrXVAPNy3JdKrin2gr1S6gHwrWN1KwRUGoOsRWLJ7MdPzcsmZBaaC03kJcUbygcQSAk3QdIrjujp5rf2vJ2iZVDLq2kLuPtqP0aB6yVnopUB0hQ9IbYBs51MixaNnrQhIL7VVsnXUDFNdigKdtNkVnyStoyk429oSDdWPwqwPhp7RFyoqFnKsgS1rTTKfq8oVJ3ByiwO69SAeoMZjlZKzRckZdw6S0mvcLv+I6sZYEEEEAQo88cyTNMt1wS1e71LUPggQ3IUmeOWImmXKYKau96FqPwWIsWLDZESAZs2UaSKBLDfipIUfeTHcMcPIefD1myjqTUFhvxSkJPvBjuRWlSM6321Ofzf8AVMROGpnpzfvsPv2otbZaeeASkE3xeTrFKfdOuFxYtlKmZlqWbICnlpQkq0ArNBWmrGAsrmJ+xWv43f8A2KhgxF822S7ln2eiUeUhS0qWSUE06aioaQDriUQFcvlFSARaTTqRTlWBeO0oWtNeG6O6JzYj9+VZX6zSD/aIg3yip8LtJppJryTCbw2Fa1qpw3D3xObEYuSzKPVaQP7REqV9LTfuMOr9VCleCSf8Qvfk9yActVTqhXkmVqB2FRSivgpQ74YVpMX2XEeshSfFJH+YXvye58N2qppRpyrK0gbSkpXTwSo90IRYqfU4GlFgIU4B0QskJJ2EgEgHbQxUK2LMmnrSdZcZX86deVVulTeWonDdjW9opjoi4sJ+cz32c3NqcXJO/OG7zRcut3gEqxF69WlRFUzsnJNTUoy0tCG1IQlJQ2SUpoKUBIFe2mJrEFz/AFiodsozBHTl1oUk66OKDZHYbyT3CGPKzKXEJcQapWkKB2hQqPcYXOf+2UtWUWCenMLQkDc2oOE9gupHeIBZZgLVLVrBmvRfbWkjVVA5QHuuKHfFhMqZAPSMyyoVC2XE+KDT30ivGYKzC5a6XQMGG3Fk/wASeTHf0z4GLDZVT4YkZl5RoEMuHwQad9aQFbsz75E44jUponhUnzhvwoMz7BM44vUlojiUnyMN+JWaIIIIiCNK2/3V/wDlL/SY3Y0rb/dX/wCUv9JgK5QQQRps5s0v2f8Amr+CY6mX9f2bM09QeF9McvNL9n/mr+CYkGVEqXZKYbGJU0um8gXh7xEZLTMeB+25e9scp28mqLTRUDN1a4lbVlX14JS6Ao7AuqCT2BVe6LfxWlKrXJM06XK15Vd7bW+a9+mLpNABICaUphTRTVTdSK3Z583LsrNuTrKCqWeUVkpFeSWrFQVsBNSDoxpqgyez9zktLJl1NNPcmkJQtV4EACgCqGiqDDVogLJxTLKkn5/M39PLu17eUVWGPmxmbWtC1FTiXnENKWC+un0RCcAhKD0SaC6KYp012/HPZm5dYmnLQYQVy7xvLKRXklnTeA0JJxCtFSRhhULESwSEJCKXaC7TRSmHupH0iteTefmclZZMsppp4NpuoWq8FAAUAVTBVBhqMbObqcte0bUVNtPLbQpQL66fRXRhcCDVKjQXQMSNNdJgLGRVvPpT9tv09RqvbySf8Ui0kVGzoWsJi15p1P1eUuDeGgG/9YBoZvq/s2Xr6p8L6qRIo5OScsW5GWQdIaTX+oXv8x1oyyIIIIIIh+c+wjMSfKIFVsErprKaUVTsFD3RMIwRARr5PuXAuKst5QBBK2K/eBxUgbwaqHarZDtiq+W+Rzkk8JyUvBq8FAp0sqBqMdITXQdWjZVl5vc+zL6UsWmoMvDAO0o25vVT/wDNX9u8aI023vlD/ZKf/IR+lyEbm7+1pH/yWv1iLLZd5JIteTSwh8ITyiVhaQFg3QoUwIH3tsQvJ75P4lZtiaE4V8i4hy7yVL1xQNK3jStIBvCNO2bYalWHJmYWENtpqon4DaScANZMc3KbLiTkEFU08lJ1IHScVuCBj3mg2kRXjLrODNW0+lhlCkshX0bKcSo+s4daqdyR3khpyinLYthT7gwcc5RY1JbRSieEJSIdcRzInJFMizQ0Ly6FxX+qfwj3nHZSRxGaIS1vNu2Va4mWcKOcs3sIJNUnxUk7jvh0xwsr8lkTzHJnouJqW17DsP4Tr8dUCGlk9bzU7LNzTCgpDgrvSdaTsUDgYSmejNU6H12jJNlxtzpPISKqQrWoJ0lJ0mmg11aIlkbltN2HNKacQS2SOVZVr1XkHUqmg6CNOqlicl8vZO0EBUs8kq1tq6Lia7UH4io3xWlbLAzp2jJNCXZf+jTglC0JVc3JvCoG6tN0ai1WhbM0CeUmXjQVoAlA7gEITjuGMWvm7BlnTV2XZWdNVNIJ8SI+6GmmEdEIaQNgCUj4CAi+bLN8mypUoJC33SFOrGio0JT+FNT2kk7AIb8oHLZKGBZjSgXHaKep9xCSFJSdhUoA9id8bmcDPqxLpUxZ5D7+jlKVab31++rcMNp1QqckclHrSmDNzZUWyoqWtWl1Va0B2bSNAwgJfmpsMsyheWKKfII23E1A8SSeykTePKEAAJSAABQAaABsj1GWRBBBBBGlbf7q/wDyl/pMbsaVt/ur/wDKX+kwFcoIII02c2aX7P8AzV/BMTSF1mzyhlmZK48+22rlFG6pVDQgYxMJfKqUWoIRMtKUo0AC8STqG+IySeWFiGUnHGaUTW8j+FWI8NHdFk802WgtGz0KWqr7NG3RXEkDBf8AUMa7QrZEDy/yQ+esBTdOWbqUfiB0oJ36Rv7TCsyRyqfsucD7VQUm642cAtNcUqGrRp1EVirFw1JBFCKgxxnMi5FS+UVJSxVpvFhuvjdjxkhlnL2kwH5Zeil9B+u2TqUPgdB1R3YK8NMpSkJQAlIwAAoB2AR6IrgYzBAcZ3IuRUvlFSUsVabxYbJ8bsdVlhKEhKEhKRoCQAB2AR9I42VWV0vZzBfml3RoSkYrcPqoTrPuGsiA5mc3LIWbZ7jwI5ZfQZGGK1DTTWEiqj2Aa4q/kzZCpucbZxIUqqz+EYqNeyveY3MuctHrUmy+7UJHRabBqG010Dao6SdZ3AAMfNxkgZRkvOijzoFRrQnSE9p0nuGqCVMQKYDARmOVMZVSjaihcy0lSTQgrxBGox8/TKS9rZ44yjswRxvTKS9rZ44PTKS9rZ44DswRxvTKS9rZ44PTKS9rZ44DrrQCCCAQcCDoNdoiAZRZpW3CXJNQaUfuKqUdx0p7MYlHplJe1s8cHplJe1s8cUK5GStrSiiJflk72HTQ8JB8RH1Wq3XRdUufI0UU46B7zSGZ6ZSXtbPHB6ZSXtTPHBdLey81E06oKmVJaB01VfX4DDxMMjJ3JNiSSQynpH6y1YqV36huEHplJe1s8cHplJe1s8cEdmCON6ZSXtbPHB6ZSXtbPHEHZgjjemUl7WzxwemUl7WzxwHvKDJdidQEvoqR9VYwUmuw7NxwhbWrmmmWlFUstLoGjG4vwOHgYY3plJe1s8cHplJe1s8cULJH7daF1K59I0US46R7jSPDmTFrzZAmOXUNr7poOI18BDQ9MpL2pnjg9MpL2tnjhq6imT2aNCCFzi+UI+4ioR3qwUe6kMFpoJSEpASkCgAFAANQEcn0ykva2eOD0ykva2eOCOzBHG9MpL2tnjg9MpL2tnjiDswRxvTKS9rZ44PTKS9rZ44DsxpW3+6v/wApf6TGn6ZSXtbPHGpa+V0mqXdSmaaJLawAFaSUnCARMEYrBGmmI9JWQQQSCMQRqpHmCAemQmV6Z1i6s0fbACx62q+Nx17D2iNHLjN2marMS9EP6xoS5TbsVv169sKOzLTcl3UvMqKVp0EfAjWDsh0ZIZfMziQhRDb+tB0K3oOvs09umIhRSFozVnzF9pbku8jA0wPYpJwUncQQYbWTfyjqAItCXKiNLjJFT2tqoK9ih2R2rbybl5tN2YbCiNCtCk9ihj3aIgVqZmzUmWfFPVdBH96a/phppuSue2yV0/6koJ1LacFO03ae+MzOeyyUV/6q8diWnDXvu098Id7NTPJ0JbV2Op/2pHlrNZPq0toTvLqP8EmKumHlH8o8UKLPlyDqceIw7G0k+9XdCjtS2Jq0JgLfW4+6rBI09yEjBI3AARNrLzNmoMy+ANaWwT/cqnwid2HkzLyiaS7YSTpUcVq7VH4CgiamoxkPm4TL3ZiaAU9pSjSlvt9ZfuG/THVy6yvTJMUSavuAhA9XVfO4atp7485XZesyaShJDj+pA0J3rOrs0ndphLWnabkw6p55RUtWkn4AagNkBrrcJJJJJOJJOJrtjFYxBFVmsFYxBAZrBWMQQGax0kZNTZAUmVfIIqCGXKEHYaRzIs9lLaNpNWZImyWy4stthYuBVE8immnRjAVqnLOdZIDza2ydAWhSa9lQI9TVlPNJC3WXEJVoUpCkg1FcCRQ4Q+cr7UfVk26bcbQiZWq6ykAXibySk0FQlQF+ujojfHNzdWmi2rKdsWbV9MymrKzibo+oobShVEnakgbYBLSVnuvEpZbW4QKkIQpRA2kAHCPi60pKilQKVA0IIIII1EHQYfEtLDJqxVuLu/P5o3RiDQ4gAHWlCaqO1RprFEO66VKKlElSiSSTUknEknbAeawVjEEBmsFYxBAe22yohKQSSaAAVJJ1AazHSm8lptpHKuyr6EUreU0sAdpIw74Y/wAnVpkzcwV3eXDY5G9sJN8p3/VrTGhO+JMxlFb0lMLXaUsqblSFVDCG1AbCm6L13coaICv1Y2nLKeS2HlNOBs0osoUEmuiiqUxjqmRRP2pyUk2W0TD9EINPowtWOjCiRU9gixdqty023NZPtiimZVu7sBobmG1JS0r+uAqrWCsen2ShRQoUUkkEbCDQjxjxAZrBWMQQGawVjEEBmsFYxBAEEEEAQR6cbKSUqBBBoQRQgjChGox5gCMpVQ1GBEYggJnYGdKZYAQ9R9A9Y0WOxeNe8GJzZ2dOScAvqW0di01HEmop4Qk4IJiwzWVsmr6s0zxgfGkDuVsmn600zxg/CsV5giYYdlo51JJsG4pbp2ITQcSqCnjEHt7OlMvgoZowg+qarPavCn9IEQuCKYypVTU4kxiCCCiCCCAIIIIAggggCLK5Z2ZaL1lyAspTiVhDZXybvJm7yIpU1FRXVFao7TWWk8lISmdmQkAAATDgAAwAAvYCkA9LMlZtiw50ZQOBaSlVwOLStdLmAv41UV3buJIIhN5r5pTdsSZQopJeSk01hZukHcQTHDtK3JiYp84fdepo5RxS6dl4mka0tMqbWlxtSkLSapUkkFJGsEYgwDL+ULNrVaiG1KJShhF1OoXiomg2mg8BshXxs2habr6+UfdW6ugF5xZUaDQKkk0xjWgCCCCAIIIIBg5qMi2LRL6VTDjM00Ati4oJrgcdBV0VXa0NaGGJm9ayganUsz15cqKhanVoVgAaFDgN9RrTTXuiv0vMKQoLbUUqSahSSQQdoIxBjtTWXc+43yTk7MKQRQguqxB1HHEdsA6clrHl1W/aNpt3eQlRS8KXeUU0OVKeyjld6jtjRsPOTYv7T+dNMzSJiYVcU4ul36QpHSHKGiRROgYUhKS1uTDbSmG33UNLrebS4oIVeASbyAaGoABrqEaQOuAYGe7Jn5raq3EijcyOVTsCjgscQJ7FCF9G9aVuTExd+cPuvXa3eUcUu7XTS8TTQPCNGAIIIIAggggCCCCAII3W7EfUApLDpBFQQ2ogg6waYiMwH//Z"/>
          <p:cNvSpPr>
            <a:spLocks noChangeAspect="1" noChangeArrowheads="1"/>
          </p:cNvSpPr>
          <p:nvPr/>
        </p:nvSpPr>
        <p:spPr bwMode="auto">
          <a:xfrm>
            <a:off x="166846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6397" name="AutoShape 13" descr="data:image/jpeg;base64,/9j/4AAQSkZJRgABAQAAAQABAAD/2wCEAAkGBhQSEBUQEBMWFRUVGBsaGRgYFRodGxcfFhcYGCEfGRceICYfHBskHBUXIS8hJCcpLiwsGiIxNTAqNSYrLCkBCQoKDgwOFA8PFykYFBgpKSkpKSkpKSkpKSkpKSkpKSkpKSkpKSkpKSkpKSkpKSkpKSkpKSkpKSkpKSkpKSkpKf/AABEIAHABQgMBIgACEQEDEQH/xAAcAAACAgMBAQAAAAAAAAAAAAAABwYIAQQFAgP/xABIEAABAgMDBwgFCQgBBQEAAAABAgMABBEFEiEGBzFBUWGSExciY3GBkdEWUlShsQgUIzI1QmKDshU0cnOCosHC4SRDdLPxM//EABYBAQEBAAAAAAAAAAAAAAAAAAABAv/EABcRAQEBAQAAAAAAAAAAAAAAAAABESH/2gAMAwEAAhEDEQA/AOXIySrcU7OzzzpQXFJaaSqiW0jEYY44j3k1rhtc00l1vGPKDNL9n/mr+CYmkRlC+aaS63jHlBzTSXW8Y8omkEBC+aaS63jHlBzTSXW8Y8oklsW+xKpvzDiUV0DSpX8KRiYg1qZ5EgkSzBV+JxVP7U4+8QHV5ppLreMeUHNNJdbxjyiHvZ3pw/VSynsQo/qUYGc704PrJZV2oUP0qEF6mHNNJdbxjyg5ppLreMeUcmzM8iSQJlgp/E2qv9qsfeYnNjZQsTSb0u6ldNI0KT/Ek4j4QTqOc00l1vGPKDmmkut4x5RNIICF800l1vGPKDmmkut4x5RNIICF800l1vGPKDmmkut4x5RNIICF800l1vGPKDmmkut4x5RNIICF800l1vGPKDmmkut4x5RMXXQlJUogJAqSTQADWTqEL3KLO4hBKJJAcI/7i6hP9KcCe0074Do800l1vGPKDmlkut4/+Ihcvb9sTpKpcTCxr5Bo3R3pTQd5jYVZtvNdLkp7bghavcAaQXqWc00l1vGPKDmmkut4x5RD7PzpTjCrkwkOgGigtN1Y/qFMe0GGRk3lgxOj6FRCwKqbVgobxtG8QTrj800l1vGPKDmmkut4x5RNIICF800l1vGPKDmmkut4x5RNIICF800l1vGPKDmmkut4x5R28o8rGJJILyukfqoTipXdqG8wtbTzqzbyrkslLQOCQlN5Z7zr7AIHUv5pZLreMeUHNNJdbxjyiJIs63nekG57b9RafiBWPjMW3bElRUwJlCdH0zRunvUmh8YL1M+aaS63jHlBzTSXW8Y8o5eT2d1KiETqAjrGwbv9SDUjtFeyGIw+laQtCgpKhUEGoIOsGCIfzTSXW8Y8oOaaS63jHlE0ggIXzTSXW8Y8oOaaS63jHlE0ggIXzTSXW8Y8o+E9m7blmlzEk8+y80krSoOeqK0NADQ0/wDuiJ3Glbf7q/8Ayl/pMDUdkflEqS0hLrIUsJSFKxF5QAqaDRU1MEJSCK0c2aX7P/NX8ExNIheaX7P/ADV/BMTSIyIhmW+cJEpVhii36Y+q3X1tqvw+OyN3LvK0STHQoXnKhA2U0qI2Cvee+FJkzk4/ac4lhqqlrJUtaqkJFektZ2Y95oNcCRry8tMz8xdQlyYeXsBUe/UEjuAhq5N/JycWErn5jk66W2gFKG4uHog9gVDZyLyGl7MYDUumqjTlHD9dw7zqGxIwHviRRWi8lsw9lJFFNOOb1PLx4bojMzmIspQ6LTiN6Xl/7EiGFBAIjKL5OCkgrkJm/sbeABP5icK9qRCnnrPmrPmLrqHJd5GIrUHtSRgpO8Egxc+OHldkbL2iwWJlFdNxYwW2TrSr4jQdYgE3kLnFEzSXmaJe+6rQlzu1L3aDq2ROYQeWWSL1mTapd2uHSbcAoFprgpOw7RqIhn5vMrvnjFx0/TNABX4xoCu3Ud/bEZsS2CCCIgggggCME0xMZiHZ0bcLEnyaDRT5ubwmlVU7cB3wVDMtcrnJ98SkpeU1eCUpTWryiaA01iugd/Y1M3mY1iWQl+0UpffNDyZxbb3U0LVtJw2DWeX8nzIgBtVqPJBUolDFfugVC1jeTVI3BW2HXGmnIyit5mz5Rcy6KNtAdFIFTUhISkaKkkCIbkLnrYtGa+aKYUwtVeTJWFBd0FRBoBdVQE6xgcY3M5NvWY6y7Zk9OJaWoA4BSlNqFFJJABGw0JFQdVaws83cjZVnzgnJi1GnVN15NKGnQKqBTeUSnYThv04QDwyjyQlZ5FybZS5sVSi0/wAKx0h4xXXOBm4mLGeTMMLUpgq+jdGCkH1XKYA0rjoVjo0RZmy7UamWkvy7iXG1iqVJNQaGniCCKR5tiyW5phyXfSFtuJKVA79Y2EHEHURAJ/IfK5M8x0qB5ugcTt2KG4+490SWEpKocse2FMLODbnJrOpTa6UVwlKu6HXEZoiP5ZZVpkWL+BdXUNp2nafwivfgIkEJW3FO2ra4l2vvOci3sSlJNVHwUo/8QI2chsgpm25lbzq1BpKhyrysSTpuoGgqp3JFNwNjMmcipSQRclWUoOtZxWr+JZx7tG6NvJ+wmpOWblWE3UNppvJ1qO1RNSe2FPnmztOMOmzpBdxaQOWdH1kkitxB1GhBKtONMKGK0crj6U4KUB2kCPSkhQoaEHvBiolk5FWjaAL7LDrwP/cUQAqmmi3CL3cTHuVte0rGmAi89LrGPJrrcUD+A9FQNNI8YB1ZwcyEvNoU9IpTLzGmgwbc3FOhB/EO8awoMk8qHrMmVSs0FBsKKXEHS0qv1kj400jGLCZucvm7VleVSLjrZCXW6/VJ0FJ1pVQkdhGqIR8oLIpLkuLTaSA41RLtPvoUQlJO0pUQOxW6A7LbgUApJBBFQRoIOOEeohGai3C9KKZWaqYIA23FVI8CCOykTeMsiCCCCCNK2/3V/wDlL/SY3Y0rb/dX/wCUv9JgK5QQQRps5s0v2f8Amr+CYmkQvNL9n/mr+CYkOUs2WpOYcGlLS6biRQe8iIySeWtuGanXHQaoBuI2XU4Cnbie+LF5n8iRISCVOJpMP0W4SMUgjoo/pBxG0mK8Zv7GE3acrLrxSp0FQ2pR0yO8JI74uFFaEaK7clwq4ZhkK9Uuor4VrCFzz50HnZlyz5VwtsNG64UGhdWPrAqGNxJwprIJNcKcqwMxk/NSyZkFpsLTeQlxRvKBxBNEkJqMRWAs4lQIqMRGYrzmmXa8rPmUSy6thC7j6Fn6NvVeSs9EKAxASekNRwI+uevOe8qYXZ0osttNdF1STRTitaajEITooNJrXVAPNy3JdKrin2gr1S6gHwrWN1KwRUGoOsRWLJ7MdPzcsmZBaaC03kJcUbygcQSAk3QdIrjujp5rf2vJ2iZVDLq2kLuPtqP0aB6yVnopUB0hQ9IbYBs51MixaNnrQhIL7VVsnXUDFNdigKdtNkVnyStoyk429oSDdWPwqwPhp7RFyoqFnKsgS1rTTKfq8oVJ3ByiwO69SAeoMZjlZKzRckZdw6S0mvcLv+I6sZYEEEEAQo88cyTNMt1wS1e71LUPggQ3IUmeOWImmXKYKau96FqPwWIsWLDZESAZs2UaSKBLDfipIUfeTHcMcPIefD1myjqTUFhvxSkJPvBjuRWlSM6321Ofzf8AVMROGpnpzfvsPv2otbZaeeASkE3xeTrFKfdOuFxYtlKmZlqWbICnlpQkq0ArNBWmrGAsrmJ+xWv43f8A2KhgxF822S7ln2eiUeUhS0qWSUE06aioaQDriUQFcvlFSARaTTqRTlWBeO0oWtNeG6O6JzYj9+VZX6zSD/aIg3yip8LtJppJryTCbw2Fa1qpw3D3xObEYuSzKPVaQP7REqV9LTfuMOr9VCleCSf8Qvfk9yActVTqhXkmVqB2FRSivgpQ74YVpMX2XEeshSfFJH+YXvye58N2qppRpyrK0gbSkpXTwSo90IRYqfU4GlFgIU4B0QskJJ2EgEgHbQxUK2LMmnrSdZcZX86deVVulTeWonDdjW9opjoi4sJ+cz32c3NqcXJO/OG7zRcut3gEqxF69WlRFUzsnJNTUoy0tCG1IQlJQ2SUpoKUBIFe2mJrEFz/AFiodsozBHTl1oUk66OKDZHYbyT3CGPKzKXEJcQapWkKB2hQqPcYXOf+2UtWUWCenMLQkDc2oOE9gupHeIBZZgLVLVrBmvRfbWkjVVA5QHuuKHfFhMqZAPSMyyoVC2XE+KDT30ivGYKzC5a6XQMGG3Fk/wASeTHf0z4GLDZVT4YkZl5RoEMuHwQad9aQFbsz75E44jUponhUnzhvwoMz7BM44vUlojiUnyMN+JWaIIIIiCNK2/3V/wDlL/SY3Y0rb/dX/wCUv9JgK5QQQRps5s0v2f8Amr+CY6mX9f2bM09QeF9McvNL9n/mr+CYkGVEqXZKYbGJU0um8gXh7xEZLTMeB+25e9scp28mqLTRUDN1a4lbVlX14JS6Ao7AuqCT2BVe6LfxWlKrXJM06XK15Vd7bW+a9+mLpNABICaUphTRTVTdSK3Z583LsrNuTrKCqWeUVkpFeSWrFQVsBNSDoxpqgyez9zktLJl1NNPcmkJQtV4EACgCqGiqDDVogLJxTLKkn5/M39PLu17eUVWGPmxmbWtC1FTiXnENKWC+un0RCcAhKD0SaC6KYp012/HPZm5dYmnLQYQVy7xvLKRXklnTeA0JJxCtFSRhhULESwSEJCKXaC7TRSmHupH0iteTefmclZZMsppp4NpuoWq8FAAUAVTBVBhqMbObqcte0bUVNtPLbQpQL66fRXRhcCDVKjQXQMSNNdJgLGRVvPpT9tv09RqvbySf8Ui0kVGzoWsJi15p1P1eUuDeGgG/9YBoZvq/s2Xr6p8L6qRIo5OScsW5GWQdIaTX+oXv8x1oyyIIIIIIh+c+wjMSfKIFVsErprKaUVTsFD3RMIwRARr5PuXAuKst5QBBK2K/eBxUgbwaqHarZDtiq+W+Rzkk8JyUvBq8FAp0sqBqMdITXQdWjZVl5vc+zL6UsWmoMvDAO0o25vVT/wDNX9u8aI023vlD/ZKf/IR+lyEbm7+1pH/yWv1iLLZd5JIteTSwh8ITyiVhaQFg3QoUwIH3tsQvJ75P4lZtiaE4V8i4hy7yVL1xQNK3jStIBvCNO2bYalWHJmYWENtpqon4DaScANZMc3KbLiTkEFU08lJ1IHScVuCBj3mg2kRXjLrODNW0+lhlCkshX0bKcSo+s4daqdyR3khpyinLYthT7gwcc5RY1JbRSieEJSIdcRzInJFMizQ0Ly6FxX+qfwj3nHZSRxGaIS1vNu2Va4mWcKOcs3sIJNUnxUk7jvh0xwsr8lkTzHJnouJqW17DsP4Tr8dUCGlk9bzU7LNzTCgpDgrvSdaTsUDgYSmejNU6H12jJNlxtzpPISKqQrWoJ0lJ0mmg11aIlkbltN2HNKacQS2SOVZVr1XkHUqmg6CNOqlicl8vZO0EBUs8kq1tq6Lia7UH4io3xWlbLAzp2jJNCXZf+jTglC0JVc3JvCoG6tN0ai1WhbM0CeUmXjQVoAlA7gEITjuGMWvm7BlnTV2XZWdNVNIJ8SI+6GmmEdEIaQNgCUj4CAi+bLN8mypUoJC33SFOrGio0JT+FNT2kk7AIb8oHLZKGBZjSgXHaKep9xCSFJSdhUoA9id8bmcDPqxLpUxZ5D7+jlKVab31++rcMNp1QqckclHrSmDNzZUWyoqWtWl1Va0B2bSNAwgJfmpsMsyheWKKfII23E1A8SSeykTePKEAAJSAABQAaABsj1GWRBBBBBGlbf7q/wDyl/pMbsaVt/ur/wDKX+kwFcoIII02c2aX7P8AzV/BMTSF1mzyhlmZK48+22rlFG6pVDQgYxMJfKqUWoIRMtKUo0AC8STqG+IySeWFiGUnHGaUTW8j+FWI8NHdFk802WgtGz0KWqr7NG3RXEkDBf8AUMa7QrZEDy/yQ+esBTdOWbqUfiB0oJ36Rv7TCsyRyqfsucD7VQUm642cAtNcUqGrRp1EVirFw1JBFCKgxxnMi5FS+UVJSxVpvFhuvjdjxkhlnL2kwH5Zeil9B+u2TqUPgdB1R3YK8NMpSkJQAlIwAAoB2AR6IrgYzBAcZ3IuRUvlFSUsVabxYbJ8bsdVlhKEhKEhKRoCQAB2AR9I42VWV0vZzBfml3RoSkYrcPqoTrPuGsiA5mc3LIWbZ7jwI5ZfQZGGK1DTTWEiqj2Aa4q/kzZCpucbZxIUqqz+EYqNeyveY3MuctHrUmy+7UJHRabBqG010Dao6SdZ3AAMfNxkgZRkvOijzoFRrQnSE9p0nuGqCVMQKYDARmOVMZVSjaihcy0lSTQgrxBGox8/TKS9rZ44yjswRxvTKS9rZ44PTKS9rZ44DswRxvTKS9rZ44PTKS9rZ44DrrQCCCAQcCDoNdoiAZRZpW3CXJNQaUfuKqUdx0p7MYlHplJe1s8cHplJe1s8cUK5GStrSiiJflk72HTQ8JB8RH1Wq3XRdUufI0UU46B7zSGZ6ZSXtbPHB6ZSXtTPHBdLey81E06oKmVJaB01VfX4DDxMMjJ3JNiSSQynpH6y1YqV36huEHplJe1s8cHplJe1s8cEdmCON6ZSXtbPHB6ZSXtbPHEHZgjjemUl7WzxwemUl7WzxwHvKDJdidQEvoqR9VYwUmuw7NxwhbWrmmmWlFUstLoGjG4vwOHgYY3plJe1s8cHplJe1s8cULJH7daF1K59I0US46R7jSPDmTFrzZAmOXUNr7poOI18BDQ9MpL2pnjg9MpL2tnjhq6imT2aNCCFzi+UI+4ioR3qwUe6kMFpoJSEpASkCgAFAANQEcn0ykva2eOD0ykva2eOCOzBHG9MpL2tnjg9MpL2tnjiDswRxvTKS9rZ44PTKS9rZ44DsxpW3+6v/wApf6TGn6ZSXtbPHGpa+V0mqXdSmaaJLawAFaSUnCARMEYrBGmmI9JWQQQSCMQRqpHmCAemQmV6Z1i6s0fbACx62q+Nx17D2iNHLjN2marMS9EP6xoS5TbsVv169sKOzLTcl3UvMqKVp0EfAjWDsh0ZIZfMziQhRDb+tB0K3oOvs09umIhRSFozVnzF9pbku8jA0wPYpJwUncQQYbWTfyjqAItCXKiNLjJFT2tqoK9ih2R2rbybl5tN2YbCiNCtCk9ihj3aIgVqZmzUmWfFPVdBH96a/phppuSue2yV0/6koJ1LacFO03ae+MzOeyyUV/6q8diWnDXvu098Id7NTPJ0JbV2Op/2pHlrNZPq0toTvLqP8EmKumHlH8o8UKLPlyDqceIw7G0k+9XdCjtS2Jq0JgLfW4+6rBI09yEjBI3AARNrLzNmoMy+ANaWwT/cqnwid2HkzLyiaS7YSTpUcVq7VH4CgiamoxkPm4TL3ZiaAU9pSjSlvt9ZfuG/THVy6yvTJMUSavuAhA9XVfO4atp7485XZesyaShJDj+pA0J3rOrs0ndphLWnabkw6p55RUtWkn4AagNkBrrcJJJJJOJJOJrtjFYxBFVmsFYxBAZrBWMQQGax0kZNTZAUmVfIIqCGXKEHYaRzIs9lLaNpNWZImyWy4stthYuBVE8immnRjAVqnLOdZIDza2ydAWhSa9lQI9TVlPNJC3WXEJVoUpCkg1FcCRQ4Q+cr7UfVk26bcbQiZWq6ykAXibySk0FQlQF+ujojfHNzdWmi2rKdsWbV9MymrKzibo+oobShVEnakgbYBLSVnuvEpZbW4QKkIQpRA2kAHCPi60pKilQKVA0IIIII1EHQYfEtLDJqxVuLu/P5o3RiDQ4gAHWlCaqO1RprFEO66VKKlElSiSSTUknEknbAeawVjEEBmsFYxBAe22yohKQSSaAAVJJ1AazHSm8lptpHKuyr6EUreU0sAdpIw74Y/wAnVpkzcwV3eXDY5G9sJN8p3/VrTGhO+JMxlFb0lMLXaUsqblSFVDCG1AbCm6L13coaICv1Y2nLKeS2HlNOBs0osoUEmuiiqUxjqmRRP2pyUk2W0TD9EINPowtWOjCiRU9gixdqty023NZPtiimZVu7sBobmG1JS0r+uAqrWCsen2ShRQoUUkkEbCDQjxjxAZrBWMQQGawVjEEBmsFYxBAEEEEAQR6cbKSUqBBBoQRQgjChGox5gCMpVQ1GBEYggJnYGdKZYAQ9R9A9Y0WOxeNe8GJzZ2dOScAvqW0di01HEmop4Qk4IJiwzWVsmr6s0zxgfGkDuVsmn600zxg/CsV5giYYdlo51JJsG4pbp2ITQcSqCnjEHt7OlMvgoZowg+qarPavCn9IEQuCKYypVTU4kxiCCCiCCCAIIIIAggggCLK5Z2ZaL1lyAspTiVhDZXybvJm7yIpU1FRXVFao7TWWk8lISmdmQkAAATDgAAwAAvYCkA9LMlZtiw50ZQOBaSlVwOLStdLmAv41UV3buJIIhN5r5pTdsSZQopJeSk01hZukHcQTHDtK3JiYp84fdepo5RxS6dl4mka0tMqbWlxtSkLSapUkkFJGsEYgwDL+ULNrVaiG1KJShhF1OoXiomg2mg8BshXxs2habr6+UfdW6ugF5xZUaDQKkk0xjWgCCCCAIIIIBg5qMi2LRL6VTDjM00Ati4oJrgcdBV0VXa0NaGGJm9ayganUsz15cqKhanVoVgAaFDgN9RrTTXuiv0vMKQoLbUUqSahSSQQdoIxBjtTWXc+43yTk7MKQRQguqxB1HHEdsA6clrHl1W/aNpt3eQlRS8KXeUU0OVKeyjld6jtjRsPOTYv7T+dNMzSJiYVcU4ul36QpHSHKGiRROgYUhKS1uTDbSmG33UNLrebS4oIVeASbyAaGoABrqEaQOuAYGe7Jn5raq3EijcyOVTsCjgscQJ7FCF9G9aVuTExd+cPuvXa3eUcUu7XTS8TTQPCNGAIIIIAggggCCCCAII3W7EfUApLDpBFQQ2ogg6waYiMwH//Z"/>
          <p:cNvSpPr>
            <a:spLocks noChangeAspect="1" noChangeArrowheads="1"/>
          </p:cNvSpPr>
          <p:nvPr/>
        </p:nvSpPr>
        <p:spPr bwMode="auto">
          <a:xfrm>
            <a:off x="166846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6399" name="AutoShape 15" descr="data:image/jpeg;base64,/9j/4AAQSkZJRgABAQAAAQABAAD/2wCEAAkGBhQSEBUQEBMWFRUVGBsaGRgYFRodGxcfFhcYGCEfGRceICYfHBskHBUXIS8hJCcpLiwsGiIxNTAqNSYrLCkBCQoKDgwOFA8PFykYFBgpKSkpKSkpKSkpKSkpKSkpKSkpKSkpKSkpKSkpKSkpKSkpKSkpKSkpKSkpKSkpKSkpKf/AABEIAHABQgMBIgACEQEDEQH/xAAcAAACAgMBAQAAAAAAAAAAAAAABwYIAQQFAgP/xABIEAABAgMDBwgFCQgBBQEAAAABAgMABBEFEiEGBzFBUWGSExciY3GBkdEWUlShsQgUIzI1QmKDshU0cnOCosHC4SRDdLPxM//EABYBAQEBAAAAAAAAAAAAAAAAAAABAv/EABcRAQEBAQAAAAAAAAAAAAAAAAABESH/2gAMAwEAAhEDEQA/AOXIySrcU7OzzzpQXFJaaSqiW0jEYY44j3k1rhtc00l1vGPKDNL9n/mr+CYmkRlC+aaS63jHlBzTSXW8Y8omkEBC+aaS63jHlBzTSXW8Y8oklsW+xKpvzDiUV0DSpX8KRiYg1qZ5EgkSzBV+JxVP7U4+8QHV5ppLreMeUHNNJdbxjyiHvZ3pw/VSynsQo/qUYGc704PrJZV2oUP0qEF6mHNNJdbxjyg5ppLreMeUcmzM8iSQJlgp/E2qv9qsfeYnNjZQsTSb0u6ldNI0KT/Ek4j4QTqOc00l1vGPKDmmkut4x5RNIICF800l1vGPKDmmkut4x5RNIICF800l1vGPKDmmkut4x5RNIICF800l1vGPKDmmkut4x5RNIICF800l1vGPKDmmkut4x5RMXXQlJUogJAqSTQADWTqEL3KLO4hBKJJAcI/7i6hP9KcCe0074Do800l1vGPKDmlkut4/+Ihcvb9sTpKpcTCxr5Bo3R3pTQd5jYVZtvNdLkp7bghavcAaQXqWc00l1vGPKDmmkut4x5RD7PzpTjCrkwkOgGigtN1Y/qFMe0GGRk3lgxOj6FRCwKqbVgobxtG8QTrj800l1vGPKDmmkut4x5RNIICF800l1vGPKDmmkut4x5RNIICF800l1vGPKDmmkut4x5R28o8rGJJILyukfqoTipXdqG8wtbTzqzbyrkslLQOCQlN5Z7zr7AIHUv5pZLreMeUHNNJdbxjyiJIs63nekG57b9RafiBWPjMW3bElRUwJlCdH0zRunvUmh8YL1M+aaS63jHlBzTSXW8Y8o5eT2d1KiETqAjrGwbv9SDUjtFeyGIw+laQtCgpKhUEGoIOsGCIfzTSXW8Y8oOaaS63jHlE0ggIXzTSXW8Y8oOaaS63jHlE0ggIXzTSXW8Y8o+E9m7blmlzEk8+y80krSoOeqK0NADQ0/wDuiJ3Glbf7q/8Ayl/pMDUdkflEqS0hLrIUsJSFKxF5QAqaDRU1MEJSCK0c2aX7P/NX8ExNIheaX7P/ADV/BMTSIyIhmW+cJEpVhii36Y+q3X1tqvw+OyN3LvK0STHQoXnKhA2U0qI2Cvee+FJkzk4/ac4lhqqlrJUtaqkJFektZ2Y95oNcCRry8tMz8xdQlyYeXsBUe/UEjuAhq5N/JycWErn5jk66W2gFKG4uHog9gVDZyLyGl7MYDUumqjTlHD9dw7zqGxIwHviRRWi8lsw9lJFFNOOb1PLx4bojMzmIspQ6LTiN6Xl/7EiGFBAIjKL5OCkgrkJm/sbeABP5icK9qRCnnrPmrPmLrqHJd5GIrUHtSRgpO8Egxc+OHldkbL2iwWJlFdNxYwW2TrSr4jQdYgE3kLnFEzSXmaJe+6rQlzu1L3aDq2ROYQeWWSL1mTapd2uHSbcAoFprgpOw7RqIhn5vMrvnjFx0/TNABX4xoCu3Ud/bEZsS2CCCIgggggCME0xMZiHZ0bcLEnyaDRT5ubwmlVU7cB3wVDMtcrnJ98SkpeU1eCUpTWryiaA01iugd/Y1M3mY1iWQl+0UpffNDyZxbb3U0LVtJw2DWeX8nzIgBtVqPJBUolDFfugVC1jeTVI3BW2HXGmnIyit5mz5Rcy6KNtAdFIFTUhISkaKkkCIbkLnrYtGa+aKYUwtVeTJWFBd0FRBoBdVQE6xgcY3M5NvWY6y7Zk9OJaWoA4BSlNqFFJJABGw0JFQdVaws83cjZVnzgnJi1GnVN15NKGnQKqBTeUSnYThv04QDwyjyQlZ5FybZS5sVSi0/wAKx0h4xXXOBm4mLGeTMMLUpgq+jdGCkH1XKYA0rjoVjo0RZmy7UamWkvy7iXG1iqVJNQaGniCCKR5tiyW5phyXfSFtuJKVA79Y2EHEHURAJ/IfK5M8x0qB5ugcTt2KG4+490SWEpKocse2FMLODbnJrOpTa6UVwlKu6HXEZoiP5ZZVpkWL+BdXUNp2nafwivfgIkEJW3FO2ra4l2vvOci3sSlJNVHwUo/8QI2chsgpm25lbzq1BpKhyrysSTpuoGgqp3JFNwNjMmcipSQRclWUoOtZxWr+JZx7tG6NvJ+wmpOWblWE3UNppvJ1qO1RNSe2FPnmztOMOmzpBdxaQOWdH1kkitxB1GhBKtONMKGK0crj6U4KUB2kCPSkhQoaEHvBiolk5FWjaAL7LDrwP/cUQAqmmi3CL3cTHuVte0rGmAi89LrGPJrrcUD+A9FQNNI8YB1ZwcyEvNoU9IpTLzGmgwbc3FOhB/EO8awoMk8qHrMmVSs0FBsKKXEHS0qv1kj400jGLCZucvm7VleVSLjrZCXW6/VJ0FJ1pVQkdhGqIR8oLIpLkuLTaSA41RLtPvoUQlJO0pUQOxW6A7LbgUApJBBFQRoIOOEeohGai3C9KKZWaqYIA23FVI8CCOykTeMsiCCCCCNK2/3V/wDlL/SY3Y0rb/dX/wCUv9JgK5QQQRps5s0v2f8Amr+CYmkQvNL9n/mr+CYkOUs2WpOYcGlLS6biRQe8iIySeWtuGanXHQaoBuI2XU4Cnbie+LF5n8iRISCVOJpMP0W4SMUgjoo/pBxG0mK8Zv7GE3acrLrxSp0FQ2pR0yO8JI74uFFaEaK7clwq4ZhkK9Uuor4VrCFzz50HnZlyz5VwtsNG64UGhdWPrAqGNxJwprIJNcKcqwMxk/NSyZkFpsLTeQlxRvKBxBNEkJqMRWAs4lQIqMRGYrzmmXa8rPmUSy6thC7j6Fn6NvVeSs9EKAxASekNRwI+uevOe8qYXZ0osttNdF1STRTitaajEITooNJrXVAPNy3JdKrin2gr1S6gHwrWN1KwRUGoOsRWLJ7MdPzcsmZBaaC03kJcUbygcQSAk3QdIrjujp5rf2vJ2iZVDLq2kLuPtqP0aB6yVnopUB0hQ9IbYBs51MixaNnrQhIL7VVsnXUDFNdigKdtNkVnyStoyk429oSDdWPwqwPhp7RFyoqFnKsgS1rTTKfq8oVJ3ByiwO69SAeoMZjlZKzRckZdw6S0mvcLv+I6sZYEEEEAQo88cyTNMt1wS1e71LUPggQ3IUmeOWImmXKYKau96FqPwWIsWLDZESAZs2UaSKBLDfipIUfeTHcMcPIefD1myjqTUFhvxSkJPvBjuRWlSM6321Ofzf8AVMROGpnpzfvsPv2otbZaeeASkE3xeTrFKfdOuFxYtlKmZlqWbICnlpQkq0ArNBWmrGAsrmJ+xWv43f8A2KhgxF822S7ln2eiUeUhS0qWSUE06aioaQDriUQFcvlFSARaTTqRTlWBeO0oWtNeG6O6JzYj9+VZX6zSD/aIg3yip8LtJppJryTCbw2Fa1qpw3D3xObEYuSzKPVaQP7REqV9LTfuMOr9VCleCSf8Qvfk9yActVTqhXkmVqB2FRSivgpQ74YVpMX2XEeshSfFJH+YXvye58N2qppRpyrK0gbSkpXTwSo90IRYqfU4GlFgIU4B0QskJJ2EgEgHbQxUK2LMmnrSdZcZX86deVVulTeWonDdjW9opjoi4sJ+cz32c3NqcXJO/OG7zRcut3gEqxF69WlRFUzsnJNTUoy0tCG1IQlJQ2SUpoKUBIFe2mJrEFz/AFiodsozBHTl1oUk66OKDZHYbyT3CGPKzKXEJcQapWkKB2hQqPcYXOf+2UtWUWCenMLQkDc2oOE9gupHeIBZZgLVLVrBmvRfbWkjVVA5QHuuKHfFhMqZAPSMyyoVC2XE+KDT30ivGYKzC5a6XQMGG3Fk/wASeTHf0z4GLDZVT4YkZl5RoEMuHwQad9aQFbsz75E44jUponhUnzhvwoMz7BM44vUlojiUnyMN+JWaIIIIiCNK2/3V/wDlL/SY3Y0rb/dX/wCUv9JgK5QQQRps5s0v2f8Amr+CY6mX9f2bM09QeF9McvNL9n/mr+CYkGVEqXZKYbGJU0um8gXh7xEZLTMeB+25e9scp28mqLTRUDN1a4lbVlX14JS6Ao7AuqCT2BVe6LfxWlKrXJM06XK15Vd7bW+a9+mLpNABICaUphTRTVTdSK3Z583LsrNuTrKCqWeUVkpFeSWrFQVsBNSDoxpqgyez9zktLJl1NNPcmkJQtV4EACgCqGiqDDVogLJxTLKkn5/M39PLu17eUVWGPmxmbWtC1FTiXnENKWC+un0RCcAhKD0SaC6KYp012/HPZm5dYmnLQYQVy7xvLKRXklnTeA0JJxCtFSRhhULESwSEJCKXaC7TRSmHupH0iteTefmclZZMsppp4NpuoWq8FAAUAVTBVBhqMbObqcte0bUVNtPLbQpQL66fRXRhcCDVKjQXQMSNNdJgLGRVvPpT9tv09RqvbySf8Ui0kVGzoWsJi15p1P1eUuDeGgG/9YBoZvq/s2Xr6p8L6qRIo5OScsW5GWQdIaTX+oXv8x1oyyIIIIIIh+c+wjMSfKIFVsErprKaUVTsFD3RMIwRARr5PuXAuKst5QBBK2K/eBxUgbwaqHarZDtiq+W+Rzkk8JyUvBq8FAp0sqBqMdITXQdWjZVl5vc+zL6UsWmoMvDAO0o25vVT/wDNX9u8aI023vlD/ZKf/IR+lyEbm7+1pH/yWv1iLLZd5JIteTSwh8ITyiVhaQFg3QoUwIH3tsQvJ75P4lZtiaE4V8i4hy7yVL1xQNK3jStIBvCNO2bYalWHJmYWENtpqon4DaScANZMc3KbLiTkEFU08lJ1IHScVuCBj3mg2kRXjLrODNW0+lhlCkshX0bKcSo+s4daqdyR3khpyinLYthT7gwcc5RY1JbRSieEJSIdcRzInJFMizQ0Ly6FxX+qfwj3nHZSRxGaIS1vNu2Va4mWcKOcs3sIJNUnxUk7jvh0xwsr8lkTzHJnouJqW17DsP4Tr8dUCGlk9bzU7LNzTCgpDgrvSdaTsUDgYSmejNU6H12jJNlxtzpPISKqQrWoJ0lJ0mmg11aIlkbltN2HNKacQS2SOVZVr1XkHUqmg6CNOqlicl8vZO0EBUs8kq1tq6Lia7UH4io3xWlbLAzp2jJNCXZf+jTglC0JVc3JvCoG6tN0ai1WhbM0CeUmXjQVoAlA7gEITjuGMWvm7BlnTV2XZWdNVNIJ8SI+6GmmEdEIaQNgCUj4CAi+bLN8mypUoJC33SFOrGio0JT+FNT2kk7AIb8oHLZKGBZjSgXHaKep9xCSFJSdhUoA9id8bmcDPqxLpUxZ5D7+jlKVab31++rcMNp1QqckclHrSmDNzZUWyoqWtWl1Va0B2bSNAwgJfmpsMsyheWKKfII23E1A8SSeykTePKEAAJSAABQAaABsj1GWRBBBBBGlbf7q/wDyl/pMbsaVt/ur/wDKX+kwFcoIII02c2aX7P8AzV/BMTSF1mzyhlmZK48+22rlFG6pVDQgYxMJfKqUWoIRMtKUo0AC8STqG+IySeWFiGUnHGaUTW8j+FWI8NHdFk802WgtGz0KWqr7NG3RXEkDBf8AUMa7QrZEDy/yQ+esBTdOWbqUfiB0oJ36Rv7TCsyRyqfsucD7VQUm642cAtNcUqGrRp1EVirFw1JBFCKgxxnMi5FS+UVJSxVpvFhuvjdjxkhlnL2kwH5Zeil9B+u2TqUPgdB1R3YK8NMpSkJQAlIwAAoB2AR6IrgYzBAcZ3IuRUvlFSUsVabxYbJ8bsdVlhKEhKEhKRoCQAB2AR9I42VWV0vZzBfml3RoSkYrcPqoTrPuGsiA5mc3LIWbZ7jwI5ZfQZGGK1DTTWEiqj2Aa4q/kzZCpucbZxIUqqz+EYqNeyveY3MuctHrUmy+7UJHRabBqG010Dao6SdZ3AAMfNxkgZRkvOijzoFRrQnSE9p0nuGqCVMQKYDARmOVMZVSjaihcy0lSTQgrxBGox8/TKS9rZ44yjswRxvTKS9rZ44PTKS9rZ44DswRxvTKS9rZ44PTKS9rZ44DrrQCCCAQcCDoNdoiAZRZpW3CXJNQaUfuKqUdx0p7MYlHplJe1s8cHplJe1s8cUK5GStrSiiJflk72HTQ8JB8RH1Wq3XRdUufI0UU46B7zSGZ6ZSXtbPHB6ZSXtTPHBdLey81E06oKmVJaB01VfX4DDxMMjJ3JNiSSQynpH6y1YqV36huEHplJe1s8cHplJe1s8cEdmCON6ZSXtbPHB6ZSXtbPHEHZgjjemUl7WzxwemUl7WzxwHvKDJdidQEvoqR9VYwUmuw7NxwhbWrmmmWlFUstLoGjG4vwOHgYY3plJe1s8cHplJe1s8cULJH7daF1K59I0US46R7jSPDmTFrzZAmOXUNr7poOI18BDQ9MpL2pnjg9MpL2tnjhq6imT2aNCCFzi+UI+4ioR3qwUe6kMFpoJSEpASkCgAFAANQEcn0ykva2eOD0ykva2eOCOzBHG9MpL2tnjg9MpL2tnjiDswRxvTKS9rZ44PTKS9rZ44DsxpW3+6v/wApf6TGn6ZSXtbPHGpa+V0mqXdSmaaJLawAFaSUnCARMEYrBGmmI9JWQQQSCMQRqpHmCAemQmV6Z1i6s0fbACx62q+Nx17D2iNHLjN2marMS9EP6xoS5TbsVv169sKOzLTcl3UvMqKVp0EfAjWDsh0ZIZfMziQhRDb+tB0K3oOvs09umIhRSFozVnzF9pbku8jA0wPYpJwUncQQYbWTfyjqAItCXKiNLjJFT2tqoK9ih2R2rbybl5tN2YbCiNCtCk9ihj3aIgVqZmzUmWfFPVdBH96a/phppuSue2yV0/6koJ1LacFO03ae+MzOeyyUV/6q8diWnDXvu098Id7NTPJ0JbV2Op/2pHlrNZPq0toTvLqP8EmKumHlH8o8UKLPlyDqceIw7G0k+9XdCjtS2Jq0JgLfW4+6rBI09yEjBI3AARNrLzNmoMy+ANaWwT/cqnwid2HkzLyiaS7YSTpUcVq7VH4CgiamoxkPm4TL3ZiaAU9pSjSlvt9ZfuG/THVy6yvTJMUSavuAhA9XVfO4atp7485XZesyaShJDj+pA0J3rOrs0ndphLWnabkw6p55RUtWkn4AagNkBrrcJJJJJOJJOJrtjFYxBFVmsFYxBAZrBWMQQGax0kZNTZAUmVfIIqCGXKEHYaRzIs9lLaNpNWZImyWy4stthYuBVE8immnRjAVqnLOdZIDza2ydAWhSa9lQI9TVlPNJC3WXEJVoUpCkg1FcCRQ4Q+cr7UfVk26bcbQiZWq6ykAXibySk0FQlQF+ujojfHNzdWmi2rKdsWbV9MymrKzibo+oobShVEnakgbYBLSVnuvEpZbW4QKkIQpRA2kAHCPi60pKilQKVA0IIIII1EHQYfEtLDJqxVuLu/P5o3RiDQ4gAHWlCaqO1RprFEO66VKKlElSiSSTUknEknbAeawVjEEBmsFYxBAe22yohKQSSaAAVJJ1AazHSm8lptpHKuyr6EUreU0sAdpIw74Y/wAnVpkzcwV3eXDY5G9sJN8p3/VrTGhO+JMxlFb0lMLXaUsqblSFVDCG1AbCm6L13coaICv1Y2nLKeS2HlNOBs0osoUEmuiiqUxjqmRRP2pyUk2W0TD9EINPowtWOjCiRU9gixdqty023NZPtiimZVu7sBobmG1JS0r+uAqrWCsen2ShRQoUUkkEbCDQjxjxAZrBWMQQGawVjEEBmsFYxBAEEEEAQR6cbKSUqBBBoQRQgjChGox5gCMpVQ1GBEYggJnYGdKZYAQ9R9A9Y0WOxeNe8GJzZ2dOScAvqW0di01HEmop4Qk4IJiwzWVsmr6s0zxgfGkDuVsmn600zxg/CsV5giYYdlo51JJsG4pbp2ITQcSqCnjEHt7OlMvgoZowg+qarPavCn9IEQuCKYypVTU4kxiCCCiCCCAIIIIAggggCLK5Z2ZaL1lyAspTiVhDZXybvJm7yIpU1FRXVFao7TWWk8lISmdmQkAAATDgAAwAAvYCkA9LMlZtiw50ZQOBaSlVwOLStdLmAv41UV3buJIIhN5r5pTdsSZQopJeSk01hZukHcQTHDtK3JiYp84fdepo5RxS6dl4mka0tMqbWlxtSkLSapUkkFJGsEYgwDL+ULNrVaiG1KJShhF1OoXiomg2mg8BshXxs2habr6+UfdW6ugF5xZUaDQKkk0xjWgCCCCAIIIIBg5qMi2LRL6VTDjM00Ati4oJrgcdBV0VXa0NaGGJm9ayganUsz15cqKhanVoVgAaFDgN9RrTTXuiv0vMKQoLbUUqSahSSQQdoIxBjtTWXc+43yTk7MKQRQguqxB1HHEdsA6clrHl1W/aNpt3eQlRS8KXeUU0OVKeyjld6jtjRsPOTYv7T+dNMzSJiYVcU4ul36QpHSHKGiRROgYUhKS1uTDbSmG33UNLrebS4oIVeASbyAaGoABrqEaQOuAYGe7Jn5raq3EijcyOVTsCjgscQJ7FCF9G9aVuTExd+cPuvXa3eUcUu7XTS8TTQPCNGAIIIIAggggCCCCAII3W7EfUApLDpBFQQ2ogg6waYiMwH//Z"/>
          <p:cNvSpPr>
            <a:spLocks noChangeAspect="1" noChangeArrowheads="1"/>
          </p:cNvSpPr>
          <p:nvPr/>
        </p:nvSpPr>
        <p:spPr bwMode="auto">
          <a:xfrm>
            <a:off x="166846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Tree>
    <p:custDataLst>
      <p:tags r:id="rId1"/>
    </p:custDataLst>
    <p:extLst>
      <p:ext uri="{BB962C8B-B14F-4D97-AF65-F5344CB8AC3E}">
        <p14:creationId xmlns:p14="http://schemas.microsoft.com/office/powerpoint/2010/main" val="3141554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7" descr="Sx3.2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7884" y="1852470"/>
            <a:ext cx="6430988" cy="437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l-GR" dirty="0" smtClean="0"/>
              <a:t>ΑΝΤΙΚΕΙΜΕΝΟ ΓΕΩΦΥΣΙΚΗΣ</a:t>
            </a:r>
            <a:endParaRPr lang="en-US" dirty="0"/>
          </a:p>
        </p:txBody>
      </p:sp>
      <p:sp>
        <p:nvSpPr>
          <p:cNvPr id="7" name="Rectangle 3"/>
          <p:cNvSpPr>
            <a:spLocks noChangeArrowheads="1"/>
          </p:cNvSpPr>
          <p:nvPr/>
        </p:nvSpPr>
        <p:spPr bwMode="auto">
          <a:xfrm>
            <a:off x="1774825" y="1206358"/>
            <a:ext cx="8713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2" panose="05020102010507070707" pitchFamily="18" charset="2"/>
              <a:buNone/>
            </a:pPr>
            <a:r>
              <a:rPr lang="el-GR" altLang="en-US" b="1" i="1" dirty="0">
                <a:latin typeface="+mn-lt"/>
              </a:rPr>
              <a:t>Θερμές κηλίδες και άλλα γεωδυναμικά φαινόμενα και ο ρόλος τους στην Παγκόσμια Τεκτονική</a:t>
            </a:r>
          </a:p>
        </p:txBody>
      </p:sp>
      <p:sp>
        <p:nvSpPr>
          <p:cNvPr id="4" name="TextBox 3"/>
          <p:cNvSpPr txBox="1"/>
          <p:nvPr/>
        </p:nvSpPr>
        <p:spPr>
          <a:xfrm>
            <a:off x="7772400" y="5764306"/>
            <a:ext cx="2814917" cy="546847"/>
          </a:xfrm>
          <a:prstGeom prst="rect">
            <a:avLst/>
          </a:prstGeom>
        </p:spPr>
        <p:txBody>
          <a:bodyPr vert="horz" wrap="square" lIns="91440" tIns="45720" rIns="91440" bIns="45720" rtlCol="0" anchor="ctr">
            <a:noAutofit/>
          </a:bodyPr>
          <a:lstStyle/>
          <a:p>
            <a:r>
              <a:rPr lang="el-GR" sz="1400" dirty="0" err="1" smtClean="0"/>
              <a:t>Τροποποιήμένο</a:t>
            </a:r>
            <a:r>
              <a:rPr lang="el-GR" sz="1400" dirty="0" smtClean="0"/>
              <a:t> από </a:t>
            </a:r>
            <a:r>
              <a:rPr lang="en-US" sz="1400" dirty="0" smtClean="0"/>
              <a:t>(Dalziel et al., 2000) </a:t>
            </a:r>
            <a:r>
              <a:rPr lang="el-GR" sz="1400" dirty="0" smtClean="0"/>
              <a:t>και </a:t>
            </a:r>
            <a:r>
              <a:rPr lang="en-US" sz="1400" dirty="0" smtClean="0"/>
              <a:t>(Leitch et al., 1998)</a:t>
            </a:r>
          </a:p>
        </p:txBody>
      </p:sp>
    </p:spTree>
    <p:extLst>
      <p:ext uri="{BB962C8B-B14F-4D97-AF65-F5344CB8AC3E}">
        <p14:creationId xmlns:p14="http://schemas.microsoft.com/office/powerpoint/2010/main" val="185913327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ond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1739" y="3933726"/>
            <a:ext cx="2843465" cy="2133077"/>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4" name="Picture 8" descr="tek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143" y="3136335"/>
            <a:ext cx="3078537" cy="230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tek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0937" y="3136335"/>
            <a:ext cx="3078537" cy="2308903"/>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6" name="7 - Ορθογώνιο"/>
          <p:cNvSpPr>
            <a:spLocks noChangeArrowheads="1"/>
          </p:cNvSpPr>
          <p:nvPr/>
        </p:nvSpPr>
        <p:spPr bwMode="auto">
          <a:xfrm>
            <a:off x="3132406" y="5615707"/>
            <a:ext cx="8725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sz="1600" b="1" dirty="0" err="1">
                <a:latin typeface="+mn-lt"/>
              </a:rPr>
              <a:t>Τεκτίτες</a:t>
            </a:r>
            <a:endParaRPr lang="el-GR" altLang="en-US" sz="1600" dirty="0">
              <a:latin typeface="+mn-lt"/>
            </a:endParaRPr>
          </a:p>
        </p:txBody>
      </p:sp>
      <p:sp>
        <p:nvSpPr>
          <p:cNvPr id="7" name="9 - Ορθογώνιο"/>
          <p:cNvSpPr/>
          <p:nvPr/>
        </p:nvSpPr>
        <p:spPr>
          <a:xfrm>
            <a:off x="11141520" y="6066803"/>
            <a:ext cx="1050480" cy="338554"/>
          </a:xfrm>
          <a:prstGeom prst="rect">
            <a:avLst/>
          </a:prstGeom>
        </p:spPr>
        <p:txBody>
          <a:bodyPr wrap="none">
            <a:spAutoFit/>
          </a:bodyPr>
          <a:lstStyle/>
          <a:p>
            <a:pPr>
              <a:defRPr/>
            </a:pPr>
            <a:r>
              <a:rPr lang="el-GR" sz="1600" b="1" dirty="0" err="1"/>
              <a:t>Χονδρίτης</a:t>
            </a:r>
            <a:endParaRPr lang="el-GR" sz="1600" b="1" dirty="0"/>
          </a:p>
        </p:txBody>
      </p:sp>
      <p:sp>
        <p:nvSpPr>
          <p:cNvPr id="8" name="3 - Ορθογώνιο"/>
          <p:cNvSpPr>
            <a:spLocks noChangeArrowheads="1"/>
          </p:cNvSpPr>
          <p:nvPr/>
        </p:nvSpPr>
        <p:spPr bwMode="auto">
          <a:xfrm>
            <a:off x="80403" y="1396206"/>
            <a:ext cx="8676322" cy="1754326"/>
          </a:xfrm>
          <a:prstGeom prst="rect">
            <a:avLst/>
          </a:prstGeom>
          <a:noFill/>
          <a:ln w="9525">
            <a:noFill/>
            <a:miter lim="800000"/>
            <a:headEnd/>
            <a:tailEnd/>
          </a:ln>
        </p:spPr>
        <p:txBody>
          <a:bodyPr wrap="square">
            <a:spAutoFit/>
          </a:bodyPr>
          <a:lstStyle/>
          <a:p>
            <a:pPr algn="just">
              <a:defRPr/>
            </a:pPr>
            <a:r>
              <a:rPr lang="el-GR" dirty="0" smtClean="0"/>
              <a:t>γ</a:t>
            </a:r>
            <a:r>
              <a:rPr lang="el-GR" dirty="0"/>
              <a:t>) </a:t>
            </a:r>
            <a:r>
              <a:rPr lang="el-GR" b="1" dirty="0" err="1"/>
              <a:t>Λιθομετεωρίτες</a:t>
            </a:r>
            <a:r>
              <a:rPr lang="el-GR" b="1" dirty="0"/>
              <a:t> </a:t>
            </a:r>
            <a:r>
              <a:rPr lang="el-GR" dirty="0"/>
              <a:t>που περιέχουν χόνδρους (σφαιροειδή </a:t>
            </a:r>
            <a:r>
              <a:rPr lang="el-GR" dirty="0" smtClean="0"/>
              <a:t>τεμάχια</a:t>
            </a:r>
            <a:r>
              <a:rPr lang="en-US" dirty="0" smtClean="0"/>
              <a:t> </a:t>
            </a:r>
            <a:r>
              <a:rPr lang="el-GR" dirty="0" smtClean="0"/>
              <a:t>λίγων </a:t>
            </a:r>
            <a:r>
              <a:rPr lang="en-US" dirty="0" smtClean="0"/>
              <a:t>mm </a:t>
            </a:r>
            <a:r>
              <a:rPr lang="el-GR" dirty="0" smtClean="0"/>
              <a:t>από λιωμένο υλικό) </a:t>
            </a:r>
            <a:r>
              <a:rPr lang="el-GR" dirty="0"/>
              <a:t>και λέγονται </a:t>
            </a:r>
            <a:r>
              <a:rPr lang="el-GR" dirty="0" err="1"/>
              <a:t>χονδρίτες</a:t>
            </a:r>
            <a:r>
              <a:rPr lang="el-GR" dirty="0"/>
              <a:t> </a:t>
            </a:r>
            <a:r>
              <a:rPr lang="el-GR" dirty="0" smtClean="0"/>
              <a:t>(~86% όσων πέφτουν στη Γη) ή </a:t>
            </a:r>
            <a:r>
              <a:rPr lang="el-GR" dirty="0"/>
              <a:t>δεν περιέχουν χόνδρους και λέγονται </a:t>
            </a:r>
            <a:r>
              <a:rPr lang="el-GR" dirty="0" err="1" smtClean="0"/>
              <a:t>αχονδρίτες</a:t>
            </a:r>
            <a:r>
              <a:rPr lang="el-GR" dirty="0"/>
              <a:t> </a:t>
            </a:r>
            <a:r>
              <a:rPr lang="el-GR" dirty="0" smtClean="0"/>
              <a:t>(~8% όσων πέφτουν στη Γη), </a:t>
            </a:r>
            <a:endParaRPr lang="el-GR" dirty="0"/>
          </a:p>
          <a:p>
            <a:pPr algn="just">
              <a:defRPr/>
            </a:pPr>
            <a:endParaRPr lang="el-GR" b="1" dirty="0"/>
          </a:p>
          <a:p>
            <a:pPr algn="just">
              <a:defRPr/>
            </a:pPr>
            <a:r>
              <a:rPr lang="el-GR" dirty="0"/>
              <a:t>δ)</a:t>
            </a:r>
            <a:r>
              <a:rPr lang="el-GR" b="1" dirty="0"/>
              <a:t> </a:t>
            </a:r>
            <a:r>
              <a:rPr lang="el-GR" b="1" dirty="0" err="1" smtClean="0"/>
              <a:t>Τεκτίτες</a:t>
            </a:r>
            <a:r>
              <a:rPr lang="el-GR" b="1" dirty="0" smtClean="0"/>
              <a:t> </a:t>
            </a:r>
            <a:r>
              <a:rPr lang="el-GR" dirty="0" smtClean="0"/>
              <a:t>είναι μικρά σφαιρικά κομμάτια πυριτικού υλικού, κυρίως γυαλιού, με διάσταση συνήθως μερικών εκατοστών.</a:t>
            </a:r>
            <a:endParaRPr lang="el-GR" dirty="0"/>
          </a:p>
        </p:txBody>
      </p:sp>
      <p:pic>
        <p:nvPicPr>
          <p:cNvPr id="9" name="Picture 6" descr="ahond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9943" y="1341577"/>
            <a:ext cx="3062908" cy="229718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11" name="8 - Ορθογώνιο"/>
          <p:cNvSpPr>
            <a:spLocks noChangeArrowheads="1"/>
          </p:cNvSpPr>
          <p:nvPr/>
        </p:nvSpPr>
        <p:spPr bwMode="auto">
          <a:xfrm>
            <a:off x="10768156" y="3595172"/>
            <a:ext cx="1157048" cy="338554"/>
          </a:xfrm>
          <a:prstGeom prst="rect">
            <a:avLst/>
          </a:prstGeom>
          <a:noFill/>
          <a:ln w="9525">
            <a:noFill/>
            <a:miter lim="800000"/>
            <a:headEnd/>
            <a:tailEnd/>
          </a:ln>
        </p:spPr>
        <p:txBody>
          <a:bodyPr wrap="none">
            <a:spAutoFit/>
          </a:bodyPr>
          <a:lstStyle/>
          <a:p>
            <a:pPr fontAlgn="base">
              <a:spcBef>
                <a:spcPct val="0"/>
              </a:spcBef>
              <a:spcAft>
                <a:spcPct val="0"/>
              </a:spcAft>
            </a:pPr>
            <a:r>
              <a:rPr lang="el-GR" sz="1600" b="1" dirty="0" err="1"/>
              <a:t>Αχονδρίτης</a:t>
            </a:r>
            <a:endParaRPr lang="el-GR" sz="1600" b="1" dirty="0"/>
          </a:p>
        </p:txBody>
      </p:sp>
      <p:sp>
        <p:nvSpPr>
          <p:cNvPr id="12" name="Title 1"/>
          <p:cNvSpPr>
            <a:spLocks noGrp="1"/>
          </p:cNvSpPr>
          <p:nvPr>
            <p:ph type="title"/>
          </p:nvPr>
        </p:nvSpPr>
        <p:spPr/>
        <p:txBody>
          <a:bodyPr/>
          <a:lstStyle/>
          <a:p>
            <a:r>
              <a:rPr lang="el-GR" dirty="0"/>
              <a:t>ΜΕΤΕΩΡΙΤΕΣ</a:t>
            </a:r>
            <a:endParaRPr lang="en-US" dirty="0"/>
          </a:p>
        </p:txBody>
      </p:sp>
    </p:spTree>
    <p:extLst>
      <p:ext uri="{BB962C8B-B14F-4D97-AF65-F5344CB8AC3E}">
        <p14:creationId xmlns:p14="http://schemas.microsoft.com/office/powerpoint/2010/main" val="404708819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3 - Ορθογώνιο"/>
          <p:cNvSpPr>
            <a:spLocks noChangeArrowheads="1"/>
          </p:cNvSpPr>
          <p:nvPr/>
        </p:nvSpPr>
        <p:spPr bwMode="auto">
          <a:xfrm>
            <a:off x="260145" y="1716667"/>
            <a:ext cx="8286750" cy="1477328"/>
          </a:xfrm>
          <a:prstGeom prst="rect">
            <a:avLst/>
          </a:prstGeom>
          <a:noFill/>
          <a:ln w="9525">
            <a:noFill/>
            <a:miter lim="800000"/>
            <a:headEnd/>
            <a:tailEnd/>
          </a:ln>
        </p:spPr>
        <p:txBody>
          <a:bodyPr>
            <a:spAutoFit/>
          </a:bodyPr>
          <a:lstStyle/>
          <a:p>
            <a:pPr algn="just">
              <a:defRPr/>
            </a:pPr>
            <a:r>
              <a:rPr lang="el-GR" dirty="0" smtClean="0"/>
              <a:t>Οι </a:t>
            </a:r>
            <a:r>
              <a:rPr lang="el-GR" b="1" dirty="0" err="1" smtClean="0"/>
              <a:t>σιδηρομετεωρίτες</a:t>
            </a:r>
            <a:r>
              <a:rPr lang="el-GR" b="1" dirty="0" smtClean="0"/>
              <a:t> </a:t>
            </a:r>
            <a:r>
              <a:rPr lang="el-GR" dirty="0"/>
              <a:t>αποτελούνται από ένα κράμα περίπου 85-95% σιδήρου και 5-13% νικελίου, ορισμένες φορές με άλλα κυρίως πυριτικά υλικά. Προέρχονται από αστεροειδείς που έχουν αντίστοιχη σύσταση και θεωρείται ότι αντιπροσωπεύουν τη πιθανή σύσταση του πυρήνα της Γης</a:t>
            </a:r>
          </a:p>
          <a:p>
            <a:pPr algn="just">
              <a:defRPr/>
            </a:pPr>
            <a:endParaRPr lang="el-GR" dirty="0"/>
          </a:p>
        </p:txBody>
      </p:sp>
      <p:sp>
        <p:nvSpPr>
          <p:cNvPr id="23555" name="4 - Ορθογώνιο"/>
          <p:cNvSpPr>
            <a:spLocks noChangeArrowheads="1"/>
          </p:cNvSpPr>
          <p:nvPr/>
        </p:nvSpPr>
        <p:spPr bwMode="auto">
          <a:xfrm>
            <a:off x="376518" y="4358499"/>
            <a:ext cx="5733826" cy="1477328"/>
          </a:xfrm>
          <a:prstGeom prst="rect">
            <a:avLst/>
          </a:prstGeom>
          <a:noFill/>
          <a:ln w="9525">
            <a:noFill/>
            <a:miter lim="800000"/>
            <a:headEnd/>
            <a:tailEnd/>
          </a:ln>
        </p:spPr>
        <p:txBody>
          <a:bodyPr wrap="square">
            <a:spAutoFit/>
          </a:bodyPr>
          <a:lstStyle/>
          <a:p>
            <a:pPr algn="just">
              <a:defRPr/>
            </a:pPr>
            <a:r>
              <a:rPr lang="el-GR" dirty="0"/>
              <a:t>Από τους </a:t>
            </a:r>
            <a:r>
              <a:rPr lang="el-GR" b="1" dirty="0" err="1"/>
              <a:t>λιθομετεωρίτες</a:t>
            </a:r>
            <a:r>
              <a:rPr lang="el-GR" b="1" dirty="0"/>
              <a:t> </a:t>
            </a:r>
            <a:r>
              <a:rPr lang="el-GR" dirty="0"/>
              <a:t>οι </a:t>
            </a:r>
            <a:r>
              <a:rPr lang="el-GR" dirty="0" err="1"/>
              <a:t>χονδρίτες</a:t>
            </a:r>
            <a:r>
              <a:rPr lang="el-GR" dirty="0"/>
              <a:t> παρουσιάζουν εξαιρετικό ενδιαφέρον γιατί δεν βρέθηκαν σε γήινα πετρώματα και γι’ αυτό θεωρούνται ότι είναι αποτέλεσμα ενός αρχικού σταδίου κατά την εξέλιξη του υλικού από το οποίο σχηματίστηκαν οι γεώδεις πλανήτες.</a:t>
            </a:r>
          </a:p>
        </p:txBody>
      </p:sp>
      <p:sp>
        <p:nvSpPr>
          <p:cNvPr id="2" name="Title 1"/>
          <p:cNvSpPr>
            <a:spLocks noGrp="1"/>
          </p:cNvSpPr>
          <p:nvPr>
            <p:ph type="title"/>
          </p:nvPr>
        </p:nvSpPr>
        <p:spPr/>
        <p:txBody>
          <a:bodyPr/>
          <a:lstStyle/>
          <a:p>
            <a:r>
              <a:rPr lang="el-GR" dirty="0"/>
              <a:t>ΜΕΤΕΩΡΙΤΕΣ</a:t>
            </a:r>
            <a:endParaRPr lang="en-US" dirty="0"/>
          </a:p>
        </p:txBody>
      </p:sp>
      <p:pic>
        <p:nvPicPr>
          <p:cNvPr id="10" name="Picture 9" descr="5247_18172_2583.jpg"/>
          <p:cNvPicPr>
            <a:picLocks noChangeAspect="1"/>
          </p:cNvPicPr>
          <p:nvPr/>
        </p:nvPicPr>
        <p:blipFill>
          <a:blip r:embed="rId2" cstate="print"/>
          <a:stretch>
            <a:fillRect/>
          </a:stretch>
        </p:blipFill>
        <p:spPr>
          <a:xfrm>
            <a:off x="8729775" y="1564189"/>
            <a:ext cx="3072341" cy="2304256"/>
          </a:xfrm>
          <a:prstGeom prst="rect">
            <a:avLst/>
          </a:prstGeom>
        </p:spPr>
      </p:pic>
      <p:pic>
        <p:nvPicPr>
          <p:cNvPr id="11" name="Picture 2" descr="http://www.meteorites.com.au/collection/NWA%205477%20L3%2012.824g%20(1%20of%202).jpg"/>
          <p:cNvPicPr>
            <a:picLocks noChangeAspect="1" noChangeArrowheads="1"/>
          </p:cNvPicPr>
          <p:nvPr/>
        </p:nvPicPr>
        <p:blipFill>
          <a:blip r:embed="rId3" cstate="print"/>
          <a:srcRect/>
          <a:stretch>
            <a:fillRect/>
          </a:stretch>
        </p:blipFill>
        <p:spPr bwMode="auto">
          <a:xfrm>
            <a:off x="6418832" y="3973095"/>
            <a:ext cx="3449285" cy="2269630"/>
          </a:xfrm>
          <a:prstGeom prst="rect">
            <a:avLst/>
          </a:prstGeom>
          <a:noFill/>
        </p:spPr>
      </p:pic>
    </p:spTree>
    <p:extLst>
      <p:ext uri="{BB962C8B-B14F-4D97-AF65-F5344CB8AC3E}">
        <p14:creationId xmlns:p14="http://schemas.microsoft.com/office/powerpoint/2010/main" val="90181859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 - Ορθογώνιο"/>
          <p:cNvSpPr>
            <a:spLocks noChangeArrowheads="1"/>
          </p:cNvSpPr>
          <p:nvPr/>
        </p:nvSpPr>
        <p:spPr bwMode="auto">
          <a:xfrm>
            <a:off x="0" y="1375916"/>
            <a:ext cx="12113111" cy="923330"/>
          </a:xfrm>
          <a:prstGeom prst="rect">
            <a:avLst/>
          </a:prstGeom>
          <a:noFill/>
          <a:ln w="9525">
            <a:noFill/>
            <a:miter lim="800000"/>
            <a:headEnd/>
            <a:tailEnd/>
          </a:ln>
        </p:spPr>
        <p:txBody>
          <a:bodyPr wrap="square">
            <a:spAutoFit/>
          </a:bodyPr>
          <a:lstStyle/>
          <a:p>
            <a:pPr algn="just">
              <a:defRPr/>
            </a:pPr>
            <a:r>
              <a:rPr lang="el-GR" dirty="0" smtClean="0"/>
              <a:t>Οι </a:t>
            </a:r>
            <a:r>
              <a:rPr lang="el-GR" b="1" dirty="0" err="1" smtClean="0"/>
              <a:t>αχονδρίτες</a:t>
            </a:r>
            <a:r>
              <a:rPr lang="el-GR" b="1" dirty="0" smtClean="0"/>
              <a:t> </a:t>
            </a:r>
            <a:r>
              <a:rPr lang="el-GR" dirty="0"/>
              <a:t>έχουν υποστεί πλήρη κρυστάλλωση, όπως τα πυριγενή γήινα πετρώματα και έχουν σύσταση παρόμοια με τη σημερινή του μανδύα της Γης. Η ηλικία τους (όπως και των </a:t>
            </a:r>
            <a:r>
              <a:rPr lang="el-GR" dirty="0" err="1"/>
              <a:t>χονδριτών</a:t>
            </a:r>
            <a:r>
              <a:rPr lang="el-GR" dirty="0"/>
              <a:t>) είναι 4.6 δισ. έτη, δηλαδή του ηλιακού συστήματος. Αν και προέρχονται κυρίως από τους </a:t>
            </a:r>
            <a:r>
              <a:rPr lang="el-GR" dirty="0" err="1"/>
              <a:t>αστερο-ειδείς</a:t>
            </a:r>
            <a:r>
              <a:rPr lang="el-GR" dirty="0"/>
              <a:t>, λίγοι προέρχονται από τη Σελήνη και τον Άρη</a:t>
            </a:r>
            <a:r>
              <a:rPr lang="el-GR" dirty="0" smtClean="0"/>
              <a:t>.</a:t>
            </a:r>
            <a:endParaRPr lang="el-GR" dirty="0"/>
          </a:p>
        </p:txBody>
      </p:sp>
      <p:sp>
        <p:nvSpPr>
          <p:cNvPr id="4" name="6 - Ορθογώνιο"/>
          <p:cNvSpPr>
            <a:spLocks noChangeArrowheads="1"/>
          </p:cNvSpPr>
          <p:nvPr/>
        </p:nvSpPr>
        <p:spPr bwMode="auto">
          <a:xfrm>
            <a:off x="0" y="3901232"/>
            <a:ext cx="11994776" cy="646331"/>
          </a:xfrm>
          <a:prstGeom prst="rect">
            <a:avLst/>
          </a:prstGeom>
          <a:noFill/>
          <a:ln w="9525">
            <a:noFill/>
            <a:miter lim="800000"/>
            <a:headEnd/>
            <a:tailEnd/>
          </a:ln>
        </p:spPr>
        <p:txBody>
          <a:bodyPr wrap="square">
            <a:spAutoFit/>
          </a:bodyPr>
          <a:lstStyle/>
          <a:p>
            <a:pPr algn="just">
              <a:defRPr/>
            </a:pPr>
            <a:r>
              <a:rPr lang="el-GR" dirty="0"/>
              <a:t>Οι </a:t>
            </a:r>
            <a:r>
              <a:rPr lang="el-GR" b="1" dirty="0" err="1"/>
              <a:t>τεκτίτες</a:t>
            </a:r>
            <a:r>
              <a:rPr lang="el-GR" b="1" dirty="0"/>
              <a:t> </a:t>
            </a:r>
            <a:r>
              <a:rPr lang="el-GR" dirty="0"/>
              <a:t>είναι μικρά σφαιρικά κομμάτια πυριτικού υλικού, κυρίως γυαλιού, με διάσταση συνήθως μερικών εκατοστών, τα οποία έχουν βρεθεί κατά χιλιάδες σε διάφορες ηπείρους</a:t>
            </a:r>
          </a:p>
        </p:txBody>
      </p:sp>
      <p:pic>
        <p:nvPicPr>
          <p:cNvPr id="7" name="Picture 2" descr="File:Australite back obl.jpg"/>
          <p:cNvPicPr>
            <a:picLocks noChangeAspect="1" noChangeArrowheads="1"/>
          </p:cNvPicPr>
          <p:nvPr/>
        </p:nvPicPr>
        <p:blipFill>
          <a:blip r:embed="rId2" cstate="print"/>
          <a:srcRect/>
          <a:stretch>
            <a:fillRect/>
          </a:stretch>
        </p:blipFill>
        <p:spPr bwMode="auto">
          <a:xfrm>
            <a:off x="3931013" y="4382497"/>
            <a:ext cx="2304256" cy="1825727"/>
          </a:xfrm>
          <a:prstGeom prst="rect">
            <a:avLst/>
          </a:prstGeom>
          <a:noFill/>
        </p:spPr>
      </p:pic>
      <p:pic>
        <p:nvPicPr>
          <p:cNvPr id="8" name="Picture 7" descr="0_18558_2583.jpg"/>
          <p:cNvPicPr>
            <a:picLocks noChangeAspect="1"/>
          </p:cNvPicPr>
          <p:nvPr/>
        </p:nvPicPr>
        <p:blipFill>
          <a:blip r:embed="rId3" cstate="print"/>
          <a:stretch>
            <a:fillRect/>
          </a:stretch>
        </p:blipFill>
        <p:spPr>
          <a:xfrm>
            <a:off x="7507366" y="4300940"/>
            <a:ext cx="1210706" cy="1988840"/>
          </a:xfrm>
          <a:prstGeom prst="rect">
            <a:avLst/>
          </a:prstGeom>
        </p:spPr>
      </p:pic>
      <p:pic>
        <p:nvPicPr>
          <p:cNvPr id="9" name="Picture 6" descr="http://www.meteorites.com.au/collection/NWA%205219%20Shergottite%200.56g%20(1%20of%202).jpg"/>
          <p:cNvPicPr>
            <a:picLocks noChangeAspect="1" noChangeArrowheads="1"/>
          </p:cNvPicPr>
          <p:nvPr/>
        </p:nvPicPr>
        <p:blipFill>
          <a:blip r:embed="rId4" cstate="print"/>
          <a:srcRect/>
          <a:stretch>
            <a:fillRect/>
          </a:stretch>
        </p:blipFill>
        <p:spPr bwMode="auto">
          <a:xfrm>
            <a:off x="9236528" y="1925268"/>
            <a:ext cx="2345872" cy="1956457"/>
          </a:xfrm>
          <a:prstGeom prst="rect">
            <a:avLst/>
          </a:prstGeom>
          <a:noFill/>
        </p:spPr>
      </p:pic>
      <p:sp>
        <p:nvSpPr>
          <p:cNvPr id="10" name="8 - Ορθογώνιο"/>
          <p:cNvSpPr>
            <a:spLocks noChangeArrowheads="1"/>
          </p:cNvSpPr>
          <p:nvPr/>
        </p:nvSpPr>
        <p:spPr bwMode="auto">
          <a:xfrm>
            <a:off x="7292312" y="3293420"/>
            <a:ext cx="1601079" cy="584775"/>
          </a:xfrm>
          <a:prstGeom prst="rect">
            <a:avLst/>
          </a:prstGeom>
          <a:noFill/>
          <a:ln w="9525">
            <a:noFill/>
            <a:miter lim="800000"/>
            <a:headEnd/>
            <a:tailEnd/>
          </a:ln>
        </p:spPr>
        <p:txBody>
          <a:bodyPr wrap="none">
            <a:spAutoFit/>
          </a:bodyPr>
          <a:lstStyle/>
          <a:p>
            <a:r>
              <a:rPr lang="el-GR" sz="1600" b="1" dirty="0" err="1" smtClean="0"/>
              <a:t>Αχονδρίτης</a:t>
            </a:r>
            <a:r>
              <a:rPr lang="el-GR" sz="1600" b="1" dirty="0" smtClean="0"/>
              <a:t> από </a:t>
            </a:r>
          </a:p>
          <a:p>
            <a:r>
              <a:rPr lang="el-GR" sz="1600" b="1" dirty="0" smtClean="0"/>
              <a:t>τον Άρη </a:t>
            </a:r>
            <a:r>
              <a:rPr lang="en-US" sz="1600" b="1" dirty="0" smtClean="0"/>
              <a:t>(SNC)</a:t>
            </a:r>
            <a:endParaRPr lang="el-GR" sz="1600" b="1" dirty="0"/>
          </a:p>
        </p:txBody>
      </p:sp>
      <p:pic>
        <p:nvPicPr>
          <p:cNvPr id="11" name="Picture 8" descr="http://www.meteorites.com.au/collection/Tatahouine%20(Diogenite)%206.10g%20(1%20of%203).jpg"/>
          <p:cNvPicPr>
            <a:picLocks noChangeAspect="1" noChangeArrowheads="1"/>
          </p:cNvPicPr>
          <p:nvPr/>
        </p:nvPicPr>
        <p:blipFill>
          <a:blip r:embed="rId5" cstate="print"/>
          <a:srcRect/>
          <a:stretch>
            <a:fillRect/>
          </a:stretch>
        </p:blipFill>
        <p:spPr bwMode="auto">
          <a:xfrm>
            <a:off x="467544" y="2226420"/>
            <a:ext cx="2088232" cy="1789328"/>
          </a:xfrm>
          <a:prstGeom prst="rect">
            <a:avLst/>
          </a:prstGeom>
          <a:noFill/>
        </p:spPr>
      </p:pic>
      <p:sp>
        <p:nvSpPr>
          <p:cNvPr id="12" name="Rectangle 11"/>
          <p:cNvSpPr/>
          <p:nvPr/>
        </p:nvSpPr>
        <p:spPr>
          <a:xfrm>
            <a:off x="2555776" y="2298428"/>
            <a:ext cx="1276632" cy="369332"/>
          </a:xfrm>
          <a:prstGeom prst="rect">
            <a:avLst/>
          </a:prstGeom>
        </p:spPr>
        <p:txBody>
          <a:bodyPr wrap="none">
            <a:spAutoFit/>
          </a:bodyPr>
          <a:lstStyle/>
          <a:p>
            <a:r>
              <a:rPr lang="el-GR" b="1" dirty="0" err="1" smtClean="0"/>
              <a:t>Αχονδρίτης</a:t>
            </a:r>
            <a:endParaRPr lang="en-US" dirty="0"/>
          </a:p>
        </p:txBody>
      </p:sp>
      <p:sp>
        <p:nvSpPr>
          <p:cNvPr id="13" name="Title 1"/>
          <p:cNvSpPr>
            <a:spLocks noGrp="1"/>
          </p:cNvSpPr>
          <p:nvPr>
            <p:ph type="title"/>
          </p:nvPr>
        </p:nvSpPr>
        <p:spPr/>
        <p:txBody>
          <a:bodyPr/>
          <a:lstStyle/>
          <a:p>
            <a:r>
              <a:rPr lang="el-GR" dirty="0"/>
              <a:t>ΜΕΤΕΩΡΙΤΕΣ</a:t>
            </a:r>
            <a:endParaRPr lang="en-US" dirty="0"/>
          </a:p>
        </p:txBody>
      </p:sp>
    </p:spTree>
    <p:extLst>
      <p:ext uri="{BB962C8B-B14F-4D97-AF65-F5344CB8AC3E}">
        <p14:creationId xmlns:p14="http://schemas.microsoft.com/office/powerpoint/2010/main" val="325082356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ktites.jpg"/>
          <p:cNvPicPr>
            <a:picLocks noChangeAspect="1"/>
          </p:cNvPicPr>
          <p:nvPr/>
        </p:nvPicPr>
        <p:blipFill>
          <a:blip r:embed="rId2" cstate="print"/>
          <a:stretch>
            <a:fillRect/>
          </a:stretch>
        </p:blipFill>
        <p:spPr>
          <a:xfrm>
            <a:off x="685122" y="2043953"/>
            <a:ext cx="10413256" cy="3757827"/>
          </a:xfrm>
          <a:prstGeom prst="rect">
            <a:avLst/>
          </a:prstGeom>
        </p:spPr>
      </p:pic>
      <p:sp>
        <p:nvSpPr>
          <p:cNvPr id="4" name="6 - Ορθογώνιο"/>
          <p:cNvSpPr>
            <a:spLocks noChangeArrowheads="1"/>
          </p:cNvSpPr>
          <p:nvPr/>
        </p:nvSpPr>
        <p:spPr bwMode="auto">
          <a:xfrm>
            <a:off x="147239" y="1468800"/>
            <a:ext cx="8784976" cy="461665"/>
          </a:xfrm>
          <a:prstGeom prst="rect">
            <a:avLst/>
          </a:prstGeom>
          <a:noFill/>
          <a:ln w="9525">
            <a:noFill/>
            <a:miter lim="800000"/>
            <a:headEnd/>
            <a:tailEnd/>
          </a:ln>
        </p:spPr>
        <p:txBody>
          <a:bodyPr wrap="square">
            <a:spAutoFit/>
          </a:bodyPr>
          <a:lstStyle/>
          <a:p>
            <a:pPr algn="just">
              <a:defRPr/>
            </a:pPr>
            <a:r>
              <a:rPr lang="el-GR" sz="2400" b="1" dirty="0" err="1" smtClean="0"/>
              <a:t>Τεκτίτες</a:t>
            </a:r>
            <a:endParaRPr lang="el-GR" sz="2400" dirty="0"/>
          </a:p>
        </p:txBody>
      </p:sp>
      <p:sp>
        <p:nvSpPr>
          <p:cNvPr id="5" name="Title 1"/>
          <p:cNvSpPr>
            <a:spLocks noGrp="1"/>
          </p:cNvSpPr>
          <p:nvPr>
            <p:ph type="title"/>
          </p:nvPr>
        </p:nvSpPr>
        <p:spPr/>
        <p:txBody>
          <a:bodyPr/>
          <a:lstStyle/>
          <a:p>
            <a:r>
              <a:rPr lang="el-GR" dirty="0"/>
              <a:t>ΜΕΤΕΩΡΙΤΕΣ</a:t>
            </a:r>
            <a:endParaRPr lang="en-US" dirty="0"/>
          </a:p>
        </p:txBody>
      </p:sp>
    </p:spTree>
    <p:extLst>
      <p:ext uri="{BB962C8B-B14F-4D97-AF65-F5344CB8AC3E}">
        <p14:creationId xmlns:p14="http://schemas.microsoft.com/office/powerpoint/2010/main" val="121646041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NALFLOWCHARTnew1.jpg"/>
          <p:cNvPicPr>
            <a:picLocks noChangeAspect="1"/>
          </p:cNvPicPr>
          <p:nvPr/>
        </p:nvPicPr>
        <p:blipFill>
          <a:blip r:embed="rId2" cstate="print"/>
          <a:stretch>
            <a:fillRect/>
          </a:stretch>
        </p:blipFill>
        <p:spPr>
          <a:xfrm>
            <a:off x="2497567" y="1360296"/>
            <a:ext cx="7196866" cy="4975958"/>
          </a:xfrm>
          <a:prstGeom prst="rect">
            <a:avLst/>
          </a:prstGeom>
        </p:spPr>
      </p:pic>
      <p:sp>
        <p:nvSpPr>
          <p:cNvPr id="4" name="6 - Ορθογώνιο"/>
          <p:cNvSpPr>
            <a:spLocks noChangeArrowheads="1"/>
          </p:cNvSpPr>
          <p:nvPr/>
        </p:nvSpPr>
        <p:spPr bwMode="auto">
          <a:xfrm>
            <a:off x="147239" y="1468800"/>
            <a:ext cx="8784976" cy="461665"/>
          </a:xfrm>
          <a:prstGeom prst="rect">
            <a:avLst/>
          </a:prstGeom>
          <a:noFill/>
          <a:ln w="9525">
            <a:noFill/>
            <a:miter lim="800000"/>
            <a:headEnd/>
            <a:tailEnd/>
          </a:ln>
        </p:spPr>
        <p:txBody>
          <a:bodyPr wrap="square">
            <a:spAutoFit/>
          </a:bodyPr>
          <a:lstStyle/>
          <a:p>
            <a:pPr algn="just">
              <a:defRPr/>
            </a:pPr>
            <a:r>
              <a:rPr lang="el-GR" sz="2400" b="1" dirty="0" err="1" smtClean="0"/>
              <a:t>Τεκτίτες</a:t>
            </a:r>
            <a:endParaRPr lang="el-GR" sz="2400" dirty="0"/>
          </a:p>
        </p:txBody>
      </p:sp>
      <p:sp>
        <p:nvSpPr>
          <p:cNvPr id="5" name="Title 1"/>
          <p:cNvSpPr>
            <a:spLocks noGrp="1"/>
          </p:cNvSpPr>
          <p:nvPr>
            <p:ph type="title"/>
          </p:nvPr>
        </p:nvSpPr>
        <p:spPr/>
        <p:txBody>
          <a:bodyPr/>
          <a:lstStyle/>
          <a:p>
            <a:r>
              <a:rPr lang="el-GR" dirty="0"/>
              <a:t>ΜΕΤΕΩΡΙΤΕΣ</a:t>
            </a:r>
            <a:endParaRPr lang="en-US" dirty="0"/>
          </a:p>
        </p:txBody>
      </p:sp>
      <p:sp>
        <p:nvSpPr>
          <p:cNvPr id="6" name="Rectangle 5"/>
          <p:cNvSpPr/>
          <p:nvPr/>
        </p:nvSpPr>
        <p:spPr>
          <a:xfrm>
            <a:off x="1942446" y="5997700"/>
            <a:ext cx="2423484" cy="338554"/>
          </a:xfrm>
          <a:prstGeom prst="rect">
            <a:avLst/>
          </a:prstGeom>
        </p:spPr>
        <p:txBody>
          <a:bodyPr wrap="none">
            <a:spAutoFit/>
          </a:bodyPr>
          <a:lstStyle/>
          <a:p>
            <a:r>
              <a:rPr lang="en-US" sz="1600" dirty="0" smtClean="0"/>
              <a:t>http://www.tektites.co.uk/</a:t>
            </a:r>
            <a:endParaRPr lang="el-GR" sz="1600" dirty="0"/>
          </a:p>
        </p:txBody>
      </p:sp>
    </p:spTree>
    <p:extLst>
      <p:ext uri="{BB962C8B-B14F-4D97-AF65-F5344CB8AC3E}">
        <p14:creationId xmlns:p14="http://schemas.microsoft.com/office/powerpoint/2010/main" val="311201022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6 - Ορθογώνιο"/>
          <p:cNvSpPr>
            <a:spLocks noChangeArrowheads="1"/>
          </p:cNvSpPr>
          <p:nvPr/>
        </p:nvSpPr>
        <p:spPr bwMode="auto">
          <a:xfrm>
            <a:off x="383907" y="1592002"/>
            <a:ext cx="8784976" cy="461665"/>
          </a:xfrm>
          <a:prstGeom prst="rect">
            <a:avLst/>
          </a:prstGeom>
          <a:noFill/>
          <a:ln w="9525">
            <a:noFill/>
            <a:miter lim="800000"/>
            <a:headEnd/>
            <a:tailEnd/>
          </a:ln>
        </p:spPr>
        <p:txBody>
          <a:bodyPr wrap="square">
            <a:spAutoFit/>
          </a:bodyPr>
          <a:lstStyle/>
          <a:p>
            <a:pPr algn="just">
              <a:defRPr/>
            </a:pPr>
            <a:r>
              <a:rPr lang="el-GR" sz="2400" b="1" dirty="0" err="1" smtClean="0"/>
              <a:t>Τεκτίτες</a:t>
            </a:r>
            <a:endParaRPr lang="el-GR" sz="2400" dirty="0"/>
          </a:p>
        </p:txBody>
      </p:sp>
      <p:pic>
        <p:nvPicPr>
          <p:cNvPr id="4" name="Picture 3" descr="j.1945-5100.2006.tb00211.jpg"/>
          <p:cNvPicPr>
            <a:picLocks noChangeAspect="1"/>
          </p:cNvPicPr>
          <p:nvPr/>
        </p:nvPicPr>
        <p:blipFill>
          <a:blip r:embed="rId2" cstate="print"/>
          <a:stretch>
            <a:fillRect/>
          </a:stretch>
        </p:blipFill>
        <p:spPr>
          <a:xfrm>
            <a:off x="3198433" y="1592002"/>
            <a:ext cx="6365115" cy="4673891"/>
          </a:xfrm>
          <a:prstGeom prst="rect">
            <a:avLst/>
          </a:prstGeom>
        </p:spPr>
      </p:pic>
      <p:sp>
        <p:nvSpPr>
          <p:cNvPr id="5" name="Title 1"/>
          <p:cNvSpPr>
            <a:spLocks noGrp="1"/>
          </p:cNvSpPr>
          <p:nvPr>
            <p:ph type="title"/>
          </p:nvPr>
        </p:nvSpPr>
        <p:spPr/>
        <p:txBody>
          <a:bodyPr/>
          <a:lstStyle/>
          <a:p>
            <a:r>
              <a:rPr lang="el-GR" dirty="0"/>
              <a:t>ΜΕΤΕΩΡΙΤΕΣ</a:t>
            </a:r>
            <a:endParaRPr lang="en-US" dirty="0"/>
          </a:p>
        </p:txBody>
      </p:sp>
      <p:sp>
        <p:nvSpPr>
          <p:cNvPr id="6" name="Rectangle 5"/>
          <p:cNvSpPr/>
          <p:nvPr/>
        </p:nvSpPr>
        <p:spPr>
          <a:xfrm>
            <a:off x="1307621" y="5742673"/>
            <a:ext cx="1960730" cy="523220"/>
          </a:xfrm>
          <a:prstGeom prst="rect">
            <a:avLst/>
          </a:prstGeom>
        </p:spPr>
        <p:txBody>
          <a:bodyPr wrap="none">
            <a:spAutoFit/>
          </a:bodyPr>
          <a:lstStyle/>
          <a:p>
            <a:r>
              <a:rPr lang="el-GR" sz="1400" dirty="0"/>
              <a:t>τροποποιημένο από </a:t>
            </a:r>
            <a:endParaRPr lang="en-US" sz="1400" dirty="0" smtClean="0"/>
          </a:p>
          <a:p>
            <a:r>
              <a:rPr lang="el-GR" sz="1400" dirty="0" err="1" smtClean="0"/>
              <a:t>Glass</a:t>
            </a:r>
            <a:r>
              <a:rPr lang="el-GR" sz="1400" dirty="0" smtClean="0"/>
              <a:t> </a:t>
            </a:r>
            <a:r>
              <a:rPr lang="el-GR" sz="1400" dirty="0" err="1"/>
              <a:t>and</a:t>
            </a:r>
            <a:r>
              <a:rPr lang="el-GR" sz="1400" dirty="0"/>
              <a:t> </a:t>
            </a:r>
            <a:r>
              <a:rPr lang="el-GR" sz="1400" dirty="0" err="1" smtClean="0"/>
              <a:t>Koeberl</a:t>
            </a:r>
            <a:r>
              <a:rPr lang="en-US" sz="1400" dirty="0" smtClean="0"/>
              <a:t>(</a:t>
            </a:r>
            <a:r>
              <a:rPr lang="el-GR" sz="1400" dirty="0" smtClean="0"/>
              <a:t>2006</a:t>
            </a:r>
            <a:r>
              <a:rPr lang="en-US" sz="1400" dirty="0" smtClean="0"/>
              <a:t>)</a:t>
            </a:r>
            <a:endParaRPr lang="en-US" sz="1400" dirty="0"/>
          </a:p>
        </p:txBody>
      </p:sp>
    </p:spTree>
    <p:extLst>
      <p:ext uri="{BB962C8B-B14F-4D97-AF65-F5344CB8AC3E}">
        <p14:creationId xmlns:p14="http://schemas.microsoft.com/office/powerpoint/2010/main" val="131790391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ChangeArrowheads="1"/>
          </p:cNvSpPr>
          <p:nvPr/>
        </p:nvSpPr>
        <p:spPr bwMode="auto">
          <a:xfrm>
            <a:off x="1741164" y="1608027"/>
            <a:ext cx="8713788" cy="368300"/>
          </a:xfrm>
          <a:prstGeom prst="rect">
            <a:avLst/>
          </a:prstGeom>
          <a:noFill/>
          <a:ln w="9525">
            <a:noFill/>
            <a:miter lim="800000"/>
            <a:headEnd/>
            <a:tailEnd/>
          </a:ln>
        </p:spPr>
        <p:txBody>
          <a:bodyPr>
            <a:spAutoFit/>
          </a:bodyPr>
          <a:lstStyle/>
          <a:p>
            <a:pPr marL="265113" indent="-265113" algn="ctr"/>
            <a:r>
              <a:rPr lang="el-GR" b="1" i="1" dirty="0">
                <a:cs typeface="Arial" charset="0"/>
              </a:rPr>
              <a:t>Φυσική ραδιενέργεια και γεωτεκτονική της σημασία</a:t>
            </a:r>
          </a:p>
        </p:txBody>
      </p:sp>
      <p:sp>
        <p:nvSpPr>
          <p:cNvPr id="5" name="Rectangle 4"/>
          <p:cNvSpPr/>
          <p:nvPr/>
        </p:nvSpPr>
        <p:spPr>
          <a:xfrm>
            <a:off x="423400" y="2529147"/>
            <a:ext cx="11349317" cy="3170099"/>
          </a:xfrm>
          <a:prstGeom prst="rect">
            <a:avLst/>
          </a:prstGeom>
        </p:spPr>
        <p:txBody>
          <a:bodyPr wrap="square">
            <a:spAutoFit/>
          </a:bodyPr>
          <a:lstStyle/>
          <a:p>
            <a:pPr algn="just"/>
            <a:r>
              <a:rPr lang="el-GR" sz="2000" b="1" dirty="0"/>
              <a:t>Χρονολόγηση στα τέλη 19</a:t>
            </a:r>
            <a:r>
              <a:rPr lang="el-GR" sz="2000" b="1" baseline="30000" dirty="0"/>
              <a:t>ου</a:t>
            </a:r>
            <a:r>
              <a:rPr lang="el-GR" sz="2000" b="1" dirty="0"/>
              <a:t> αιώνα</a:t>
            </a:r>
            <a:r>
              <a:rPr lang="el-GR" sz="2000" dirty="0"/>
              <a:t> </a:t>
            </a:r>
          </a:p>
          <a:p>
            <a:pPr algn="just"/>
            <a:endParaRPr lang="el-GR" sz="2000" dirty="0"/>
          </a:p>
          <a:p>
            <a:pPr algn="just">
              <a:buFont typeface="Arial" pitchFamily="34" charset="0"/>
              <a:buChar char="•"/>
            </a:pPr>
            <a:r>
              <a:rPr lang="el-GR" sz="2000" dirty="0"/>
              <a:t>Σχετικές ηλικίες από ποιοτικές γεωλογικές μεθόδους (</a:t>
            </a:r>
            <a:r>
              <a:rPr lang="el-GR" sz="2000" dirty="0" err="1"/>
              <a:t>ιζηματολογικές</a:t>
            </a:r>
            <a:r>
              <a:rPr lang="el-GR" sz="2000" dirty="0"/>
              <a:t>, </a:t>
            </a:r>
            <a:r>
              <a:rPr lang="el-GR" sz="2000" dirty="0" err="1"/>
              <a:t>στρωματογραφικές</a:t>
            </a:r>
            <a:r>
              <a:rPr lang="el-GR" sz="2000" dirty="0"/>
              <a:t>, </a:t>
            </a:r>
            <a:r>
              <a:rPr lang="el-GR" sz="2000" dirty="0" err="1"/>
              <a:t>παλαιομαγνητικές</a:t>
            </a:r>
            <a:r>
              <a:rPr lang="el-GR" sz="2000" dirty="0"/>
              <a:t>), οι οποίες ενώ μπορούσαν να υπολογίσουν αξιόπιστα σχετικές ηλικίες (αλληλουχία σχηματισμών, κλπ.) δεν υπολόγιζαν όμως απόλυτες ηλικίες. </a:t>
            </a:r>
          </a:p>
          <a:p>
            <a:pPr algn="just">
              <a:buFont typeface="Arial" pitchFamily="34" charset="0"/>
              <a:buChar char="•"/>
            </a:pPr>
            <a:endParaRPr lang="el-GR" sz="2000" dirty="0"/>
          </a:p>
          <a:p>
            <a:pPr algn="just">
              <a:buFont typeface="Arial" pitchFamily="34" charset="0"/>
              <a:buChar char="•"/>
            </a:pPr>
            <a:r>
              <a:rPr lang="el-GR" sz="2000" dirty="0"/>
              <a:t>Απόλυτες ηλικίες από φυσικά μοντέλα, με κύριο αυτό του </a:t>
            </a:r>
            <a:r>
              <a:rPr lang="en-US" sz="2000" dirty="0"/>
              <a:t>Kelvin </a:t>
            </a:r>
            <a:r>
              <a:rPr lang="el-GR" sz="2000" dirty="0"/>
              <a:t>που βασιζόταν σε ένα μοντέλο όπου η Γη είχε μία αρχική θερμοκρασία από το ηλιακό σύστημα και σταδιακά συρρικνωνόταν και ψύχονταν λόγω απώλειας θερμικής ενέργειας. Η ροή θερμότητας μέσα από τη Γη και η σύγκριση με την ηλιακή ενέργεια οδηγούσαν σε υπολογισμό μίας πολύ μικρής ηλικίας (~25 </a:t>
            </a:r>
            <a:r>
              <a:rPr lang="el-GR" sz="2000" dirty="0" err="1"/>
              <a:t>Μa</a:t>
            </a:r>
            <a:r>
              <a:rPr lang="el-GR" sz="2000" dirty="0"/>
              <a:t>) για τη Γη. </a:t>
            </a:r>
            <a:endParaRPr lang="en-US" sz="2000" dirty="0"/>
          </a:p>
        </p:txBody>
      </p:sp>
      <p:sp>
        <p:nvSpPr>
          <p:cNvPr id="2" name="Title 1"/>
          <p:cNvSpPr>
            <a:spLocks noGrp="1"/>
          </p:cNvSpPr>
          <p:nvPr>
            <p:ph type="title"/>
          </p:nvPr>
        </p:nvSpPr>
        <p:spPr/>
        <p:txBody>
          <a:bodyPr>
            <a:normAutofit/>
          </a:bodyPr>
          <a:lstStyle/>
          <a:p>
            <a:r>
              <a:rPr lang="el-GR" dirty="0"/>
              <a:t>Ηλικία της </a:t>
            </a:r>
            <a:r>
              <a:rPr lang="el-GR" dirty="0" smtClean="0"/>
              <a:t>Γης</a:t>
            </a:r>
            <a:endParaRPr lang="en-US" dirty="0"/>
          </a:p>
        </p:txBody>
      </p:sp>
    </p:spTree>
    <p:extLst>
      <p:ext uri="{BB962C8B-B14F-4D97-AF65-F5344CB8AC3E}">
        <p14:creationId xmlns:p14="http://schemas.microsoft.com/office/powerpoint/2010/main" val="421251418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ChangeArrowheads="1"/>
          </p:cNvSpPr>
          <p:nvPr/>
        </p:nvSpPr>
        <p:spPr bwMode="auto">
          <a:xfrm>
            <a:off x="1830546" y="1273767"/>
            <a:ext cx="8713788" cy="368300"/>
          </a:xfrm>
          <a:prstGeom prst="rect">
            <a:avLst/>
          </a:prstGeom>
          <a:noFill/>
          <a:ln w="9525">
            <a:noFill/>
            <a:miter lim="800000"/>
            <a:headEnd/>
            <a:tailEnd/>
          </a:ln>
        </p:spPr>
        <p:txBody>
          <a:bodyPr>
            <a:spAutoFit/>
          </a:bodyPr>
          <a:lstStyle/>
          <a:p>
            <a:pPr marL="265113" indent="-265113" algn="ctr"/>
            <a:r>
              <a:rPr lang="el-GR" b="1" i="1" dirty="0">
                <a:cs typeface="Arial" charset="0"/>
              </a:rPr>
              <a:t>Φυσική ραδιενέργεια και γεωτεκτονική της σημασία</a:t>
            </a:r>
          </a:p>
        </p:txBody>
      </p:sp>
      <p:sp>
        <p:nvSpPr>
          <p:cNvPr id="5" name="Rectangle 4"/>
          <p:cNvSpPr/>
          <p:nvPr/>
        </p:nvSpPr>
        <p:spPr>
          <a:xfrm>
            <a:off x="91440" y="1642067"/>
            <a:ext cx="12009120" cy="4062651"/>
          </a:xfrm>
          <a:prstGeom prst="rect">
            <a:avLst/>
          </a:prstGeom>
        </p:spPr>
        <p:txBody>
          <a:bodyPr wrap="square">
            <a:spAutoFit/>
          </a:bodyPr>
          <a:lstStyle/>
          <a:p>
            <a:pPr algn="just"/>
            <a:r>
              <a:rPr lang="el-GR" sz="2000" b="1" dirty="0"/>
              <a:t>Διαφορετικές προσεγγίσεις της ηλικίας της Γης</a:t>
            </a:r>
          </a:p>
          <a:p>
            <a:pPr algn="just"/>
            <a:endParaRPr lang="el-GR" dirty="0"/>
          </a:p>
          <a:p>
            <a:pPr algn="just">
              <a:buFont typeface="Arial" pitchFamily="34" charset="0"/>
              <a:buChar char="•"/>
            </a:pPr>
            <a:r>
              <a:rPr lang="el-GR" sz="2000" dirty="0"/>
              <a:t>Οι γεωλόγοι παρατηρώντας τους σύγχρονους ρυθμούς ιζηματογένεσης συνειδητοποιούσαν ότι χρειάζεται πολύ μεγαλύτερο διάστημα για τη δημιουργία των σχηματισμών που παρατηρούσαν στη φύση. </a:t>
            </a:r>
          </a:p>
          <a:p>
            <a:pPr algn="just">
              <a:buFont typeface="Arial" pitchFamily="34" charset="0"/>
              <a:buChar char="•"/>
            </a:pPr>
            <a:endParaRPr lang="el-GR" sz="2000" dirty="0"/>
          </a:p>
          <a:p>
            <a:pPr algn="just">
              <a:buFont typeface="Arial" pitchFamily="34" charset="0"/>
              <a:buChar char="•"/>
            </a:pPr>
            <a:r>
              <a:rPr lang="el-GR" sz="2000" dirty="0"/>
              <a:t>Οι βιολόγοι παρατηρώντας τη διαδικασία της εξέλιξης και τη συχνότητα εμφάνισης τυχαίων μεταλλάξεων πρότειναν πολύ μεγαλύτερες ηλικίες (πολύ αργότερα!)</a:t>
            </a:r>
          </a:p>
          <a:p>
            <a:pPr algn="just">
              <a:buFont typeface="Arial" pitchFamily="34" charset="0"/>
              <a:buChar char="•"/>
            </a:pPr>
            <a:endParaRPr lang="el-GR" sz="2000" dirty="0"/>
          </a:p>
          <a:p>
            <a:pPr algn="just">
              <a:buFont typeface="Arial" pitchFamily="34" charset="0"/>
              <a:buChar char="•"/>
            </a:pPr>
            <a:r>
              <a:rPr lang="el-GR" sz="2000" dirty="0"/>
              <a:t>Ορισμένοι φυσικοί (</a:t>
            </a:r>
            <a:r>
              <a:rPr lang="en-US" sz="2000" dirty="0"/>
              <a:t>John Perry)</a:t>
            </a:r>
            <a:r>
              <a:rPr lang="el-GR" sz="2000" dirty="0"/>
              <a:t> είχαν ήδη προτείνει αύξηση του συντελεστή θερμικής διάχυσης με το βάθος, λόγω παρουσίας </a:t>
            </a:r>
            <a:r>
              <a:rPr lang="el-GR" sz="2000" dirty="0" err="1"/>
              <a:t>σιδήρομεταλλικών</a:t>
            </a:r>
            <a:r>
              <a:rPr lang="el-GR" sz="2000" dirty="0"/>
              <a:t> ορυκτών (από τους μετεωρίτες) και «ρευστής» κατάστασης του μανδύα</a:t>
            </a:r>
          </a:p>
          <a:p>
            <a:pPr algn="just">
              <a:buFont typeface="Arial" pitchFamily="34" charset="0"/>
              <a:buChar char="•"/>
            </a:pPr>
            <a:endParaRPr lang="el-GR" sz="2000" dirty="0"/>
          </a:p>
          <a:p>
            <a:pPr algn="just">
              <a:buFont typeface="Arial" pitchFamily="34" charset="0"/>
              <a:buChar char="•"/>
            </a:pPr>
            <a:r>
              <a:rPr lang="el-GR" sz="2000" dirty="0"/>
              <a:t>Όμως, μόνο οι ραδιοχρονολογήσεις αποκάλυψαν την πραγματική κλίμακα του γεωλογικού χρόνου </a:t>
            </a:r>
            <a:r>
              <a:rPr lang="en-US" sz="2000" dirty="0"/>
              <a:t>(Rutherford, </a:t>
            </a:r>
            <a:r>
              <a:rPr lang="el-GR" sz="2000" dirty="0"/>
              <a:t>αρχές 20</a:t>
            </a:r>
            <a:r>
              <a:rPr lang="el-GR" sz="2000" baseline="30000" dirty="0"/>
              <a:t>ου</a:t>
            </a:r>
            <a:r>
              <a:rPr lang="el-GR" sz="2000" dirty="0"/>
              <a:t> αιώνα)</a:t>
            </a:r>
            <a:endParaRPr lang="en-US" sz="2000" dirty="0"/>
          </a:p>
        </p:txBody>
      </p:sp>
      <p:pic>
        <p:nvPicPr>
          <p:cNvPr id="81922" name="Picture 2" descr="soft-sediment deformation"/>
          <p:cNvPicPr>
            <a:picLocks noChangeAspect="1" noChangeArrowheads="1"/>
          </p:cNvPicPr>
          <p:nvPr/>
        </p:nvPicPr>
        <p:blipFill>
          <a:blip r:embed="rId2" cstate="print"/>
          <a:srcRect/>
          <a:stretch>
            <a:fillRect/>
          </a:stretch>
        </p:blipFill>
        <p:spPr bwMode="auto">
          <a:xfrm>
            <a:off x="3539715" y="2837386"/>
            <a:ext cx="4646853" cy="3485142"/>
          </a:xfrm>
          <a:prstGeom prst="rect">
            <a:avLst/>
          </a:prstGeom>
          <a:noFill/>
        </p:spPr>
      </p:pic>
      <p:sp>
        <p:nvSpPr>
          <p:cNvPr id="4" name="Title 3"/>
          <p:cNvSpPr>
            <a:spLocks noGrp="1"/>
          </p:cNvSpPr>
          <p:nvPr>
            <p:ph type="title"/>
          </p:nvPr>
        </p:nvSpPr>
        <p:spPr/>
        <p:txBody>
          <a:bodyPr>
            <a:normAutofit/>
          </a:bodyPr>
          <a:lstStyle/>
          <a:p>
            <a:r>
              <a:rPr lang="el-GR" dirty="0"/>
              <a:t>Ηλικία της </a:t>
            </a:r>
            <a:r>
              <a:rPr lang="el-GR" dirty="0" smtClean="0"/>
              <a:t>Γης</a:t>
            </a:r>
            <a:endParaRPr lang="en-US" dirty="0"/>
          </a:p>
        </p:txBody>
      </p:sp>
    </p:spTree>
    <p:extLst>
      <p:ext uri="{BB962C8B-B14F-4D97-AF65-F5344CB8AC3E}">
        <p14:creationId xmlns:p14="http://schemas.microsoft.com/office/powerpoint/2010/main" val="152988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1922"/>
                                        </p:tgtEl>
                                        <p:attrNameLst>
                                          <p:attrName>style.visibility</p:attrName>
                                        </p:attrNameLst>
                                      </p:cBhvr>
                                      <p:to>
                                        <p:strVal val="visible"/>
                                      </p:to>
                                    </p:set>
                                    <p:animEffect transition="in" filter="fade">
                                      <p:cBhvr>
                                        <p:cTn id="16" dur="1000"/>
                                        <p:tgtEl>
                                          <p:spTgt spid="819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81922"/>
                                        </p:tgtEl>
                                      </p:cBhvr>
                                    </p:animEffect>
                                    <p:set>
                                      <p:cBhvr>
                                        <p:cTn id="21" dur="1" fill="hold">
                                          <p:stCondLst>
                                            <p:cond delay="999"/>
                                          </p:stCondLst>
                                        </p:cTn>
                                        <p:tgtEl>
                                          <p:spTgt spid="8192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10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1000"/>
                                        <p:tgtEl>
                                          <p:spTgt spid="5">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9" descr="Sx5.15.jpg"/>
          <p:cNvPicPr>
            <a:picLocks noChangeAspect="1"/>
          </p:cNvPicPr>
          <p:nvPr/>
        </p:nvPicPr>
        <p:blipFill>
          <a:blip r:embed="rId2" cstate="print"/>
          <a:srcRect/>
          <a:stretch>
            <a:fillRect/>
          </a:stretch>
        </p:blipFill>
        <p:spPr bwMode="auto">
          <a:xfrm>
            <a:off x="2533969" y="1538229"/>
            <a:ext cx="6771396" cy="4820191"/>
          </a:xfrm>
          <a:prstGeom prst="rect">
            <a:avLst/>
          </a:prstGeom>
          <a:noFill/>
          <a:ln w="9525">
            <a:noFill/>
            <a:miter lim="800000"/>
            <a:headEnd/>
            <a:tailEnd/>
          </a:ln>
        </p:spPr>
      </p:pic>
      <p:sp>
        <p:nvSpPr>
          <p:cNvPr id="14340" name="Rectangle 4"/>
          <p:cNvSpPr>
            <a:spLocks noChangeArrowheads="1"/>
          </p:cNvSpPr>
          <p:nvPr/>
        </p:nvSpPr>
        <p:spPr bwMode="auto">
          <a:xfrm>
            <a:off x="1739106" y="1278775"/>
            <a:ext cx="8713788" cy="368300"/>
          </a:xfrm>
          <a:prstGeom prst="rect">
            <a:avLst/>
          </a:prstGeom>
          <a:noFill/>
          <a:ln w="9525">
            <a:noFill/>
            <a:miter lim="800000"/>
            <a:headEnd/>
            <a:tailEnd/>
          </a:ln>
        </p:spPr>
        <p:txBody>
          <a:bodyPr>
            <a:spAutoFit/>
          </a:bodyPr>
          <a:lstStyle/>
          <a:p>
            <a:pPr marL="265113" indent="-265113" algn="ctr"/>
            <a:r>
              <a:rPr lang="el-GR" b="1" i="1" dirty="0">
                <a:cs typeface="Arial" charset="0"/>
              </a:rPr>
              <a:t>Φυσική ραδιενέργεια και γεωτεκτονική της σημασία</a:t>
            </a:r>
          </a:p>
        </p:txBody>
      </p:sp>
      <p:sp>
        <p:nvSpPr>
          <p:cNvPr id="5" name="Rectangle 4"/>
          <p:cNvSpPr/>
          <p:nvPr/>
        </p:nvSpPr>
        <p:spPr>
          <a:xfrm>
            <a:off x="3437922" y="1988841"/>
            <a:ext cx="2990819" cy="646331"/>
          </a:xfrm>
          <a:prstGeom prst="rect">
            <a:avLst/>
          </a:prstGeom>
        </p:spPr>
        <p:txBody>
          <a:bodyPr wrap="none">
            <a:spAutoFit/>
          </a:bodyPr>
          <a:lstStyle/>
          <a:p>
            <a:pPr algn="ctr"/>
            <a:r>
              <a:rPr lang="en-US" sz="2000" b="1" i="1" dirty="0"/>
              <a:t>T=</a:t>
            </a:r>
            <a:r>
              <a:rPr lang="el-GR" sz="2000" b="1" i="1" dirty="0"/>
              <a:t>4.54</a:t>
            </a:r>
            <a:r>
              <a:rPr lang="el-GR" sz="2000" b="1" i="1" dirty="0">
                <a:sym typeface="MT Symbol"/>
              </a:rPr>
              <a:t></a:t>
            </a:r>
            <a:r>
              <a:rPr lang="el-GR" sz="2000" b="1" i="1" dirty="0"/>
              <a:t>10</a:t>
            </a:r>
            <a:r>
              <a:rPr lang="el-GR" sz="2000" b="1" i="1" baseline="30000" dirty="0"/>
              <a:t>9</a:t>
            </a:r>
            <a:r>
              <a:rPr lang="el-GR" sz="2000" b="1" i="1" dirty="0"/>
              <a:t> έτη</a:t>
            </a:r>
          </a:p>
          <a:p>
            <a:r>
              <a:rPr lang="el-GR" sz="1600" i="1" dirty="0"/>
              <a:t>(Αρχική εκτίμηση </a:t>
            </a:r>
            <a:r>
              <a:rPr lang="el-GR" sz="1600" dirty="0"/>
              <a:t>Patterson,1956)</a:t>
            </a:r>
            <a:endParaRPr lang="en-US" sz="1600" i="1" dirty="0"/>
          </a:p>
        </p:txBody>
      </p:sp>
      <p:sp>
        <p:nvSpPr>
          <p:cNvPr id="6" name="Rectangle 5"/>
          <p:cNvSpPr/>
          <p:nvPr/>
        </p:nvSpPr>
        <p:spPr>
          <a:xfrm>
            <a:off x="8488554" y="6006117"/>
            <a:ext cx="2255169" cy="276999"/>
          </a:xfrm>
          <a:prstGeom prst="rect">
            <a:avLst/>
          </a:prstGeom>
        </p:spPr>
        <p:txBody>
          <a:bodyPr wrap="none">
            <a:spAutoFit/>
          </a:bodyPr>
          <a:lstStyle/>
          <a:p>
            <a:r>
              <a:rPr lang="el-GR" sz="1200" b="1" i="1" dirty="0"/>
              <a:t>(</a:t>
            </a:r>
            <a:r>
              <a:rPr lang="el-GR" sz="1200" b="1" i="1" dirty="0" err="1"/>
              <a:t>Τροποιημένο</a:t>
            </a:r>
            <a:r>
              <a:rPr lang="el-GR" sz="1200" b="1" i="1" dirty="0"/>
              <a:t> από </a:t>
            </a:r>
            <a:r>
              <a:rPr lang="en-US" sz="1200" b="1" i="1" dirty="0"/>
              <a:t>Stacey, 1992)</a:t>
            </a:r>
          </a:p>
        </p:txBody>
      </p:sp>
      <p:sp>
        <p:nvSpPr>
          <p:cNvPr id="9" name="Title 3"/>
          <p:cNvSpPr>
            <a:spLocks noGrp="1"/>
          </p:cNvSpPr>
          <p:nvPr>
            <p:ph type="title"/>
          </p:nvPr>
        </p:nvSpPr>
        <p:spPr/>
        <p:txBody>
          <a:bodyPr>
            <a:normAutofit/>
          </a:bodyPr>
          <a:lstStyle/>
          <a:p>
            <a:r>
              <a:rPr lang="el-GR" dirty="0"/>
              <a:t>Ηλικία της </a:t>
            </a:r>
            <a:r>
              <a:rPr lang="el-GR" dirty="0" smtClean="0"/>
              <a:t>Γης</a:t>
            </a:r>
            <a:endParaRPr lang="en-US" dirty="0"/>
          </a:p>
        </p:txBody>
      </p:sp>
    </p:spTree>
    <p:extLst>
      <p:ext uri="{BB962C8B-B14F-4D97-AF65-F5344CB8AC3E}">
        <p14:creationId xmlns:p14="http://schemas.microsoft.com/office/powerpoint/2010/main" val="227678077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ChangeArrowheads="1"/>
          </p:cNvSpPr>
          <p:nvPr/>
        </p:nvSpPr>
        <p:spPr bwMode="auto">
          <a:xfrm>
            <a:off x="1730407" y="1272041"/>
            <a:ext cx="8713788" cy="368300"/>
          </a:xfrm>
          <a:prstGeom prst="rect">
            <a:avLst/>
          </a:prstGeom>
          <a:noFill/>
          <a:ln w="9525">
            <a:noFill/>
            <a:miter lim="800000"/>
            <a:headEnd/>
            <a:tailEnd/>
          </a:ln>
        </p:spPr>
        <p:txBody>
          <a:bodyPr>
            <a:spAutoFit/>
          </a:bodyPr>
          <a:lstStyle/>
          <a:p>
            <a:pPr marL="265113" indent="-265113" algn="ctr"/>
            <a:r>
              <a:rPr lang="el-GR" b="1" i="1" dirty="0">
                <a:cs typeface="Arial" charset="0"/>
              </a:rPr>
              <a:t>Φυσική ραδιενέργεια και γεωτεκτονική της σημασία</a:t>
            </a:r>
          </a:p>
        </p:txBody>
      </p:sp>
      <p:pic>
        <p:nvPicPr>
          <p:cNvPr id="5" name="Picture 2" descr="Earth%20Development_2"/>
          <p:cNvPicPr>
            <a:picLocks noChangeAspect="1" noChangeArrowheads="1"/>
          </p:cNvPicPr>
          <p:nvPr/>
        </p:nvPicPr>
        <p:blipFill>
          <a:blip r:embed="rId2" cstate="print"/>
          <a:srcRect/>
          <a:stretch>
            <a:fillRect/>
          </a:stretch>
        </p:blipFill>
        <p:spPr bwMode="auto">
          <a:xfrm>
            <a:off x="2901338" y="1640341"/>
            <a:ext cx="6145844" cy="4610133"/>
          </a:xfrm>
          <a:prstGeom prst="rect">
            <a:avLst/>
          </a:prstGeom>
          <a:noFill/>
          <a:ln w="9525">
            <a:noFill/>
            <a:miter lim="800000"/>
            <a:headEnd/>
            <a:tailEnd/>
          </a:ln>
        </p:spPr>
      </p:pic>
      <p:sp>
        <p:nvSpPr>
          <p:cNvPr id="8" name="Title 3"/>
          <p:cNvSpPr>
            <a:spLocks noGrp="1"/>
          </p:cNvSpPr>
          <p:nvPr>
            <p:ph type="title"/>
          </p:nvPr>
        </p:nvSpPr>
        <p:spPr/>
        <p:txBody>
          <a:bodyPr>
            <a:normAutofit/>
          </a:bodyPr>
          <a:lstStyle/>
          <a:p>
            <a:r>
              <a:rPr lang="el-GR" dirty="0"/>
              <a:t>Ηλικία της </a:t>
            </a:r>
            <a:r>
              <a:rPr lang="el-GR" dirty="0" smtClean="0"/>
              <a:t>Γης</a:t>
            </a:r>
            <a:endParaRPr lang="en-US" dirty="0"/>
          </a:p>
        </p:txBody>
      </p:sp>
    </p:spTree>
    <p:extLst>
      <p:ext uri="{BB962C8B-B14F-4D97-AF65-F5344CB8AC3E}">
        <p14:creationId xmlns:p14="http://schemas.microsoft.com/office/powerpoint/2010/main" val="13528616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Sx4.4.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4826" y="1557338"/>
            <a:ext cx="2717195" cy="469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Sx4.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70464" y="1808069"/>
            <a:ext cx="55181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1774826" y="1236378"/>
            <a:ext cx="8713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2" panose="05020102010507070707" pitchFamily="18" charset="2"/>
              <a:buNone/>
            </a:pPr>
            <a:r>
              <a:rPr lang="el-GR" altLang="en-US" b="1" i="1" dirty="0">
                <a:latin typeface="+mn-lt"/>
              </a:rPr>
              <a:t>Ροή Θερμότητας &amp; γεωτεκτονική της σημασία</a:t>
            </a:r>
          </a:p>
        </p:txBody>
      </p:sp>
      <p:sp>
        <p:nvSpPr>
          <p:cNvPr id="9" name="Title 2"/>
          <p:cNvSpPr>
            <a:spLocks noGrp="1"/>
          </p:cNvSpPr>
          <p:nvPr>
            <p:ph type="title"/>
          </p:nvPr>
        </p:nvSpPr>
        <p:spPr/>
        <p:txBody>
          <a:bodyPr/>
          <a:lstStyle/>
          <a:p>
            <a:r>
              <a:rPr lang="el-GR" dirty="0" smtClean="0"/>
              <a:t>ΑΝΤΙΚΕΙΜΕΝΟ ΓΕΩΦΥΣΙΚΗΣ</a:t>
            </a:r>
            <a:endParaRPr lang="en-US" dirty="0"/>
          </a:p>
        </p:txBody>
      </p:sp>
      <p:sp>
        <p:nvSpPr>
          <p:cNvPr id="4" name="TextBox 3"/>
          <p:cNvSpPr txBox="1"/>
          <p:nvPr/>
        </p:nvSpPr>
        <p:spPr>
          <a:xfrm>
            <a:off x="999379" y="3633928"/>
            <a:ext cx="1550894" cy="268941"/>
          </a:xfrm>
          <a:prstGeom prst="rect">
            <a:avLst/>
          </a:prstGeom>
        </p:spPr>
        <p:txBody>
          <a:bodyPr vert="horz" wrap="square" lIns="91440" tIns="45720" rIns="91440" bIns="45720" rtlCol="0" anchor="ctr">
            <a:normAutofit/>
          </a:bodyPr>
          <a:lstStyle/>
          <a:p>
            <a:r>
              <a:rPr lang="el-GR" sz="1100" dirty="0" smtClean="0"/>
              <a:t>(</a:t>
            </a:r>
            <a:r>
              <a:rPr lang="en-US" sz="1100" dirty="0" err="1" smtClean="0"/>
              <a:t>Sclater</a:t>
            </a:r>
            <a:r>
              <a:rPr lang="en-US" sz="1100" dirty="0" smtClean="0"/>
              <a:t> et al., 1980</a:t>
            </a:r>
            <a:r>
              <a:rPr lang="el-GR" sz="1100" dirty="0" smtClean="0"/>
              <a:t>)</a:t>
            </a:r>
            <a:endParaRPr lang="en-US" sz="1100" dirty="0" smtClean="0"/>
          </a:p>
        </p:txBody>
      </p:sp>
      <p:sp>
        <p:nvSpPr>
          <p:cNvPr id="11" name="TextBox 10"/>
          <p:cNvSpPr txBox="1"/>
          <p:nvPr/>
        </p:nvSpPr>
        <p:spPr>
          <a:xfrm>
            <a:off x="98612" y="5844988"/>
            <a:ext cx="2196352" cy="268941"/>
          </a:xfrm>
          <a:prstGeom prst="rect">
            <a:avLst/>
          </a:prstGeom>
        </p:spPr>
        <p:txBody>
          <a:bodyPr vert="horz" wrap="square" lIns="91440" tIns="45720" rIns="91440" bIns="45720" rtlCol="0" anchor="ctr">
            <a:normAutofit fontScale="55000" lnSpcReduction="20000"/>
          </a:bodyPr>
          <a:lstStyle/>
          <a:p>
            <a:r>
              <a:rPr lang="el-GR" dirty="0" smtClean="0"/>
              <a:t>(Τροποποιημένο από </a:t>
            </a:r>
            <a:r>
              <a:rPr lang="en-US" dirty="0" smtClean="0"/>
              <a:t>Morgan, 1984</a:t>
            </a:r>
            <a:r>
              <a:rPr lang="el-GR" dirty="0" smtClean="0"/>
              <a:t>)</a:t>
            </a:r>
            <a:endParaRPr lang="en-US" dirty="0" smtClean="0"/>
          </a:p>
        </p:txBody>
      </p:sp>
      <p:sp>
        <p:nvSpPr>
          <p:cNvPr id="12" name="TextBox 11"/>
          <p:cNvSpPr txBox="1"/>
          <p:nvPr/>
        </p:nvSpPr>
        <p:spPr>
          <a:xfrm>
            <a:off x="9099176" y="5783733"/>
            <a:ext cx="2483224" cy="330196"/>
          </a:xfrm>
          <a:prstGeom prst="rect">
            <a:avLst/>
          </a:prstGeom>
        </p:spPr>
        <p:txBody>
          <a:bodyPr vert="horz" wrap="square" lIns="91440" tIns="45720" rIns="91440" bIns="45720" rtlCol="0" anchor="ctr">
            <a:normAutofit fontScale="55000" lnSpcReduction="20000"/>
          </a:bodyPr>
          <a:lstStyle/>
          <a:p>
            <a:r>
              <a:rPr lang="el-GR" dirty="0" smtClean="0"/>
              <a:t>(Τροποποιημένο από </a:t>
            </a:r>
            <a:r>
              <a:rPr lang="en-US" dirty="0" smtClean="0"/>
              <a:t>Pollack et al., 1993</a:t>
            </a:r>
            <a:r>
              <a:rPr lang="el-GR" dirty="0" smtClean="0"/>
              <a:t>)</a:t>
            </a:r>
            <a:endParaRPr lang="en-US" dirty="0" smtClean="0"/>
          </a:p>
        </p:txBody>
      </p:sp>
    </p:spTree>
    <p:extLst>
      <p:ext uri="{BB962C8B-B14F-4D97-AF65-F5344CB8AC3E}">
        <p14:creationId xmlns:p14="http://schemas.microsoft.com/office/powerpoint/2010/main" val="4217644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500"/>
                                        <p:tgtEl>
                                          <p:spTgt spid="1433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340"/>
                                        </p:tgtEl>
                                        <p:attrNameLst>
                                          <p:attrName>style.visibility</p:attrName>
                                        </p:attrNameLst>
                                      </p:cBhvr>
                                      <p:to>
                                        <p:strVal val="visible"/>
                                      </p:to>
                                    </p:set>
                                    <p:animEffect transition="in" filter="fade">
                                      <p:cBhvr>
                                        <p:cTn id="16" dur="500"/>
                                        <p:tgtEl>
                                          <p:spTgt spid="14340"/>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6 - Ορθογώνιο"/>
          <p:cNvSpPr>
            <a:spLocks noChangeArrowheads="1"/>
          </p:cNvSpPr>
          <p:nvPr/>
        </p:nvSpPr>
        <p:spPr bwMode="auto">
          <a:xfrm>
            <a:off x="0" y="1204968"/>
            <a:ext cx="6480720" cy="1538883"/>
          </a:xfrm>
          <a:prstGeom prst="rect">
            <a:avLst/>
          </a:prstGeom>
          <a:noFill/>
          <a:ln w="9525">
            <a:noFill/>
            <a:miter lim="800000"/>
            <a:headEnd/>
            <a:tailEnd/>
          </a:ln>
        </p:spPr>
        <p:txBody>
          <a:bodyPr wrap="square">
            <a:spAutoFit/>
          </a:bodyPr>
          <a:lstStyle/>
          <a:p>
            <a:pPr algn="just">
              <a:defRPr/>
            </a:pPr>
            <a:r>
              <a:rPr lang="el-GR" sz="2400" b="1" dirty="0" err="1"/>
              <a:t>Τεκτίτες</a:t>
            </a:r>
            <a:endParaRPr lang="el-GR" sz="2400" b="1" dirty="0"/>
          </a:p>
          <a:p>
            <a:pPr algn="just">
              <a:defRPr/>
            </a:pPr>
            <a:r>
              <a:rPr lang="el-GR" dirty="0"/>
              <a:t>Πολλοί πληθυσμοί (Ινδονησία, </a:t>
            </a:r>
            <a:r>
              <a:rPr lang="el-GR" dirty="0" err="1"/>
              <a:t>Β.Αμερική</a:t>
            </a:r>
            <a:r>
              <a:rPr lang="el-GR" dirty="0"/>
              <a:t>, Τσεχία, Ακτή Ελεφαντοστού) και με διαφορετικές ηλικίες, ενδεικτικό διαφορετικών συγκρούσεων μετεωριτών</a:t>
            </a:r>
          </a:p>
          <a:p>
            <a:pPr algn="just">
              <a:defRPr/>
            </a:pPr>
            <a:endParaRPr lang="el-GR" sz="1600" dirty="0"/>
          </a:p>
        </p:txBody>
      </p:sp>
      <p:pic>
        <p:nvPicPr>
          <p:cNvPr id="215042" name="Picture 2" descr="File:Australite back obl.jpg"/>
          <p:cNvPicPr>
            <a:picLocks noChangeAspect="1" noChangeArrowheads="1"/>
          </p:cNvPicPr>
          <p:nvPr/>
        </p:nvPicPr>
        <p:blipFill>
          <a:blip r:embed="rId2" cstate="print"/>
          <a:srcRect/>
          <a:stretch>
            <a:fillRect/>
          </a:stretch>
        </p:blipFill>
        <p:spPr bwMode="auto">
          <a:xfrm>
            <a:off x="8847911" y="1974410"/>
            <a:ext cx="2304256" cy="1825727"/>
          </a:xfrm>
          <a:prstGeom prst="rect">
            <a:avLst/>
          </a:prstGeom>
          <a:noFill/>
        </p:spPr>
      </p:pic>
      <p:pic>
        <p:nvPicPr>
          <p:cNvPr id="27650" name="Picture 2" descr="http://www.tektites.co.uk/resources/_wsb_558x522_MAP.jpg"/>
          <p:cNvPicPr>
            <a:picLocks noChangeAspect="1" noChangeArrowheads="1"/>
          </p:cNvPicPr>
          <p:nvPr/>
        </p:nvPicPr>
        <p:blipFill>
          <a:blip r:embed="rId3" cstate="print"/>
          <a:srcRect/>
          <a:stretch>
            <a:fillRect/>
          </a:stretch>
        </p:blipFill>
        <p:spPr bwMode="auto">
          <a:xfrm>
            <a:off x="3729318" y="2286632"/>
            <a:ext cx="4124747" cy="3858634"/>
          </a:xfrm>
          <a:prstGeom prst="rect">
            <a:avLst/>
          </a:prstGeom>
          <a:noFill/>
        </p:spPr>
      </p:pic>
      <p:sp>
        <p:nvSpPr>
          <p:cNvPr id="5" name="Rectangle 4"/>
          <p:cNvSpPr/>
          <p:nvPr/>
        </p:nvSpPr>
        <p:spPr>
          <a:xfrm>
            <a:off x="7506871" y="5417387"/>
            <a:ext cx="2682080" cy="646331"/>
          </a:xfrm>
          <a:prstGeom prst="rect">
            <a:avLst/>
          </a:prstGeom>
        </p:spPr>
        <p:txBody>
          <a:bodyPr wrap="none">
            <a:spAutoFit/>
          </a:bodyPr>
          <a:lstStyle/>
          <a:p>
            <a:pPr algn="ctr"/>
            <a:r>
              <a:rPr lang="el-GR" i="1" dirty="0"/>
              <a:t>Πεδίο </a:t>
            </a:r>
            <a:r>
              <a:rPr lang="el-GR" i="1" dirty="0" err="1"/>
              <a:t>τεκτιτών</a:t>
            </a:r>
            <a:r>
              <a:rPr lang="el-GR" i="1" dirty="0"/>
              <a:t> Ινδονησίας</a:t>
            </a:r>
          </a:p>
          <a:p>
            <a:pPr algn="ctr"/>
            <a:r>
              <a:rPr lang="el-GR" i="1" dirty="0"/>
              <a:t>(0.8 </a:t>
            </a:r>
            <a:r>
              <a:rPr lang="el-GR" i="1" dirty="0" err="1"/>
              <a:t>εκατομύρια</a:t>
            </a:r>
            <a:r>
              <a:rPr lang="el-GR" i="1" dirty="0"/>
              <a:t> έτη) </a:t>
            </a:r>
          </a:p>
        </p:txBody>
      </p:sp>
      <p:sp>
        <p:nvSpPr>
          <p:cNvPr id="6" name="Rectangle 5"/>
          <p:cNvSpPr/>
          <p:nvPr/>
        </p:nvSpPr>
        <p:spPr>
          <a:xfrm>
            <a:off x="9207951" y="3846617"/>
            <a:ext cx="1380314" cy="369332"/>
          </a:xfrm>
          <a:prstGeom prst="rect">
            <a:avLst/>
          </a:prstGeom>
        </p:spPr>
        <p:txBody>
          <a:bodyPr wrap="none">
            <a:spAutoFit/>
          </a:bodyPr>
          <a:lstStyle/>
          <a:p>
            <a:r>
              <a:rPr lang="el-GR" dirty="0" err="1"/>
              <a:t>Αυστραλίτης</a:t>
            </a:r>
            <a:endParaRPr lang="el-GR" dirty="0"/>
          </a:p>
        </p:txBody>
      </p:sp>
      <p:sp>
        <p:nvSpPr>
          <p:cNvPr id="8" name="Title 1"/>
          <p:cNvSpPr>
            <a:spLocks noGrp="1"/>
          </p:cNvSpPr>
          <p:nvPr>
            <p:ph type="title"/>
          </p:nvPr>
        </p:nvSpPr>
        <p:spPr/>
        <p:txBody>
          <a:bodyPr/>
          <a:lstStyle/>
          <a:p>
            <a:r>
              <a:rPr lang="el-GR" dirty="0"/>
              <a:t>ΜΕΤΕΩΡΙΤΕΣ</a:t>
            </a:r>
            <a:endParaRPr lang="en-US" dirty="0"/>
          </a:p>
        </p:txBody>
      </p:sp>
    </p:spTree>
    <p:extLst>
      <p:ext uri="{BB962C8B-B14F-4D97-AF65-F5344CB8AC3E}">
        <p14:creationId xmlns:p14="http://schemas.microsoft.com/office/powerpoint/2010/main" val="308328196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2" descr="http://www.scielo.org.mx/img/revistas/geoint/v50n1/a9f1.jpg"/>
          <p:cNvPicPr>
            <a:picLocks noChangeAspect="1" noChangeArrowheads="1"/>
          </p:cNvPicPr>
          <p:nvPr/>
        </p:nvPicPr>
        <p:blipFill>
          <a:blip r:embed="rId2" cstate="print"/>
          <a:srcRect l="25095"/>
          <a:stretch>
            <a:fillRect/>
          </a:stretch>
        </p:blipFill>
        <p:spPr bwMode="auto">
          <a:xfrm>
            <a:off x="3111659" y="1772627"/>
            <a:ext cx="5536438" cy="4488323"/>
          </a:xfrm>
          <a:prstGeom prst="rect">
            <a:avLst/>
          </a:prstGeom>
          <a:noFill/>
          <a:ln w="9525">
            <a:noFill/>
            <a:miter lim="800000"/>
            <a:headEnd/>
            <a:tailEnd/>
          </a:ln>
        </p:spPr>
      </p:pic>
      <p:sp>
        <p:nvSpPr>
          <p:cNvPr id="49157" name="Rectangle 9"/>
          <p:cNvSpPr>
            <a:spLocks noChangeArrowheads="1"/>
          </p:cNvSpPr>
          <p:nvPr/>
        </p:nvSpPr>
        <p:spPr bwMode="auto">
          <a:xfrm>
            <a:off x="9192246" y="5663863"/>
            <a:ext cx="2733954" cy="307777"/>
          </a:xfrm>
          <a:prstGeom prst="rect">
            <a:avLst/>
          </a:prstGeom>
          <a:noFill/>
          <a:ln w="9525">
            <a:noFill/>
            <a:miter lim="800000"/>
            <a:headEnd/>
            <a:tailEnd/>
          </a:ln>
        </p:spPr>
        <p:txBody>
          <a:bodyPr wrap="none">
            <a:spAutoFit/>
          </a:bodyPr>
          <a:lstStyle/>
          <a:p>
            <a:r>
              <a:rPr lang="en-US" sz="1400" b="1" i="1" dirty="0"/>
              <a:t>J</a:t>
            </a:r>
            <a:r>
              <a:rPr lang="el-GR" sz="1400" b="1" i="1" dirty="0"/>
              <a:t>.</a:t>
            </a:r>
            <a:r>
              <a:rPr lang="en-US" sz="1400" b="1" i="1" dirty="0"/>
              <a:t> </a:t>
            </a:r>
            <a:r>
              <a:rPr lang="en-US" sz="1400" b="1" i="1" dirty="0" err="1"/>
              <a:t>Urrutia–Fucugauchi</a:t>
            </a:r>
            <a:r>
              <a:rPr lang="el-GR" sz="1400" b="1" i="1" dirty="0"/>
              <a:t> </a:t>
            </a:r>
            <a:r>
              <a:rPr lang="en-US" sz="1400" b="1" i="1" dirty="0"/>
              <a:t>et al. (2011)</a:t>
            </a:r>
            <a:endParaRPr lang="en-US" sz="1400" i="1" dirty="0"/>
          </a:p>
        </p:txBody>
      </p:sp>
      <p:sp>
        <p:nvSpPr>
          <p:cNvPr id="6" name="Rectangle 5"/>
          <p:cNvSpPr/>
          <p:nvPr/>
        </p:nvSpPr>
        <p:spPr>
          <a:xfrm>
            <a:off x="2567510" y="1210617"/>
            <a:ext cx="6624736" cy="461665"/>
          </a:xfrm>
          <a:prstGeom prst="rect">
            <a:avLst/>
          </a:prstGeom>
        </p:spPr>
        <p:txBody>
          <a:bodyPr wrap="square">
            <a:spAutoFit/>
          </a:bodyPr>
          <a:lstStyle/>
          <a:p>
            <a:pPr algn="ctr" eaLnBrk="0" hangingPunct="0">
              <a:defRPr/>
            </a:pPr>
            <a:r>
              <a:rPr lang="el-GR" sz="2400" b="1" i="1" dirty="0"/>
              <a:t>Χαρτογράφηση θέσης σύγκρουσης μετεωρίτη</a:t>
            </a:r>
            <a:endParaRPr lang="el-GR" sz="2400" b="1" dirty="0"/>
          </a:p>
        </p:txBody>
      </p:sp>
      <p:sp>
        <p:nvSpPr>
          <p:cNvPr id="8" name="Title 1"/>
          <p:cNvSpPr>
            <a:spLocks noGrp="1"/>
          </p:cNvSpPr>
          <p:nvPr>
            <p:ph type="title"/>
          </p:nvPr>
        </p:nvSpPr>
        <p:spPr/>
        <p:txBody>
          <a:bodyPr/>
          <a:lstStyle/>
          <a:p>
            <a:r>
              <a:rPr lang="el-GR" dirty="0"/>
              <a:t>ΜΕΤΕΩΡΙΤΕΣ</a:t>
            </a:r>
            <a:endParaRPr lang="en-US" dirty="0"/>
          </a:p>
        </p:txBody>
      </p:sp>
    </p:spTree>
    <p:extLst>
      <p:ext uri="{BB962C8B-B14F-4D97-AF65-F5344CB8AC3E}">
        <p14:creationId xmlns:p14="http://schemas.microsoft.com/office/powerpoint/2010/main" val="186835526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79643" y="1229363"/>
            <a:ext cx="6624736" cy="461665"/>
          </a:xfrm>
          <a:prstGeom prst="rect">
            <a:avLst/>
          </a:prstGeom>
        </p:spPr>
        <p:txBody>
          <a:bodyPr wrap="square">
            <a:spAutoFit/>
          </a:bodyPr>
          <a:lstStyle/>
          <a:p>
            <a:pPr algn="ctr" eaLnBrk="0" hangingPunct="0">
              <a:defRPr/>
            </a:pPr>
            <a:r>
              <a:rPr lang="el-GR" sz="2400" b="1" i="1" dirty="0"/>
              <a:t>Χαρτογράφηση θέσης σύγκρουσης μετεωρίτη</a:t>
            </a:r>
            <a:endParaRPr lang="el-GR" sz="2400" b="1" dirty="0"/>
          </a:p>
        </p:txBody>
      </p:sp>
      <p:pic>
        <p:nvPicPr>
          <p:cNvPr id="8" name="Picture 4" descr="http://www.scielo.org.mx/img/revistas/geoint/v50n1/a9f3.jpg"/>
          <p:cNvPicPr>
            <a:picLocks noChangeAspect="1" noChangeArrowheads="1"/>
          </p:cNvPicPr>
          <p:nvPr/>
        </p:nvPicPr>
        <p:blipFill>
          <a:blip r:embed="rId2" cstate="print"/>
          <a:srcRect b="17944"/>
          <a:stretch>
            <a:fillRect/>
          </a:stretch>
        </p:blipFill>
        <p:spPr bwMode="auto">
          <a:xfrm>
            <a:off x="2185951" y="1621224"/>
            <a:ext cx="7078541" cy="4515335"/>
          </a:xfrm>
          <a:prstGeom prst="rect">
            <a:avLst/>
          </a:prstGeom>
          <a:noFill/>
          <a:ln w="9525">
            <a:noFill/>
            <a:miter lim="800000"/>
            <a:headEnd/>
            <a:tailEnd/>
          </a:ln>
        </p:spPr>
      </p:pic>
      <p:pic>
        <p:nvPicPr>
          <p:cNvPr id="10" name="Picture 2" descr="http://www.scielo.org.mx/img/revistas/geoint/v50n1/a9f2.jpg"/>
          <p:cNvPicPr>
            <a:picLocks noChangeAspect="1" noChangeArrowheads="1"/>
          </p:cNvPicPr>
          <p:nvPr/>
        </p:nvPicPr>
        <p:blipFill>
          <a:blip r:embed="rId3" cstate="print"/>
          <a:srcRect r="37692"/>
          <a:stretch>
            <a:fillRect/>
          </a:stretch>
        </p:blipFill>
        <p:spPr bwMode="auto">
          <a:xfrm>
            <a:off x="3462513" y="1643753"/>
            <a:ext cx="4525415" cy="4470276"/>
          </a:xfrm>
          <a:prstGeom prst="rect">
            <a:avLst/>
          </a:prstGeom>
          <a:noFill/>
          <a:ln w="9525">
            <a:noFill/>
            <a:miter lim="800000"/>
            <a:headEnd/>
            <a:tailEnd/>
          </a:ln>
        </p:spPr>
      </p:pic>
      <p:sp>
        <p:nvSpPr>
          <p:cNvPr id="11" name="Rectangle 10"/>
          <p:cNvSpPr>
            <a:spLocks noChangeArrowheads="1"/>
          </p:cNvSpPr>
          <p:nvPr/>
        </p:nvSpPr>
        <p:spPr bwMode="auto">
          <a:xfrm>
            <a:off x="8071922" y="6151346"/>
            <a:ext cx="2385140" cy="276999"/>
          </a:xfrm>
          <a:prstGeom prst="rect">
            <a:avLst/>
          </a:prstGeom>
          <a:noFill/>
          <a:ln w="9525">
            <a:noFill/>
            <a:miter lim="800000"/>
            <a:headEnd/>
            <a:tailEnd/>
          </a:ln>
        </p:spPr>
        <p:txBody>
          <a:bodyPr wrap="none">
            <a:spAutoFit/>
          </a:bodyPr>
          <a:lstStyle/>
          <a:p>
            <a:r>
              <a:rPr lang="en-US" sz="1200" b="1" i="1" dirty="0"/>
              <a:t>J</a:t>
            </a:r>
            <a:r>
              <a:rPr lang="el-GR" sz="1200" b="1" i="1" dirty="0"/>
              <a:t>.</a:t>
            </a:r>
            <a:r>
              <a:rPr lang="en-US" sz="1200" b="1" i="1" dirty="0"/>
              <a:t> </a:t>
            </a:r>
            <a:r>
              <a:rPr lang="en-US" sz="1200" b="1" i="1" dirty="0" err="1"/>
              <a:t>Urrutia–Fucugauchi</a:t>
            </a:r>
            <a:r>
              <a:rPr lang="el-GR" sz="1200" b="1" i="1" dirty="0"/>
              <a:t> </a:t>
            </a:r>
            <a:r>
              <a:rPr lang="en-US" sz="1200" b="1" i="1" dirty="0"/>
              <a:t>et al. (2008)</a:t>
            </a:r>
            <a:endParaRPr lang="en-US" sz="1200" i="1" dirty="0"/>
          </a:p>
        </p:txBody>
      </p:sp>
      <p:sp>
        <p:nvSpPr>
          <p:cNvPr id="12" name="Rectangle 11"/>
          <p:cNvSpPr>
            <a:spLocks noChangeArrowheads="1"/>
          </p:cNvSpPr>
          <p:nvPr/>
        </p:nvSpPr>
        <p:spPr bwMode="auto">
          <a:xfrm>
            <a:off x="4149211" y="6020588"/>
            <a:ext cx="1576009" cy="276999"/>
          </a:xfrm>
          <a:prstGeom prst="rect">
            <a:avLst/>
          </a:prstGeom>
          <a:noFill/>
          <a:ln w="9525">
            <a:noFill/>
            <a:miter lim="800000"/>
            <a:headEnd/>
            <a:tailEnd/>
          </a:ln>
        </p:spPr>
        <p:txBody>
          <a:bodyPr wrap="none">
            <a:spAutoFit/>
          </a:bodyPr>
          <a:lstStyle/>
          <a:p>
            <a:r>
              <a:rPr lang="en-US" sz="1200" b="1" i="1" dirty="0" err="1"/>
              <a:t>Sharpton</a:t>
            </a:r>
            <a:r>
              <a:rPr lang="en-US" sz="1200" b="1" i="1" dirty="0"/>
              <a:t> et al. (1993)</a:t>
            </a:r>
            <a:endParaRPr lang="en-US" sz="1200" i="1" dirty="0"/>
          </a:p>
        </p:txBody>
      </p:sp>
      <p:sp>
        <p:nvSpPr>
          <p:cNvPr id="13" name="Oval 12"/>
          <p:cNvSpPr/>
          <p:nvPr/>
        </p:nvSpPr>
        <p:spPr>
          <a:xfrm>
            <a:off x="4343421" y="2560320"/>
            <a:ext cx="1648590" cy="1764254"/>
          </a:xfrm>
          <a:prstGeom prst="ellipse">
            <a:avLst/>
          </a:prstGeom>
          <a:solidFill>
            <a:srgbClr val="FF0000">
              <a:alpha val="44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
          <p:cNvSpPr>
            <a:spLocks noGrp="1"/>
          </p:cNvSpPr>
          <p:nvPr>
            <p:ph type="title"/>
          </p:nvPr>
        </p:nvSpPr>
        <p:spPr/>
        <p:txBody>
          <a:bodyPr/>
          <a:lstStyle/>
          <a:p>
            <a:r>
              <a:rPr lang="el-GR" dirty="0"/>
              <a:t>ΜΕΤΕΩΡΙΤΕΣ</a:t>
            </a:r>
            <a:endParaRPr lang="en-US" dirty="0"/>
          </a:p>
        </p:txBody>
      </p:sp>
    </p:spTree>
    <p:extLst>
      <p:ext uri="{BB962C8B-B14F-4D97-AF65-F5344CB8AC3E}">
        <p14:creationId xmlns:p14="http://schemas.microsoft.com/office/powerpoint/2010/main" val="324051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xit" presetSubtype="0" fill="hold" nodeType="withEffect">
                                  <p:stCondLst>
                                    <p:cond delay="0"/>
                                  </p:stCondLst>
                                  <p:childTnLst>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1"/>
                                        </p:tgtEl>
                                      </p:cBhvr>
                                    </p:animEffect>
                                    <p:set>
                                      <p:cBhvr>
                                        <p:cTn id="13" dur="1" fill="hold">
                                          <p:stCondLst>
                                            <p:cond delay="999"/>
                                          </p:stCondLst>
                                        </p:cTn>
                                        <p:tgtEl>
                                          <p:spTgt spid="1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12"/>
                                        </p:tgtEl>
                                      </p:cBhvr>
                                    </p:animEffect>
                                    <p:set>
                                      <p:cBhvr>
                                        <p:cTn id="16" dur="1" fill="hold">
                                          <p:stCondLst>
                                            <p:cond delay="999"/>
                                          </p:stCondLst>
                                        </p:cTn>
                                        <p:tgtEl>
                                          <p:spTgt spid="12"/>
                                        </p:tgtEl>
                                        <p:attrNameLst>
                                          <p:attrName>style.visibility</p:attrName>
                                        </p:attrNameLst>
                                      </p:cBhvr>
                                      <p:to>
                                        <p:strVal val="hidden"/>
                                      </p:to>
                                    </p:set>
                                  </p:childTnLst>
                                </p:cTn>
                              </p:par>
                              <p:par>
                                <p:cTn id="17" presetID="10" presetClass="entr" presetSubtype="0" fill="hold" grpId="1"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P spid="1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67068" y="1196449"/>
            <a:ext cx="6624736" cy="461665"/>
          </a:xfrm>
          <a:prstGeom prst="rect">
            <a:avLst/>
          </a:prstGeom>
        </p:spPr>
        <p:txBody>
          <a:bodyPr wrap="square">
            <a:spAutoFit/>
          </a:bodyPr>
          <a:lstStyle/>
          <a:p>
            <a:pPr algn="ctr" eaLnBrk="0" hangingPunct="0">
              <a:defRPr/>
            </a:pPr>
            <a:r>
              <a:rPr lang="el-GR" sz="2400" b="1" i="1" dirty="0"/>
              <a:t>Χαρτογράφηση θέσης σύγκρουσης μετεωρίτη</a:t>
            </a:r>
            <a:endParaRPr lang="el-GR" sz="2400" b="1" dirty="0"/>
          </a:p>
        </p:txBody>
      </p:sp>
      <p:sp>
        <p:nvSpPr>
          <p:cNvPr id="14" name="Rectangle 7"/>
          <p:cNvSpPr>
            <a:spLocks noChangeArrowheads="1"/>
          </p:cNvSpPr>
          <p:nvPr/>
        </p:nvSpPr>
        <p:spPr bwMode="auto">
          <a:xfrm>
            <a:off x="7679814" y="5892661"/>
            <a:ext cx="1512530" cy="276999"/>
          </a:xfrm>
          <a:prstGeom prst="rect">
            <a:avLst/>
          </a:prstGeom>
          <a:noFill/>
          <a:ln w="9525">
            <a:noFill/>
            <a:miter lim="800000"/>
            <a:headEnd/>
            <a:tailEnd/>
          </a:ln>
        </p:spPr>
        <p:txBody>
          <a:bodyPr wrap="none">
            <a:spAutoFit/>
          </a:bodyPr>
          <a:lstStyle/>
          <a:p>
            <a:r>
              <a:rPr lang="en-US" sz="1200" b="1" i="1" dirty="0"/>
              <a:t>Connors et al. (1996)</a:t>
            </a:r>
            <a:endParaRPr lang="en-US" sz="1200" i="1" dirty="0"/>
          </a:p>
        </p:txBody>
      </p:sp>
      <p:pic>
        <p:nvPicPr>
          <p:cNvPr id="15" name="Picture 6" descr="http://www.scielo.org.mx/img/revistas/geoint/v50n1/a9f4.jpg"/>
          <p:cNvPicPr>
            <a:picLocks noChangeAspect="1" noChangeArrowheads="1"/>
          </p:cNvPicPr>
          <p:nvPr/>
        </p:nvPicPr>
        <p:blipFill>
          <a:blip r:embed="rId2" cstate="print"/>
          <a:srcRect r="25539"/>
          <a:stretch>
            <a:fillRect/>
          </a:stretch>
        </p:blipFill>
        <p:spPr bwMode="auto">
          <a:xfrm>
            <a:off x="3395327" y="1661010"/>
            <a:ext cx="5347754" cy="4253286"/>
          </a:xfrm>
          <a:prstGeom prst="rect">
            <a:avLst/>
          </a:prstGeom>
          <a:noFill/>
          <a:ln w="9525">
            <a:noFill/>
            <a:miter lim="800000"/>
            <a:headEnd/>
            <a:tailEnd/>
          </a:ln>
        </p:spPr>
      </p:pic>
      <p:sp>
        <p:nvSpPr>
          <p:cNvPr id="16" name="Oval 15"/>
          <p:cNvSpPr/>
          <p:nvPr/>
        </p:nvSpPr>
        <p:spPr>
          <a:xfrm>
            <a:off x="4174454" y="1661010"/>
            <a:ext cx="1921367" cy="1945125"/>
          </a:xfrm>
          <a:prstGeom prst="ellipse">
            <a:avLst/>
          </a:prstGeom>
          <a:solidFill>
            <a:srgbClr val="FF0000">
              <a:alpha val="44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674" name="Picture 2" descr="http://miac.uqac.ca/MIAC/mimbral.jpg"/>
          <p:cNvPicPr>
            <a:picLocks noChangeAspect="1" noChangeArrowheads="1"/>
          </p:cNvPicPr>
          <p:nvPr/>
        </p:nvPicPr>
        <p:blipFill>
          <a:blip r:embed="rId3" cstate="print"/>
          <a:srcRect/>
          <a:stretch>
            <a:fillRect/>
          </a:stretch>
        </p:blipFill>
        <p:spPr bwMode="auto">
          <a:xfrm>
            <a:off x="3007428" y="1604336"/>
            <a:ext cx="6884376" cy="4543688"/>
          </a:xfrm>
          <a:prstGeom prst="rect">
            <a:avLst/>
          </a:prstGeom>
          <a:noFill/>
        </p:spPr>
      </p:pic>
      <p:sp>
        <p:nvSpPr>
          <p:cNvPr id="9" name="Title 1"/>
          <p:cNvSpPr>
            <a:spLocks noGrp="1"/>
          </p:cNvSpPr>
          <p:nvPr>
            <p:ph type="title"/>
          </p:nvPr>
        </p:nvSpPr>
        <p:spPr/>
        <p:txBody>
          <a:bodyPr/>
          <a:lstStyle/>
          <a:p>
            <a:r>
              <a:rPr lang="el-GR" dirty="0"/>
              <a:t>ΜΕΤΕΩΡΙΤΕΣ</a:t>
            </a:r>
            <a:endParaRPr lang="en-US" dirty="0"/>
          </a:p>
        </p:txBody>
      </p:sp>
    </p:spTree>
    <p:extLst>
      <p:ext uri="{BB962C8B-B14F-4D97-AF65-F5344CB8AC3E}">
        <p14:creationId xmlns:p14="http://schemas.microsoft.com/office/powerpoint/2010/main" val="54442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74"/>
                                        </p:tgtEl>
                                        <p:attrNameLst>
                                          <p:attrName>style.visibility</p:attrName>
                                        </p:attrNameLst>
                                      </p:cBhvr>
                                      <p:to>
                                        <p:strVal val="visible"/>
                                      </p:to>
                                    </p:set>
                                    <p:animEffect transition="in" filter="fade">
                                      <p:cBhvr>
                                        <p:cTn id="12" dur="1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t1.gstatic.com/images?q=tbn:ANd9GcSgXCr-rueQypVWtm6AfjJZyIm4hObRB7sFE83LVQXSVZiRAvCXGA"/>
          <p:cNvPicPr>
            <a:picLocks noChangeAspect="1" noChangeArrowheads="1"/>
          </p:cNvPicPr>
          <p:nvPr/>
        </p:nvPicPr>
        <p:blipFill>
          <a:blip r:embed="rId2" cstate="print"/>
          <a:srcRect/>
          <a:stretch>
            <a:fillRect/>
          </a:stretch>
        </p:blipFill>
        <p:spPr bwMode="auto">
          <a:xfrm>
            <a:off x="1997964" y="2711825"/>
            <a:ext cx="1318735" cy="1089158"/>
          </a:xfrm>
          <a:prstGeom prst="rect">
            <a:avLst/>
          </a:prstGeom>
          <a:noFill/>
        </p:spPr>
      </p:pic>
      <p:sp>
        <p:nvSpPr>
          <p:cNvPr id="21507" name="4 - Ορθογώνιο"/>
          <p:cNvSpPr>
            <a:spLocks noChangeArrowheads="1"/>
          </p:cNvSpPr>
          <p:nvPr/>
        </p:nvSpPr>
        <p:spPr bwMode="auto">
          <a:xfrm>
            <a:off x="5124887" y="1225137"/>
            <a:ext cx="5500688" cy="2031325"/>
          </a:xfrm>
          <a:prstGeom prst="rect">
            <a:avLst/>
          </a:prstGeom>
          <a:noFill/>
          <a:ln w="9525">
            <a:noFill/>
            <a:miter lim="800000"/>
            <a:headEnd/>
            <a:tailEnd/>
          </a:ln>
        </p:spPr>
        <p:txBody>
          <a:bodyPr wrap="square">
            <a:spAutoFit/>
          </a:bodyPr>
          <a:lstStyle/>
          <a:p>
            <a:pPr algn="just">
              <a:defRPr/>
            </a:pPr>
            <a:endParaRPr lang="el-GR" dirty="0"/>
          </a:p>
          <a:p>
            <a:pPr algn="just">
              <a:defRPr/>
            </a:pPr>
            <a:r>
              <a:rPr lang="el-GR" dirty="0"/>
              <a:t>Πως συνδέονται με το εσωτερικό της Γης;</a:t>
            </a:r>
          </a:p>
          <a:p>
            <a:pPr algn="just">
              <a:defRPr/>
            </a:pPr>
            <a:endParaRPr lang="el-GR" dirty="0"/>
          </a:p>
          <a:p>
            <a:pPr algn="just">
              <a:defRPr/>
            </a:pPr>
            <a:endParaRPr lang="el-GR" dirty="0"/>
          </a:p>
          <a:p>
            <a:pPr algn="just">
              <a:defRPr/>
            </a:pPr>
            <a:endParaRPr lang="el-GR" dirty="0"/>
          </a:p>
          <a:p>
            <a:pPr algn="just">
              <a:defRPr/>
            </a:pPr>
            <a:endParaRPr lang="el-GR" dirty="0"/>
          </a:p>
          <a:p>
            <a:pPr algn="just">
              <a:defRPr/>
            </a:pPr>
            <a:endParaRPr lang="el-GR" dirty="0"/>
          </a:p>
        </p:txBody>
      </p:sp>
      <p:pic>
        <p:nvPicPr>
          <p:cNvPr id="8" name="Picture 4" descr="http://t0.gstatic.com/images?q=tbn:ANd9GcQ0EPqZRM2jhGHBY2JjnFns1W9hCGLpN3j1TTN1V65sdDB6bbj_tw"/>
          <p:cNvPicPr>
            <a:picLocks noChangeAspect="1" noChangeArrowheads="1"/>
          </p:cNvPicPr>
          <p:nvPr/>
        </p:nvPicPr>
        <p:blipFill>
          <a:blip r:embed="rId3" cstate="print">
            <a:lum bright="12000" contrast="70000"/>
          </a:blip>
          <a:srcRect/>
          <a:stretch>
            <a:fillRect/>
          </a:stretch>
        </p:blipFill>
        <p:spPr bwMode="auto">
          <a:xfrm>
            <a:off x="594315" y="2927849"/>
            <a:ext cx="1534323" cy="1008112"/>
          </a:xfrm>
          <a:prstGeom prst="rect">
            <a:avLst/>
          </a:prstGeom>
          <a:noFill/>
        </p:spPr>
      </p:pic>
      <p:pic>
        <p:nvPicPr>
          <p:cNvPr id="9" name="Picture 2" descr="http://t1.gstatic.com/images?q=tbn:ANd9GcRX0OKQ6ziOInBMUhZUbNDTQtdf5Ak-cXT7rpFQLSrQDX3b50Qm"/>
          <p:cNvPicPr>
            <a:picLocks noChangeAspect="1" noChangeArrowheads="1"/>
          </p:cNvPicPr>
          <p:nvPr/>
        </p:nvPicPr>
        <p:blipFill>
          <a:blip r:embed="rId4" cstate="print"/>
          <a:srcRect/>
          <a:stretch>
            <a:fillRect/>
          </a:stretch>
        </p:blipFill>
        <p:spPr bwMode="auto">
          <a:xfrm>
            <a:off x="845835" y="1415681"/>
            <a:ext cx="1519072" cy="1440160"/>
          </a:xfrm>
          <a:prstGeom prst="rect">
            <a:avLst/>
          </a:prstGeom>
          <a:noFill/>
        </p:spPr>
      </p:pic>
      <p:pic>
        <p:nvPicPr>
          <p:cNvPr id="10" name="Picture 9" descr="Sx9.10.jpg"/>
          <p:cNvPicPr>
            <a:picLocks noChangeAspect="1"/>
          </p:cNvPicPr>
          <p:nvPr/>
        </p:nvPicPr>
        <p:blipFill>
          <a:blip r:embed="rId5" cstate="print"/>
          <a:stretch>
            <a:fillRect/>
          </a:stretch>
        </p:blipFill>
        <p:spPr>
          <a:xfrm>
            <a:off x="2535056" y="3540742"/>
            <a:ext cx="2340736" cy="2808312"/>
          </a:xfrm>
          <a:prstGeom prst="rect">
            <a:avLst/>
          </a:prstGeom>
        </p:spPr>
      </p:pic>
      <p:sp>
        <p:nvSpPr>
          <p:cNvPr id="11" name="Rectangle 10"/>
          <p:cNvSpPr/>
          <p:nvPr/>
        </p:nvSpPr>
        <p:spPr>
          <a:xfrm>
            <a:off x="4468828" y="2138990"/>
            <a:ext cx="5904656" cy="1661993"/>
          </a:xfrm>
          <a:prstGeom prst="rect">
            <a:avLst/>
          </a:prstGeom>
        </p:spPr>
        <p:txBody>
          <a:bodyPr wrap="square">
            <a:spAutoFit/>
          </a:bodyPr>
          <a:lstStyle/>
          <a:p>
            <a:r>
              <a:rPr lang="el-GR" i="1" dirty="0"/>
              <a:t>Σεισμολογία: </a:t>
            </a:r>
          </a:p>
          <a:p>
            <a:r>
              <a:rPr lang="el-GR" dirty="0"/>
              <a:t>Υγρός πυρήνας με ακτίνα περίπου τη μισή της Γης</a:t>
            </a:r>
          </a:p>
          <a:p>
            <a:endParaRPr lang="el-GR" dirty="0"/>
          </a:p>
          <a:p>
            <a:r>
              <a:rPr lang="el-GR" dirty="0"/>
              <a:t>Ροπή αδράνειας ομογενούς σφαίρας: </a:t>
            </a:r>
            <a:r>
              <a:rPr lang="el-GR" b="1" dirty="0"/>
              <a:t>0.4Μ</a:t>
            </a:r>
            <a:r>
              <a:rPr lang="en-US" b="1" dirty="0"/>
              <a:t>R</a:t>
            </a:r>
            <a:r>
              <a:rPr lang="en-US" b="1" baseline="30000" dirty="0"/>
              <a:t>2</a:t>
            </a:r>
          </a:p>
          <a:p>
            <a:endParaRPr lang="en-US" baseline="30000" dirty="0"/>
          </a:p>
          <a:p>
            <a:r>
              <a:rPr lang="el-GR" dirty="0"/>
              <a:t>Ροπή αδράνειας Γης: </a:t>
            </a:r>
            <a:r>
              <a:rPr lang="el-GR" b="1" dirty="0"/>
              <a:t>0.33Μ</a:t>
            </a:r>
            <a:r>
              <a:rPr lang="en-US" b="1" dirty="0"/>
              <a:t>R</a:t>
            </a:r>
            <a:r>
              <a:rPr lang="en-US" b="1" baseline="30000" dirty="0"/>
              <a:t>2</a:t>
            </a:r>
            <a:r>
              <a:rPr lang="el-GR" b="1" baseline="30000" dirty="0"/>
              <a:t> </a:t>
            </a:r>
            <a:r>
              <a:rPr lang="el-GR" dirty="0">
                <a:sym typeface="Wingdings" pitchFamily="2" charset="2"/>
              </a:rPr>
              <a:t></a:t>
            </a:r>
            <a:r>
              <a:rPr lang="en-US" dirty="0">
                <a:sym typeface="Wingdings" pitchFamily="2" charset="2"/>
              </a:rPr>
              <a:t> </a:t>
            </a:r>
            <a:r>
              <a:rPr lang="el-GR" b="1" dirty="0">
                <a:sym typeface="Wingdings" pitchFamily="2" charset="2"/>
              </a:rPr>
              <a:t>ρ</a:t>
            </a:r>
            <a:r>
              <a:rPr lang="el-GR" b="1" baseline="-25000" dirty="0">
                <a:sym typeface="Wingdings" pitchFamily="2" charset="2"/>
              </a:rPr>
              <a:t>π</a:t>
            </a:r>
            <a:r>
              <a:rPr lang="el-GR" b="1" dirty="0">
                <a:sym typeface="Wingdings" pitchFamily="2" charset="2"/>
              </a:rPr>
              <a:t>~3ρ</a:t>
            </a:r>
            <a:r>
              <a:rPr lang="el-GR" b="1" baseline="-25000" dirty="0">
                <a:sym typeface="Wingdings" pitchFamily="2" charset="2"/>
              </a:rPr>
              <a:t>μ</a:t>
            </a:r>
            <a:r>
              <a:rPr lang="el-GR" b="1" dirty="0">
                <a:sym typeface="Wingdings" pitchFamily="2" charset="2"/>
              </a:rPr>
              <a:t>~12.4</a:t>
            </a:r>
            <a:r>
              <a:rPr lang="en-US" b="1" dirty="0" err="1">
                <a:sym typeface="Wingdings" pitchFamily="2" charset="2"/>
              </a:rPr>
              <a:t>gr</a:t>
            </a:r>
            <a:r>
              <a:rPr lang="en-US" b="1" dirty="0">
                <a:sym typeface="Wingdings" pitchFamily="2" charset="2"/>
              </a:rPr>
              <a:t>/cm</a:t>
            </a:r>
            <a:r>
              <a:rPr lang="en-US" b="1" baseline="30000" dirty="0">
                <a:sym typeface="Wingdings" pitchFamily="2" charset="2"/>
              </a:rPr>
              <a:t>3</a:t>
            </a:r>
            <a:endParaRPr lang="en-US" b="1" baseline="30000" dirty="0"/>
          </a:p>
        </p:txBody>
      </p:sp>
      <p:sp>
        <p:nvSpPr>
          <p:cNvPr id="12" name="Rectangle 11"/>
          <p:cNvSpPr/>
          <p:nvPr/>
        </p:nvSpPr>
        <p:spPr>
          <a:xfrm>
            <a:off x="5231904" y="3861048"/>
            <a:ext cx="4104456" cy="2308324"/>
          </a:xfrm>
          <a:prstGeom prst="rect">
            <a:avLst/>
          </a:prstGeom>
        </p:spPr>
        <p:txBody>
          <a:bodyPr wrap="square">
            <a:spAutoFit/>
          </a:bodyPr>
          <a:lstStyle/>
          <a:p>
            <a:pPr algn="ctr"/>
            <a:r>
              <a:rPr lang="el-GR" sz="2400" b="1" i="1" dirty="0"/>
              <a:t>Συμπέρασμα:</a:t>
            </a:r>
          </a:p>
          <a:p>
            <a:pPr algn="ctr"/>
            <a:r>
              <a:rPr lang="el-GR" sz="2400" b="1" i="1" dirty="0"/>
              <a:t>Χρειαζόμαστε ένα άφθονο, υψηλής πυκνότητας υλικό για τον πυρήνα της Γης</a:t>
            </a:r>
          </a:p>
          <a:p>
            <a:pPr algn="ctr"/>
            <a:endParaRPr lang="el-GR" sz="2400" b="1" i="1" dirty="0"/>
          </a:p>
          <a:p>
            <a:pPr algn="ctr"/>
            <a:r>
              <a:rPr lang="el-GR" sz="2400" b="1" i="1" dirty="0"/>
              <a:t>ΣΙΔΗΡΟΣ!!!</a:t>
            </a:r>
            <a:endParaRPr lang="en-US" sz="2400" b="1" dirty="0"/>
          </a:p>
        </p:txBody>
      </p:sp>
      <p:pic>
        <p:nvPicPr>
          <p:cNvPr id="13" name="Picture 6" descr="Sx7.8.jpg"/>
          <p:cNvPicPr>
            <a:picLocks noChangeAspect="1"/>
          </p:cNvPicPr>
          <p:nvPr/>
        </p:nvPicPr>
        <p:blipFill>
          <a:blip r:embed="rId6" cstate="print"/>
          <a:srcRect/>
          <a:stretch>
            <a:fillRect/>
          </a:stretch>
        </p:blipFill>
        <p:spPr bwMode="auto">
          <a:xfrm>
            <a:off x="5231904" y="4026312"/>
            <a:ext cx="4489030" cy="2143060"/>
          </a:xfrm>
          <a:prstGeom prst="rect">
            <a:avLst/>
          </a:prstGeom>
          <a:noFill/>
          <a:ln w="9525">
            <a:noFill/>
            <a:miter lim="800000"/>
            <a:headEnd/>
            <a:tailEnd/>
          </a:ln>
        </p:spPr>
      </p:pic>
      <p:sp>
        <p:nvSpPr>
          <p:cNvPr id="14" name="Title 1"/>
          <p:cNvSpPr>
            <a:spLocks noGrp="1"/>
          </p:cNvSpPr>
          <p:nvPr>
            <p:ph type="title"/>
          </p:nvPr>
        </p:nvSpPr>
        <p:spPr/>
        <p:txBody>
          <a:bodyPr/>
          <a:lstStyle/>
          <a:p>
            <a:r>
              <a:rPr lang="el-GR" dirty="0"/>
              <a:t>ΜΕΤΕΩΡΙΤΕΣ</a:t>
            </a:r>
            <a:endParaRPr lang="en-US" dirty="0"/>
          </a:p>
        </p:txBody>
      </p:sp>
    </p:spTree>
    <p:extLst>
      <p:ext uri="{BB962C8B-B14F-4D97-AF65-F5344CB8AC3E}">
        <p14:creationId xmlns:p14="http://schemas.microsoft.com/office/powerpoint/2010/main" val="339612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Sx2.3.jpg"/>
          <p:cNvPicPr>
            <a:picLocks noChangeAspect="1"/>
          </p:cNvPicPr>
          <p:nvPr/>
        </p:nvPicPr>
        <p:blipFill>
          <a:blip r:embed="rId2" cstate="print"/>
          <a:srcRect/>
          <a:stretch>
            <a:fillRect/>
          </a:stretch>
        </p:blipFill>
        <p:spPr bwMode="auto">
          <a:xfrm>
            <a:off x="4923228" y="1889408"/>
            <a:ext cx="3661375" cy="4226513"/>
          </a:xfrm>
          <a:prstGeom prst="rect">
            <a:avLst/>
          </a:prstGeom>
          <a:noFill/>
          <a:ln w="63500">
            <a:noFill/>
            <a:miter lim="800000"/>
            <a:headEnd/>
            <a:tailEnd/>
          </a:ln>
        </p:spPr>
      </p:pic>
      <p:pic>
        <p:nvPicPr>
          <p:cNvPr id="7" name="Picture 6" descr="http://t1.gstatic.com/images?q=tbn:ANd9GcSgXCr-rueQypVWtm6AfjJZyIm4hObRB7sFE83LVQXSVZiRAvCXGA"/>
          <p:cNvPicPr>
            <a:picLocks noChangeAspect="1" noChangeArrowheads="1"/>
          </p:cNvPicPr>
          <p:nvPr/>
        </p:nvPicPr>
        <p:blipFill>
          <a:blip r:embed="rId3" cstate="print"/>
          <a:srcRect/>
          <a:stretch>
            <a:fillRect/>
          </a:stretch>
        </p:blipFill>
        <p:spPr bwMode="auto">
          <a:xfrm>
            <a:off x="2690981" y="2681496"/>
            <a:ext cx="1318735" cy="1089158"/>
          </a:xfrm>
          <a:prstGeom prst="rect">
            <a:avLst/>
          </a:prstGeom>
          <a:noFill/>
        </p:spPr>
      </p:pic>
      <p:sp>
        <p:nvSpPr>
          <p:cNvPr id="21507" name="4 - Ορθογώνιο"/>
          <p:cNvSpPr>
            <a:spLocks noChangeArrowheads="1"/>
          </p:cNvSpPr>
          <p:nvPr/>
        </p:nvSpPr>
        <p:spPr bwMode="auto">
          <a:xfrm>
            <a:off x="4949219" y="1089769"/>
            <a:ext cx="5500688" cy="2031325"/>
          </a:xfrm>
          <a:prstGeom prst="rect">
            <a:avLst/>
          </a:prstGeom>
          <a:noFill/>
          <a:ln w="9525">
            <a:noFill/>
            <a:miter lim="800000"/>
            <a:headEnd/>
            <a:tailEnd/>
          </a:ln>
        </p:spPr>
        <p:txBody>
          <a:bodyPr wrap="square">
            <a:spAutoFit/>
          </a:bodyPr>
          <a:lstStyle/>
          <a:p>
            <a:pPr algn="just">
              <a:defRPr/>
            </a:pPr>
            <a:endParaRPr lang="el-GR" dirty="0"/>
          </a:p>
          <a:p>
            <a:pPr algn="just">
              <a:defRPr/>
            </a:pPr>
            <a:r>
              <a:rPr lang="el-GR" dirty="0"/>
              <a:t>Πως συνδέονται με το εσωτερικό της Γης;</a:t>
            </a:r>
          </a:p>
          <a:p>
            <a:pPr algn="just">
              <a:defRPr/>
            </a:pPr>
            <a:endParaRPr lang="el-GR" dirty="0"/>
          </a:p>
          <a:p>
            <a:pPr algn="just">
              <a:defRPr/>
            </a:pPr>
            <a:endParaRPr lang="el-GR" dirty="0"/>
          </a:p>
          <a:p>
            <a:pPr algn="just">
              <a:defRPr/>
            </a:pPr>
            <a:endParaRPr lang="el-GR" dirty="0"/>
          </a:p>
          <a:p>
            <a:pPr algn="just">
              <a:defRPr/>
            </a:pPr>
            <a:endParaRPr lang="el-GR" dirty="0"/>
          </a:p>
          <a:p>
            <a:pPr algn="just">
              <a:defRPr/>
            </a:pPr>
            <a:endParaRPr lang="el-GR" dirty="0"/>
          </a:p>
        </p:txBody>
      </p:sp>
      <p:pic>
        <p:nvPicPr>
          <p:cNvPr id="8" name="Picture 4" descr="http://t0.gstatic.com/images?q=tbn:ANd9GcQ0EPqZRM2jhGHBY2JjnFns1W9hCGLpN3j1TTN1V65sdDB6bbj_tw"/>
          <p:cNvPicPr>
            <a:picLocks noChangeAspect="1" noChangeArrowheads="1"/>
          </p:cNvPicPr>
          <p:nvPr/>
        </p:nvPicPr>
        <p:blipFill>
          <a:blip r:embed="rId4" cstate="print">
            <a:lum bright="12000" contrast="70000"/>
          </a:blip>
          <a:srcRect/>
          <a:stretch>
            <a:fillRect/>
          </a:stretch>
        </p:blipFill>
        <p:spPr bwMode="auto">
          <a:xfrm>
            <a:off x="1287332" y="2897520"/>
            <a:ext cx="1534323" cy="1008112"/>
          </a:xfrm>
          <a:prstGeom prst="rect">
            <a:avLst/>
          </a:prstGeom>
          <a:noFill/>
        </p:spPr>
      </p:pic>
      <p:pic>
        <p:nvPicPr>
          <p:cNvPr id="9" name="Picture 2" descr="http://t1.gstatic.com/images?q=tbn:ANd9GcRX0OKQ6ziOInBMUhZUbNDTQtdf5Ak-cXT7rpFQLSrQDX3b50Qm"/>
          <p:cNvPicPr>
            <a:picLocks noChangeAspect="1" noChangeArrowheads="1"/>
          </p:cNvPicPr>
          <p:nvPr/>
        </p:nvPicPr>
        <p:blipFill>
          <a:blip r:embed="rId5" cstate="print"/>
          <a:srcRect/>
          <a:stretch>
            <a:fillRect/>
          </a:stretch>
        </p:blipFill>
        <p:spPr bwMode="auto">
          <a:xfrm>
            <a:off x="1538852" y="1385352"/>
            <a:ext cx="1519072" cy="1440160"/>
          </a:xfrm>
          <a:prstGeom prst="rect">
            <a:avLst/>
          </a:prstGeom>
          <a:noFill/>
        </p:spPr>
      </p:pic>
      <p:sp>
        <p:nvSpPr>
          <p:cNvPr id="10" name="Title 1"/>
          <p:cNvSpPr>
            <a:spLocks noGrp="1"/>
          </p:cNvSpPr>
          <p:nvPr>
            <p:ph type="title"/>
          </p:nvPr>
        </p:nvSpPr>
        <p:spPr/>
        <p:txBody>
          <a:bodyPr/>
          <a:lstStyle/>
          <a:p>
            <a:r>
              <a:rPr lang="el-GR" dirty="0"/>
              <a:t>ΜΕΤΕΩΡΙΤΕΣ</a:t>
            </a:r>
            <a:endParaRPr lang="en-US" dirty="0"/>
          </a:p>
        </p:txBody>
      </p:sp>
      <p:sp>
        <p:nvSpPr>
          <p:cNvPr id="11" name="Rectangle 10"/>
          <p:cNvSpPr/>
          <p:nvPr/>
        </p:nvSpPr>
        <p:spPr>
          <a:xfrm>
            <a:off x="7009174" y="5869700"/>
            <a:ext cx="1872629" cy="246221"/>
          </a:xfrm>
          <a:prstGeom prst="rect">
            <a:avLst/>
          </a:prstGeom>
        </p:spPr>
        <p:txBody>
          <a:bodyPr wrap="none">
            <a:spAutoFit/>
          </a:bodyPr>
          <a:lstStyle/>
          <a:p>
            <a:r>
              <a:rPr lang="el-GR" sz="1000" dirty="0" smtClean="0"/>
              <a:t>Παπαζάχος &amp; Παπαζάχος (2008)</a:t>
            </a:r>
            <a:endParaRPr lang="en-US" sz="1000" dirty="0"/>
          </a:p>
        </p:txBody>
      </p:sp>
    </p:spTree>
    <p:extLst>
      <p:ext uri="{BB962C8B-B14F-4D97-AF65-F5344CB8AC3E}">
        <p14:creationId xmlns:p14="http://schemas.microsoft.com/office/powerpoint/2010/main" val="56164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6" presetClass="path" presetSubtype="0" accel="50000" decel="50000" fill="hold" nodeType="clickEffect">
                                  <p:stCondLst>
                                    <p:cond delay="0"/>
                                  </p:stCondLst>
                                  <p:childTnLst>
                                    <p:animMotion origin="layout" path="M 4.16667E-7 -3.33333E-6 L 0.37331 0.1882 " pathEditMode="relative" rAng="0" ptsTypes="AA">
                                      <p:cBhvr>
                                        <p:cTn id="11" dur="2000" fill="hold"/>
                                        <p:tgtEl>
                                          <p:spTgt spid="8"/>
                                        </p:tgtEl>
                                        <p:attrNameLst>
                                          <p:attrName>ppt_x</p:attrName>
                                          <p:attrName>ppt_y</p:attrName>
                                        </p:attrNameLst>
                                      </p:cBhvr>
                                      <p:rCtr x="18659" y="9398"/>
                                    </p:animMotion>
                                  </p:childTnLst>
                                </p:cTn>
                              </p:par>
                            </p:childTnLst>
                          </p:cTn>
                        </p:par>
                      </p:childTnLst>
                    </p:cTn>
                  </p:par>
                  <p:par>
                    <p:cTn id="12" fill="hold">
                      <p:stCondLst>
                        <p:cond delay="indefinite"/>
                      </p:stCondLst>
                      <p:childTnLst>
                        <p:par>
                          <p:cTn id="13" fill="hold">
                            <p:stCondLst>
                              <p:cond delay="0"/>
                            </p:stCondLst>
                            <p:childTnLst>
                              <p:par>
                                <p:cTn id="14" presetID="49" presetClass="path" presetSubtype="0" accel="50000" decel="50000" fill="hold" nodeType="clickEffect">
                                  <p:stCondLst>
                                    <p:cond delay="0"/>
                                  </p:stCondLst>
                                  <p:childTnLst>
                                    <p:animMotion origin="layout" path="M -1.45833E-6 -4.44444E-6 L 0.35599 0.09584 " pathEditMode="relative" rAng="0" ptsTypes="AA">
                                      <p:cBhvr>
                                        <p:cTn id="15" dur="2000" fill="hold"/>
                                        <p:tgtEl>
                                          <p:spTgt spid="9"/>
                                        </p:tgtEl>
                                        <p:attrNameLst>
                                          <p:attrName>ppt_x</p:attrName>
                                          <p:attrName>ppt_y</p:attrName>
                                        </p:attrNameLst>
                                      </p:cBhvr>
                                      <p:rCtr x="17799" y="4792"/>
                                    </p:animMotion>
                                  </p:childTnLst>
                                </p:cTn>
                              </p:par>
                            </p:childTnLst>
                          </p:cTn>
                        </p:par>
                      </p:childTnLst>
                    </p:cTn>
                  </p:par>
                  <p:par>
                    <p:cTn id="16" fill="hold">
                      <p:stCondLst>
                        <p:cond delay="indefinite"/>
                      </p:stCondLst>
                      <p:childTnLst>
                        <p:par>
                          <p:cTn id="17" fill="hold">
                            <p:stCondLst>
                              <p:cond delay="0"/>
                            </p:stCondLst>
                            <p:childTnLst>
                              <p:par>
                                <p:cTn id="18" presetID="49" presetClass="path" presetSubtype="0" accel="50000" decel="50000" fill="hold" nodeType="clickEffect">
                                  <p:stCondLst>
                                    <p:cond delay="0"/>
                                  </p:stCondLst>
                                  <p:childTnLst>
                                    <p:animMotion origin="layout" path="M 4.16667E-7 -3.7037E-7 L 0.26354 0.09907 " pathEditMode="relative" rAng="0" ptsTypes="AA">
                                      <p:cBhvr>
                                        <p:cTn id="19" dur="2000" fill="hold"/>
                                        <p:tgtEl>
                                          <p:spTgt spid="7"/>
                                        </p:tgtEl>
                                        <p:attrNameLst>
                                          <p:attrName>ppt_x</p:attrName>
                                          <p:attrName>ppt_y</p:attrName>
                                        </p:attrNameLst>
                                      </p:cBhvr>
                                      <p:rCtr x="13177" y="49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t1.gstatic.com/images?q=tbn:ANd9GcSgXCr-rueQypVWtm6AfjJZyIm4hObRB7sFE83LVQXSVZiRAvCXGA"/>
          <p:cNvPicPr>
            <a:picLocks noChangeAspect="1" noChangeArrowheads="1"/>
          </p:cNvPicPr>
          <p:nvPr/>
        </p:nvPicPr>
        <p:blipFill>
          <a:blip r:embed="rId2" cstate="print"/>
          <a:srcRect/>
          <a:stretch>
            <a:fillRect/>
          </a:stretch>
        </p:blipFill>
        <p:spPr bwMode="auto">
          <a:xfrm>
            <a:off x="2474690" y="2780928"/>
            <a:ext cx="1318735" cy="1089158"/>
          </a:xfrm>
          <a:prstGeom prst="rect">
            <a:avLst/>
          </a:prstGeom>
          <a:noFill/>
        </p:spPr>
      </p:pic>
      <p:sp>
        <p:nvSpPr>
          <p:cNvPr id="21507" name="4 - Ορθογώνιο"/>
          <p:cNvSpPr>
            <a:spLocks noChangeArrowheads="1"/>
          </p:cNvSpPr>
          <p:nvPr/>
        </p:nvSpPr>
        <p:spPr bwMode="auto">
          <a:xfrm>
            <a:off x="5095875" y="1048891"/>
            <a:ext cx="5500688" cy="2031325"/>
          </a:xfrm>
          <a:prstGeom prst="rect">
            <a:avLst/>
          </a:prstGeom>
          <a:noFill/>
          <a:ln w="9525">
            <a:noFill/>
            <a:miter lim="800000"/>
            <a:headEnd/>
            <a:tailEnd/>
          </a:ln>
        </p:spPr>
        <p:txBody>
          <a:bodyPr wrap="square">
            <a:spAutoFit/>
          </a:bodyPr>
          <a:lstStyle/>
          <a:p>
            <a:pPr algn="just">
              <a:defRPr/>
            </a:pPr>
            <a:endParaRPr lang="el-GR" dirty="0"/>
          </a:p>
          <a:p>
            <a:pPr algn="just">
              <a:defRPr/>
            </a:pPr>
            <a:r>
              <a:rPr lang="el-GR" dirty="0"/>
              <a:t>Πως συνδέονται με το εσωτερικό της Γης;</a:t>
            </a:r>
          </a:p>
          <a:p>
            <a:pPr algn="just">
              <a:defRPr/>
            </a:pPr>
            <a:endParaRPr lang="el-GR" dirty="0"/>
          </a:p>
          <a:p>
            <a:pPr algn="just">
              <a:defRPr/>
            </a:pPr>
            <a:endParaRPr lang="el-GR" dirty="0"/>
          </a:p>
          <a:p>
            <a:pPr algn="just">
              <a:defRPr/>
            </a:pPr>
            <a:endParaRPr lang="el-GR" dirty="0"/>
          </a:p>
          <a:p>
            <a:pPr algn="just">
              <a:defRPr/>
            </a:pPr>
            <a:endParaRPr lang="el-GR" dirty="0"/>
          </a:p>
          <a:p>
            <a:pPr algn="just">
              <a:defRPr/>
            </a:pPr>
            <a:endParaRPr lang="el-GR" dirty="0"/>
          </a:p>
        </p:txBody>
      </p:sp>
      <p:sp>
        <p:nvSpPr>
          <p:cNvPr id="5" name="TextBox 4"/>
          <p:cNvSpPr txBox="1"/>
          <p:nvPr/>
        </p:nvSpPr>
        <p:spPr>
          <a:xfrm>
            <a:off x="2030413" y="192088"/>
            <a:ext cx="3619500" cy="569912"/>
          </a:xfrm>
          <a:prstGeom prst="rect">
            <a:avLst/>
          </a:prstGeom>
          <a:noFill/>
        </p:spPr>
        <p:txBody>
          <a:bodyPr lIns="82058" tIns="41029" rIns="82058" bIns="41029">
            <a:spAutoFit/>
          </a:bodyPr>
          <a:lstStyle/>
          <a:p>
            <a:pPr>
              <a:defRPr/>
            </a:pPr>
            <a:r>
              <a:rPr lang="el-GR" sz="3200" b="1" dirty="0">
                <a:solidFill>
                  <a:schemeClr val="bg1"/>
                </a:solidFill>
                <a:latin typeface="+mj-lt"/>
              </a:rPr>
              <a:t>ΜΕΤΕΩΡΙΤΕΣ</a:t>
            </a:r>
            <a:endParaRPr lang="en-US" sz="3200" b="1" dirty="0">
              <a:solidFill>
                <a:schemeClr val="bg1"/>
              </a:solidFill>
              <a:latin typeface="+mj-lt"/>
            </a:endParaRPr>
          </a:p>
        </p:txBody>
      </p:sp>
      <p:pic>
        <p:nvPicPr>
          <p:cNvPr id="8" name="Picture 4" descr="http://t0.gstatic.com/images?q=tbn:ANd9GcQ0EPqZRM2jhGHBY2JjnFns1W9hCGLpN3j1TTN1V65sdDB6bbj_tw"/>
          <p:cNvPicPr>
            <a:picLocks noChangeAspect="1" noChangeArrowheads="1"/>
          </p:cNvPicPr>
          <p:nvPr/>
        </p:nvPicPr>
        <p:blipFill>
          <a:blip r:embed="rId3" cstate="print">
            <a:lum bright="12000" contrast="70000"/>
          </a:blip>
          <a:srcRect/>
          <a:stretch>
            <a:fillRect/>
          </a:stretch>
        </p:blipFill>
        <p:spPr bwMode="auto">
          <a:xfrm>
            <a:off x="999968" y="2996952"/>
            <a:ext cx="1534323" cy="1008112"/>
          </a:xfrm>
          <a:prstGeom prst="rect">
            <a:avLst/>
          </a:prstGeom>
          <a:noFill/>
        </p:spPr>
      </p:pic>
      <p:pic>
        <p:nvPicPr>
          <p:cNvPr id="9" name="Picture 2" descr="http://t1.gstatic.com/images?q=tbn:ANd9GcRX0OKQ6ziOInBMUhZUbNDTQtdf5Ak-cXT7rpFQLSrQDX3b50Qm"/>
          <p:cNvPicPr>
            <a:picLocks noChangeAspect="1" noChangeArrowheads="1"/>
          </p:cNvPicPr>
          <p:nvPr/>
        </p:nvPicPr>
        <p:blipFill>
          <a:blip r:embed="rId4" cstate="print"/>
          <a:srcRect/>
          <a:stretch>
            <a:fillRect/>
          </a:stretch>
        </p:blipFill>
        <p:spPr bwMode="auto">
          <a:xfrm>
            <a:off x="1322561" y="1484784"/>
            <a:ext cx="1519072" cy="1440160"/>
          </a:xfrm>
          <a:prstGeom prst="rect">
            <a:avLst/>
          </a:prstGeom>
          <a:noFill/>
        </p:spPr>
      </p:pic>
      <p:pic>
        <p:nvPicPr>
          <p:cNvPr id="14" name="Picture 5" descr="Sx2.14.jpg"/>
          <p:cNvPicPr>
            <a:picLocks noChangeAspect="1"/>
          </p:cNvPicPr>
          <p:nvPr/>
        </p:nvPicPr>
        <p:blipFill>
          <a:blip r:embed="rId5" cstate="print"/>
          <a:srcRect/>
          <a:stretch>
            <a:fillRect/>
          </a:stretch>
        </p:blipFill>
        <p:spPr bwMode="auto">
          <a:xfrm>
            <a:off x="4269093" y="1890736"/>
            <a:ext cx="5117140" cy="4348255"/>
          </a:xfrm>
          <a:prstGeom prst="rect">
            <a:avLst/>
          </a:prstGeom>
          <a:noFill/>
          <a:ln w="9525">
            <a:noFill/>
            <a:miter lim="800000"/>
            <a:headEnd/>
            <a:tailEnd/>
          </a:ln>
        </p:spPr>
      </p:pic>
      <p:sp>
        <p:nvSpPr>
          <p:cNvPr id="15" name="Rectangle 14"/>
          <p:cNvSpPr/>
          <p:nvPr/>
        </p:nvSpPr>
        <p:spPr>
          <a:xfrm>
            <a:off x="3066195" y="5767176"/>
            <a:ext cx="1747594" cy="646331"/>
          </a:xfrm>
          <a:prstGeom prst="rect">
            <a:avLst/>
          </a:prstGeom>
        </p:spPr>
        <p:txBody>
          <a:bodyPr wrap="none">
            <a:spAutoFit/>
          </a:bodyPr>
          <a:lstStyle/>
          <a:p>
            <a:pPr algn="ctr"/>
            <a:r>
              <a:rPr lang="el-GR" dirty="0"/>
              <a:t>Τροποποιημένο</a:t>
            </a:r>
          </a:p>
          <a:p>
            <a:pPr algn="ctr"/>
            <a:r>
              <a:rPr lang="el-GR" dirty="0"/>
              <a:t>από </a:t>
            </a:r>
            <a:r>
              <a:rPr lang="en-US" dirty="0"/>
              <a:t>Birch (1968)</a:t>
            </a:r>
            <a:endParaRPr lang="el-GR" dirty="0"/>
          </a:p>
        </p:txBody>
      </p:sp>
      <p:pic>
        <p:nvPicPr>
          <p:cNvPr id="16" name="Picture 15" descr="Sx2.22.jpg"/>
          <p:cNvPicPr>
            <a:picLocks noChangeAspect="1"/>
          </p:cNvPicPr>
          <p:nvPr/>
        </p:nvPicPr>
        <p:blipFill>
          <a:blip r:embed="rId6" cstate="print"/>
          <a:stretch>
            <a:fillRect/>
          </a:stretch>
        </p:blipFill>
        <p:spPr>
          <a:xfrm>
            <a:off x="5649913" y="1746720"/>
            <a:ext cx="2308860" cy="4246732"/>
          </a:xfrm>
          <a:prstGeom prst="rect">
            <a:avLst/>
          </a:prstGeom>
        </p:spPr>
      </p:pic>
      <p:sp>
        <p:nvSpPr>
          <p:cNvPr id="17" name="Rectangle 16"/>
          <p:cNvSpPr/>
          <p:nvPr/>
        </p:nvSpPr>
        <p:spPr>
          <a:xfrm>
            <a:off x="2766605" y="4597296"/>
            <a:ext cx="1965795" cy="646331"/>
          </a:xfrm>
          <a:prstGeom prst="rect">
            <a:avLst/>
          </a:prstGeom>
        </p:spPr>
        <p:txBody>
          <a:bodyPr wrap="none">
            <a:spAutoFit/>
          </a:bodyPr>
          <a:lstStyle/>
          <a:p>
            <a:pPr algn="ctr"/>
            <a:r>
              <a:rPr lang="el-GR" dirty="0"/>
              <a:t>Τροποποιημένο</a:t>
            </a:r>
          </a:p>
          <a:p>
            <a:pPr algn="ctr"/>
            <a:r>
              <a:rPr lang="el-GR" dirty="0"/>
              <a:t>από </a:t>
            </a:r>
            <a:r>
              <a:rPr lang="en-US" dirty="0" err="1"/>
              <a:t>Jeanloz</a:t>
            </a:r>
            <a:r>
              <a:rPr lang="en-US" dirty="0"/>
              <a:t> (1983)</a:t>
            </a:r>
            <a:endParaRPr lang="el-GR" dirty="0"/>
          </a:p>
        </p:txBody>
      </p:sp>
      <p:sp>
        <p:nvSpPr>
          <p:cNvPr id="13" name="Title 1"/>
          <p:cNvSpPr>
            <a:spLocks noGrp="1"/>
          </p:cNvSpPr>
          <p:nvPr>
            <p:ph type="title"/>
          </p:nvPr>
        </p:nvSpPr>
        <p:spPr/>
        <p:txBody>
          <a:bodyPr/>
          <a:lstStyle/>
          <a:p>
            <a:r>
              <a:rPr lang="el-GR" dirty="0"/>
              <a:t>ΜΕΤΕΩΡΙΤΕΣ</a:t>
            </a:r>
            <a:endParaRPr lang="en-US" dirty="0"/>
          </a:p>
        </p:txBody>
      </p:sp>
    </p:spTree>
    <p:extLst>
      <p:ext uri="{BB962C8B-B14F-4D97-AF65-F5344CB8AC3E}">
        <p14:creationId xmlns:p14="http://schemas.microsoft.com/office/powerpoint/2010/main" val="13809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Comet_NEATsm from Rosalie 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744" y="1264025"/>
            <a:ext cx="6713685" cy="510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l-GR" dirty="0"/>
              <a:t>ΚΟΜΗΤΕΣ</a:t>
            </a:r>
            <a:endParaRPr lang="en-US" dirty="0"/>
          </a:p>
        </p:txBody>
      </p:sp>
      <p:sp>
        <p:nvSpPr>
          <p:cNvPr id="3" name="Rectangle 2"/>
          <p:cNvSpPr/>
          <p:nvPr/>
        </p:nvSpPr>
        <p:spPr>
          <a:xfrm>
            <a:off x="7771429" y="5651812"/>
            <a:ext cx="4151630" cy="646331"/>
          </a:xfrm>
          <a:prstGeom prst="rect">
            <a:avLst/>
          </a:prstGeom>
        </p:spPr>
        <p:txBody>
          <a:bodyPr wrap="square">
            <a:spAutoFit/>
          </a:bodyPr>
          <a:lstStyle/>
          <a:p>
            <a:pPr algn="just"/>
            <a:r>
              <a:rPr lang="en-US" altLang="en-US" dirty="0">
                <a:latin typeface="Times New Roman" panose="02020603050405020304" pitchFamily="18" charset="0"/>
              </a:rPr>
              <a:t>NASA, NOAO, NSF, T. Rector (UAA), Z. </a:t>
            </a:r>
            <a:r>
              <a:rPr lang="en-US" altLang="en-US" dirty="0" err="1">
                <a:latin typeface="Times New Roman" panose="02020603050405020304" pitchFamily="18" charset="0"/>
              </a:rPr>
              <a:t>Levay</a:t>
            </a:r>
            <a:r>
              <a:rPr lang="en-US" altLang="en-US" dirty="0">
                <a:latin typeface="Times New Roman" panose="02020603050405020304" pitchFamily="18" charset="0"/>
              </a:rPr>
              <a:t> &amp; L. </a:t>
            </a:r>
            <a:r>
              <a:rPr lang="en-US" altLang="en-US" dirty="0" err="1">
                <a:latin typeface="Times New Roman" panose="02020603050405020304" pitchFamily="18" charset="0"/>
              </a:rPr>
              <a:t>Frattare</a:t>
            </a:r>
            <a:r>
              <a:rPr lang="en-US" altLang="en-US" dirty="0">
                <a:latin typeface="Times New Roman" panose="02020603050405020304" pitchFamily="18" charset="0"/>
              </a:rPr>
              <a:t> (</a:t>
            </a:r>
            <a:r>
              <a:rPr lang="en-US" altLang="en-US" dirty="0" err="1">
                <a:latin typeface="Times New Roman" panose="02020603050405020304" pitchFamily="18" charset="0"/>
              </a:rPr>
              <a:t>STScI</a:t>
            </a:r>
            <a:r>
              <a:rPr lang="en-US" altLang="en-US" dirty="0">
                <a:latin typeface="Times New Roman" panose="02020603050405020304" pitchFamily="18" charset="0"/>
              </a:rPr>
              <a:t>)</a:t>
            </a:r>
          </a:p>
        </p:txBody>
      </p:sp>
    </p:spTree>
    <p:extLst>
      <p:ext uri="{BB962C8B-B14F-4D97-AF65-F5344CB8AC3E}">
        <p14:creationId xmlns:p14="http://schemas.microsoft.com/office/powerpoint/2010/main" val="96380538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www2.jpl.nasa.gov/comet/hyakutake/gif/burger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453" y="1295405"/>
            <a:ext cx="7732806" cy="499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l-GR" dirty="0"/>
              <a:t>ΚΟΜΗΤΕΣ</a:t>
            </a:r>
            <a:endParaRPr lang="en-US" dirty="0"/>
          </a:p>
        </p:txBody>
      </p:sp>
      <p:sp>
        <p:nvSpPr>
          <p:cNvPr id="6" name="Rectangle 5"/>
          <p:cNvSpPr/>
          <p:nvPr/>
        </p:nvSpPr>
        <p:spPr>
          <a:xfrm>
            <a:off x="8570259" y="5367747"/>
            <a:ext cx="3291018" cy="923330"/>
          </a:xfrm>
          <a:prstGeom prst="rect">
            <a:avLst/>
          </a:prstGeom>
        </p:spPr>
        <p:txBody>
          <a:bodyPr wrap="square">
            <a:spAutoFit/>
          </a:bodyPr>
          <a:lstStyle/>
          <a:p>
            <a:pPr algn="just"/>
            <a:r>
              <a:rPr lang="en-US" altLang="en-US" dirty="0">
                <a:latin typeface="Times New Roman" panose="02020603050405020304" pitchFamily="18" charset="0"/>
              </a:rPr>
              <a:t>NASA, NOAO, NSF, T. Rector (UAA), Z. </a:t>
            </a:r>
            <a:r>
              <a:rPr lang="en-US" altLang="en-US" dirty="0" err="1">
                <a:latin typeface="Times New Roman" panose="02020603050405020304" pitchFamily="18" charset="0"/>
              </a:rPr>
              <a:t>Levay</a:t>
            </a:r>
            <a:r>
              <a:rPr lang="en-US" altLang="en-US" dirty="0">
                <a:latin typeface="Times New Roman" panose="02020603050405020304" pitchFamily="18" charset="0"/>
              </a:rPr>
              <a:t> &amp; L. </a:t>
            </a:r>
            <a:r>
              <a:rPr lang="en-US" altLang="en-US" dirty="0" err="1">
                <a:latin typeface="Times New Roman" panose="02020603050405020304" pitchFamily="18" charset="0"/>
              </a:rPr>
              <a:t>Frattare</a:t>
            </a:r>
            <a:r>
              <a:rPr lang="en-US" altLang="en-US" dirty="0">
                <a:latin typeface="Times New Roman" panose="02020603050405020304" pitchFamily="18" charset="0"/>
              </a:rPr>
              <a:t> (</a:t>
            </a:r>
            <a:r>
              <a:rPr lang="en-US" altLang="en-US" dirty="0" err="1">
                <a:latin typeface="Times New Roman" panose="02020603050405020304" pitchFamily="18" charset="0"/>
              </a:rPr>
              <a:t>STScI</a:t>
            </a:r>
            <a:r>
              <a:rPr lang="en-US" altLang="en-US" dirty="0">
                <a:latin typeface="Times New Roman" panose="02020603050405020304" pitchFamily="18" charset="0"/>
              </a:rPr>
              <a:t>)</a:t>
            </a:r>
          </a:p>
        </p:txBody>
      </p:sp>
    </p:spTree>
    <p:extLst>
      <p:ext uri="{BB962C8B-B14F-4D97-AF65-F5344CB8AC3E}">
        <p14:creationId xmlns:p14="http://schemas.microsoft.com/office/powerpoint/2010/main" val="78812618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609600" y="1423875"/>
            <a:ext cx="11045077" cy="646331"/>
          </a:xfrm>
          <a:prstGeom prst="rect">
            <a:avLst/>
          </a:prstGeom>
        </p:spPr>
        <p:txBody>
          <a:bodyPr wrap="square">
            <a:spAutoFit/>
          </a:bodyPr>
          <a:lstStyle/>
          <a:p>
            <a:pPr algn="just">
              <a:defRPr/>
            </a:pPr>
            <a:r>
              <a:rPr lang="el-GR" dirty="0"/>
              <a:t>Ρίζες της σύγχρονης υπόθεσης για τη γένεση του σύμπαντος βρίσκονται στη Γενική Θεωρία της Σχετικότητας του Einstein, αφού ο Α. Friedmann βρήκε λύση στις εξισώσεις αυτής της θεωρίας (γνωστή ως λύση </a:t>
            </a:r>
            <a:r>
              <a:rPr lang="el-GR" dirty="0" err="1"/>
              <a:t>Big</a:t>
            </a:r>
            <a:r>
              <a:rPr lang="el-GR" dirty="0"/>
              <a:t>-</a:t>
            </a:r>
            <a:r>
              <a:rPr lang="el-GR" dirty="0" err="1"/>
              <a:t>Bang</a:t>
            </a:r>
            <a:r>
              <a:rPr lang="el-GR" dirty="0"/>
              <a:t>).</a:t>
            </a:r>
          </a:p>
        </p:txBody>
      </p:sp>
      <p:sp>
        <p:nvSpPr>
          <p:cNvPr id="131076" name="5 - Ορθογώνιο"/>
          <p:cNvSpPr>
            <a:spLocks noChangeArrowheads="1"/>
          </p:cNvSpPr>
          <p:nvPr/>
        </p:nvSpPr>
        <p:spPr bwMode="auto">
          <a:xfrm>
            <a:off x="386041" y="4910096"/>
            <a:ext cx="113582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n-US" sz="1600" dirty="0">
                <a:latin typeface="+mn-lt"/>
              </a:rPr>
              <a:t>Μετά από ένα δισεκατομμύριο έτη περίπου το σύμπαν έπαψε να εξελίσσεται με τον αρχικό φρενήρη ρυθμό και άρχισε να ηρεμεί. Μετά από αρκετό χρόνο άρχισε ο σχηματισμός των πρώτων πλανητών.</a:t>
            </a:r>
          </a:p>
        </p:txBody>
      </p:sp>
      <p:sp>
        <p:nvSpPr>
          <p:cNvPr id="131077" name="6 - Ορθογώνιο"/>
          <p:cNvSpPr>
            <a:spLocks noChangeArrowheads="1"/>
          </p:cNvSpPr>
          <p:nvPr/>
        </p:nvSpPr>
        <p:spPr bwMode="auto">
          <a:xfrm>
            <a:off x="609600" y="2475198"/>
            <a:ext cx="109111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n-US" sz="1600" dirty="0">
                <a:latin typeface="+mn-lt"/>
              </a:rPr>
              <a:t>Το 1927 ο Βέλγος αστρονόμος G. </a:t>
            </a:r>
            <a:r>
              <a:rPr lang="el-GR" altLang="en-US" sz="1600" dirty="0" err="1">
                <a:latin typeface="+mn-lt"/>
              </a:rPr>
              <a:t>Lemaitre</a:t>
            </a:r>
            <a:r>
              <a:rPr lang="el-GR" altLang="en-US" sz="1600" dirty="0">
                <a:latin typeface="+mn-lt"/>
              </a:rPr>
              <a:t> θεώρησε ότι η δημιουργία του σύμπαντος άρχισε με την έκρηξη του ΄κοσμικού αυγού’.</a:t>
            </a:r>
          </a:p>
        </p:txBody>
      </p:sp>
      <p:sp>
        <p:nvSpPr>
          <p:cNvPr id="131078" name="7 - Ορθογώνιο"/>
          <p:cNvSpPr>
            <a:spLocks noChangeArrowheads="1"/>
          </p:cNvSpPr>
          <p:nvPr/>
        </p:nvSpPr>
        <p:spPr bwMode="auto">
          <a:xfrm>
            <a:off x="224397" y="3603980"/>
            <a:ext cx="118154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n-US" sz="1600" dirty="0">
                <a:latin typeface="+mn-lt"/>
              </a:rPr>
              <a:t>Η μεγάλη Έκρηξη (</a:t>
            </a:r>
            <a:r>
              <a:rPr lang="el-GR" altLang="en-US" sz="1600" b="1" dirty="0" err="1">
                <a:latin typeface="+mn-lt"/>
              </a:rPr>
              <a:t>Big-Bang</a:t>
            </a:r>
            <a:r>
              <a:rPr lang="el-GR" altLang="en-US" sz="1600" dirty="0">
                <a:latin typeface="+mn-lt"/>
              </a:rPr>
              <a:t>) πραγματοποιήθηκε πριν από περίπου </a:t>
            </a:r>
            <a:r>
              <a:rPr lang="el-GR" altLang="en-US" sz="1600" b="1" dirty="0">
                <a:latin typeface="+mn-lt"/>
              </a:rPr>
              <a:t>13.7 δισεκατομμύρια έτη</a:t>
            </a:r>
            <a:r>
              <a:rPr lang="el-GR" altLang="en-US" sz="1600" dirty="0">
                <a:latin typeface="+mn-lt"/>
              </a:rPr>
              <a:t>. Σε χρόνο ενός πολύ μικρού κλάσματος του δευτερολέπτου (που είναι γνωστός ως χρόνος </a:t>
            </a:r>
            <a:r>
              <a:rPr lang="el-GR" altLang="en-US" sz="1600" dirty="0" err="1">
                <a:latin typeface="+mn-lt"/>
              </a:rPr>
              <a:t>Planck</a:t>
            </a:r>
            <a:r>
              <a:rPr lang="el-GR" altLang="en-US" sz="1600" dirty="0">
                <a:latin typeface="+mn-lt"/>
              </a:rPr>
              <a:t> ~5.4x10</a:t>
            </a:r>
            <a:r>
              <a:rPr lang="el-GR" altLang="en-US" sz="1600" baseline="30000" dirty="0">
                <a:latin typeface="+mn-lt"/>
              </a:rPr>
              <a:t>-44</a:t>
            </a:r>
            <a:r>
              <a:rPr lang="el-GR" altLang="en-US" sz="1600" dirty="0">
                <a:latin typeface="+mn-lt"/>
              </a:rPr>
              <a:t>sec) μετά τη </a:t>
            </a:r>
            <a:r>
              <a:rPr lang="el-GR" altLang="en-US" sz="1600" b="1" dirty="0">
                <a:latin typeface="+mn-lt"/>
              </a:rPr>
              <a:t>Μεγάλη Έκρηξη </a:t>
            </a:r>
            <a:r>
              <a:rPr lang="el-GR" altLang="en-US" sz="1600" dirty="0">
                <a:latin typeface="+mn-lt"/>
              </a:rPr>
              <a:t>η θερμοκρασία του σύμπαντος απέκτησε τεράστια τιμή (~10</a:t>
            </a:r>
            <a:r>
              <a:rPr lang="el-GR" altLang="en-US" sz="1600" baseline="30000" dirty="0">
                <a:latin typeface="+mn-lt"/>
              </a:rPr>
              <a:t>32</a:t>
            </a:r>
            <a:r>
              <a:rPr lang="el-GR" altLang="en-US" sz="1600" dirty="0">
                <a:latin typeface="+mn-lt"/>
              </a:rPr>
              <a:t> Κ).</a:t>
            </a:r>
          </a:p>
        </p:txBody>
      </p:sp>
      <p:sp>
        <p:nvSpPr>
          <p:cNvPr id="2" name="Title 1"/>
          <p:cNvSpPr>
            <a:spLocks noGrp="1"/>
          </p:cNvSpPr>
          <p:nvPr>
            <p:ph type="title"/>
          </p:nvPr>
        </p:nvSpPr>
        <p:spPr/>
        <p:txBody>
          <a:bodyPr>
            <a:normAutofit/>
          </a:bodyPr>
          <a:lstStyle/>
          <a:p>
            <a:r>
              <a:rPr lang="el-GR" dirty="0"/>
              <a:t>ΓΕΝΕΣΗ ΤΟΥ </a:t>
            </a:r>
            <a:r>
              <a:rPr lang="el-GR" dirty="0" smtClean="0"/>
              <a:t>ΣΥΜΠΑΝΤΟΣ</a:t>
            </a:r>
            <a:endParaRPr lang="en-US" dirty="0"/>
          </a:p>
        </p:txBody>
      </p:sp>
    </p:spTree>
    <p:extLst>
      <p:ext uri="{BB962C8B-B14F-4D97-AF65-F5344CB8AC3E}">
        <p14:creationId xmlns:p14="http://schemas.microsoft.com/office/powerpoint/2010/main" val="3586836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1077">
                                            <p:txEl>
                                              <p:pRg st="0" end="0"/>
                                            </p:txEl>
                                          </p:spTgt>
                                        </p:tgtEl>
                                        <p:attrNameLst>
                                          <p:attrName>style.visibility</p:attrName>
                                        </p:attrNameLst>
                                      </p:cBhvr>
                                      <p:to>
                                        <p:strVal val="visible"/>
                                      </p:to>
                                    </p:set>
                                    <p:animEffect transition="in" filter="fade">
                                      <p:cBhvr>
                                        <p:cTn id="12" dur="1000"/>
                                        <p:tgtEl>
                                          <p:spTgt spid="13107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1078">
                                            <p:txEl>
                                              <p:pRg st="0" end="0"/>
                                            </p:txEl>
                                          </p:spTgt>
                                        </p:tgtEl>
                                        <p:attrNameLst>
                                          <p:attrName>style.visibility</p:attrName>
                                        </p:attrNameLst>
                                      </p:cBhvr>
                                      <p:to>
                                        <p:strVal val="visible"/>
                                      </p:to>
                                    </p:set>
                                    <p:animEffect transition="in" filter="fade">
                                      <p:cBhvr>
                                        <p:cTn id="17" dur="1000"/>
                                        <p:tgtEl>
                                          <p:spTgt spid="13107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1076">
                                            <p:txEl>
                                              <p:pRg st="0" end="0"/>
                                            </p:txEl>
                                          </p:spTgt>
                                        </p:tgtEl>
                                        <p:attrNameLst>
                                          <p:attrName>style.visibility</p:attrName>
                                        </p:attrNameLst>
                                      </p:cBhvr>
                                      <p:to>
                                        <p:strVal val="visible"/>
                                      </p:to>
                                    </p:set>
                                    <p:animEffect transition="in" filter="fade">
                                      <p:cBhvr>
                                        <p:cTn id="22" dur="1000"/>
                                        <p:tgtEl>
                                          <p:spTgt spid="1310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31076" grpId="0" build="p"/>
      <p:bldP spid="131077" grpId="0" build="p"/>
      <p:bldP spid="13107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descr="Sx5.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1889126"/>
            <a:ext cx="3790950" cy="4348163"/>
          </a:xfrm>
          <a:prstGeom prst="rect">
            <a:avLst/>
          </a:prstGeom>
          <a:noFill/>
          <a:ln w="635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7" descr="Sx5.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35638" y="2033589"/>
            <a:ext cx="4559300"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1774825" y="1303287"/>
            <a:ext cx="8713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2" panose="05020102010507070707" pitchFamily="18" charset="2"/>
              <a:buNone/>
            </a:pPr>
            <a:r>
              <a:rPr lang="el-GR" altLang="en-US" b="1" i="1" dirty="0">
                <a:latin typeface="+mn-lt"/>
              </a:rPr>
              <a:t>Φυσική ραδιενέργεια και χρονολόγηση</a:t>
            </a:r>
          </a:p>
        </p:txBody>
      </p:sp>
      <p:sp>
        <p:nvSpPr>
          <p:cNvPr id="9" name="Title 2"/>
          <p:cNvSpPr>
            <a:spLocks noGrp="1"/>
          </p:cNvSpPr>
          <p:nvPr>
            <p:ph type="title"/>
          </p:nvPr>
        </p:nvSpPr>
        <p:spPr/>
        <p:txBody>
          <a:bodyPr/>
          <a:lstStyle/>
          <a:p>
            <a:r>
              <a:rPr lang="el-GR" dirty="0" smtClean="0"/>
              <a:t>ΑΝΤΙΚΕΙΜΕΝΟ ΓΕΩΦΥΣΙΚΗΣ</a:t>
            </a:r>
            <a:endParaRPr lang="en-US" dirty="0"/>
          </a:p>
        </p:txBody>
      </p:sp>
      <p:sp>
        <p:nvSpPr>
          <p:cNvPr id="10" name="TextBox 9"/>
          <p:cNvSpPr txBox="1"/>
          <p:nvPr/>
        </p:nvSpPr>
        <p:spPr>
          <a:xfrm>
            <a:off x="9099175" y="5783732"/>
            <a:ext cx="2725271" cy="383985"/>
          </a:xfrm>
          <a:prstGeom prst="rect">
            <a:avLst/>
          </a:prstGeom>
        </p:spPr>
        <p:txBody>
          <a:bodyPr vert="horz" wrap="square" lIns="91440" tIns="45720" rIns="91440" bIns="45720" rtlCol="0" anchor="ctr">
            <a:normAutofit fontScale="62500" lnSpcReduction="20000"/>
          </a:bodyPr>
          <a:lstStyle/>
          <a:p>
            <a:r>
              <a:rPr lang="el-GR" dirty="0" smtClean="0"/>
              <a:t>Τροποποιημένο από </a:t>
            </a:r>
            <a:r>
              <a:rPr lang="en-US" dirty="0" smtClean="0"/>
              <a:t>Benedetti et al. </a:t>
            </a:r>
            <a:r>
              <a:rPr lang="el-GR" dirty="0" smtClean="0"/>
              <a:t>(</a:t>
            </a:r>
            <a:r>
              <a:rPr lang="en-US" dirty="0" smtClean="0"/>
              <a:t>2002</a:t>
            </a:r>
            <a:r>
              <a:rPr lang="el-GR" dirty="0" smtClean="0"/>
              <a:t>)</a:t>
            </a:r>
            <a:endParaRPr lang="en-US" dirty="0" smtClean="0"/>
          </a:p>
        </p:txBody>
      </p:sp>
    </p:spTree>
    <p:extLst>
      <p:ext uri="{BB962C8B-B14F-4D97-AF65-F5344CB8AC3E}">
        <p14:creationId xmlns:p14="http://schemas.microsoft.com/office/powerpoint/2010/main" val="2534686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500"/>
                                        <p:tgtEl>
                                          <p:spTgt spid="15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fade">
                                      <p:cBhvr>
                                        <p:cTn id="12" dur="500"/>
                                        <p:tgtEl>
                                          <p:spTgt spid="15364"/>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4 - Ορθογώνιο"/>
          <p:cNvSpPr>
            <a:spLocks noChangeArrowheads="1"/>
          </p:cNvSpPr>
          <p:nvPr/>
        </p:nvSpPr>
        <p:spPr bwMode="auto">
          <a:xfrm>
            <a:off x="349624" y="2965635"/>
            <a:ext cx="8358187" cy="3139321"/>
          </a:xfrm>
          <a:prstGeom prst="rect">
            <a:avLst/>
          </a:prstGeom>
          <a:noFill/>
          <a:ln w="9525">
            <a:noFill/>
            <a:miter lim="800000"/>
            <a:headEnd/>
            <a:tailEnd/>
          </a:ln>
        </p:spPr>
        <p:txBody>
          <a:bodyPr>
            <a:spAutoFit/>
          </a:bodyPr>
          <a:lstStyle/>
          <a:p>
            <a:pPr algn="just">
              <a:defRPr/>
            </a:pPr>
            <a:r>
              <a:rPr lang="el-GR" dirty="0"/>
              <a:t>Η </a:t>
            </a:r>
            <a:r>
              <a:rPr lang="el-GR" b="1" dirty="0"/>
              <a:t>πρώτη σχολή </a:t>
            </a:r>
            <a:r>
              <a:rPr lang="el-GR" dirty="0"/>
              <a:t>δέχεται ότι ο σχηματισμός των πλανητών οφείλεται στην επενέργεια πάνω στο προγονικό ηλιακό νεφέλωμα εξωτερικής δύναμης. Δείχθηκε, όμως, ότι είναι αδύνατο η ύλη, που τυχόν αποσπάστηκε από τον ήλιο κατά τέτοιο τρόπο, να συμπυκνώθηκε και να σχημάτισε τους πλανήτες, γιατί αυτή η μάζα θα διασκορπιζόταν στο διάστημα σε πολύ μικρό χρόνο.</a:t>
            </a:r>
          </a:p>
          <a:p>
            <a:pPr algn="just">
              <a:defRPr/>
            </a:pPr>
            <a:endParaRPr lang="el-GR" dirty="0"/>
          </a:p>
          <a:p>
            <a:pPr algn="just">
              <a:defRPr/>
            </a:pPr>
            <a:r>
              <a:rPr lang="el-GR" dirty="0"/>
              <a:t>Η </a:t>
            </a:r>
            <a:r>
              <a:rPr lang="el-GR" b="1" dirty="0"/>
              <a:t>δεύτερη σχολή </a:t>
            </a:r>
            <a:r>
              <a:rPr lang="el-GR" dirty="0"/>
              <a:t>απορρίπτει την ιδέα του σχηματισμού των πλανητών με την επίδραση εξωτερικού αιτίου και δέχεται ότι η ενέργεια της δημιουργίας των πλανητών υπήρχε στο προγονικό ηλιακό νεφέλωμα (</a:t>
            </a:r>
            <a:r>
              <a:rPr lang="el-GR" dirty="0" err="1"/>
              <a:t>solar</a:t>
            </a:r>
            <a:r>
              <a:rPr lang="el-GR" dirty="0"/>
              <a:t> </a:t>
            </a:r>
            <a:r>
              <a:rPr lang="el-GR" dirty="0" err="1"/>
              <a:t>nebula</a:t>
            </a:r>
            <a:r>
              <a:rPr lang="el-GR" dirty="0"/>
              <a:t>). Κατά τους </a:t>
            </a:r>
            <a:r>
              <a:rPr lang="el-GR" dirty="0" err="1"/>
              <a:t>Kant</a:t>
            </a:r>
            <a:r>
              <a:rPr lang="el-GR" dirty="0"/>
              <a:t> (1755) και </a:t>
            </a:r>
            <a:r>
              <a:rPr lang="el-GR" dirty="0" err="1"/>
              <a:t>Laplace</a:t>
            </a:r>
            <a:r>
              <a:rPr lang="el-GR" dirty="0"/>
              <a:t> (1796) ο προγονικός Ήλιος ήταν μία αραιά, περιστρεφόμενη μάζα αερίων που καταλάμβανε ολόκληρο τον όγκο που καταλαμβάνουν ο Ήλιος και οι πλανήτες.</a:t>
            </a:r>
          </a:p>
        </p:txBody>
      </p:sp>
      <p:pic>
        <p:nvPicPr>
          <p:cNvPr id="106499" name="Picture 10" descr="satu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45386">
            <a:off x="9048020" y="1735601"/>
            <a:ext cx="21209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5 - Ορθογώνιο"/>
          <p:cNvSpPr>
            <a:spLocks noChangeArrowheads="1"/>
          </p:cNvSpPr>
          <p:nvPr/>
        </p:nvSpPr>
        <p:spPr bwMode="auto">
          <a:xfrm>
            <a:off x="349624" y="1480641"/>
            <a:ext cx="60007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n-US" dirty="0">
                <a:latin typeface="+mn-lt"/>
              </a:rPr>
              <a:t>Υπάρχουν δύο σχολές που υποστηρίζουν διαφορετικές απόψεις για τη γένεση του ηλιακού συστήματος. Και οι δύο, όμως, δέχονται ότι το ηλιακό σύστημα προήλθε από έναν προγονικό ήλιο ή από ένα προγονικό ηλιακό νεφέλωμα.</a:t>
            </a:r>
          </a:p>
        </p:txBody>
      </p:sp>
      <p:sp>
        <p:nvSpPr>
          <p:cNvPr id="6" name="TextBox 5"/>
          <p:cNvSpPr txBox="1"/>
          <p:nvPr/>
        </p:nvSpPr>
        <p:spPr>
          <a:xfrm>
            <a:off x="1703388" y="115888"/>
            <a:ext cx="7993062" cy="576262"/>
          </a:xfrm>
          <a:prstGeom prst="rect">
            <a:avLst/>
          </a:prstGeom>
          <a:noFill/>
        </p:spPr>
        <p:txBody>
          <a:bodyPr lIns="82058" tIns="41029" rIns="82058" bIns="41029">
            <a:spAutoFit/>
          </a:bodyPr>
          <a:lstStyle/>
          <a:p>
            <a:pPr>
              <a:defRPr/>
            </a:pPr>
            <a:r>
              <a:rPr lang="el-GR" sz="3200" b="1" dirty="0">
                <a:solidFill>
                  <a:schemeClr val="bg1"/>
                </a:solidFill>
                <a:latin typeface="+mj-lt"/>
              </a:rPr>
              <a:t>ΓΕΝΕΣΗ ΤΟΥ ΗΛΙΑΚΟΥ ΣΥΣΤΗΜΑΤΟΣ</a:t>
            </a:r>
            <a:endParaRPr lang="en-US" sz="3200" b="1" dirty="0">
              <a:solidFill>
                <a:schemeClr val="bg1"/>
              </a:solidFill>
              <a:latin typeface="+mj-lt"/>
            </a:endParaRPr>
          </a:p>
        </p:txBody>
      </p:sp>
      <p:sp>
        <p:nvSpPr>
          <p:cNvPr id="2" name="Title 1"/>
          <p:cNvSpPr>
            <a:spLocks noGrp="1"/>
          </p:cNvSpPr>
          <p:nvPr>
            <p:ph type="title"/>
          </p:nvPr>
        </p:nvSpPr>
        <p:spPr/>
        <p:txBody>
          <a:bodyPr/>
          <a:lstStyle/>
          <a:p>
            <a:r>
              <a:rPr lang="el-GR" dirty="0"/>
              <a:t>ΓΕΝΕΣΗ ΤΟΥ ΣΥΜΠΑΝΤΟΣ</a:t>
            </a:r>
            <a:endParaRPr lang="en-US" dirty="0"/>
          </a:p>
        </p:txBody>
      </p:sp>
    </p:spTree>
    <p:extLst>
      <p:ext uri="{BB962C8B-B14F-4D97-AF65-F5344CB8AC3E}">
        <p14:creationId xmlns:p14="http://schemas.microsoft.com/office/powerpoint/2010/main" val="377046288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3 - Ορθογώνιο"/>
          <p:cNvSpPr>
            <a:spLocks noChangeArrowheads="1"/>
          </p:cNvSpPr>
          <p:nvPr/>
        </p:nvSpPr>
        <p:spPr bwMode="auto">
          <a:xfrm>
            <a:off x="4803683" y="1607084"/>
            <a:ext cx="6456268"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n-US" sz="1600" dirty="0">
                <a:latin typeface="+mn-lt"/>
              </a:rPr>
              <a:t>Στο κέντρο δημιουργείται ο </a:t>
            </a:r>
            <a:r>
              <a:rPr lang="el-GR" altLang="en-US" sz="1600" b="1" dirty="0" err="1">
                <a:latin typeface="+mn-lt"/>
              </a:rPr>
              <a:t>πρωτοαστέρας</a:t>
            </a:r>
            <a:r>
              <a:rPr lang="el-GR" altLang="en-US" sz="1600" dirty="0">
                <a:latin typeface="+mn-lt"/>
              </a:rPr>
              <a:t>, ο οποίος απορροφά τις γειτονικές αέριες μάζες, όμως η φυγόκεντρος δύναμη επιτρέπει σε ένα τμήμα τους να ξεφύγουν και να περιστρέφονται μαζί με τον </a:t>
            </a:r>
            <a:r>
              <a:rPr lang="el-GR" altLang="en-US" sz="1600" dirty="0" err="1">
                <a:latin typeface="+mn-lt"/>
              </a:rPr>
              <a:t>πρωτοαστέρα</a:t>
            </a:r>
            <a:r>
              <a:rPr lang="el-GR" altLang="en-US" sz="1600" dirty="0">
                <a:latin typeface="+mn-lt"/>
              </a:rPr>
              <a:t>, συστελλόμενες σε ένα δίσκο ο οποίος καλείται </a:t>
            </a:r>
            <a:r>
              <a:rPr lang="el-GR" altLang="en-US" sz="1600" b="1" dirty="0" err="1">
                <a:latin typeface="+mn-lt"/>
              </a:rPr>
              <a:t>πρωτοπλανητικός</a:t>
            </a:r>
            <a:r>
              <a:rPr lang="el-GR" altLang="en-US" sz="1600" b="1" dirty="0">
                <a:latin typeface="+mn-lt"/>
              </a:rPr>
              <a:t> δίσκος</a:t>
            </a:r>
            <a:r>
              <a:rPr lang="en-US" altLang="en-US" sz="1600" b="1" dirty="0">
                <a:latin typeface="+mn-lt"/>
              </a:rPr>
              <a:t> (protoplanetary disk).</a:t>
            </a:r>
            <a:r>
              <a:rPr lang="el-GR" altLang="en-US" sz="1600" b="1" dirty="0">
                <a:latin typeface="+mn-lt"/>
              </a:rPr>
              <a:t> </a:t>
            </a:r>
            <a:r>
              <a:rPr lang="el-GR" altLang="en-US" sz="1600" dirty="0">
                <a:latin typeface="+mn-lt"/>
              </a:rPr>
              <a:t>Το όλο σύστημα περιστρέφεται και ακτινοβολεί ενέργεια, οπότε σταδιακά ψύχεται.</a:t>
            </a:r>
            <a:endParaRPr lang="el-GR" altLang="en-US" sz="1600" b="1" dirty="0">
              <a:latin typeface="+mn-lt"/>
            </a:endParaRPr>
          </a:p>
          <a:p>
            <a:pPr algn="just" eaLnBrk="1" hangingPunct="1"/>
            <a:endParaRPr lang="el-GR" altLang="en-US" dirty="0">
              <a:latin typeface="+mn-lt"/>
            </a:endParaRPr>
          </a:p>
        </p:txBody>
      </p:sp>
      <p:sp>
        <p:nvSpPr>
          <p:cNvPr id="107523" name="6 - Ορθογώνιο"/>
          <p:cNvSpPr>
            <a:spLocks noChangeArrowheads="1"/>
          </p:cNvSpPr>
          <p:nvPr/>
        </p:nvSpPr>
        <p:spPr bwMode="auto">
          <a:xfrm>
            <a:off x="4803682" y="3774068"/>
            <a:ext cx="652770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sz="1600" dirty="0">
                <a:latin typeface="+mn-lt"/>
              </a:rPr>
              <a:t>  Είναι ενδιαφέρον να επισημανθεί ότι πρόσφατες παρατηρήσεις κυρίως από το διαστημικό τηλεσκόπιο </a:t>
            </a:r>
            <a:r>
              <a:rPr lang="el-GR" altLang="en-US" sz="1600" b="1" dirty="0" err="1">
                <a:latin typeface="+mn-lt"/>
              </a:rPr>
              <a:t>Hubble</a:t>
            </a:r>
            <a:r>
              <a:rPr lang="el-GR" altLang="en-US" sz="1600" dirty="0">
                <a:latin typeface="+mn-lt"/>
              </a:rPr>
              <a:t> έδειξαν την ύπαρξη όχι μόνο περιοχών όπου πιστεύεται ότι γεννιούνται νέοι αστέρες, γνωστών ως </a:t>
            </a:r>
            <a:r>
              <a:rPr lang="el-GR" altLang="en-US" sz="1600" b="1" dirty="0">
                <a:latin typeface="+mn-lt"/>
              </a:rPr>
              <a:t>νεφελώματα</a:t>
            </a:r>
            <a:r>
              <a:rPr lang="el-GR" altLang="en-US" sz="1600" dirty="0">
                <a:latin typeface="+mn-lt"/>
              </a:rPr>
              <a:t> (</a:t>
            </a:r>
            <a:r>
              <a:rPr lang="el-GR" altLang="en-US" sz="1600" b="1" dirty="0" err="1">
                <a:latin typeface="+mn-lt"/>
              </a:rPr>
              <a:t>nebula</a:t>
            </a:r>
            <a:r>
              <a:rPr lang="el-GR" altLang="en-US" sz="1600" dirty="0">
                <a:latin typeface="+mn-lt"/>
              </a:rPr>
              <a:t>) αλλά και πολλών μεμονωμένων νέων αστέρων με εμφανείς </a:t>
            </a:r>
            <a:r>
              <a:rPr lang="el-GR" altLang="en-US" sz="1600" b="1" dirty="0" err="1">
                <a:latin typeface="+mn-lt"/>
              </a:rPr>
              <a:t>πρωτοπλανητικούς</a:t>
            </a:r>
            <a:r>
              <a:rPr lang="el-GR" altLang="en-US" sz="1600" b="1" dirty="0">
                <a:latin typeface="+mn-lt"/>
              </a:rPr>
              <a:t> δίσκους</a:t>
            </a:r>
            <a:r>
              <a:rPr lang="el-GR" altLang="en-US" sz="1600" dirty="0">
                <a:latin typeface="+mn-lt"/>
              </a:rPr>
              <a:t>, όπως αυτός που φαίνεται στο διπλανό σχήμα </a:t>
            </a:r>
            <a:endParaRPr lang="en-US" altLang="en-US" sz="1600" dirty="0">
              <a:latin typeface="+mn-lt"/>
            </a:endParaRPr>
          </a:p>
          <a:p>
            <a:pPr eaLnBrk="1" hangingPunct="1"/>
            <a:r>
              <a:rPr lang="el-GR" altLang="en-US" sz="1600" i="1" dirty="0">
                <a:latin typeface="+mn-lt"/>
              </a:rPr>
              <a:t>(Νέος αστέρας &amp; </a:t>
            </a:r>
            <a:r>
              <a:rPr lang="el-GR" altLang="en-US" sz="1600" i="1" dirty="0" err="1">
                <a:latin typeface="+mn-lt"/>
              </a:rPr>
              <a:t>πρωτοπλανητικός</a:t>
            </a:r>
            <a:r>
              <a:rPr lang="el-GR" altLang="en-US" sz="1600" i="1" dirty="0">
                <a:latin typeface="+mn-lt"/>
              </a:rPr>
              <a:t> δίσκος στο νεφέλωμα του </a:t>
            </a:r>
            <a:r>
              <a:rPr lang="el-GR" altLang="en-US" sz="1600" i="1" dirty="0" err="1">
                <a:latin typeface="+mn-lt"/>
              </a:rPr>
              <a:t>Ορίωνα</a:t>
            </a:r>
            <a:r>
              <a:rPr lang="el-GR" altLang="en-US" sz="1600" i="1" dirty="0">
                <a:latin typeface="+mn-lt"/>
              </a:rPr>
              <a:t> – </a:t>
            </a:r>
            <a:r>
              <a:rPr lang="en-US" altLang="en-US" sz="1600" i="1" dirty="0">
                <a:latin typeface="+mn-lt"/>
              </a:rPr>
              <a:t>Orion nebula)</a:t>
            </a:r>
            <a:endParaRPr lang="el-GR" altLang="en-US" sz="1600" i="1" dirty="0">
              <a:latin typeface="+mn-lt"/>
            </a:endParaRPr>
          </a:p>
        </p:txBody>
      </p:sp>
      <p:pic>
        <p:nvPicPr>
          <p:cNvPr id="107524" name="Picture 6" descr="Final-Fig1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492" y="1607084"/>
            <a:ext cx="4332536" cy="433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l-GR" dirty="0"/>
              <a:t>ΓΕΝΕΣΗ ΤΟΥ ΣΥΜΠΑΝΤΟΣ</a:t>
            </a:r>
            <a:endParaRPr lang="en-US" dirty="0"/>
          </a:p>
        </p:txBody>
      </p:sp>
    </p:spTree>
    <p:extLst>
      <p:ext uri="{BB962C8B-B14F-4D97-AF65-F5344CB8AC3E}">
        <p14:creationId xmlns:p14="http://schemas.microsoft.com/office/powerpoint/2010/main" val="245021743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8"/>
          <p:cNvSpPr>
            <a:spLocks noChangeArrowheads="1"/>
          </p:cNvSpPr>
          <p:nvPr/>
        </p:nvSpPr>
        <p:spPr bwMode="auto">
          <a:xfrm>
            <a:off x="3397155" y="1262482"/>
            <a:ext cx="562722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b="1" i="1" dirty="0">
                <a:latin typeface="+mn-lt"/>
              </a:rPr>
              <a:t>Σχηματική αναπαράσταση </a:t>
            </a:r>
            <a:r>
              <a:rPr lang="el-GR" altLang="en-US" b="1" i="1" dirty="0" err="1">
                <a:latin typeface="+mn-lt"/>
              </a:rPr>
              <a:t>πρωτοπλανητικού</a:t>
            </a:r>
            <a:r>
              <a:rPr lang="el-GR" altLang="en-US" b="1" i="1" dirty="0">
                <a:latin typeface="+mn-lt"/>
              </a:rPr>
              <a:t> δίσκου</a:t>
            </a:r>
            <a:endParaRPr lang="en-US" altLang="en-US" b="1" dirty="0">
              <a:latin typeface="+mn-lt"/>
            </a:endParaRPr>
          </a:p>
        </p:txBody>
      </p:sp>
      <p:pic>
        <p:nvPicPr>
          <p:cNvPr id="108547" name="Picture 5" descr="TesiM-2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0262" y="1725769"/>
            <a:ext cx="6141009" cy="461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l-GR" dirty="0"/>
              <a:t>ΓΕΝΕΣΗ ΤΟΥ ΣΥΜΠΑΝΤΟΣ</a:t>
            </a:r>
            <a:endParaRPr lang="en-US" dirty="0"/>
          </a:p>
        </p:txBody>
      </p:sp>
    </p:spTree>
    <p:extLst>
      <p:ext uri="{BB962C8B-B14F-4D97-AF65-F5344CB8AC3E}">
        <p14:creationId xmlns:p14="http://schemas.microsoft.com/office/powerpoint/2010/main" val="70903987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8"/>
          <p:cNvSpPr>
            <a:spLocks noChangeArrowheads="1"/>
          </p:cNvSpPr>
          <p:nvPr/>
        </p:nvSpPr>
        <p:spPr bwMode="auto">
          <a:xfrm>
            <a:off x="4019550" y="1333402"/>
            <a:ext cx="8172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b="1" i="1" dirty="0">
                <a:latin typeface="+mn-lt"/>
              </a:rPr>
              <a:t>Σχηματική εξέλιξη πλανητικού συστήματος</a:t>
            </a:r>
            <a:endParaRPr lang="en-US" altLang="en-US" b="1" dirty="0">
              <a:latin typeface="+mn-lt"/>
            </a:endParaRPr>
          </a:p>
        </p:txBody>
      </p:sp>
      <p:pic>
        <p:nvPicPr>
          <p:cNvPr id="109571" name="Picture 4" descr="TesiM-16.jpg"/>
          <p:cNvPicPr>
            <a:picLocks noChangeAspect="1"/>
          </p:cNvPicPr>
          <p:nvPr/>
        </p:nvPicPr>
        <p:blipFill>
          <a:blip r:embed="rId2">
            <a:extLst>
              <a:ext uri="{28A0092B-C50C-407E-A947-70E740481C1C}">
                <a14:useLocalDpi xmlns:a14="http://schemas.microsoft.com/office/drawing/2010/main" val="0"/>
              </a:ext>
            </a:extLst>
          </a:blip>
          <a:srcRect r="50002" b="68767"/>
          <a:stretch>
            <a:fillRect/>
          </a:stretch>
        </p:blipFill>
        <p:spPr bwMode="auto">
          <a:xfrm>
            <a:off x="2792253" y="1990524"/>
            <a:ext cx="5822829" cy="313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TesiM-16.jpg"/>
          <p:cNvPicPr>
            <a:picLocks noChangeAspect="1"/>
          </p:cNvPicPr>
          <p:nvPr/>
        </p:nvPicPr>
        <p:blipFill>
          <a:blip r:embed="rId2">
            <a:extLst>
              <a:ext uri="{28A0092B-C50C-407E-A947-70E740481C1C}">
                <a14:useLocalDpi xmlns:a14="http://schemas.microsoft.com/office/drawing/2010/main" val="0"/>
              </a:ext>
            </a:extLst>
          </a:blip>
          <a:srcRect l="39812" t="19855" b="35765"/>
          <a:stretch>
            <a:fillRect/>
          </a:stretch>
        </p:blipFill>
        <p:spPr bwMode="auto">
          <a:xfrm>
            <a:off x="2680447" y="2013676"/>
            <a:ext cx="6042212" cy="381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esiM-16.jpg"/>
          <p:cNvPicPr>
            <a:picLocks noChangeAspect="1"/>
          </p:cNvPicPr>
          <p:nvPr/>
        </p:nvPicPr>
        <p:blipFill>
          <a:blip r:embed="rId2">
            <a:extLst>
              <a:ext uri="{28A0092B-C50C-407E-A947-70E740481C1C}">
                <a14:useLocalDpi xmlns:a14="http://schemas.microsoft.com/office/drawing/2010/main" val="0"/>
              </a:ext>
            </a:extLst>
          </a:blip>
          <a:srcRect l="7858" t="52855" r="38548"/>
          <a:stretch>
            <a:fillRect/>
          </a:stretch>
        </p:blipFill>
        <p:spPr bwMode="auto">
          <a:xfrm>
            <a:off x="2792254" y="1809093"/>
            <a:ext cx="6190702" cy="443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l-GR" dirty="0"/>
              <a:t>ΓΕΝΕΣΗ ΤΟΥ ΣΥΜΠΑΝΤΟΣ</a:t>
            </a:r>
            <a:endParaRPr lang="en-US" dirty="0"/>
          </a:p>
        </p:txBody>
      </p:sp>
    </p:spTree>
    <p:extLst>
      <p:ext uri="{BB962C8B-B14F-4D97-AF65-F5344CB8AC3E}">
        <p14:creationId xmlns:p14="http://schemas.microsoft.com/office/powerpoint/2010/main" val="3458080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8" descr="File:M42proply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8962" y="1728632"/>
            <a:ext cx="6092638" cy="455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8"/>
          <p:cNvSpPr>
            <a:spLocks noChangeArrowheads="1"/>
          </p:cNvSpPr>
          <p:nvPr/>
        </p:nvSpPr>
        <p:spPr bwMode="auto">
          <a:xfrm>
            <a:off x="1819835" y="1264191"/>
            <a:ext cx="84178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i="1" dirty="0">
                <a:latin typeface="+mn-lt"/>
              </a:rPr>
              <a:t>Νέος αστέρες &amp; </a:t>
            </a:r>
            <a:r>
              <a:rPr lang="el-GR" altLang="en-US" i="1" dirty="0" err="1">
                <a:latin typeface="+mn-lt"/>
              </a:rPr>
              <a:t>πρωτοπλανητικοί</a:t>
            </a:r>
            <a:r>
              <a:rPr lang="el-GR" altLang="en-US" i="1" dirty="0">
                <a:latin typeface="+mn-lt"/>
              </a:rPr>
              <a:t> δίσκοι στο νεφέλωμα του </a:t>
            </a:r>
            <a:r>
              <a:rPr lang="el-GR" altLang="en-US" i="1" dirty="0" err="1">
                <a:latin typeface="+mn-lt"/>
              </a:rPr>
              <a:t>Ορίωνα</a:t>
            </a:r>
            <a:r>
              <a:rPr lang="el-GR" altLang="en-US" i="1" dirty="0">
                <a:latin typeface="+mn-lt"/>
              </a:rPr>
              <a:t> </a:t>
            </a:r>
            <a:r>
              <a:rPr lang="en-US" altLang="en-US" i="1" dirty="0">
                <a:latin typeface="+mn-lt"/>
              </a:rPr>
              <a:t>Orion nebula</a:t>
            </a:r>
            <a:endParaRPr lang="en-US" altLang="en-US" dirty="0">
              <a:latin typeface="+mn-lt"/>
            </a:endParaRPr>
          </a:p>
        </p:txBody>
      </p:sp>
      <p:sp>
        <p:nvSpPr>
          <p:cNvPr id="2" name="Title 1"/>
          <p:cNvSpPr>
            <a:spLocks noGrp="1"/>
          </p:cNvSpPr>
          <p:nvPr>
            <p:ph type="title"/>
          </p:nvPr>
        </p:nvSpPr>
        <p:spPr/>
        <p:txBody>
          <a:bodyPr/>
          <a:lstStyle/>
          <a:p>
            <a:r>
              <a:rPr lang="el-GR" dirty="0"/>
              <a:t>ΓΕΝΕΣΗ ΤΟΥ ΣΥΜΠΑΝΤΟΣ</a:t>
            </a:r>
            <a:endParaRPr lang="en-US" dirty="0"/>
          </a:p>
        </p:txBody>
      </p:sp>
    </p:spTree>
    <p:extLst>
      <p:ext uri="{BB962C8B-B14F-4D97-AF65-F5344CB8AC3E}">
        <p14:creationId xmlns:p14="http://schemas.microsoft.com/office/powerpoint/2010/main" val="428249245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8"/>
          <p:cNvSpPr>
            <a:spLocks noChangeArrowheads="1"/>
          </p:cNvSpPr>
          <p:nvPr/>
        </p:nvSpPr>
        <p:spPr bwMode="auto">
          <a:xfrm>
            <a:off x="2279650" y="115889"/>
            <a:ext cx="8172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i="1">
                <a:solidFill>
                  <a:schemeClr val="bg1"/>
                </a:solidFill>
                <a:latin typeface="Verdana" panose="020B0604030504040204" pitchFamily="34" charset="0"/>
              </a:rPr>
              <a:t>Πρωτοπλανητικός δίσκος στο νεφέλωμα του Ωρίωνα (</a:t>
            </a:r>
            <a:r>
              <a:rPr lang="en-US" altLang="en-US" i="1">
                <a:solidFill>
                  <a:schemeClr val="bg1"/>
                </a:solidFill>
                <a:latin typeface="Verdana" panose="020B0604030504040204" pitchFamily="34" charset="0"/>
              </a:rPr>
              <a:t>Orion nebula</a:t>
            </a:r>
            <a:r>
              <a:rPr lang="el-GR" altLang="en-US" i="1">
                <a:solidFill>
                  <a:schemeClr val="bg1"/>
                </a:solidFill>
                <a:latin typeface="Verdana" panose="020B0604030504040204" pitchFamily="34" charset="0"/>
              </a:rPr>
              <a:t>) από το τηλεσκόπιο </a:t>
            </a:r>
            <a:r>
              <a:rPr lang="en-US" altLang="en-US" i="1">
                <a:solidFill>
                  <a:schemeClr val="bg1"/>
                </a:solidFill>
                <a:latin typeface="Verdana" panose="020B0604030504040204" pitchFamily="34" charset="0"/>
              </a:rPr>
              <a:t>Hubble. </a:t>
            </a:r>
            <a:r>
              <a:rPr lang="el-GR" altLang="en-US" i="1">
                <a:solidFill>
                  <a:schemeClr val="bg1"/>
                </a:solidFill>
                <a:latin typeface="Verdana" panose="020B0604030504040204" pitchFamily="34" charset="0"/>
              </a:rPr>
              <a:t>Στο δεξί σχήμα φαίνεται η εκτοξευόμενη ενέργεια στο κέντρο του δίσκου από τον πρωτοήλιο</a:t>
            </a:r>
            <a:endParaRPr lang="en-US" altLang="en-US"/>
          </a:p>
        </p:txBody>
      </p:sp>
      <p:pic>
        <p:nvPicPr>
          <p:cNvPr id="111619" name="Picture 2" descr="Protoplanetary disk in the Orion Nebu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222793"/>
            <a:ext cx="7977747" cy="501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TesiM-2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287" y="1258888"/>
            <a:ext cx="4176711" cy="392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l-GR" dirty="0"/>
              <a:t>ΓΕΝΕΣΗ ΤΟΥ ΣΥΜΠΑΝΤΟΣ</a:t>
            </a:r>
            <a:endParaRPr lang="en-US" dirty="0"/>
          </a:p>
        </p:txBody>
      </p:sp>
    </p:spTree>
    <p:extLst>
      <p:ext uri="{BB962C8B-B14F-4D97-AF65-F5344CB8AC3E}">
        <p14:creationId xmlns:p14="http://schemas.microsoft.com/office/powerpoint/2010/main" val="171496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8"/>
          <p:cNvSpPr>
            <a:spLocks noChangeArrowheads="1"/>
          </p:cNvSpPr>
          <p:nvPr/>
        </p:nvSpPr>
        <p:spPr bwMode="auto">
          <a:xfrm>
            <a:off x="277906" y="1277532"/>
            <a:ext cx="114031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l-GR" altLang="en-US" i="1" dirty="0" err="1">
                <a:latin typeface="+mn-lt"/>
              </a:rPr>
              <a:t>Πρωτοπλανητικός</a:t>
            </a:r>
            <a:r>
              <a:rPr lang="el-GR" altLang="en-US" i="1" dirty="0">
                <a:latin typeface="+mn-lt"/>
              </a:rPr>
              <a:t> δίσκος ΗΗ-30 στον αστερισμό του Ταύρου, όπου φαίνεται η εκτοξευόμενη ενέργεια στο κέντρο του δίσκου από τον </a:t>
            </a:r>
            <a:r>
              <a:rPr lang="el-GR" altLang="en-US" i="1" dirty="0" err="1">
                <a:latin typeface="+mn-lt"/>
              </a:rPr>
              <a:t>πρωτοήλιο</a:t>
            </a:r>
            <a:endParaRPr lang="en-US" altLang="en-US" dirty="0">
              <a:latin typeface="+mn-lt"/>
            </a:endParaRPr>
          </a:p>
        </p:txBody>
      </p:sp>
      <p:pic>
        <p:nvPicPr>
          <p:cNvPr id="112643" name="Picture 2" descr="http://upload.wikimedia.org/wikipedia/commons/3/38/Protoplanetary_disk_HH-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084" y="2032313"/>
            <a:ext cx="4270749" cy="427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l-GR" dirty="0"/>
              <a:t>ΓΕΝΕΣΗ ΤΟΥ ΣΥΜΠΑΝΤΟΣ</a:t>
            </a:r>
            <a:endParaRPr lang="en-US" dirty="0"/>
          </a:p>
        </p:txBody>
      </p:sp>
    </p:spTree>
    <p:extLst>
      <p:ext uri="{BB962C8B-B14F-4D97-AF65-F5344CB8AC3E}">
        <p14:creationId xmlns:p14="http://schemas.microsoft.com/office/powerpoint/2010/main" val="85335080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3 - Ορθογώνιο"/>
          <p:cNvSpPr>
            <a:spLocks noChangeArrowheads="1"/>
          </p:cNvSpPr>
          <p:nvPr/>
        </p:nvSpPr>
        <p:spPr bwMode="auto">
          <a:xfrm>
            <a:off x="430307" y="1346820"/>
            <a:ext cx="1176169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dirty="0">
                <a:latin typeface="+mn-lt"/>
              </a:rPr>
              <a:t>Σήμερα, πιστεύεται ότι στο σημείο αυτό υπάρχουν </a:t>
            </a:r>
            <a:r>
              <a:rPr lang="el-GR" altLang="en-US" b="1" dirty="0">
                <a:latin typeface="+mn-lt"/>
              </a:rPr>
              <a:t>δύο εναλλακτικά στάδια εξέλιξης</a:t>
            </a:r>
            <a:r>
              <a:rPr lang="el-GR" altLang="en-US" dirty="0">
                <a:latin typeface="+mn-lt"/>
              </a:rPr>
              <a:t> που μπορεί να ακολουθήσει ο </a:t>
            </a:r>
            <a:r>
              <a:rPr lang="el-GR" altLang="en-US" b="1" dirty="0" err="1">
                <a:latin typeface="+mn-lt"/>
              </a:rPr>
              <a:t>πρωτοπλανητικός</a:t>
            </a:r>
            <a:r>
              <a:rPr lang="el-GR" altLang="en-US" b="1" dirty="0">
                <a:latin typeface="+mn-lt"/>
              </a:rPr>
              <a:t> δίσκος</a:t>
            </a:r>
            <a:r>
              <a:rPr lang="el-GR" altLang="en-US" dirty="0">
                <a:latin typeface="+mn-lt"/>
              </a:rPr>
              <a:t>, ανάλογα με τις συνθήκες που επικρατούν:</a:t>
            </a:r>
          </a:p>
          <a:p>
            <a:pPr eaLnBrk="1" hangingPunct="1"/>
            <a:endParaRPr lang="el-GR" altLang="en-US" dirty="0">
              <a:latin typeface="+mn-lt"/>
            </a:endParaRPr>
          </a:p>
          <a:p>
            <a:pPr eaLnBrk="1" hangingPunct="1"/>
            <a:r>
              <a:rPr lang="el-GR" altLang="en-US" dirty="0">
                <a:latin typeface="+mn-lt"/>
              </a:rPr>
              <a:t>α) Το αέριο που περιστρέφεται γίνεται και αυτό </a:t>
            </a:r>
            <a:r>
              <a:rPr lang="el-GR" altLang="en-US" b="1" dirty="0">
                <a:latin typeface="+mn-lt"/>
              </a:rPr>
              <a:t>ασταθές</a:t>
            </a:r>
            <a:r>
              <a:rPr lang="el-GR" altLang="en-US" dirty="0">
                <a:latin typeface="+mn-lt"/>
              </a:rPr>
              <a:t>, καταρρέει, συσσωματώνεται και σχηματίζει ένα δεύτερο αστέρα (</a:t>
            </a:r>
            <a:r>
              <a:rPr lang="el-GR" altLang="en-US" b="1" dirty="0">
                <a:latin typeface="+mn-lt"/>
              </a:rPr>
              <a:t>διπλός αστέρας</a:t>
            </a:r>
            <a:r>
              <a:rPr lang="el-GR" altLang="en-US" dirty="0">
                <a:latin typeface="+mn-lt"/>
              </a:rPr>
              <a:t>).</a:t>
            </a:r>
          </a:p>
          <a:p>
            <a:pPr eaLnBrk="1" hangingPunct="1"/>
            <a:endParaRPr lang="el-GR" altLang="en-US" dirty="0">
              <a:latin typeface="+mn-lt"/>
            </a:endParaRPr>
          </a:p>
          <a:p>
            <a:pPr eaLnBrk="1" hangingPunct="1"/>
            <a:r>
              <a:rPr lang="el-GR" altLang="en-US" dirty="0">
                <a:latin typeface="+mn-lt"/>
              </a:rPr>
              <a:t>β) Το νέφος ψύχεται και αρχικά τα μεταλλικά και μετά τα πυριτικά υλικά μετατρέπονται σε σκόνη. Σε μεγάλες αποστάσεις από τον </a:t>
            </a:r>
            <a:r>
              <a:rPr lang="el-GR" altLang="en-US" dirty="0" err="1">
                <a:latin typeface="+mn-lt"/>
              </a:rPr>
              <a:t>πρωτοαστέρα</a:t>
            </a:r>
            <a:r>
              <a:rPr lang="el-GR" altLang="en-US" dirty="0">
                <a:latin typeface="+mn-lt"/>
              </a:rPr>
              <a:t> ψύχεται και το νερό-πάγος ή και άλλοι πάγοι (π.χ. μεθανίου).</a:t>
            </a:r>
          </a:p>
          <a:p>
            <a:pPr eaLnBrk="1" hangingPunct="1"/>
            <a:endParaRPr lang="el-GR" altLang="en-US" dirty="0">
              <a:latin typeface="+mn-lt"/>
            </a:endParaRPr>
          </a:p>
          <a:p>
            <a:pPr eaLnBrk="1" hangingPunct="1"/>
            <a:r>
              <a:rPr lang="el-GR" altLang="en-US" dirty="0">
                <a:latin typeface="+mn-lt"/>
              </a:rPr>
              <a:t>Στο στάδιο αυτό το βασικό μοντέλο γένεσης πλανητών είναι αυτό της </a:t>
            </a:r>
            <a:r>
              <a:rPr lang="el-GR" altLang="en-US" b="1" dirty="0">
                <a:latin typeface="+mn-lt"/>
              </a:rPr>
              <a:t>επαύξησης </a:t>
            </a:r>
            <a:r>
              <a:rPr lang="en-US" altLang="en-US" b="1" dirty="0">
                <a:latin typeface="+mn-lt"/>
              </a:rPr>
              <a:t>(accretion).</a:t>
            </a:r>
            <a:r>
              <a:rPr lang="el-GR" altLang="en-US" dirty="0">
                <a:latin typeface="+mn-lt"/>
              </a:rPr>
              <a:t> </a:t>
            </a:r>
          </a:p>
          <a:p>
            <a:pPr eaLnBrk="1" hangingPunct="1"/>
            <a:endParaRPr lang="el-GR" altLang="en-US" dirty="0">
              <a:latin typeface="+mn-lt"/>
            </a:endParaRPr>
          </a:p>
          <a:p>
            <a:pPr eaLnBrk="1" hangingPunct="1"/>
            <a:r>
              <a:rPr lang="el-GR" altLang="en-US" dirty="0">
                <a:latin typeface="+mn-lt"/>
              </a:rPr>
              <a:t>Αυτή η </a:t>
            </a:r>
            <a:r>
              <a:rPr lang="el-GR" altLang="en-US" b="1" dirty="0">
                <a:latin typeface="+mn-lt"/>
              </a:rPr>
              <a:t>εκθετική αύξηση (</a:t>
            </a:r>
            <a:r>
              <a:rPr lang="el-GR" altLang="en-US" b="1" dirty="0" err="1">
                <a:latin typeface="+mn-lt"/>
              </a:rPr>
              <a:t>runaway</a:t>
            </a:r>
            <a:r>
              <a:rPr lang="el-GR" altLang="en-US" b="1" dirty="0">
                <a:latin typeface="+mn-lt"/>
              </a:rPr>
              <a:t> </a:t>
            </a:r>
            <a:r>
              <a:rPr lang="el-GR" altLang="en-US" b="1" dirty="0" err="1">
                <a:latin typeface="+mn-lt"/>
              </a:rPr>
              <a:t>growth</a:t>
            </a:r>
            <a:r>
              <a:rPr lang="el-GR" altLang="en-US" b="1" dirty="0">
                <a:latin typeface="+mn-lt"/>
              </a:rPr>
              <a:t>) </a:t>
            </a:r>
            <a:r>
              <a:rPr lang="el-GR" altLang="en-US" dirty="0">
                <a:latin typeface="+mn-lt"/>
              </a:rPr>
              <a:t>δημιουργεί τους πρώτους </a:t>
            </a:r>
            <a:r>
              <a:rPr lang="el-GR" altLang="en-US" b="1" dirty="0">
                <a:latin typeface="+mn-lt"/>
              </a:rPr>
              <a:t>πλανήτες-έμβρυα (</a:t>
            </a:r>
            <a:r>
              <a:rPr lang="el-GR" altLang="en-US" b="1" dirty="0" err="1">
                <a:latin typeface="+mn-lt"/>
              </a:rPr>
              <a:t>planetary-embryos</a:t>
            </a:r>
            <a:r>
              <a:rPr lang="el-GR" altLang="en-US" b="1" dirty="0">
                <a:latin typeface="+mn-lt"/>
              </a:rPr>
              <a:t>). </a:t>
            </a:r>
          </a:p>
          <a:p>
            <a:pPr eaLnBrk="1" hangingPunct="1"/>
            <a:endParaRPr lang="el-GR" altLang="en-US" b="1" dirty="0">
              <a:latin typeface="+mn-lt"/>
            </a:endParaRPr>
          </a:p>
          <a:p>
            <a:pPr eaLnBrk="1" hangingPunct="1"/>
            <a:r>
              <a:rPr lang="el-GR" altLang="en-US" dirty="0">
                <a:latin typeface="+mn-lt"/>
              </a:rPr>
              <a:t>Το αποτέλεσμα είναι αυτοί οι </a:t>
            </a:r>
            <a:r>
              <a:rPr lang="el-GR" altLang="en-US" b="1" dirty="0">
                <a:latin typeface="+mn-lt"/>
              </a:rPr>
              <a:t>πλανήτες-έμβρυα</a:t>
            </a:r>
            <a:r>
              <a:rPr lang="el-GR" altLang="en-US" dirty="0">
                <a:latin typeface="+mn-lt"/>
              </a:rPr>
              <a:t>, λόγω της ισχυρής </a:t>
            </a:r>
            <a:r>
              <a:rPr lang="el-GR" altLang="en-US" dirty="0" err="1">
                <a:latin typeface="+mn-lt"/>
              </a:rPr>
              <a:t>βαρυτικής</a:t>
            </a:r>
            <a:r>
              <a:rPr lang="el-GR" altLang="en-US" dirty="0">
                <a:latin typeface="+mn-lt"/>
              </a:rPr>
              <a:t> επίδρασής τους (~</a:t>
            </a:r>
            <a:r>
              <a:rPr lang="en-US" altLang="en-US" dirty="0">
                <a:latin typeface="+mn-lt"/>
              </a:rPr>
              <a:t>R</a:t>
            </a:r>
            <a:r>
              <a:rPr lang="en-US" altLang="en-US" baseline="30000" dirty="0">
                <a:latin typeface="+mn-lt"/>
              </a:rPr>
              <a:t>2</a:t>
            </a:r>
            <a:r>
              <a:rPr lang="en-US" altLang="en-US" dirty="0">
                <a:latin typeface="+mn-lt"/>
              </a:rPr>
              <a:t>-R</a:t>
            </a:r>
            <a:r>
              <a:rPr lang="en-US" altLang="en-US" baseline="30000" dirty="0">
                <a:latin typeface="+mn-lt"/>
              </a:rPr>
              <a:t>4</a:t>
            </a:r>
            <a:r>
              <a:rPr lang="en-US" altLang="en-US" dirty="0">
                <a:latin typeface="+mn-lt"/>
              </a:rPr>
              <a:t>)</a:t>
            </a:r>
            <a:r>
              <a:rPr lang="el-GR" altLang="en-US" dirty="0">
                <a:latin typeface="+mn-lt"/>
              </a:rPr>
              <a:t>, να ανταγωνίζονται έντονα και συχνά να «απορροφούν» όλα τα γειτονικά πλανητοειδή, δημιουργώντας συνθήκες για την ανάπτυξη μόνο ορισμένων πλανητών-εμβρύων, κατάσταση γνωστή ως </a:t>
            </a:r>
            <a:r>
              <a:rPr lang="el-GR" altLang="en-US" b="1" dirty="0">
                <a:latin typeface="+mn-lt"/>
              </a:rPr>
              <a:t>ολιγαρχική αύξηση (</a:t>
            </a:r>
            <a:r>
              <a:rPr lang="el-GR" altLang="en-US" b="1" dirty="0" err="1">
                <a:latin typeface="+mn-lt"/>
              </a:rPr>
              <a:t>oligarchic</a:t>
            </a:r>
            <a:r>
              <a:rPr lang="el-GR" altLang="en-US" b="1" dirty="0">
                <a:latin typeface="+mn-lt"/>
              </a:rPr>
              <a:t> </a:t>
            </a:r>
            <a:r>
              <a:rPr lang="el-GR" altLang="en-US" b="1" dirty="0" err="1">
                <a:latin typeface="+mn-lt"/>
              </a:rPr>
              <a:t>growth</a:t>
            </a:r>
            <a:r>
              <a:rPr lang="el-GR" altLang="en-US" b="1" dirty="0">
                <a:latin typeface="+mn-lt"/>
              </a:rPr>
              <a:t>).</a:t>
            </a:r>
            <a:endParaRPr lang="el-GR" altLang="en-US" dirty="0">
              <a:latin typeface="+mn-lt"/>
            </a:endParaRPr>
          </a:p>
        </p:txBody>
      </p:sp>
      <p:grpSp>
        <p:nvGrpSpPr>
          <p:cNvPr id="2" name="Group 4"/>
          <p:cNvGrpSpPr>
            <a:grpSpLocks/>
          </p:cNvGrpSpPr>
          <p:nvPr/>
        </p:nvGrpSpPr>
        <p:grpSpPr bwMode="auto">
          <a:xfrm>
            <a:off x="4193429" y="2510119"/>
            <a:ext cx="3838947" cy="3845858"/>
            <a:chOff x="1691680" y="1988840"/>
            <a:chExt cx="4653136" cy="4653136"/>
          </a:xfrm>
        </p:grpSpPr>
        <p:pic>
          <p:nvPicPr>
            <p:cNvPr id="113668" name="Picture 4" descr="File:Winnecke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988840"/>
              <a:ext cx="4653136" cy="465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Rectangle 3"/>
            <p:cNvSpPr>
              <a:spLocks noChangeArrowheads="1"/>
            </p:cNvSpPr>
            <p:nvPr/>
          </p:nvSpPr>
          <p:spPr bwMode="auto">
            <a:xfrm>
              <a:off x="3347864" y="4653136"/>
              <a:ext cx="1390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schemeClr val="bg1"/>
                  </a:solidFill>
                </a:rPr>
                <a:t>Winnecke 4</a:t>
              </a:r>
            </a:p>
          </p:txBody>
        </p:sp>
      </p:grpSp>
      <p:sp>
        <p:nvSpPr>
          <p:cNvPr id="3" name="Title 2"/>
          <p:cNvSpPr>
            <a:spLocks noGrp="1"/>
          </p:cNvSpPr>
          <p:nvPr>
            <p:ph type="title"/>
          </p:nvPr>
        </p:nvSpPr>
        <p:spPr/>
        <p:txBody>
          <a:bodyPr/>
          <a:lstStyle/>
          <a:p>
            <a:r>
              <a:rPr lang="el-GR" dirty="0"/>
              <a:t>ΓΕΝΕΣΗ ΤΟΥ ΣΥΜΠΑΝΤΟΣ</a:t>
            </a:r>
            <a:endParaRPr lang="en-US" dirty="0"/>
          </a:p>
        </p:txBody>
      </p:sp>
    </p:spTree>
    <p:extLst>
      <p:ext uri="{BB962C8B-B14F-4D97-AF65-F5344CB8AC3E}">
        <p14:creationId xmlns:p14="http://schemas.microsoft.com/office/powerpoint/2010/main" val="3694803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1618">
                                            <p:txEl>
                                              <p:pRg st="0" end="0"/>
                                            </p:txEl>
                                          </p:spTgt>
                                        </p:tgtEl>
                                        <p:attrNameLst>
                                          <p:attrName>style.visibility</p:attrName>
                                        </p:attrNameLst>
                                      </p:cBhvr>
                                      <p:to>
                                        <p:strVal val="visible"/>
                                      </p:to>
                                    </p:set>
                                    <p:animEffect transition="in" filter="fade">
                                      <p:cBhvr>
                                        <p:cTn id="7" dur="1000"/>
                                        <p:tgtEl>
                                          <p:spTgt spid="1116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1618">
                                            <p:txEl>
                                              <p:pRg st="2" end="2"/>
                                            </p:txEl>
                                          </p:spTgt>
                                        </p:tgtEl>
                                        <p:attrNameLst>
                                          <p:attrName>style.visibility</p:attrName>
                                        </p:attrNameLst>
                                      </p:cBhvr>
                                      <p:to>
                                        <p:strVal val="visible"/>
                                      </p:to>
                                    </p:set>
                                    <p:animEffect transition="in" filter="fade">
                                      <p:cBhvr>
                                        <p:cTn id="12" dur="1000"/>
                                        <p:tgtEl>
                                          <p:spTgt spid="111618">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1618">
                                            <p:txEl>
                                              <p:pRg st="4" end="4"/>
                                            </p:txEl>
                                          </p:spTgt>
                                        </p:tgtEl>
                                        <p:attrNameLst>
                                          <p:attrName>style.visibility</p:attrName>
                                        </p:attrNameLst>
                                      </p:cBhvr>
                                      <p:to>
                                        <p:strVal val="visible"/>
                                      </p:to>
                                    </p:set>
                                    <p:animEffect transition="in" filter="fade">
                                      <p:cBhvr>
                                        <p:cTn id="20" dur="1000"/>
                                        <p:tgtEl>
                                          <p:spTgt spid="111618">
                                            <p:txEl>
                                              <p:pRg st="4" end="4"/>
                                            </p:txEl>
                                          </p:spTgt>
                                        </p:tgtEl>
                                      </p:cBhvr>
                                    </p:animEffect>
                                  </p:childTnLst>
                                </p:cTn>
                              </p:par>
                              <p:par>
                                <p:cTn id="21" presetID="10" presetClass="exit" presetSubtype="0" fill="hold" nodeType="withEffect">
                                  <p:stCondLst>
                                    <p:cond delay="0"/>
                                  </p:stCondLst>
                                  <p:childTnLst>
                                    <p:animEffect transition="out" filter="fade">
                                      <p:cBhvr>
                                        <p:cTn id="22" dur="1000"/>
                                        <p:tgtEl>
                                          <p:spTgt spid="2"/>
                                        </p:tgtEl>
                                      </p:cBhvr>
                                    </p:animEffect>
                                    <p:set>
                                      <p:cBhvr>
                                        <p:cTn id="23" dur="1" fill="hold">
                                          <p:stCondLst>
                                            <p:cond delay="999"/>
                                          </p:stCondLst>
                                        </p:cTn>
                                        <p:tgtEl>
                                          <p:spTgt spid="2"/>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1618">
                                            <p:txEl>
                                              <p:pRg st="6" end="6"/>
                                            </p:txEl>
                                          </p:spTgt>
                                        </p:tgtEl>
                                        <p:attrNameLst>
                                          <p:attrName>style.visibility</p:attrName>
                                        </p:attrNameLst>
                                      </p:cBhvr>
                                      <p:to>
                                        <p:strVal val="visible"/>
                                      </p:to>
                                    </p:set>
                                    <p:animEffect transition="in" filter="fade">
                                      <p:cBhvr>
                                        <p:cTn id="28" dur="1000"/>
                                        <p:tgtEl>
                                          <p:spTgt spid="111618">
                                            <p:txEl>
                                              <p:pRg st="6" end="6"/>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1618">
                                            <p:txEl>
                                              <p:pRg st="8" end="8"/>
                                            </p:txEl>
                                          </p:spTgt>
                                        </p:tgtEl>
                                        <p:attrNameLst>
                                          <p:attrName>style.visibility</p:attrName>
                                        </p:attrNameLst>
                                      </p:cBhvr>
                                      <p:to>
                                        <p:strVal val="visible"/>
                                      </p:to>
                                    </p:set>
                                    <p:animEffect transition="in" filter="fade">
                                      <p:cBhvr>
                                        <p:cTn id="33" dur="1000"/>
                                        <p:tgtEl>
                                          <p:spTgt spid="111618">
                                            <p:txEl>
                                              <p:pRg st="8" end="8"/>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1618">
                                            <p:txEl>
                                              <p:pRg st="10" end="10"/>
                                            </p:txEl>
                                          </p:spTgt>
                                        </p:tgtEl>
                                        <p:attrNameLst>
                                          <p:attrName>style.visibility</p:attrName>
                                        </p:attrNameLst>
                                      </p:cBhvr>
                                      <p:to>
                                        <p:strVal val="visible"/>
                                      </p:to>
                                    </p:set>
                                    <p:animEffect transition="in" filter="fade">
                                      <p:cBhvr>
                                        <p:cTn id="38" dur="1000"/>
                                        <p:tgtEl>
                                          <p:spTgt spid="11161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ΣΤΑΔΙΑ ΔΗΜΙΟΥΡΓΙΑΣ ΠΛΑΝΗΤΩΝ</a:t>
            </a:r>
            <a:endParaRPr lang="en-US" dirty="0"/>
          </a:p>
        </p:txBody>
      </p:sp>
      <p:pic>
        <p:nvPicPr>
          <p:cNvPr id="4" name="Picture 3" descr="Oligarchic_Growth.JPG"/>
          <p:cNvPicPr>
            <a:picLocks noChangeAspect="1"/>
          </p:cNvPicPr>
          <p:nvPr/>
        </p:nvPicPr>
        <p:blipFill>
          <a:blip r:embed="rId2" cstate="print"/>
          <a:srcRect r="70180"/>
          <a:stretch>
            <a:fillRect/>
          </a:stretch>
        </p:blipFill>
        <p:spPr>
          <a:xfrm>
            <a:off x="2085357" y="2520970"/>
            <a:ext cx="2340886" cy="2670048"/>
          </a:xfrm>
          <a:prstGeom prst="rect">
            <a:avLst/>
          </a:prstGeom>
        </p:spPr>
      </p:pic>
      <p:pic>
        <p:nvPicPr>
          <p:cNvPr id="5" name="Picture 4" descr="Oligarchic_Growth.JPG"/>
          <p:cNvPicPr>
            <a:picLocks noChangeAspect="1"/>
          </p:cNvPicPr>
          <p:nvPr/>
        </p:nvPicPr>
        <p:blipFill>
          <a:blip r:embed="rId2" cstate="print"/>
          <a:srcRect l="33023" r="35789"/>
          <a:stretch>
            <a:fillRect/>
          </a:stretch>
        </p:blipFill>
        <p:spPr>
          <a:xfrm>
            <a:off x="4893669" y="2515218"/>
            <a:ext cx="2448272" cy="2670048"/>
          </a:xfrm>
          <a:prstGeom prst="rect">
            <a:avLst/>
          </a:prstGeom>
        </p:spPr>
      </p:pic>
      <p:pic>
        <p:nvPicPr>
          <p:cNvPr id="6" name="Picture 5" descr="Oligarchic_Growth.JPG"/>
          <p:cNvPicPr>
            <a:picLocks noChangeAspect="1"/>
          </p:cNvPicPr>
          <p:nvPr/>
        </p:nvPicPr>
        <p:blipFill>
          <a:blip r:embed="rId2" cstate="print"/>
          <a:srcRect l="69714" r="15"/>
          <a:stretch>
            <a:fillRect/>
          </a:stretch>
        </p:blipFill>
        <p:spPr>
          <a:xfrm>
            <a:off x="7773989" y="2520970"/>
            <a:ext cx="2376264" cy="2670048"/>
          </a:xfrm>
          <a:prstGeom prst="rect">
            <a:avLst/>
          </a:prstGeom>
        </p:spPr>
      </p:pic>
      <p:sp>
        <p:nvSpPr>
          <p:cNvPr id="7" name="Rectangle 6"/>
          <p:cNvSpPr/>
          <p:nvPr/>
        </p:nvSpPr>
        <p:spPr>
          <a:xfrm>
            <a:off x="2445397" y="2094674"/>
            <a:ext cx="1746328" cy="369332"/>
          </a:xfrm>
          <a:prstGeom prst="rect">
            <a:avLst/>
          </a:prstGeom>
        </p:spPr>
        <p:txBody>
          <a:bodyPr wrap="square">
            <a:spAutoFit/>
          </a:bodyPr>
          <a:lstStyle/>
          <a:p>
            <a:r>
              <a:rPr lang="el-GR" i="1" dirty="0" smtClean="0"/>
              <a:t>Συγκόλληση</a:t>
            </a:r>
            <a:endParaRPr lang="el-GR" dirty="0"/>
          </a:p>
        </p:txBody>
      </p:sp>
      <p:sp>
        <p:nvSpPr>
          <p:cNvPr id="8" name="Rectangle 7"/>
          <p:cNvSpPr/>
          <p:nvPr/>
        </p:nvSpPr>
        <p:spPr>
          <a:xfrm>
            <a:off x="5307581" y="2094674"/>
            <a:ext cx="1746328" cy="369332"/>
          </a:xfrm>
          <a:prstGeom prst="rect">
            <a:avLst/>
          </a:prstGeom>
        </p:spPr>
        <p:txBody>
          <a:bodyPr wrap="square">
            <a:spAutoFit/>
          </a:bodyPr>
          <a:lstStyle/>
          <a:p>
            <a:r>
              <a:rPr lang="el-GR" i="1" dirty="0" smtClean="0"/>
              <a:t>Βαρύτητα</a:t>
            </a:r>
            <a:endParaRPr lang="el-GR" dirty="0"/>
          </a:p>
        </p:txBody>
      </p:sp>
      <p:sp>
        <p:nvSpPr>
          <p:cNvPr id="9" name="Rectangle 8"/>
          <p:cNvSpPr/>
          <p:nvPr/>
        </p:nvSpPr>
        <p:spPr>
          <a:xfrm>
            <a:off x="8350053" y="2094674"/>
            <a:ext cx="1746328" cy="369332"/>
          </a:xfrm>
          <a:prstGeom prst="rect">
            <a:avLst/>
          </a:prstGeom>
        </p:spPr>
        <p:txBody>
          <a:bodyPr wrap="square">
            <a:spAutoFit/>
          </a:bodyPr>
          <a:lstStyle/>
          <a:p>
            <a:r>
              <a:rPr lang="el-GR" i="1" dirty="0" smtClean="0"/>
              <a:t>Επαύξηση</a:t>
            </a:r>
            <a:endParaRPr lang="el-GR" dirty="0"/>
          </a:p>
        </p:txBody>
      </p:sp>
    </p:spTree>
    <p:extLst>
      <p:ext uri="{BB962C8B-B14F-4D97-AF65-F5344CB8AC3E}">
        <p14:creationId xmlns:p14="http://schemas.microsoft.com/office/powerpoint/2010/main" val="106580183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4 - Ορθογώνιο"/>
          <p:cNvSpPr>
            <a:spLocks noChangeArrowheads="1"/>
          </p:cNvSpPr>
          <p:nvPr/>
        </p:nvSpPr>
        <p:spPr bwMode="auto">
          <a:xfrm>
            <a:off x="6845300" y="1452881"/>
            <a:ext cx="433424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n-US" dirty="0">
                <a:latin typeface="+mj-lt"/>
              </a:rPr>
              <a:t>Πιθανή εξέλιξη ενός συστήματος </a:t>
            </a:r>
            <a:r>
              <a:rPr lang="el-GR" altLang="en-US" b="1" dirty="0">
                <a:latin typeface="+mj-lt"/>
              </a:rPr>
              <a:t>πλανητοειδών</a:t>
            </a:r>
            <a:r>
              <a:rPr lang="el-GR" altLang="en-US" dirty="0">
                <a:latin typeface="+mj-lt"/>
              </a:rPr>
              <a:t> οι οποίοι έχουν σχεδόν κυκλική τροχιά (αρχική εκκεντρότητα τροχιάς κοντά στο μηδέν) γύρω από τον Ήλιο, λαβαίνοντας υπ’ όψη και τη </a:t>
            </a:r>
            <a:r>
              <a:rPr lang="el-GR" altLang="en-US" b="1" dirty="0" err="1">
                <a:latin typeface="+mj-lt"/>
              </a:rPr>
              <a:t>βαρυτική</a:t>
            </a:r>
            <a:r>
              <a:rPr lang="el-GR" altLang="en-US" b="1" dirty="0">
                <a:latin typeface="+mj-lt"/>
              </a:rPr>
              <a:t> επίδραση του Δία και του Κρόνου </a:t>
            </a:r>
            <a:r>
              <a:rPr lang="el-GR" altLang="en-US" dirty="0">
                <a:latin typeface="+mj-lt"/>
              </a:rPr>
              <a:t>(δεν φαίνονται στο σχήμα), θεωρώντας ότι οι συγκρούσεις οδηγούν τελικά στην δημιουργία μεγαλύτερων σωμάτων και τελικά </a:t>
            </a:r>
            <a:r>
              <a:rPr lang="el-GR" altLang="en-US" b="1" dirty="0">
                <a:latin typeface="+mj-lt"/>
              </a:rPr>
              <a:t>πλανητών</a:t>
            </a:r>
            <a:r>
              <a:rPr lang="el-GR" altLang="en-US" dirty="0">
                <a:latin typeface="+mj-lt"/>
              </a:rPr>
              <a:t>.</a:t>
            </a:r>
          </a:p>
        </p:txBody>
      </p:sp>
      <p:sp>
        <p:nvSpPr>
          <p:cNvPr id="115715" name="5 - Ορθογώνιο"/>
          <p:cNvSpPr>
            <a:spLocks noChangeArrowheads="1"/>
          </p:cNvSpPr>
          <p:nvPr/>
        </p:nvSpPr>
        <p:spPr bwMode="auto">
          <a:xfrm>
            <a:off x="1803400" y="4471989"/>
            <a:ext cx="50419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sz="1100" b="1">
                <a:solidFill>
                  <a:schemeClr val="bg1"/>
                </a:solidFill>
                <a:latin typeface="Verdana" panose="020B0604030504040204" pitchFamily="34" charset="0"/>
              </a:rPr>
              <a:t>(Παπαζάχος </a:t>
            </a:r>
            <a:r>
              <a:rPr lang="en-US" altLang="en-US" sz="1100" b="1">
                <a:solidFill>
                  <a:schemeClr val="bg1"/>
                </a:solidFill>
                <a:latin typeface="Verdana" panose="020B0604030504040204" pitchFamily="34" charset="0"/>
              </a:rPr>
              <a:t>&amp; </a:t>
            </a:r>
            <a:r>
              <a:rPr lang="el-GR" altLang="en-US" sz="1100" b="1">
                <a:solidFill>
                  <a:schemeClr val="bg1"/>
                </a:solidFill>
                <a:latin typeface="Verdana" panose="020B0604030504040204" pitchFamily="34" charset="0"/>
              </a:rPr>
              <a:t>Παπαζάχος, 2008,</a:t>
            </a:r>
          </a:p>
          <a:p>
            <a:pPr eaLnBrk="1" hangingPunct="1"/>
            <a:r>
              <a:rPr lang="el-GR" altLang="en-US" sz="1100" b="1">
                <a:solidFill>
                  <a:schemeClr val="bg1"/>
                </a:solidFill>
                <a:latin typeface="Verdana" panose="020B0604030504040204" pitchFamily="34" charset="0"/>
              </a:rPr>
              <a:t>τροποποιημένο από Chambers, 1998).</a:t>
            </a:r>
          </a:p>
        </p:txBody>
      </p:sp>
      <p:sp>
        <p:nvSpPr>
          <p:cNvPr id="115716" name="6 - Ορθογώνιο"/>
          <p:cNvSpPr>
            <a:spLocks noChangeArrowheads="1"/>
          </p:cNvSpPr>
          <p:nvPr/>
        </p:nvSpPr>
        <p:spPr bwMode="auto">
          <a:xfrm>
            <a:off x="613187" y="5426460"/>
            <a:ext cx="109692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n-US" dirty="0">
                <a:latin typeface="+mj-lt"/>
              </a:rPr>
              <a:t>Παρατηρούμε ότι αν και μετά από 10 εκατομμύρια χρόνια έχουμε 4 κύριους υποψήφιους πλανήτες-έμβρυα (</a:t>
            </a:r>
            <a:r>
              <a:rPr lang="el-GR" altLang="en-US" b="1" dirty="0">
                <a:latin typeface="+mj-lt"/>
              </a:rPr>
              <a:t>γκρι κύκλοι</a:t>
            </a:r>
            <a:r>
              <a:rPr lang="el-GR" altLang="en-US" dirty="0">
                <a:latin typeface="+mj-lt"/>
              </a:rPr>
              <a:t>), ενώ ο τελικός αριθμός πλανητών μπορεί να είναι μικρότερος λόγω συγκρούσεων.</a:t>
            </a:r>
          </a:p>
        </p:txBody>
      </p:sp>
      <p:pic>
        <p:nvPicPr>
          <p:cNvPr id="115717" name="Picture 5" descr="Final-Fig1_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610" y="1326311"/>
            <a:ext cx="51117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l-GR" dirty="0" smtClean="0"/>
              <a:t>ΜΗΧΑΝΙΣΜΟΣ ΔΗΜΙΟΥΡΓΙΑΣ ΠΛΑΝΗΤΩΝ</a:t>
            </a:r>
            <a:endParaRPr lang="en-US" dirty="0"/>
          </a:p>
        </p:txBody>
      </p:sp>
      <p:sp>
        <p:nvSpPr>
          <p:cNvPr id="9" name="5 - Ορθογώνιο"/>
          <p:cNvSpPr>
            <a:spLocks noChangeArrowheads="1"/>
          </p:cNvSpPr>
          <p:nvPr/>
        </p:nvSpPr>
        <p:spPr bwMode="auto">
          <a:xfrm>
            <a:off x="385670" y="4900614"/>
            <a:ext cx="5041900" cy="428625"/>
          </a:xfrm>
          <a:prstGeom prst="rect">
            <a:avLst/>
          </a:prstGeom>
          <a:noFill/>
          <a:ln w="9525">
            <a:noFill/>
            <a:miter lim="800000"/>
            <a:headEnd/>
            <a:tailEnd/>
          </a:ln>
        </p:spPr>
        <p:txBody>
          <a:bodyPr>
            <a:spAutoFit/>
          </a:bodyPr>
          <a:lstStyle/>
          <a:p>
            <a:r>
              <a:rPr lang="el-GR" sz="1100" b="1" dirty="0"/>
              <a:t>(Παπαζάχος </a:t>
            </a:r>
            <a:r>
              <a:rPr lang="en-US" sz="1100" b="1" dirty="0"/>
              <a:t>&amp; </a:t>
            </a:r>
            <a:r>
              <a:rPr lang="el-GR" sz="1100" b="1" dirty="0"/>
              <a:t>Παπαζάχος, 2008,</a:t>
            </a:r>
          </a:p>
          <a:p>
            <a:r>
              <a:rPr lang="el-GR" sz="1100" b="1" dirty="0"/>
              <a:t>τροποποιημένο από </a:t>
            </a:r>
            <a:r>
              <a:rPr lang="el-GR" sz="1100" b="1" dirty="0" err="1"/>
              <a:t>Chambers</a:t>
            </a:r>
            <a:r>
              <a:rPr lang="el-GR" sz="1100" b="1" dirty="0"/>
              <a:t>, 1998).</a:t>
            </a:r>
          </a:p>
        </p:txBody>
      </p:sp>
    </p:spTree>
    <p:extLst>
      <p:ext uri="{BB962C8B-B14F-4D97-AF65-F5344CB8AC3E}">
        <p14:creationId xmlns:p14="http://schemas.microsoft.com/office/powerpoint/2010/main" val="4276703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9" descr="Sx5.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1418" y="1484314"/>
            <a:ext cx="6712229" cy="477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noChangeArrowheads="1"/>
          </p:cNvSpPr>
          <p:nvPr/>
        </p:nvSpPr>
        <p:spPr bwMode="auto">
          <a:xfrm>
            <a:off x="1739106" y="1300164"/>
            <a:ext cx="8713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2" panose="05020102010507070707" pitchFamily="18" charset="2"/>
              <a:buNone/>
            </a:pPr>
            <a:r>
              <a:rPr lang="el-GR" altLang="en-US" b="1" i="1" dirty="0">
                <a:latin typeface="+mn-lt"/>
              </a:rPr>
              <a:t>Φυσική ραδιενέργεια και γεωτεκτονική της σημασία</a:t>
            </a:r>
          </a:p>
        </p:txBody>
      </p:sp>
      <p:sp>
        <p:nvSpPr>
          <p:cNvPr id="8" name="Title 2"/>
          <p:cNvSpPr>
            <a:spLocks noGrp="1"/>
          </p:cNvSpPr>
          <p:nvPr>
            <p:ph type="title"/>
          </p:nvPr>
        </p:nvSpPr>
        <p:spPr/>
        <p:txBody>
          <a:bodyPr/>
          <a:lstStyle/>
          <a:p>
            <a:r>
              <a:rPr lang="el-GR" dirty="0" smtClean="0"/>
              <a:t>ΑΝΤΙΚΕΙΜΕΝΟ ΓΕΩΦΥΣΙΚΗΣ</a:t>
            </a:r>
            <a:endParaRPr lang="en-US" dirty="0"/>
          </a:p>
        </p:txBody>
      </p:sp>
      <p:sp>
        <p:nvSpPr>
          <p:cNvPr id="9" name="TextBox 8"/>
          <p:cNvSpPr txBox="1"/>
          <p:nvPr/>
        </p:nvSpPr>
        <p:spPr>
          <a:xfrm>
            <a:off x="8902000" y="5993446"/>
            <a:ext cx="1550894" cy="268941"/>
          </a:xfrm>
          <a:prstGeom prst="rect">
            <a:avLst/>
          </a:prstGeom>
        </p:spPr>
        <p:txBody>
          <a:bodyPr vert="horz" wrap="square" lIns="91440" tIns="45720" rIns="91440" bIns="45720" rtlCol="0" anchor="ctr">
            <a:normAutofit/>
          </a:bodyPr>
          <a:lstStyle/>
          <a:p>
            <a:r>
              <a:rPr lang="el-GR" sz="1100" dirty="0" smtClean="0"/>
              <a:t>(</a:t>
            </a:r>
            <a:r>
              <a:rPr lang="en-US" sz="1100" dirty="0" smtClean="0"/>
              <a:t>Faure, 1986</a:t>
            </a:r>
            <a:r>
              <a:rPr lang="el-GR" sz="1100" dirty="0" smtClean="0"/>
              <a:t>)</a:t>
            </a:r>
            <a:endParaRPr lang="en-US" sz="1100" dirty="0" smtClean="0"/>
          </a:p>
        </p:txBody>
      </p:sp>
    </p:spTree>
    <p:extLst>
      <p:ext uri="{BB962C8B-B14F-4D97-AF65-F5344CB8AC3E}">
        <p14:creationId xmlns:p14="http://schemas.microsoft.com/office/powerpoint/2010/main" val="136942227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l-GR" dirty="0" smtClean="0"/>
              <a:t>ΜΗΧΑΝΙΣΜΟΣ ΔΗΜΙΟΥΡΓΙΑΣ ΠΛΑΝΗΤΩΝ</a:t>
            </a:r>
            <a:endParaRPr lang="en-US" dirty="0"/>
          </a:p>
        </p:txBody>
      </p:sp>
      <p:sp>
        <p:nvSpPr>
          <p:cNvPr id="4" name="Rectangle 8"/>
          <p:cNvSpPr>
            <a:spLocks noChangeArrowheads="1"/>
          </p:cNvSpPr>
          <p:nvPr/>
        </p:nvSpPr>
        <p:spPr bwMode="auto">
          <a:xfrm>
            <a:off x="250824" y="1492867"/>
            <a:ext cx="8677275" cy="369332"/>
          </a:xfrm>
          <a:prstGeom prst="rect">
            <a:avLst/>
          </a:prstGeom>
          <a:noFill/>
          <a:ln w="9525">
            <a:noFill/>
            <a:miter lim="800000"/>
            <a:headEnd/>
            <a:tailEnd/>
          </a:ln>
        </p:spPr>
        <p:txBody>
          <a:bodyPr>
            <a:spAutoFit/>
          </a:bodyPr>
          <a:lstStyle/>
          <a:p>
            <a:r>
              <a:rPr lang="el-GR" i="1" dirty="0" err="1" smtClean="0"/>
              <a:t>Πρωτοπλανητικοί</a:t>
            </a:r>
            <a:r>
              <a:rPr lang="el-GR" i="1" dirty="0" smtClean="0"/>
              <a:t> δίσκοι</a:t>
            </a:r>
            <a:endParaRPr lang="en-US" dirty="0"/>
          </a:p>
        </p:txBody>
      </p:sp>
      <p:pic>
        <p:nvPicPr>
          <p:cNvPr id="5" name="Picture 4" descr="Williams_Cieza_Protoplanetary_Disks_2011-65.jpg"/>
          <p:cNvPicPr>
            <a:picLocks noChangeAspect="1"/>
          </p:cNvPicPr>
          <p:nvPr/>
        </p:nvPicPr>
        <p:blipFill>
          <a:blip r:embed="rId2" cstate="print"/>
          <a:stretch>
            <a:fillRect/>
          </a:stretch>
        </p:blipFill>
        <p:spPr>
          <a:xfrm>
            <a:off x="7045640" y="1344706"/>
            <a:ext cx="3764919" cy="4987382"/>
          </a:xfrm>
          <a:prstGeom prst="rect">
            <a:avLst/>
          </a:prstGeom>
        </p:spPr>
      </p:pic>
    </p:spTree>
    <p:extLst>
      <p:ext uri="{BB962C8B-B14F-4D97-AF65-F5344CB8AC3E}">
        <p14:creationId xmlns:p14="http://schemas.microsoft.com/office/powerpoint/2010/main" val="300475605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8"/>
          <p:cNvSpPr>
            <a:spLocks noChangeArrowheads="1"/>
          </p:cNvSpPr>
          <p:nvPr/>
        </p:nvSpPr>
        <p:spPr bwMode="auto">
          <a:xfrm>
            <a:off x="1712073" y="223466"/>
            <a:ext cx="8677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i="1" dirty="0">
                <a:latin typeface="+mj-lt"/>
              </a:rPr>
              <a:t>Δίσκος αστέρα </a:t>
            </a:r>
            <a:r>
              <a:rPr lang="en-US" altLang="en-US" i="1" dirty="0">
                <a:latin typeface="+mj-lt"/>
              </a:rPr>
              <a:t>Fomalhaut </a:t>
            </a:r>
            <a:r>
              <a:rPr lang="el-GR" altLang="en-US" i="1" dirty="0">
                <a:latin typeface="+mj-lt"/>
              </a:rPr>
              <a:t>και ο πρώτος απευθείας </a:t>
            </a:r>
            <a:r>
              <a:rPr lang="el-GR" altLang="en-US" i="1" dirty="0" err="1">
                <a:latin typeface="+mj-lt"/>
              </a:rPr>
              <a:t>παρατηρημένος</a:t>
            </a:r>
            <a:r>
              <a:rPr lang="el-GR" altLang="en-US" i="1" dirty="0">
                <a:latin typeface="+mj-lt"/>
              </a:rPr>
              <a:t> πλανήτης </a:t>
            </a:r>
            <a:r>
              <a:rPr lang="en-US" altLang="en-US" i="1" dirty="0">
                <a:latin typeface="+mj-lt"/>
              </a:rPr>
              <a:t>Fomalhaut b (</a:t>
            </a:r>
            <a:r>
              <a:rPr lang="el-GR" altLang="en-US" i="1" dirty="0">
                <a:latin typeface="+mj-lt"/>
              </a:rPr>
              <a:t>περίοδος περιστροφής 872 έτη) από το τηλεσκόπιο </a:t>
            </a:r>
            <a:r>
              <a:rPr lang="en-US" altLang="en-US" i="1" dirty="0">
                <a:latin typeface="+mj-lt"/>
              </a:rPr>
              <a:t>Hubble.</a:t>
            </a:r>
            <a:endParaRPr lang="en-US" altLang="en-US" dirty="0">
              <a:latin typeface="+mj-lt"/>
            </a:endParaRPr>
          </a:p>
        </p:txBody>
      </p:sp>
      <p:pic>
        <p:nvPicPr>
          <p:cNvPr id="116739" name="Picture 2" descr="http://imgsrc.hubblesite.org/hu/db/images/hs-2008-39-a-web_pr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7524" y="998725"/>
            <a:ext cx="76200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01206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3 - Ορθογώνιο"/>
          <p:cNvSpPr>
            <a:spLocks noChangeArrowheads="1"/>
          </p:cNvSpPr>
          <p:nvPr/>
        </p:nvSpPr>
        <p:spPr bwMode="auto">
          <a:xfrm>
            <a:off x="129988" y="1460969"/>
            <a:ext cx="11932023" cy="4524315"/>
          </a:xfrm>
          <a:prstGeom prst="rect">
            <a:avLst/>
          </a:prstGeom>
          <a:noFill/>
          <a:ln w="9525">
            <a:noFill/>
            <a:miter lim="800000"/>
            <a:headEnd/>
            <a:tailEnd/>
          </a:ln>
        </p:spPr>
        <p:txBody>
          <a:bodyPr wrap="square">
            <a:spAutoFit/>
          </a:bodyPr>
          <a:lstStyle/>
          <a:p>
            <a:pPr algn="just">
              <a:defRPr/>
            </a:pPr>
            <a:r>
              <a:rPr lang="el-GR" sz="1600" dirty="0"/>
              <a:t>Στο πιο πρόσφατο μοντέλο επαύξησης (</a:t>
            </a:r>
            <a:r>
              <a:rPr lang="el-GR" sz="1600" dirty="0" err="1"/>
              <a:t>Tsiganis</a:t>
            </a:r>
            <a:r>
              <a:rPr lang="el-GR" sz="1600" dirty="0"/>
              <a:t> </a:t>
            </a:r>
            <a:r>
              <a:rPr lang="el-GR" sz="1600" dirty="0" err="1"/>
              <a:t>et</a:t>
            </a:r>
            <a:r>
              <a:rPr lang="el-GR" sz="1600" dirty="0"/>
              <a:t> </a:t>
            </a:r>
            <a:r>
              <a:rPr lang="el-GR" sz="1600" dirty="0" err="1"/>
              <a:t>al</a:t>
            </a:r>
            <a:r>
              <a:rPr lang="el-GR" sz="1600" dirty="0"/>
              <a:t>., 2005), το λεγόμενο </a:t>
            </a:r>
            <a:r>
              <a:rPr lang="el-GR" sz="1600" b="1" dirty="0"/>
              <a:t>μοντέλο της Νίκαιας </a:t>
            </a:r>
            <a:r>
              <a:rPr lang="el-GR" sz="1600" dirty="0"/>
              <a:t>(από τη Γαλλική πόλη), ο Δίας δημιουργήθηκε με επαύξηση σε ελαφρά μεγαλύτερη απόσταση από τη σημερινή ενώ όλοι οι άλλοι πλανήτες δημιουργήθηκαν σε απόσταση 15A.U. από τον Ήλιο και περιβάλλονταν εξωτερικά από ένα νέφος πλανητοειδών. Η </a:t>
            </a:r>
            <a:r>
              <a:rPr lang="el-GR" sz="1600" dirty="0" err="1"/>
              <a:t>βαρυτική</a:t>
            </a:r>
            <a:r>
              <a:rPr lang="el-GR" sz="1600" dirty="0"/>
              <a:t> αλληλεπίδραση των πλανητοειδών με τους μεγάλους εσωτερικούς πλανήτες (Κρόνος, Ουρανός και Ποσειδώνας) οδήγησε στην «μετανάστευσή» τους προς τα έξω (η «μετανάστευση» του Ποσειδώνα είναι πολύ καλά τεκμηριωμένη) ενώ τα μοντέλα δείχνουν μετανάστευση του Δία προς τα μέσα. Το μοντέλο αυτό, αν και πρόσφατο και σχετικά υποθετικό, προβλέπει σειρά από φαινόμενα που έχουν παρατηρηθεί (π.χ. Τελευταίος Μεγάλος Βομβαρδισμός πριν </a:t>
            </a:r>
            <a:r>
              <a:rPr lang="el-GR" sz="1600" b="1" dirty="0"/>
              <a:t>~4 δισ. έτη</a:t>
            </a:r>
            <a:r>
              <a:rPr lang="el-GR" sz="1600" dirty="0"/>
              <a:t>)</a:t>
            </a:r>
          </a:p>
          <a:p>
            <a:pPr algn="just">
              <a:defRPr/>
            </a:pPr>
            <a:endParaRPr lang="el-GR" sz="1600" dirty="0"/>
          </a:p>
          <a:p>
            <a:pPr algn="just">
              <a:defRPr/>
            </a:pPr>
            <a:r>
              <a:rPr lang="el-GR" sz="1600" dirty="0"/>
              <a:t>Το μοντέλο </a:t>
            </a:r>
            <a:r>
              <a:rPr lang="el-GR" sz="1600" b="1" dirty="0" err="1"/>
              <a:t>πρωτοπλανητικού</a:t>
            </a:r>
            <a:r>
              <a:rPr lang="el-GR" sz="1600" b="1" dirty="0"/>
              <a:t> δίσκου-επαύξησης </a:t>
            </a:r>
            <a:r>
              <a:rPr lang="el-GR" sz="1600" dirty="0"/>
              <a:t>(</a:t>
            </a:r>
            <a:r>
              <a:rPr lang="el-GR" sz="1600" b="1" dirty="0" err="1"/>
              <a:t>accretion</a:t>
            </a:r>
            <a:r>
              <a:rPr lang="el-GR" sz="1600" dirty="0"/>
              <a:t>) εξηγεί πολλά χαρακτηριστικά του ηλιακού μας συστήματος όπως:</a:t>
            </a:r>
            <a:endParaRPr lang="en-US" sz="1600" dirty="0"/>
          </a:p>
          <a:p>
            <a:pPr algn="just">
              <a:defRPr/>
            </a:pPr>
            <a:endParaRPr lang="el-GR" sz="1600" dirty="0"/>
          </a:p>
          <a:p>
            <a:pPr algn="just">
              <a:defRPr/>
            </a:pPr>
            <a:r>
              <a:rPr lang="el-GR" sz="1600" dirty="0"/>
              <a:t>α) Όλοι οι πλανήτες περιφέρονται γύρω από τον Ήλιο κατά την </a:t>
            </a:r>
            <a:r>
              <a:rPr lang="el-GR" sz="1600" b="1" dirty="0"/>
              <a:t>ίδια φορά</a:t>
            </a:r>
            <a:r>
              <a:rPr lang="el-GR" sz="1600" dirty="0"/>
              <a:t>.</a:t>
            </a:r>
            <a:endParaRPr lang="en-US" sz="1600" dirty="0"/>
          </a:p>
          <a:p>
            <a:pPr algn="just">
              <a:defRPr/>
            </a:pPr>
            <a:endParaRPr lang="el-GR" sz="1600" dirty="0"/>
          </a:p>
          <a:p>
            <a:pPr algn="just">
              <a:defRPr/>
            </a:pPr>
            <a:r>
              <a:rPr lang="el-GR" sz="1600" dirty="0"/>
              <a:t>β) Όλοι οι πλανήτες (εκτός της Αφροδίτης και του Ουρανού) περιστρέφονται γύρω από τον άξονά τους στην </a:t>
            </a:r>
            <a:r>
              <a:rPr lang="el-GR" sz="1600" b="1" dirty="0"/>
              <a:t>ίδια φορά με αυτή της περιφοράς τους </a:t>
            </a:r>
            <a:r>
              <a:rPr lang="el-GR" sz="1600" dirty="0"/>
              <a:t>γύρω από τον Ήλιο.</a:t>
            </a:r>
            <a:endParaRPr lang="en-US" sz="1600" dirty="0"/>
          </a:p>
          <a:p>
            <a:pPr algn="just">
              <a:defRPr/>
            </a:pPr>
            <a:endParaRPr lang="el-GR" sz="1600" dirty="0"/>
          </a:p>
          <a:p>
            <a:pPr algn="just">
              <a:defRPr/>
            </a:pPr>
            <a:r>
              <a:rPr lang="el-GR" sz="1600" dirty="0"/>
              <a:t>γ) Όλοι οι πλανήτες έχουν </a:t>
            </a:r>
            <a:r>
              <a:rPr lang="el-GR" sz="1600" b="1" dirty="0"/>
              <a:t>σχεδόν κυκλική τροχιά </a:t>
            </a:r>
            <a:r>
              <a:rPr lang="el-GR" sz="1600" dirty="0"/>
              <a:t>(ελλειπτικές τροχιές με πολύ μικρή εκκεντρότητα).</a:t>
            </a:r>
            <a:endParaRPr lang="en-US" sz="1600" dirty="0"/>
          </a:p>
          <a:p>
            <a:pPr algn="just">
              <a:defRPr/>
            </a:pPr>
            <a:endParaRPr lang="el-GR" sz="1600" dirty="0"/>
          </a:p>
          <a:p>
            <a:pPr algn="just">
              <a:defRPr/>
            </a:pPr>
            <a:r>
              <a:rPr lang="el-GR" sz="1600" dirty="0"/>
              <a:t>δ) Όλοι οι πλανήτες περιστρέφονται γύρω από τον Ήλιο σχεδόν στο </a:t>
            </a:r>
            <a:r>
              <a:rPr lang="el-GR" sz="1600" b="1" dirty="0"/>
              <a:t>ίδιο επίπεδο</a:t>
            </a:r>
            <a:r>
              <a:rPr lang="el-GR" sz="1600" dirty="0"/>
              <a:t> (</a:t>
            </a:r>
            <a:r>
              <a:rPr lang="el-GR" sz="1600" b="1" dirty="0"/>
              <a:t>επίπεδο </a:t>
            </a:r>
            <a:r>
              <a:rPr lang="el-GR" sz="1600" b="1" dirty="0" err="1"/>
              <a:t>πρωτοπλανητικού</a:t>
            </a:r>
            <a:r>
              <a:rPr lang="el-GR" sz="1600" b="1" dirty="0"/>
              <a:t> δίσκου</a:t>
            </a:r>
            <a:r>
              <a:rPr lang="el-GR" sz="1600" dirty="0"/>
              <a:t>)</a:t>
            </a:r>
            <a:r>
              <a:rPr lang="en-US" sz="1600" dirty="0"/>
              <a:t>.</a:t>
            </a:r>
            <a:endParaRPr lang="el-GR" sz="1600" dirty="0"/>
          </a:p>
        </p:txBody>
      </p:sp>
      <p:sp>
        <p:nvSpPr>
          <p:cNvPr id="2" name="Title 1"/>
          <p:cNvSpPr>
            <a:spLocks noGrp="1"/>
          </p:cNvSpPr>
          <p:nvPr>
            <p:ph type="title"/>
          </p:nvPr>
        </p:nvSpPr>
        <p:spPr/>
        <p:txBody>
          <a:bodyPr/>
          <a:lstStyle/>
          <a:p>
            <a:r>
              <a:rPr lang="el-GR" dirty="0"/>
              <a:t>ΜΗΧΑΝΙΣΜΟΣ ΔΗΜΙΟΥΡΓΙΑΣ ΠΛΑΝΗΤΩΝ</a:t>
            </a:r>
            <a:endParaRPr lang="en-US" dirty="0"/>
          </a:p>
        </p:txBody>
      </p:sp>
    </p:spTree>
    <p:extLst>
      <p:ext uri="{BB962C8B-B14F-4D97-AF65-F5344CB8AC3E}">
        <p14:creationId xmlns:p14="http://schemas.microsoft.com/office/powerpoint/2010/main" val="2359580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698">
                                            <p:txEl>
                                              <p:pRg st="0" end="0"/>
                                            </p:txEl>
                                          </p:spTgt>
                                        </p:tgtEl>
                                        <p:attrNameLst>
                                          <p:attrName>style.visibility</p:attrName>
                                        </p:attrNameLst>
                                      </p:cBhvr>
                                      <p:to>
                                        <p:strVal val="visible"/>
                                      </p:to>
                                    </p:set>
                                    <p:animEffect transition="in" filter="fade">
                                      <p:cBhvr>
                                        <p:cTn id="7" dur="1000"/>
                                        <p:tgtEl>
                                          <p:spTgt spid="2969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698">
                                            <p:txEl>
                                              <p:pRg st="2" end="2"/>
                                            </p:txEl>
                                          </p:spTgt>
                                        </p:tgtEl>
                                        <p:attrNameLst>
                                          <p:attrName>style.visibility</p:attrName>
                                        </p:attrNameLst>
                                      </p:cBhvr>
                                      <p:to>
                                        <p:strVal val="visible"/>
                                      </p:to>
                                    </p:set>
                                    <p:animEffect transition="in" filter="fade">
                                      <p:cBhvr>
                                        <p:cTn id="12" dur="1000"/>
                                        <p:tgtEl>
                                          <p:spTgt spid="2969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698">
                                            <p:txEl>
                                              <p:pRg st="4" end="4"/>
                                            </p:txEl>
                                          </p:spTgt>
                                        </p:tgtEl>
                                        <p:attrNameLst>
                                          <p:attrName>style.visibility</p:attrName>
                                        </p:attrNameLst>
                                      </p:cBhvr>
                                      <p:to>
                                        <p:strVal val="visible"/>
                                      </p:to>
                                    </p:set>
                                    <p:animEffect transition="in" filter="fade">
                                      <p:cBhvr>
                                        <p:cTn id="17" dur="1000"/>
                                        <p:tgtEl>
                                          <p:spTgt spid="29698">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698">
                                            <p:txEl>
                                              <p:pRg st="6" end="6"/>
                                            </p:txEl>
                                          </p:spTgt>
                                        </p:tgtEl>
                                        <p:attrNameLst>
                                          <p:attrName>style.visibility</p:attrName>
                                        </p:attrNameLst>
                                      </p:cBhvr>
                                      <p:to>
                                        <p:strVal val="visible"/>
                                      </p:to>
                                    </p:set>
                                    <p:animEffect transition="in" filter="fade">
                                      <p:cBhvr>
                                        <p:cTn id="22" dur="1000"/>
                                        <p:tgtEl>
                                          <p:spTgt spid="29698">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698">
                                            <p:txEl>
                                              <p:pRg st="8" end="8"/>
                                            </p:txEl>
                                          </p:spTgt>
                                        </p:tgtEl>
                                        <p:attrNameLst>
                                          <p:attrName>style.visibility</p:attrName>
                                        </p:attrNameLst>
                                      </p:cBhvr>
                                      <p:to>
                                        <p:strVal val="visible"/>
                                      </p:to>
                                    </p:set>
                                    <p:animEffect transition="in" filter="fade">
                                      <p:cBhvr>
                                        <p:cTn id="27" dur="1000"/>
                                        <p:tgtEl>
                                          <p:spTgt spid="29698">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698">
                                            <p:txEl>
                                              <p:pRg st="10" end="10"/>
                                            </p:txEl>
                                          </p:spTgt>
                                        </p:tgtEl>
                                        <p:attrNameLst>
                                          <p:attrName>style.visibility</p:attrName>
                                        </p:attrNameLst>
                                      </p:cBhvr>
                                      <p:to>
                                        <p:strVal val="visible"/>
                                      </p:to>
                                    </p:set>
                                    <p:animEffect transition="in" filter="fade">
                                      <p:cBhvr>
                                        <p:cTn id="32" dur="1000"/>
                                        <p:tgtEl>
                                          <p:spTgt spid="2969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4 - Ορθογώνιο"/>
          <p:cNvSpPr>
            <a:spLocks noChangeArrowheads="1"/>
          </p:cNvSpPr>
          <p:nvPr/>
        </p:nvSpPr>
        <p:spPr bwMode="auto">
          <a:xfrm>
            <a:off x="179294" y="1258888"/>
            <a:ext cx="11833411" cy="1107996"/>
          </a:xfrm>
          <a:prstGeom prst="rect">
            <a:avLst/>
          </a:prstGeom>
          <a:noFill/>
          <a:ln w="9525">
            <a:noFill/>
            <a:miter lim="800000"/>
            <a:headEnd/>
            <a:tailEnd/>
          </a:ln>
        </p:spPr>
        <p:txBody>
          <a:bodyPr wrap="square">
            <a:spAutoFit/>
          </a:bodyPr>
          <a:lstStyle/>
          <a:p>
            <a:pPr algn="just"/>
            <a:r>
              <a:rPr lang="el-GR" sz="2200" dirty="0"/>
              <a:t>Πριν από 4.6 </a:t>
            </a:r>
            <a:r>
              <a:rPr lang="en-US" sz="2200" dirty="0" err="1"/>
              <a:t>Gyr</a:t>
            </a:r>
            <a:r>
              <a:rPr lang="en-US" sz="2200" dirty="0"/>
              <a:t> </a:t>
            </a:r>
            <a:r>
              <a:rPr lang="el-GR" sz="2200" dirty="0"/>
              <a:t>σκόνη και αέρια δημιούργησαν τον </a:t>
            </a:r>
            <a:r>
              <a:rPr lang="el-GR" sz="2200" dirty="0" err="1"/>
              <a:t>πρωτοπλανητικό</a:t>
            </a:r>
            <a:r>
              <a:rPr lang="el-GR" sz="2200" dirty="0"/>
              <a:t> δίσκο μας και η συγκόλληση της σκόνης οδήγησε στη δημιουργία των πρώτων </a:t>
            </a:r>
            <a:r>
              <a:rPr lang="el-GR" sz="2200" b="1" dirty="0" err="1"/>
              <a:t>μικροπλανητών</a:t>
            </a:r>
            <a:r>
              <a:rPr lang="el-GR" sz="2200" dirty="0"/>
              <a:t> (~1</a:t>
            </a:r>
            <a:r>
              <a:rPr lang="en-US" sz="2200" dirty="0" err="1"/>
              <a:t>Myr</a:t>
            </a:r>
            <a:r>
              <a:rPr lang="en-US" sz="2200" dirty="0"/>
              <a:t>) </a:t>
            </a:r>
            <a:r>
              <a:rPr lang="el-GR" sz="2200" dirty="0"/>
              <a:t>και στη συνέχεια (μέσω συγκρούσεων) </a:t>
            </a:r>
            <a:r>
              <a:rPr lang="el-GR" sz="2200" b="1" dirty="0"/>
              <a:t>πλανητικών εμβρύων </a:t>
            </a:r>
            <a:r>
              <a:rPr lang="el-GR" sz="2200" dirty="0"/>
              <a:t>(+~1</a:t>
            </a:r>
            <a:r>
              <a:rPr lang="en-US" sz="2200" dirty="0" err="1"/>
              <a:t>Myr</a:t>
            </a:r>
            <a:r>
              <a:rPr lang="en-US" sz="2200" dirty="0"/>
              <a:t>) </a:t>
            </a:r>
            <a:r>
              <a:rPr lang="el-GR" sz="2200" dirty="0"/>
              <a:t>(</a:t>
            </a:r>
            <a:r>
              <a:rPr lang="el-GR" sz="2200" dirty="0" err="1"/>
              <a:t>χονδρίτες</a:t>
            </a:r>
            <a:r>
              <a:rPr lang="el-GR" sz="2200" dirty="0"/>
              <a:t>)</a:t>
            </a:r>
          </a:p>
        </p:txBody>
      </p:sp>
      <p:sp>
        <p:nvSpPr>
          <p:cNvPr id="6" name="TextBox 5"/>
          <p:cNvSpPr txBox="1"/>
          <p:nvPr/>
        </p:nvSpPr>
        <p:spPr>
          <a:xfrm>
            <a:off x="1703388" y="115888"/>
            <a:ext cx="8640762" cy="576262"/>
          </a:xfrm>
          <a:prstGeom prst="rect">
            <a:avLst/>
          </a:prstGeom>
          <a:noFill/>
        </p:spPr>
        <p:txBody>
          <a:bodyPr lIns="82058" tIns="41029" rIns="82058" bIns="41029">
            <a:spAutoFit/>
          </a:bodyPr>
          <a:lstStyle/>
          <a:p>
            <a:pPr algn="ctr">
              <a:defRPr/>
            </a:pPr>
            <a:r>
              <a:rPr lang="el-GR" sz="3200" b="1" dirty="0">
                <a:solidFill>
                  <a:schemeClr val="bg1"/>
                </a:solidFill>
                <a:latin typeface="+mj-lt"/>
              </a:rPr>
              <a:t>ΓΕΝΕΣΗ &amp; ΕΞΕΛΙΞΗ ΤΟΥ ΕΣΩΤΕΡΙΚΟΥ ΤΗΣ ΓΗΣ</a:t>
            </a:r>
            <a:endParaRPr lang="en-US" sz="3200" b="1" dirty="0">
              <a:solidFill>
                <a:schemeClr val="bg1"/>
              </a:solidFill>
              <a:latin typeface="+mj-lt"/>
            </a:endParaRPr>
          </a:p>
        </p:txBody>
      </p:sp>
      <p:sp>
        <p:nvSpPr>
          <p:cNvPr id="9" name="4 - Ορθογώνιο"/>
          <p:cNvSpPr>
            <a:spLocks noChangeArrowheads="1"/>
          </p:cNvSpPr>
          <p:nvPr/>
        </p:nvSpPr>
        <p:spPr bwMode="auto">
          <a:xfrm>
            <a:off x="0" y="5422838"/>
            <a:ext cx="11725834" cy="769441"/>
          </a:xfrm>
          <a:prstGeom prst="rect">
            <a:avLst/>
          </a:prstGeom>
          <a:noFill/>
          <a:ln w="9525">
            <a:noFill/>
            <a:miter lim="800000"/>
            <a:headEnd/>
            <a:tailEnd/>
          </a:ln>
        </p:spPr>
        <p:txBody>
          <a:bodyPr wrap="square">
            <a:spAutoFit/>
          </a:bodyPr>
          <a:lstStyle/>
          <a:p>
            <a:pPr algn="just"/>
            <a:r>
              <a:rPr lang="el-GR" sz="2200" dirty="0"/>
              <a:t>Οι πλανήτες-έμβρυα ήταν πιθανότατα λιωμένοι (</a:t>
            </a:r>
            <a:r>
              <a:rPr lang="en-US" sz="2200" baseline="30000" dirty="0"/>
              <a:t>26</a:t>
            </a:r>
            <a:r>
              <a:rPr lang="en-US" sz="2200" dirty="0"/>
              <a:t>Al) </a:t>
            </a:r>
            <a:r>
              <a:rPr lang="el-GR" sz="2200" dirty="0"/>
              <a:t>και αυτό διευκόλυνε το διαχωρισμό του </a:t>
            </a:r>
            <a:r>
              <a:rPr lang="en-US" sz="2200" dirty="0"/>
              <a:t>Fe</a:t>
            </a:r>
            <a:r>
              <a:rPr lang="el-GR" sz="2200" dirty="0"/>
              <a:t> από τα πυριτικά ορυκτά, </a:t>
            </a:r>
            <a:r>
              <a:rPr lang="el-GR" sz="2200" b="1" dirty="0"/>
              <a:t>άρα είχαν πυρήνα (</a:t>
            </a:r>
            <a:r>
              <a:rPr lang="el-GR" sz="2200" b="1" dirty="0" err="1"/>
              <a:t>σιδηρομετεωρίτες</a:t>
            </a:r>
            <a:r>
              <a:rPr lang="el-GR" sz="2200" b="1" dirty="0"/>
              <a:t>!)</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0891" y="2398502"/>
            <a:ext cx="4404052"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l-GR" dirty="0" smtClean="0"/>
              <a:t>ΓΕΝΕΣΗ &amp; ΕΞΕΛΙΞΗ ΤΟΥ ΕΣΩΤΕΡΙΚΟΥ ΤΗΣ ΓΗΣ</a:t>
            </a:r>
            <a:endParaRPr lang="en-US" dirty="0"/>
          </a:p>
        </p:txBody>
      </p:sp>
    </p:spTree>
    <p:extLst>
      <p:ext uri="{BB962C8B-B14F-4D97-AF65-F5344CB8AC3E}">
        <p14:creationId xmlns:p14="http://schemas.microsoft.com/office/powerpoint/2010/main" val="9104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690">
                                            <p:txEl>
                                              <p:pRg st="0" end="0"/>
                                            </p:txEl>
                                          </p:spTgt>
                                        </p:tgtEl>
                                        <p:attrNameLst>
                                          <p:attrName>style.visibility</p:attrName>
                                        </p:attrNameLst>
                                      </p:cBhvr>
                                      <p:to>
                                        <p:strVal val="visible"/>
                                      </p:to>
                                    </p:set>
                                    <p:animEffect transition="in" filter="fade">
                                      <p:cBhvr>
                                        <p:cTn id="7" dur="1000"/>
                                        <p:tgtEl>
                                          <p:spTgt spid="114690">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build="p"/>
      <p:bldP spid="9"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4 - Ορθογώνιο"/>
          <p:cNvSpPr>
            <a:spLocks noChangeArrowheads="1"/>
          </p:cNvSpPr>
          <p:nvPr/>
        </p:nvSpPr>
        <p:spPr bwMode="auto">
          <a:xfrm>
            <a:off x="8384" y="1244079"/>
            <a:ext cx="11887200" cy="769441"/>
          </a:xfrm>
          <a:prstGeom prst="rect">
            <a:avLst/>
          </a:prstGeom>
          <a:noFill/>
          <a:ln w="9525">
            <a:noFill/>
            <a:miter lim="800000"/>
            <a:headEnd/>
            <a:tailEnd/>
          </a:ln>
        </p:spPr>
        <p:txBody>
          <a:bodyPr wrap="square">
            <a:spAutoFit/>
          </a:bodyPr>
          <a:lstStyle/>
          <a:p>
            <a:pPr algn="just"/>
            <a:r>
              <a:rPr lang="en-US" sz="2200" dirty="0"/>
              <a:t>H </a:t>
            </a:r>
            <a:r>
              <a:rPr lang="el-GR" sz="2200" dirty="0"/>
              <a:t>Γη σχηματίστηκε από τη σύγκρουση πλανητικών εμβρύων (&lt;100). Μία τέτοια σύγκρουση πιθανόν δημιούργησε τη Σελήνη</a:t>
            </a:r>
          </a:p>
        </p:txBody>
      </p:sp>
      <p:sp>
        <p:nvSpPr>
          <p:cNvPr id="6" name="TextBox 5"/>
          <p:cNvSpPr txBox="1"/>
          <p:nvPr/>
        </p:nvSpPr>
        <p:spPr>
          <a:xfrm>
            <a:off x="1703388" y="115888"/>
            <a:ext cx="8640762" cy="576262"/>
          </a:xfrm>
          <a:prstGeom prst="rect">
            <a:avLst/>
          </a:prstGeom>
          <a:noFill/>
        </p:spPr>
        <p:txBody>
          <a:bodyPr lIns="82058" tIns="41029" rIns="82058" bIns="41029">
            <a:spAutoFit/>
          </a:bodyPr>
          <a:lstStyle/>
          <a:p>
            <a:pPr algn="ctr">
              <a:defRPr/>
            </a:pPr>
            <a:r>
              <a:rPr lang="el-GR" sz="3200" b="1" dirty="0">
                <a:solidFill>
                  <a:schemeClr val="bg1"/>
                </a:solidFill>
                <a:latin typeface="+mj-lt"/>
              </a:rPr>
              <a:t>ΓΕΝΕΣΗ &amp; ΕΞΕΛΙΞΗ ΤΟΥ ΕΣΩΤΕΡΙΚΟΥ ΤΗΣ ΓΗΣ</a:t>
            </a:r>
            <a:endParaRPr lang="en-US" sz="3200" b="1" dirty="0">
              <a:solidFill>
                <a:schemeClr val="bg1"/>
              </a:solidFill>
              <a:latin typeface="+mj-lt"/>
            </a:endParaRPr>
          </a:p>
        </p:txBody>
      </p:sp>
      <p:sp>
        <p:nvSpPr>
          <p:cNvPr id="9" name="4 - Ορθογώνιο"/>
          <p:cNvSpPr>
            <a:spLocks noChangeArrowheads="1"/>
          </p:cNvSpPr>
          <p:nvPr/>
        </p:nvSpPr>
        <p:spPr bwMode="auto">
          <a:xfrm>
            <a:off x="710004" y="5229200"/>
            <a:ext cx="11058861" cy="1107996"/>
          </a:xfrm>
          <a:prstGeom prst="rect">
            <a:avLst/>
          </a:prstGeom>
          <a:noFill/>
          <a:ln w="9525">
            <a:noFill/>
            <a:miter lim="800000"/>
            <a:headEnd/>
            <a:tailEnd/>
          </a:ln>
        </p:spPr>
        <p:txBody>
          <a:bodyPr wrap="square">
            <a:spAutoFit/>
          </a:bodyPr>
          <a:lstStyle/>
          <a:p>
            <a:pPr algn="just"/>
            <a:r>
              <a:rPr lang="el-GR" sz="2200" dirty="0"/>
              <a:t>Σήμερα γίνεται δεκτό (</a:t>
            </a:r>
            <a:r>
              <a:rPr lang="el-GR" sz="2200" b="1" dirty="0" err="1"/>
              <a:t>Elsasser</a:t>
            </a:r>
            <a:r>
              <a:rPr lang="el-GR" sz="2200" b="1" dirty="0"/>
              <a:t>, 1963; </a:t>
            </a:r>
            <a:r>
              <a:rPr lang="el-GR" sz="2200" b="1" dirty="0" err="1"/>
              <a:t>Birch</a:t>
            </a:r>
            <a:r>
              <a:rPr lang="el-GR" sz="2200" b="1" dirty="0"/>
              <a:t>, 1965; </a:t>
            </a:r>
            <a:r>
              <a:rPr lang="el-GR" sz="2200" b="1" dirty="0" err="1"/>
              <a:t>Flasar</a:t>
            </a:r>
            <a:r>
              <a:rPr lang="el-GR" sz="2200" b="1" dirty="0"/>
              <a:t> </a:t>
            </a:r>
            <a:r>
              <a:rPr lang="el-GR" sz="2200" b="1" dirty="0" err="1"/>
              <a:t>and</a:t>
            </a:r>
            <a:r>
              <a:rPr lang="el-GR" sz="2200" b="1" dirty="0"/>
              <a:t> </a:t>
            </a:r>
            <a:r>
              <a:rPr lang="el-GR" sz="2200" b="1" dirty="0" err="1"/>
              <a:t>Birch</a:t>
            </a:r>
            <a:r>
              <a:rPr lang="el-GR" sz="2200" b="1" dirty="0"/>
              <a:t>, 1973</a:t>
            </a:r>
            <a:r>
              <a:rPr lang="el-GR" sz="2200" dirty="0"/>
              <a:t>) ότι η Γη επαυξήθηκε από μίγμα </a:t>
            </a:r>
            <a:r>
              <a:rPr lang="el-GR" sz="2200" b="1" dirty="0"/>
              <a:t>πυριτικού</a:t>
            </a:r>
            <a:r>
              <a:rPr lang="el-GR" sz="2200" dirty="0"/>
              <a:t> και </a:t>
            </a:r>
            <a:r>
              <a:rPr lang="el-GR" sz="2200" b="1" dirty="0"/>
              <a:t>μεταλλικού</a:t>
            </a:r>
            <a:r>
              <a:rPr lang="el-GR" sz="2200" dirty="0"/>
              <a:t> υλικού που ακολουθήθηκε από διαχωρισμό του μεταλλικού υλικού από το πυριτικό υλικό. </a:t>
            </a: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7728" y="1700808"/>
            <a:ext cx="460851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p:txBody>
          <a:bodyPr/>
          <a:lstStyle/>
          <a:p>
            <a:r>
              <a:rPr lang="el-GR" dirty="0" smtClean="0"/>
              <a:t>ΓΕΝΕΣΗ &amp; ΕΞΕΛΙΞΗ ΤΟΥ ΕΣΩΤΕΡΙΚΟΥ ΤΗΣ ΓΗΣ</a:t>
            </a:r>
            <a:endParaRPr lang="en-US" dirty="0"/>
          </a:p>
        </p:txBody>
      </p:sp>
    </p:spTree>
    <p:extLst>
      <p:ext uri="{BB962C8B-B14F-4D97-AF65-F5344CB8AC3E}">
        <p14:creationId xmlns:p14="http://schemas.microsoft.com/office/powerpoint/2010/main" val="128364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690">
                                            <p:txEl>
                                              <p:pRg st="0" end="0"/>
                                            </p:txEl>
                                          </p:spTgt>
                                        </p:tgtEl>
                                        <p:attrNameLst>
                                          <p:attrName>style.visibility</p:attrName>
                                        </p:attrNameLst>
                                      </p:cBhvr>
                                      <p:to>
                                        <p:strVal val="visible"/>
                                      </p:to>
                                    </p:set>
                                    <p:animEffect transition="in" filter="fade">
                                      <p:cBhvr>
                                        <p:cTn id="7" dur="1000"/>
                                        <p:tgtEl>
                                          <p:spTgt spid="1146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build="p"/>
      <p:bldP spid="9"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4 - Ορθογώνιο"/>
          <p:cNvSpPr>
            <a:spLocks noChangeArrowheads="1"/>
          </p:cNvSpPr>
          <p:nvPr/>
        </p:nvSpPr>
        <p:spPr bwMode="auto">
          <a:xfrm>
            <a:off x="1792579" y="1301124"/>
            <a:ext cx="8286750" cy="430887"/>
          </a:xfrm>
          <a:prstGeom prst="rect">
            <a:avLst/>
          </a:prstGeom>
          <a:noFill/>
          <a:ln w="9525">
            <a:noFill/>
            <a:miter lim="800000"/>
            <a:headEnd/>
            <a:tailEnd/>
          </a:ln>
        </p:spPr>
        <p:txBody>
          <a:bodyPr>
            <a:spAutoFit/>
          </a:bodyPr>
          <a:lstStyle/>
          <a:p>
            <a:pPr algn="just"/>
            <a:r>
              <a:rPr lang="el-GR" sz="2200" dirty="0"/>
              <a:t>Δύο σενάρια για τον διαχωρισμό του </a:t>
            </a:r>
            <a:r>
              <a:rPr lang="el-GR" sz="2200" b="1" dirty="0"/>
              <a:t>μεταλλικού  πυρήνα</a:t>
            </a:r>
          </a:p>
        </p:txBody>
      </p:sp>
      <p:sp>
        <p:nvSpPr>
          <p:cNvPr id="6" name="TextBox 5"/>
          <p:cNvSpPr txBox="1"/>
          <p:nvPr/>
        </p:nvSpPr>
        <p:spPr>
          <a:xfrm>
            <a:off x="1703388" y="115888"/>
            <a:ext cx="8640762" cy="576262"/>
          </a:xfrm>
          <a:prstGeom prst="rect">
            <a:avLst/>
          </a:prstGeom>
          <a:noFill/>
        </p:spPr>
        <p:txBody>
          <a:bodyPr lIns="82058" tIns="41029" rIns="82058" bIns="41029">
            <a:spAutoFit/>
          </a:bodyPr>
          <a:lstStyle/>
          <a:p>
            <a:pPr algn="ctr">
              <a:defRPr/>
            </a:pPr>
            <a:r>
              <a:rPr lang="el-GR" sz="3200" b="1" dirty="0">
                <a:solidFill>
                  <a:schemeClr val="bg1"/>
                </a:solidFill>
                <a:latin typeface="+mj-lt"/>
              </a:rPr>
              <a:t>ΓΕΝΕΣΗ &amp; ΕΞΕΛΙΞΗ ΤΟΥ ΕΣΩΤΕΡΙΚΟΥ ΤΗΣ ΓΗΣ</a:t>
            </a:r>
            <a:endParaRPr lang="en-US" sz="3200" b="1" dirty="0">
              <a:solidFill>
                <a:schemeClr val="bg1"/>
              </a:solidFill>
              <a:latin typeface="+mj-lt"/>
            </a:endParaRPr>
          </a:p>
        </p:txBody>
      </p:sp>
      <p:sp>
        <p:nvSpPr>
          <p:cNvPr id="7" name="Θέση περιεχομένου 2"/>
          <p:cNvSpPr>
            <a:spLocks noGrp="1"/>
          </p:cNvSpPr>
          <p:nvPr>
            <p:ph idx="4294967295"/>
          </p:nvPr>
        </p:nvSpPr>
        <p:spPr>
          <a:xfrm>
            <a:off x="0" y="1757363"/>
            <a:ext cx="11993563" cy="1290637"/>
          </a:xfrm>
        </p:spPr>
        <p:txBody>
          <a:bodyPr>
            <a:normAutofit/>
          </a:bodyPr>
          <a:lstStyle/>
          <a:p>
            <a:pPr marL="0" indent="0">
              <a:buNone/>
            </a:pPr>
            <a:r>
              <a:rPr lang="el-GR" sz="2200" dirty="0"/>
              <a:t>α) Διαμόρφωση εξωτερικού στρώματος </a:t>
            </a:r>
            <a:r>
              <a:rPr lang="en-US" sz="2200" b="1" dirty="0"/>
              <a:t>Fe</a:t>
            </a:r>
            <a:r>
              <a:rPr lang="en-US" sz="2200" dirty="0"/>
              <a:t> </a:t>
            </a:r>
            <a:r>
              <a:rPr lang="el-GR" sz="2200" dirty="0"/>
              <a:t>και διείσδυση στο πυριτικό υλικό με </a:t>
            </a:r>
            <a:r>
              <a:rPr lang="el-GR" sz="2200" dirty="0" err="1"/>
              <a:t>διαπυρισμό</a:t>
            </a:r>
            <a:r>
              <a:rPr lang="el-GR" sz="2200" dirty="0"/>
              <a:t>, λόγω αστάθειας</a:t>
            </a:r>
          </a:p>
          <a:p>
            <a:pPr marL="0" indent="0">
              <a:buNone/>
            </a:pPr>
            <a:r>
              <a:rPr lang="el-GR" sz="2200" dirty="0"/>
              <a:t>β) Απευθείας βύθιση ολόκληρων πυρήνων </a:t>
            </a:r>
            <a:r>
              <a:rPr lang="en-US" sz="2200" b="1" dirty="0" smtClean="0"/>
              <a:t>Fe</a:t>
            </a:r>
            <a:endParaRPr lang="el-GR" sz="2200" b="1" dirty="0"/>
          </a:p>
        </p:txBody>
      </p:sp>
      <p:sp>
        <p:nvSpPr>
          <p:cNvPr id="12" name="Rectangle 11"/>
          <p:cNvSpPr/>
          <p:nvPr/>
        </p:nvSpPr>
        <p:spPr>
          <a:xfrm>
            <a:off x="10088335" y="5782195"/>
            <a:ext cx="1851020" cy="369332"/>
          </a:xfrm>
          <a:prstGeom prst="rect">
            <a:avLst/>
          </a:prstGeom>
        </p:spPr>
        <p:txBody>
          <a:bodyPr wrap="none">
            <a:spAutoFit/>
          </a:bodyPr>
          <a:lstStyle/>
          <a:p>
            <a:r>
              <a:rPr lang="en-US" i="1" dirty="0"/>
              <a:t>(Stevenson, 2008)</a:t>
            </a:r>
            <a:endParaRPr lang="el-GR" i="1" dirty="0"/>
          </a:p>
        </p:txBody>
      </p:sp>
      <p:pic>
        <p:nvPicPr>
          <p:cNvPr id="9" name="Picture 8" descr="Core_formation.JPG"/>
          <p:cNvPicPr>
            <a:picLocks noChangeAspect="1"/>
          </p:cNvPicPr>
          <p:nvPr/>
        </p:nvPicPr>
        <p:blipFill>
          <a:blip r:embed="rId2" cstate="print"/>
          <a:stretch>
            <a:fillRect/>
          </a:stretch>
        </p:blipFill>
        <p:spPr>
          <a:xfrm>
            <a:off x="5473726" y="2137923"/>
            <a:ext cx="5737860" cy="3721608"/>
          </a:xfrm>
          <a:prstGeom prst="rect">
            <a:avLst/>
          </a:prstGeom>
        </p:spPr>
      </p:pic>
      <p:sp>
        <p:nvSpPr>
          <p:cNvPr id="10" name="Rectangle 9"/>
          <p:cNvSpPr/>
          <p:nvPr/>
        </p:nvSpPr>
        <p:spPr>
          <a:xfrm>
            <a:off x="5536005" y="3066651"/>
            <a:ext cx="327334" cy="369332"/>
          </a:xfrm>
          <a:prstGeom prst="rect">
            <a:avLst/>
          </a:prstGeom>
        </p:spPr>
        <p:txBody>
          <a:bodyPr wrap="none">
            <a:spAutoFit/>
          </a:bodyPr>
          <a:lstStyle/>
          <a:p>
            <a:r>
              <a:rPr lang="el-GR" b="1" dirty="0"/>
              <a:t>α</a:t>
            </a:r>
          </a:p>
        </p:txBody>
      </p:sp>
      <p:sp>
        <p:nvSpPr>
          <p:cNvPr id="13" name="Rectangle 12"/>
          <p:cNvSpPr/>
          <p:nvPr/>
        </p:nvSpPr>
        <p:spPr>
          <a:xfrm>
            <a:off x="8809071" y="3066651"/>
            <a:ext cx="311304" cy="369332"/>
          </a:xfrm>
          <a:prstGeom prst="rect">
            <a:avLst/>
          </a:prstGeom>
        </p:spPr>
        <p:txBody>
          <a:bodyPr wrap="none">
            <a:spAutoFit/>
          </a:bodyPr>
          <a:lstStyle/>
          <a:p>
            <a:r>
              <a:rPr lang="el-GR" b="1" dirty="0"/>
              <a:t>β</a:t>
            </a:r>
          </a:p>
        </p:txBody>
      </p:sp>
      <p:sp>
        <p:nvSpPr>
          <p:cNvPr id="11" name="Title 1"/>
          <p:cNvSpPr>
            <a:spLocks noGrp="1"/>
          </p:cNvSpPr>
          <p:nvPr>
            <p:ph type="title"/>
          </p:nvPr>
        </p:nvSpPr>
        <p:spPr/>
        <p:txBody>
          <a:bodyPr/>
          <a:lstStyle/>
          <a:p>
            <a:r>
              <a:rPr lang="el-GR" dirty="0" smtClean="0"/>
              <a:t>ΓΕΝΕΣΗ &amp; ΕΞΕΛΙΞΗ ΤΟΥ ΕΣΩΤΕΡΙΚΟΥ ΤΗΣ ΓΗΣ</a:t>
            </a:r>
            <a:endParaRPr lang="en-US" dirty="0"/>
          </a:p>
        </p:txBody>
      </p:sp>
    </p:spTree>
    <p:extLst>
      <p:ext uri="{BB962C8B-B14F-4D97-AF65-F5344CB8AC3E}">
        <p14:creationId xmlns:p14="http://schemas.microsoft.com/office/powerpoint/2010/main" val="261330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1000"/>
                                        <p:tgtEl>
                                          <p:spTgt spid="7">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1000"/>
                                        <p:tgtEl>
                                          <p:spTgt spid="7">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p:bldP spid="10" grpId="0"/>
      <p:bldP spid="1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4 - Ορθογώνιο"/>
          <p:cNvSpPr>
            <a:spLocks noChangeArrowheads="1"/>
          </p:cNvSpPr>
          <p:nvPr/>
        </p:nvSpPr>
        <p:spPr bwMode="auto">
          <a:xfrm>
            <a:off x="165343" y="1565787"/>
            <a:ext cx="1163579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n-US" sz="2200" dirty="0">
                <a:latin typeface="+mn-lt"/>
              </a:rPr>
              <a:t>Η φυσική διαδικασία της επαύξησης της Γης είχε ως συνέπεια την παραγωγή μεγάλων ποσών θερμότητας και την έντονη αύξηση της θερμοκρασίας του πλανήτη κατά το τελευταίο στάδιο σχηματισμού του (</a:t>
            </a:r>
            <a:r>
              <a:rPr lang="el-GR" altLang="en-US" sz="2200" b="1" dirty="0" err="1">
                <a:latin typeface="+mn-lt"/>
              </a:rPr>
              <a:t>Allegre</a:t>
            </a:r>
            <a:r>
              <a:rPr lang="el-GR" altLang="en-US" sz="2200" b="1" dirty="0">
                <a:latin typeface="+mn-lt"/>
              </a:rPr>
              <a:t> </a:t>
            </a:r>
            <a:r>
              <a:rPr lang="el-GR" altLang="en-US" sz="2200" b="1" dirty="0" err="1">
                <a:latin typeface="+mn-lt"/>
              </a:rPr>
              <a:t>et</a:t>
            </a:r>
            <a:r>
              <a:rPr lang="el-GR" altLang="en-US" sz="2200" b="1" dirty="0">
                <a:latin typeface="+mn-lt"/>
              </a:rPr>
              <a:t> </a:t>
            </a:r>
            <a:r>
              <a:rPr lang="el-GR" altLang="en-US" sz="2200" b="1" dirty="0" err="1">
                <a:latin typeface="+mn-lt"/>
              </a:rPr>
              <a:t>al</a:t>
            </a:r>
            <a:r>
              <a:rPr lang="el-GR" altLang="en-US" sz="2200" b="1" dirty="0">
                <a:latin typeface="+mn-lt"/>
              </a:rPr>
              <a:t>., 1995</a:t>
            </a:r>
            <a:r>
              <a:rPr lang="el-GR" altLang="en-US" sz="2200" dirty="0" smtClean="0">
                <a:latin typeface="+mn-lt"/>
              </a:rPr>
              <a:t>).</a:t>
            </a:r>
            <a:endParaRPr lang="el-GR" altLang="en-US" sz="2200" dirty="0">
              <a:latin typeface="+mn-lt"/>
            </a:endParaRPr>
          </a:p>
        </p:txBody>
      </p:sp>
      <p:sp>
        <p:nvSpPr>
          <p:cNvPr id="2" name="Title 1"/>
          <p:cNvSpPr>
            <a:spLocks noGrp="1"/>
          </p:cNvSpPr>
          <p:nvPr>
            <p:ph type="title"/>
          </p:nvPr>
        </p:nvSpPr>
        <p:spPr/>
        <p:txBody>
          <a:bodyPr>
            <a:normAutofit/>
          </a:bodyPr>
          <a:lstStyle/>
          <a:p>
            <a:r>
              <a:rPr lang="el-GR" dirty="0"/>
              <a:t>ΓΕΝΕΣΗ &amp; ΕΞΕΛΙΞΗ ΤΟΥ ΕΣΩΤΕΡΙΚΟΥ ΤΗΣ </a:t>
            </a:r>
            <a:r>
              <a:rPr lang="el-GR" dirty="0" smtClean="0"/>
              <a:t>ΓΗΣ</a:t>
            </a:r>
            <a:endParaRPr lang="en-US" dirty="0"/>
          </a:p>
        </p:txBody>
      </p:sp>
      <p:sp>
        <p:nvSpPr>
          <p:cNvPr id="6" name="3 - Ορθογώνιο"/>
          <p:cNvSpPr>
            <a:spLocks noChangeArrowheads="1"/>
          </p:cNvSpPr>
          <p:nvPr/>
        </p:nvSpPr>
        <p:spPr bwMode="auto">
          <a:xfrm>
            <a:off x="165342" y="3117712"/>
            <a:ext cx="11635795" cy="2462213"/>
          </a:xfrm>
          <a:prstGeom prst="rect">
            <a:avLst/>
          </a:prstGeom>
          <a:noFill/>
          <a:ln w="9525">
            <a:noFill/>
            <a:miter lim="800000"/>
            <a:headEnd/>
            <a:tailEnd/>
          </a:ln>
        </p:spPr>
        <p:txBody>
          <a:bodyPr wrap="square">
            <a:spAutoFit/>
          </a:bodyPr>
          <a:lstStyle/>
          <a:p>
            <a:pPr algn="just"/>
            <a:r>
              <a:rPr lang="el-GR" sz="2200" dirty="0"/>
              <a:t>Υπολογισμοί έδειξαν (</a:t>
            </a:r>
            <a:r>
              <a:rPr lang="el-GR" sz="2200" b="1" dirty="0" err="1"/>
              <a:t>Davies</a:t>
            </a:r>
            <a:r>
              <a:rPr lang="el-GR" sz="2200" b="1" dirty="0"/>
              <a:t>, 1990</a:t>
            </a:r>
            <a:r>
              <a:rPr lang="el-GR" sz="2200" dirty="0"/>
              <a:t>) ότι η </a:t>
            </a:r>
            <a:r>
              <a:rPr lang="el-GR" sz="2200" b="1" dirty="0" err="1"/>
              <a:t>βαρυτική</a:t>
            </a:r>
            <a:r>
              <a:rPr lang="el-GR" sz="2200" b="1" dirty="0"/>
              <a:t> ενέργεια </a:t>
            </a:r>
            <a:r>
              <a:rPr lang="el-GR" sz="2200" dirty="0"/>
              <a:t>που απελευθερώθηκε κατά το σχηματισμό του πυρήνα με αυτή τη φυσική διαδικασία και η </a:t>
            </a:r>
            <a:r>
              <a:rPr lang="el-GR" sz="2200" b="1" dirty="0"/>
              <a:t>μετατροπή της σε θερμότητα </a:t>
            </a:r>
            <a:r>
              <a:rPr lang="el-GR" sz="2200" dirty="0"/>
              <a:t>επαρκούσε να αυξήσει τη θερμοκρασία του μανδύα κατά </a:t>
            </a:r>
            <a:r>
              <a:rPr lang="el-GR" sz="2200" b="1" dirty="0"/>
              <a:t>1000-2000</a:t>
            </a:r>
            <a:r>
              <a:rPr lang="el-GR" sz="2200" b="1" baseline="30000" dirty="0"/>
              <a:t>ο</a:t>
            </a:r>
            <a:r>
              <a:rPr lang="el-GR" sz="2200" b="1" dirty="0"/>
              <a:t>C</a:t>
            </a:r>
            <a:r>
              <a:rPr lang="el-GR" sz="2200" dirty="0"/>
              <a:t> και να δημιουργήσει </a:t>
            </a:r>
            <a:r>
              <a:rPr lang="el-GR" sz="2200" b="1" dirty="0"/>
              <a:t>ρεύματα μεταφοράς</a:t>
            </a:r>
            <a:r>
              <a:rPr lang="el-GR" sz="2200" dirty="0"/>
              <a:t> σε αυτόν. </a:t>
            </a:r>
          </a:p>
          <a:p>
            <a:pPr algn="just"/>
            <a:endParaRPr lang="el-GR" sz="2200" dirty="0"/>
          </a:p>
          <a:p>
            <a:pPr algn="just"/>
            <a:r>
              <a:rPr lang="el-GR" sz="2200" dirty="0"/>
              <a:t>Η ύπαρξη της ατμόσφαιρας της Γης κατά το στάδιο αυτό της επαύξησης και του σχηματισμού του πυρήνα της Γης </a:t>
            </a:r>
            <a:r>
              <a:rPr lang="el-GR" sz="2200" b="1" dirty="0"/>
              <a:t>περιόρισε την ακτινοβολία ενέργειας από τη Γη προς το διάστημα</a:t>
            </a:r>
            <a:r>
              <a:rPr lang="el-GR" sz="2200" dirty="0"/>
              <a:t>. </a:t>
            </a:r>
          </a:p>
        </p:txBody>
      </p:sp>
    </p:spTree>
    <p:extLst>
      <p:ext uri="{BB962C8B-B14F-4D97-AF65-F5344CB8AC3E}">
        <p14:creationId xmlns:p14="http://schemas.microsoft.com/office/powerpoint/2010/main" val="947135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690">
                                            <p:txEl>
                                              <p:pRg st="0" end="0"/>
                                            </p:txEl>
                                          </p:spTgt>
                                        </p:tgtEl>
                                        <p:attrNameLst>
                                          <p:attrName>style.visibility</p:attrName>
                                        </p:attrNameLst>
                                      </p:cBhvr>
                                      <p:to>
                                        <p:strVal val="visible"/>
                                      </p:to>
                                    </p:set>
                                    <p:animEffect transition="in" filter="fade">
                                      <p:cBhvr>
                                        <p:cTn id="7" dur="1000"/>
                                        <p:tgtEl>
                                          <p:spTgt spid="1146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build="p"/>
      <p:bldP spid="6"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3 - Ορθογώνιο"/>
          <p:cNvSpPr>
            <a:spLocks noChangeArrowheads="1"/>
          </p:cNvSpPr>
          <p:nvPr/>
        </p:nvSpPr>
        <p:spPr bwMode="auto">
          <a:xfrm>
            <a:off x="17929" y="1329243"/>
            <a:ext cx="12156142" cy="1477328"/>
          </a:xfrm>
          <a:prstGeom prst="rect">
            <a:avLst/>
          </a:prstGeom>
          <a:noFill/>
          <a:ln w="9525">
            <a:noFill/>
            <a:miter lim="800000"/>
            <a:headEnd/>
            <a:tailEnd/>
          </a:ln>
        </p:spPr>
        <p:txBody>
          <a:bodyPr wrap="square">
            <a:spAutoFit/>
          </a:bodyPr>
          <a:lstStyle/>
          <a:p>
            <a:pPr algn="just"/>
            <a:r>
              <a:rPr lang="el-GR" dirty="0"/>
              <a:t>Με την πάροδο του χρόνου η Γη απέβαλε θερμότητα με συνέπεια να </a:t>
            </a:r>
            <a:r>
              <a:rPr lang="el-GR" b="1" dirty="0"/>
              <a:t>ψυχθεί</a:t>
            </a:r>
            <a:r>
              <a:rPr lang="el-GR" dirty="0"/>
              <a:t>. Για το λόγο αυτό, το επιφανειακό υλικό υπέστη στερεοποίηση και σχημάτισε το </a:t>
            </a:r>
            <a:r>
              <a:rPr lang="el-GR" b="1" dirty="0"/>
              <a:t>στερεό φλοιό της Γης</a:t>
            </a:r>
            <a:r>
              <a:rPr lang="el-GR" dirty="0"/>
              <a:t>. Η θερμική αυτή εξέλιξη είχε έντονη επίδραση στη χημική εξέλιξη του πλανήτη. Έτσι, ενώ ο πυρήνας και ο μανδύας της Γης σχηματίστηκαν με </a:t>
            </a:r>
            <a:r>
              <a:rPr lang="el-GR" b="1" dirty="0"/>
              <a:t>επαύξηση</a:t>
            </a:r>
            <a:r>
              <a:rPr lang="el-GR" dirty="0"/>
              <a:t> (</a:t>
            </a:r>
            <a:r>
              <a:rPr lang="el-GR" b="1" dirty="0" err="1"/>
              <a:t>accretion</a:t>
            </a:r>
            <a:r>
              <a:rPr lang="el-GR" dirty="0"/>
              <a:t>) πριν από </a:t>
            </a:r>
            <a:r>
              <a:rPr lang="el-GR" b="1" dirty="0"/>
              <a:t>4.6Ga</a:t>
            </a:r>
            <a:r>
              <a:rPr lang="el-GR" dirty="0"/>
              <a:t> (1Ga = 1 δισεκατομμύριο έτη = 10</a:t>
            </a:r>
            <a:r>
              <a:rPr lang="el-GR" baseline="30000" dirty="0"/>
              <a:t>9</a:t>
            </a:r>
            <a:r>
              <a:rPr lang="el-GR" dirty="0"/>
              <a:t> έτη), ο φλοιός της Γης σχηματίστηκε πριν από </a:t>
            </a:r>
            <a:r>
              <a:rPr lang="el-GR" b="1" dirty="0"/>
              <a:t>~3.5Ga </a:t>
            </a:r>
            <a:r>
              <a:rPr lang="el-GR" dirty="0"/>
              <a:t>όπως προκύπτει από τη ραδιοχρονολόγηση των πετρωμάτων του.</a:t>
            </a:r>
          </a:p>
        </p:txBody>
      </p:sp>
      <p:pic>
        <p:nvPicPr>
          <p:cNvPr id="122883" name="Picture 9" descr="earth-split1"/>
          <p:cNvPicPr>
            <a:picLocks noChangeAspect="1" noChangeArrowheads="1"/>
          </p:cNvPicPr>
          <p:nvPr/>
        </p:nvPicPr>
        <p:blipFill>
          <a:blip r:embed="rId2" cstate="print"/>
          <a:srcRect l="5495" r="10989"/>
          <a:stretch>
            <a:fillRect/>
          </a:stretch>
        </p:blipFill>
        <p:spPr bwMode="auto">
          <a:xfrm>
            <a:off x="4169479" y="2670884"/>
            <a:ext cx="3817183" cy="3590067"/>
          </a:xfrm>
          <a:prstGeom prst="rect">
            <a:avLst/>
          </a:prstGeom>
          <a:noFill/>
          <a:ln w="9525">
            <a:noFill/>
            <a:miter lim="800000"/>
            <a:headEnd/>
            <a:tailEnd/>
          </a:ln>
        </p:spPr>
      </p:pic>
      <p:sp>
        <p:nvSpPr>
          <p:cNvPr id="5" name="Title 1"/>
          <p:cNvSpPr>
            <a:spLocks noGrp="1"/>
          </p:cNvSpPr>
          <p:nvPr>
            <p:ph type="title"/>
          </p:nvPr>
        </p:nvSpPr>
        <p:spPr/>
        <p:txBody>
          <a:bodyPr>
            <a:normAutofit/>
          </a:bodyPr>
          <a:lstStyle/>
          <a:p>
            <a:r>
              <a:rPr lang="el-GR" dirty="0"/>
              <a:t>ΓΕΝΕΣΗ &amp; ΕΞΕΛΙΞΗ ΤΟΥ ΕΣΩΤΕΡΙΚΟΥ ΤΗΣ </a:t>
            </a:r>
            <a:r>
              <a:rPr lang="el-GR" dirty="0" smtClean="0"/>
              <a:t>ΓΗΣ</a:t>
            </a:r>
            <a:endParaRPr lang="en-US" dirty="0"/>
          </a:p>
        </p:txBody>
      </p:sp>
    </p:spTree>
    <p:extLst>
      <p:ext uri="{BB962C8B-B14F-4D97-AF65-F5344CB8AC3E}">
        <p14:creationId xmlns:p14="http://schemas.microsoft.com/office/powerpoint/2010/main" val="352249330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12" name="Group 30"/>
          <p:cNvGrpSpPr>
            <a:grpSpLocks/>
          </p:cNvGrpSpPr>
          <p:nvPr/>
        </p:nvGrpSpPr>
        <p:grpSpPr bwMode="auto">
          <a:xfrm>
            <a:off x="2834878" y="1342364"/>
            <a:ext cx="6522243" cy="5004647"/>
            <a:chOff x="0" y="0"/>
            <a:chExt cx="5760" cy="4320"/>
          </a:xfrm>
        </p:grpSpPr>
        <p:grpSp>
          <p:nvGrpSpPr>
            <p:cNvPr id="119813" name="Group 24"/>
            <p:cNvGrpSpPr>
              <a:grpSpLocks/>
            </p:cNvGrpSpPr>
            <p:nvPr/>
          </p:nvGrpSpPr>
          <p:grpSpPr bwMode="auto">
            <a:xfrm>
              <a:off x="0" y="0"/>
              <a:ext cx="5760" cy="4320"/>
              <a:chOff x="0" y="0"/>
              <a:chExt cx="5760" cy="4320"/>
            </a:xfrm>
          </p:grpSpPr>
          <p:grpSp>
            <p:nvGrpSpPr>
              <p:cNvPr id="119815" name="Group 23"/>
              <p:cNvGrpSpPr>
                <a:grpSpLocks/>
              </p:cNvGrpSpPr>
              <p:nvPr/>
            </p:nvGrpSpPr>
            <p:grpSpPr bwMode="auto">
              <a:xfrm>
                <a:off x="0" y="0"/>
                <a:ext cx="5760" cy="4320"/>
                <a:chOff x="0" y="0"/>
                <a:chExt cx="5760" cy="4320"/>
              </a:xfrm>
            </p:grpSpPr>
            <p:grpSp>
              <p:nvGrpSpPr>
                <p:cNvPr id="119818" name="Group 19"/>
                <p:cNvGrpSpPr>
                  <a:grpSpLocks/>
                </p:cNvGrpSpPr>
                <p:nvPr/>
              </p:nvGrpSpPr>
              <p:grpSpPr bwMode="auto">
                <a:xfrm>
                  <a:off x="0" y="0"/>
                  <a:ext cx="5760" cy="4320"/>
                  <a:chOff x="0" y="0"/>
                  <a:chExt cx="5760" cy="4320"/>
                </a:xfrm>
              </p:grpSpPr>
              <p:grpSp>
                <p:nvGrpSpPr>
                  <p:cNvPr id="119822" name="Group 12"/>
                  <p:cNvGrpSpPr>
                    <a:grpSpLocks/>
                  </p:cNvGrpSpPr>
                  <p:nvPr/>
                </p:nvGrpSpPr>
                <p:grpSpPr bwMode="auto">
                  <a:xfrm>
                    <a:off x="0" y="0"/>
                    <a:ext cx="5760" cy="4320"/>
                    <a:chOff x="0" y="0"/>
                    <a:chExt cx="5760" cy="4320"/>
                  </a:xfrm>
                </p:grpSpPr>
                <p:pic>
                  <p:nvPicPr>
                    <p:cNvPr id="119825" name="Picture 6"/>
                    <p:cNvPicPr>
                      <a:picLocks noChangeAspect="1" noChangeArrowheads="1"/>
                    </p:cNvPicPr>
                    <p:nvPr/>
                  </p:nvPicPr>
                  <p:blipFill>
                    <a:blip r:embed="rId2">
                      <a:extLst>
                        <a:ext uri="{28A0092B-C50C-407E-A947-70E740481C1C}">
                          <a14:useLocalDpi xmlns:a14="http://schemas.microsoft.com/office/drawing/2010/main" val="0"/>
                        </a:ext>
                      </a:extLst>
                    </a:blip>
                    <a:srcRect t="23186"/>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6" name="Picture 11"/>
                    <p:cNvPicPr>
                      <a:picLocks noChangeAspect="1" noChangeArrowheads="1"/>
                    </p:cNvPicPr>
                    <p:nvPr/>
                  </p:nvPicPr>
                  <p:blipFill>
                    <a:blip r:embed="rId2">
                      <a:extLst>
                        <a:ext uri="{28A0092B-C50C-407E-A947-70E740481C1C}">
                          <a14:useLocalDpi xmlns:a14="http://schemas.microsoft.com/office/drawing/2010/main" val="0"/>
                        </a:ext>
                      </a:extLst>
                    </a:blip>
                    <a:srcRect l="73334" t="54765" r="20000" b="42674"/>
                    <a:stretch>
                      <a:fillRect/>
                    </a:stretch>
                  </p:blipFill>
                  <p:spPr bwMode="auto">
                    <a:xfrm rot="391104">
                      <a:off x="4988" y="1854"/>
                      <a:ext cx="5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9823" name="Picture 14"/>
                  <p:cNvPicPr>
                    <a:picLocks noChangeAspect="1" noChangeArrowheads="1"/>
                  </p:cNvPicPr>
                  <p:nvPr/>
                </p:nvPicPr>
                <p:blipFill>
                  <a:blip r:embed="rId2">
                    <a:extLst>
                      <a:ext uri="{28A0092B-C50C-407E-A947-70E740481C1C}">
                        <a14:useLocalDpi xmlns:a14="http://schemas.microsoft.com/office/drawing/2010/main" val="0"/>
                      </a:ext>
                    </a:extLst>
                  </a:blip>
                  <a:srcRect t="57326" r="89166" b="40967"/>
                  <a:stretch>
                    <a:fillRect/>
                  </a:stretch>
                </p:blipFill>
                <p:spPr bwMode="auto">
                  <a:xfrm rot="-143156">
                    <a:off x="48" y="1884"/>
                    <a:ext cx="62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4" name="Picture 17"/>
                  <p:cNvPicPr>
                    <a:picLocks noChangeAspect="1" noChangeArrowheads="1"/>
                  </p:cNvPicPr>
                  <p:nvPr/>
                </p:nvPicPr>
                <p:blipFill>
                  <a:blip r:embed="rId2">
                    <a:extLst>
                      <a:ext uri="{28A0092B-C50C-407E-A947-70E740481C1C}">
                        <a14:useLocalDpi xmlns:a14="http://schemas.microsoft.com/office/drawing/2010/main" val="0"/>
                      </a:ext>
                    </a:extLst>
                  </a:blip>
                  <a:srcRect l="7500" t="53911" r="83333" b="45236"/>
                  <a:stretch>
                    <a:fillRect/>
                  </a:stretch>
                </p:blipFill>
                <p:spPr bwMode="auto">
                  <a:xfrm rot="-143156">
                    <a:off x="96" y="1782"/>
                    <a:ext cx="52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9819" name="Group 22"/>
                <p:cNvGrpSpPr>
                  <a:grpSpLocks/>
                </p:cNvGrpSpPr>
                <p:nvPr/>
              </p:nvGrpSpPr>
              <p:grpSpPr bwMode="auto">
                <a:xfrm>
                  <a:off x="96" y="795"/>
                  <a:ext cx="1184" cy="1059"/>
                  <a:chOff x="96" y="795"/>
                  <a:chExt cx="1184" cy="1059"/>
                </a:xfrm>
              </p:grpSpPr>
              <p:sp>
                <p:nvSpPr>
                  <p:cNvPr id="13" name="Text Box 9"/>
                  <p:cNvSpPr txBox="1">
                    <a:spLocks noChangeArrowheads="1"/>
                  </p:cNvSpPr>
                  <p:nvPr/>
                </p:nvSpPr>
                <p:spPr bwMode="auto">
                  <a:xfrm>
                    <a:off x="96" y="795"/>
                    <a:ext cx="1184" cy="565"/>
                  </a:xfrm>
                  <a:prstGeom prst="rect">
                    <a:avLst/>
                  </a:prstGeom>
                  <a:noFill/>
                  <a:ln w="9525">
                    <a:noFill/>
                    <a:miter lim="800000"/>
                    <a:headEnd/>
                    <a:tailEnd/>
                  </a:ln>
                  <a:effectLst/>
                </p:spPr>
                <p:txBody>
                  <a:bodyPr>
                    <a:spAutoFit/>
                  </a:bodyPr>
                  <a:lstStyle/>
                  <a:p>
                    <a:pPr algn="ctr">
                      <a:spcBef>
                        <a:spcPct val="50000"/>
                      </a:spcBef>
                      <a:defRPr/>
                    </a:pPr>
                    <a:r>
                      <a:rPr lang="el-GR" sz="1400" b="1" dirty="0">
                        <a:solidFill>
                          <a:schemeClr val="bg1"/>
                        </a:solidFill>
                        <a:effectLst>
                          <a:outerShdw blurRad="38100" dist="38100" dir="2700000" algn="tl">
                            <a:srgbClr val="000000"/>
                          </a:outerShdw>
                        </a:effectLst>
                        <a:latin typeface="Arial" charset="0"/>
                      </a:rPr>
                      <a:t>Ωκεάνιος</a:t>
                    </a:r>
                    <a:r>
                      <a:rPr lang="en-US" sz="1400" b="1" dirty="0">
                        <a:solidFill>
                          <a:schemeClr val="bg1"/>
                        </a:solidFill>
                        <a:effectLst>
                          <a:outerShdw blurRad="38100" dist="38100" dir="2700000" algn="tl">
                            <a:srgbClr val="000000"/>
                          </a:outerShdw>
                        </a:effectLst>
                        <a:latin typeface="Arial" charset="0"/>
                      </a:rPr>
                      <a:t> </a:t>
                    </a:r>
                    <a:r>
                      <a:rPr lang="el-GR" sz="1400" b="1" dirty="0">
                        <a:solidFill>
                          <a:schemeClr val="bg1"/>
                        </a:solidFill>
                        <a:effectLst>
                          <a:outerShdw blurRad="38100" dist="38100" dir="2700000" algn="tl">
                            <a:srgbClr val="000000"/>
                          </a:outerShdw>
                        </a:effectLst>
                        <a:latin typeface="Arial" charset="0"/>
                      </a:rPr>
                      <a:t>φλοιός</a:t>
                    </a:r>
                  </a:p>
                </p:txBody>
              </p:sp>
              <p:sp>
                <p:nvSpPr>
                  <p:cNvPr id="119821" name="Line 21"/>
                  <p:cNvSpPr>
                    <a:spLocks noChangeShapeType="1"/>
                  </p:cNvSpPr>
                  <p:nvPr/>
                </p:nvSpPr>
                <p:spPr bwMode="auto">
                  <a:xfrm flipH="1">
                    <a:off x="432" y="1470"/>
                    <a:ext cx="96" cy="384"/>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
            <p:nvSpPr>
              <p:cNvPr id="9" name="Text Box 8"/>
              <p:cNvSpPr txBox="1">
                <a:spLocks noChangeArrowheads="1"/>
              </p:cNvSpPr>
              <p:nvPr/>
            </p:nvSpPr>
            <p:spPr bwMode="auto">
              <a:xfrm>
                <a:off x="4161" y="970"/>
                <a:ext cx="1599" cy="565"/>
              </a:xfrm>
              <a:prstGeom prst="rect">
                <a:avLst/>
              </a:prstGeom>
              <a:noFill/>
              <a:ln w="9525">
                <a:noFill/>
                <a:miter lim="800000"/>
                <a:headEnd/>
                <a:tailEnd/>
              </a:ln>
              <a:effectLst/>
            </p:spPr>
            <p:txBody>
              <a:bodyPr>
                <a:spAutoFit/>
              </a:bodyPr>
              <a:lstStyle/>
              <a:p>
                <a:pPr algn="ctr">
                  <a:spcBef>
                    <a:spcPct val="50000"/>
                  </a:spcBef>
                  <a:defRPr/>
                </a:pPr>
                <a:r>
                  <a:rPr lang="el-GR" sz="1400" b="1" dirty="0">
                    <a:solidFill>
                      <a:schemeClr val="bg1"/>
                    </a:solidFill>
                    <a:effectLst>
                      <a:outerShdw blurRad="38100" dist="38100" dir="2700000" algn="tl">
                        <a:srgbClr val="000000"/>
                      </a:outerShdw>
                    </a:effectLst>
                    <a:latin typeface="Arial" charset="0"/>
                  </a:rPr>
                  <a:t>Ηπειρωτικός</a:t>
                </a:r>
                <a:r>
                  <a:rPr lang="en-US" sz="1400" b="1" dirty="0">
                    <a:solidFill>
                      <a:schemeClr val="bg1"/>
                    </a:solidFill>
                    <a:effectLst>
                      <a:outerShdw blurRad="38100" dist="38100" dir="2700000" algn="tl">
                        <a:srgbClr val="000000"/>
                      </a:outerShdw>
                    </a:effectLst>
                    <a:latin typeface="Arial" charset="0"/>
                  </a:rPr>
                  <a:t> </a:t>
                </a:r>
                <a:r>
                  <a:rPr lang="el-GR" sz="1400" b="1" dirty="0">
                    <a:solidFill>
                      <a:schemeClr val="bg1"/>
                    </a:solidFill>
                    <a:effectLst>
                      <a:outerShdw blurRad="38100" dist="38100" dir="2700000" algn="tl">
                        <a:srgbClr val="000000"/>
                      </a:outerShdw>
                    </a:effectLst>
                    <a:latin typeface="Arial" charset="0"/>
                  </a:rPr>
                  <a:t>φλοιός</a:t>
                </a:r>
              </a:p>
            </p:txBody>
          </p:sp>
          <p:sp>
            <p:nvSpPr>
              <p:cNvPr id="10" name="Text Box 10"/>
              <p:cNvSpPr txBox="1">
                <a:spLocks noChangeArrowheads="1"/>
              </p:cNvSpPr>
              <p:nvPr/>
            </p:nvSpPr>
            <p:spPr bwMode="auto">
              <a:xfrm>
                <a:off x="2384" y="1675"/>
                <a:ext cx="1536" cy="332"/>
              </a:xfrm>
              <a:prstGeom prst="rect">
                <a:avLst/>
              </a:prstGeom>
              <a:noFill/>
              <a:ln w="9525">
                <a:noFill/>
                <a:miter lim="800000"/>
                <a:headEnd/>
                <a:tailEnd/>
              </a:ln>
              <a:effectLst/>
            </p:spPr>
            <p:txBody>
              <a:bodyPr>
                <a:spAutoFit/>
              </a:bodyPr>
              <a:lstStyle/>
              <a:p>
                <a:pPr algn="ctr">
                  <a:spcBef>
                    <a:spcPct val="50000"/>
                  </a:spcBef>
                  <a:defRPr/>
                </a:pPr>
                <a:r>
                  <a:rPr lang="el-GR" sz="1400" b="1" dirty="0">
                    <a:solidFill>
                      <a:schemeClr val="bg1"/>
                    </a:solidFill>
                    <a:effectLst>
                      <a:outerShdw blurRad="38100" dist="38100" dir="2700000" algn="tl">
                        <a:srgbClr val="000000"/>
                      </a:outerShdw>
                    </a:effectLst>
                    <a:latin typeface="Arial" charset="0"/>
                  </a:rPr>
                  <a:t>Λιθόσφαιρα</a:t>
                </a:r>
              </a:p>
            </p:txBody>
          </p:sp>
        </p:grpSp>
        <p:sp>
          <p:nvSpPr>
            <p:cNvPr id="119814" name="Line 29"/>
            <p:cNvSpPr>
              <a:spLocks noChangeShapeType="1"/>
            </p:cNvSpPr>
            <p:nvPr/>
          </p:nvSpPr>
          <p:spPr bwMode="auto">
            <a:xfrm>
              <a:off x="2478" y="1800"/>
              <a:ext cx="0" cy="192"/>
            </a:xfrm>
            <a:prstGeom prst="line">
              <a:avLst/>
            </a:prstGeom>
            <a:noFill/>
            <a:ln w="3810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 name="Title 1"/>
          <p:cNvSpPr>
            <a:spLocks noGrp="1"/>
          </p:cNvSpPr>
          <p:nvPr>
            <p:ph type="title"/>
          </p:nvPr>
        </p:nvSpPr>
        <p:spPr/>
        <p:txBody>
          <a:bodyPr/>
          <a:lstStyle/>
          <a:p>
            <a:r>
              <a:rPr lang="el-GR" dirty="0"/>
              <a:t>ΓΕΝΕΣΗ &amp; ΕΞΕΛΙΞΗ ΤΟΥ ΕΣΩΤΕΡΙΚΟΥ ΤΗΣ ΓΗΣ</a:t>
            </a:r>
            <a:endParaRPr lang="en-US" dirty="0"/>
          </a:p>
        </p:txBody>
      </p:sp>
    </p:spTree>
    <p:extLst>
      <p:ext uri="{BB962C8B-B14F-4D97-AF65-F5344CB8AC3E}">
        <p14:creationId xmlns:p14="http://schemas.microsoft.com/office/powerpoint/2010/main" val="337544211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03388" y="115888"/>
            <a:ext cx="8640762" cy="576262"/>
          </a:xfrm>
          <a:prstGeom prst="rect">
            <a:avLst/>
          </a:prstGeom>
          <a:noFill/>
        </p:spPr>
        <p:txBody>
          <a:bodyPr lIns="82058" tIns="41029" rIns="82058" bIns="41029">
            <a:spAutoFit/>
          </a:bodyPr>
          <a:lstStyle/>
          <a:p>
            <a:pPr algn="ctr">
              <a:defRPr/>
            </a:pPr>
            <a:r>
              <a:rPr lang="el-GR" sz="3200" b="1" dirty="0">
                <a:solidFill>
                  <a:schemeClr val="bg1"/>
                </a:solidFill>
                <a:latin typeface="+mj-lt"/>
              </a:rPr>
              <a:t>ΣΥΣΤΑΣΗ ΤΟΥ ΕΣΩΤΕΡΙΚΟΥ ΤΗΣ ΓΗΣ</a:t>
            </a:r>
            <a:endParaRPr lang="en-US" sz="3200" b="1" dirty="0">
              <a:solidFill>
                <a:schemeClr val="bg1"/>
              </a:solidFill>
              <a:latin typeface="+mj-lt"/>
            </a:endParaRPr>
          </a:p>
        </p:txBody>
      </p:sp>
      <p:sp>
        <p:nvSpPr>
          <p:cNvPr id="2" name="Title 1"/>
          <p:cNvSpPr>
            <a:spLocks noGrp="1"/>
          </p:cNvSpPr>
          <p:nvPr>
            <p:ph type="title"/>
          </p:nvPr>
        </p:nvSpPr>
        <p:spPr/>
        <p:txBody>
          <a:bodyPr/>
          <a:lstStyle/>
          <a:p>
            <a:r>
              <a:rPr lang="el-GR" dirty="0" smtClean="0"/>
              <a:t>ΣΥΣΤΑΣΗ ΤΟΥ ΕΣΩΤΕΡΙΚΟΥ ΤΗΣ ΓΗΣ</a:t>
            </a:r>
            <a:endParaRPr lang="en-US" dirty="0"/>
          </a:p>
        </p:txBody>
      </p:sp>
      <p:sp>
        <p:nvSpPr>
          <p:cNvPr id="10" name="Θέση περιεχομένου 2"/>
          <p:cNvSpPr>
            <a:spLocks noGrp="1"/>
          </p:cNvSpPr>
          <p:nvPr>
            <p:ph idx="4294967295"/>
          </p:nvPr>
        </p:nvSpPr>
        <p:spPr>
          <a:xfrm>
            <a:off x="710005" y="1983604"/>
            <a:ext cx="7175500" cy="3813175"/>
          </a:xfrm>
        </p:spPr>
        <p:txBody>
          <a:bodyPr>
            <a:noAutofit/>
          </a:bodyPr>
          <a:lstStyle/>
          <a:p>
            <a:pPr marL="0" indent="0" algn="just"/>
            <a:r>
              <a:rPr lang="el-GR" sz="2200" dirty="0"/>
              <a:t> Οι </a:t>
            </a:r>
            <a:r>
              <a:rPr lang="el-GR" sz="2200" b="1" dirty="0" err="1"/>
              <a:t>χονδρίτες</a:t>
            </a:r>
            <a:r>
              <a:rPr lang="el-GR" sz="2200" dirty="0"/>
              <a:t>, που θεωρούνται οι πιο πρωτόγονοι μετεωρίτες μας δίνουν τη μέση σύσταση του πλανητικού νεφελώματος στη γειτονιά μας, άρα η σύστασή τους αντιπροσωπεύει τη μέση σύσταση του εσωτερικού της Γης!</a:t>
            </a:r>
          </a:p>
          <a:p>
            <a:pPr marL="0" indent="0" algn="just"/>
            <a:endParaRPr lang="el-GR" sz="2200" dirty="0"/>
          </a:p>
          <a:p>
            <a:pPr marL="0" indent="0" algn="just"/>
            <a:r>
              <a:rPr lang="el-GR" sz="2200" dirty="0"/>
              <a:t> Αν θεωρήσουμε ότι η σημερινή σύσταση του μανδύα είναι γνωστή από τους </a:t>
            </a:r>
            <a:r>
              <a:rPr lang="el-GR" sz="2200" dirty="0" err="1"/>
              <a:t>ξενόλιθους</a:t>
            </a:r>
            <a:r>
              <a:rPr lang="el-GR" sz="2200" dirty="0"/>
              <a:t>, τους </a:t>
            </a:r>
            <a:r>
              <a:rPr lang="el-GR" sz="2200" dirty="0" err="1"/>
              <a:t>περιδοτίτες</a:t>
            </a:r>
            <a:r>
              <a:rPr lang="el-GR" sz="2200" dirty="0"/>
              <a:t> και τους βασάλτες των </a:t>
            </a:r>
            <a:r>
              <a:rPr lang="el-GR" sz="2200" dirty="0" err="1"/>
              <a:t>μεσοκεάνιων</a:t>
            </a:r>
            <a:r>
              <a:rPr lang="el-GR" sz="2200" dirty="0"/>
              <a:t> ραχών-</a:t>
            </a:r>
            <a:r>
              <a:rPr lang="en-US" sz="2200" dirty="0"/>
              <a:t>MORB</a:t>
            </a:r>
            <a:r>
              <a:rPr lang="el-GR" sz="2200" dirty="0"/>
              <a:t> (μετά από κατάλληλες διορθώσεις), μπορούμε (μα απλή αφαίρεση) να βρούμε την αναμενόμενη σύσταση του πυρήνα</a:t>
            </a:r>
          </a:p>
          <a:p>
            <a:pPr marL="0" indent="0" algn="just"/>
            <a:endParaRPr lang="el-GR" sz="2200" dirty="0"/>
          </a:p>
          <a:p>
            <a:pPr algn="just"/>
            <a:endParaRPr lang="el-GR" sz="2200" dirty="0"/>
          </a:p>
        </p:txBody>
      </p:sp>
      <p:pic>
        <p:nvPicPr>
          <p:cNvPr id="13" name="Picture 2" descr="http://www.meteorites.com.au/collection/NWA%205477%20L3%2012.824g%20(1%20of%202).jpg"/>
          <p:cNvPicPr>
            <a:picLocks noChangeAspect="1" noChangeArrowheads="1"/>
          </p:cNvPicPr>
          <p:nvPr/>
        </p:nvPicPr>
        <p:blipFill>
          <a:blip r:embed="rId2" cstate="print"/>
          <a:srcRect/>
          <a:stretch>
            <a:fillRect/>
          </a:stretch>
        </p:blipFill>
        <p:spPr bwMode="auto">
          <a:xfrm>
            <a:off x="8685040" y="1637744"/>
            <a:ext cx="2831508" cy="1863132"/>
          </a:xfrm>
          <a:prstGeom prst="rect">
            <a:avLst/>
          </a:prstGeom>
          <a:noFill/>
        </p:spPr>
      </p:pic>
      <p:pic>
        <p:nvPicPr>
          <p:cNvPr id="87042" name="Picture 2" descr="File:Nephelinit.JPG"/>
          <p:cNvPicPr>
            <a:picLocks noChangeAspect="1" noChangeArrowheads="1"/>
          </p:cNvPicPr>
          <p:nvPr/>
        </p:nvPicPr>
        <p:blipFill>
          <a:blip r:embed="rId3" cstate="print"/>
          <a:srcRect l="17010" r="16841" b="2041"/>
          <a:stretch>
            <a:fillRect/>
          </a:stretch>
        </p:blipFill>
        <p:spPr bwMode="auto">
          <a:xfrm>
            <a:off x="9399768" y="3893680"/>
            <a:ext cx="2116780" cy="2351031"/>
          </a:xfrm>
          <a:prstGeom prst="rect">
            <a:avLst/>
          </a:prstGeom>
          <a:noFill/>
        </p:spPr>
      </p:pic>
      <p:sp>
        <p:nvSpPr>
          <p:cNvPr id="14" name="Rectangle 13"/>
          <p:cNvSpPr/>
          <p:nvPr/>
        </p:nvSpPr>
        <p:spPr>
          <a:xfrm>
            <a:off x="10100794" y="1614272"/>
            <a:ext cx="1156920" cy="369332"/>
          </a:xfrm>
          <a:prstGeom prst="rect">
            <a:avLst/>
          </a:prstGeom>
        </p:spPr>
        <p:txBody>
          <a:bodyPr wrap="none">
            <a:spAutoFit/>
          </a:bodyPr>
          <a:lstStyle/>
          <a:p>
            <a:r>
              <a:rPr lang="el-GR" b="1" dirty="0" err="1"/>
              <a:t>Χονδρίτης</a:t>
            </a:r>
            <a:endParaRPr lang="en-US" dirty="0"/>
          </a:p>
        </p:txBody>
      </p:sp>
      <p:sp>
        <p:nvSpPr>
          <p:cNvPr id="15" name="Rectangle 14"/>
          <p:cNvSpPr/>
          <p:nvPr/>
        </p:nvSpPr>
        <p:spPr>
          <a:xfrm>
            <a:off x="9551523" y="3524348"/>
            <a:ext cx="1965025" cy="369332"/>
          </a:xfrm>
          <a:prstGeom prst="rect">
            <a:avLst/>
          </a:prstGeom>
        </p:spPr>
        <p:txBody>
          <a:bodyPr wrap="none">
            <a:spAutoFit/>
          </a:bodyPr>
          <a:lstStyle/>
          <a:p>
            <a:r>
              <a:rPr lang="el-GR" b="1" dirty="0"/>
              <a:t>Ξενόλιθος μανδύα</a:t>
            </a:r>
            <a:endParaRPr lang="en-US" dirty="0"/>
          </a:p>
        </p:txBody>
      </p:sp>
    </p:spTree>
    <p:extLst>
      <p:ext uri="{BB962C8B-B14F-4D97-AF65-F5344CB8AC3E}">
        <p14:creationId xmlns:p14="http://schemas.microsoft.com/office/powerpoint/2010/main" val="42889052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x6.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2276475"/>
            <a:ext cx="854868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x6.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5050" y="1608140"/>
            <a:ext cx="4645080" cy="472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1739106" y="1242919"/>
            <a:ext cx="8713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2" panose="05020102010507070707" pitchFamily="18" charset="2"/>
              <a:buNone/>
            </a:pPr>
            <a:r>
              <a:rPr lang="el-GR" altLang="en-US" b="1" i="1" dirty="0" err="1">
                <a:latin typeface="+mn-lt"/>
              </a:rPr>
              <a:t>Βαρυτικό</a:t>
            </a:r>
            <a:r>
              <a:rPr lang="el-GR" altLang="en-US" b="1" i="1" dirty="0">
                <a:latin typeface="+mn-lt"/>
              </a:rPr>
              <a:t> πεδίο και η σημασία του για τη γεωλογία και τη γεωδαισία</a:t>
            </a:r>
          </a:p>
        </p:txBody>
      </p:sp>
      <p:sp>
        <p:nvSpPr>
          <p:cNvPr id="9" name="Title 2"/>
          <p:cNvSpPr>
            <a:spLocks noGrp="1"/>
          </p:cNvSpPr>
          <p:nvPr>
            <p:ph type="title"/>
          </p:nvPr>
        </p:nvSpPr>
        <p:spPr/>
        <p:txBody>
          <a:bodyPr/>
          <a:lstStyle/>
          <a:p>
            <a:r>
              <a:rPr lang="el-GR" dirty="0" smtClean="0"/>
              <a:t>ΑΝΤΙΚΕΙΜΕΝΟ ΓΕΩΦΥΣΙΚΗΣ</a:t>
            </a:r>
            <a:endParaRPr lang="en-US" dirty="0"/>
          </a:p>
        </p:txBody>
      </p:sp>
      <p:sp>
        <p:nvSpPr>
          <p:cNvPr id="7" name="TextBox 6"/>
          <p:cNvSpPr txBox="1"/>
          <p:nvPr/>
        </p:nvSpPr>
        <p:spPr>
          <a:xfrm>
            <a:off x="8490530" y="5755491"/>
            <a:ext cx="3290001" cy="488090"/>
          </a:xfrm>
          <a:prstGeom prst="rect">
            <a:avLst/>
          </a:prstGeom>
        </p:spPr>
        <p:txBody>
          <a:bodyPr vert="horz" wrap="square" lIns="91440" tIns="45720" rIns="91440" bIns="45720" rtlCol="0" anchor="ctr">
            <a:normAutofit/>
          </a:bodyPr>
          <a:lstStyle/>
          <a:p>
            <a:r>
              <a:rPr lang="el-GR" sz="1100" dirty="0" smtClean="0"/>
              <a:t>Βασισμένο σε πληροφορίες </a:t>
            </a:r>
            <a:r>
              <a:rPr lang="en-US" sz="1100" dirty="0" err="1" smtClean="0"/>
              <a:t>Pavlis</a:t>
            </a:r>
            <a:r>
              <a:rPr lang="en-US" sz="1100" dirty="0" smtClean="0"/>
              <a:t> et al.</a:t>
            </a:r>
            <a:r>
              <a:rPr lang="el-GR" sz="1100" dirty="0" smtClean="0"/>
              <a:t> (</a:t>
            </a:r>
            <a:r>
              <a:rPr lang="en-US" sz="1100" dirty="0" smtClean="0"/>
              <a:t>2008</a:t>
            </a:r>
            <a:r>
              <a:rPr lang="el-GR" sz="1100" dirty="0" smtClean="0"/>
              <a:t>)</a:t>
            </a:r>
            <a:endParaRPr lang="en-US" sz="1100" dirty="0" smtClean="0"/>
          </a:p>
        </p:txBody>
      </p:sp>
    </p:spTree>
    <p:extLst>
      <p:ext uri="{BB962C8B-B14F-4D97-AF65-F5344CB8AC3E}">
        <p14:creationId xmlns:p14="http://schemas.microsoft.com/office/powerpoint/2010/main" val="1528827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03388" y="115888"/>
            <a:ext cx="8640762" cy="576262"/>
          </a:xfrm>
          <a:prstGeom prst="rect">
            <a:avLst/>
          </a:prstGeom>
          <a:noFill/>
        </p:spPr>
        <p:txBody>
          <a:bodyPr lIns="82058" tIns="41029" rIns="82058" bIns="41029">
            <a:spAutoFit/>
          </a:bodyPr>
          <a:lstStyle/>
          <a:p>
            <a:pPr algn="ctr">
              <a:defRPr/>
            </a:pPr>
            <a:r>
              <a:rPr lang="el-GR" sz="3200" b="1" dirty="0">
                <a:solidFill>
                  <a:schemeClr val="bg1"/>
                </a:solidFill>
                <a:latin typeface="+mj-lt"/>
              </a:rPr>
              <a:t>ΣΥΣΤΑΣΗ ΤΟΥ ΕΣΩΤΕΡΙΚΟΥ ΤΗΣ ΓΗΣ</a:t>
            </a:r>
            <a:endParaRPr lang="en-US" sz="3200" b="1" dirty="0">
              <a:solidFill>
                <a:schemeClr val="bg1"/>
              </a:solidFill>
              <a:latin typeface="+mj-lt"/>
            </a:endParaRPr>
          </a:p>
        </p:txBody>
      </p:sp>
      <p:sp>
        <p:nvSpPr>
          <p:cNvPr id="9" name="Θέση περιεχομένου 2"/>
          <p:cNvSpPr>
            <a:spLocks noGrp="1"/>
          </p:cNvSpPr>
          <p:nvPr>
            <p:ph idx="4294967295"/>
          </p:nvPr>
        </p:nvSpPr>
        <p:spPr>
          <a:xfrm>
            <a:off x="2531633" y="1481306"/>
            <a:ext cx="8229600" cy="4784725"/>
          </a:xfrm>
        </p:spPr>
        <p:txBody>
          <a:bodyPr>
            <a:normAutofit fontScale="85000" lnSpcReduction="20000"/>
          </a:bodyPr>
          <a:lstStyle/>
          <a:p>
            <a:pPr marL="0" indent="0">
              <a:buNone/>
            </a:pPr>
            <a:r>
              <a:rPr lang="en-US" b="1" dirty="0"/>
              <a:t>wt.% </a:t>
            </a:r>
            <a:r>
              <a:rPr lang="en-US" b="1" dirty="0" smtClean="0"/>
              <a:t>       Si-bearing                   O-bearing</a:t>
            </a:r>
            <a:endParaRPr lang="en-US" b="1" dirty="0"/>
          </a:p>
          <a:p>
            <a:pPr marL="0" indent="0">
              <a:buNone/>
            </a:pPr>
            <a:r>
              <a:rPr lang="en-US" dirty="0" smtClean="0"/>
              <a:t>            Earth         Core         </a:t>
            </a:r>
            <a:r>
              <a:rPr lang="en-US" dirty="0"/>
              <a:t>Earth </a:t>
            </a:r>
            <a:r>
              <a:rPr lang="en-US" dirty="0" smtClean="0"/>
              <a:t>        Core</a:t>
            </a:r>
            <a:endParaRPr lang="en-US" dirty="0"/>
          </a:p>
          <a:p>
            <a:pPr marL="0" indent="0">
              <a:buNone/>
            </a:pPr>
            <a:r>
              <a:rPr lang="en-US" b="1" dirty="0" smtClean="0"/>
              <a:t>Fe </a:t>
            </a:r>
            <a:r>
              <a:rPr lang="en-US" dirty="0" smtClean="0"/>
              <a:t>        32.0          85.5         32.9             88.3</a:t>
            </a:r>
            <a:endParaRPr lang="en-US" dirty="0"/>
          </a:p>
          <a:p>
            <a:pPr marL="0" indent="0">
              <a:buNone/>
            </a:pPr>
            <a:r>
              <a:rPr lang="en-US" b="1" dirty="0" smtClean="0"/>
              <a:t>O</a:t>
            </a:r>
            <a:r>
              <a:rPr lang="en-US" dirty="0" smtClean="0"/>
              <a:t>          29.7          0               30.7             3</a:t>
            </a:r>
            <a:endParaRPr lang="en-US" dirty="0"/>
          </a:p>
          <a:p>
            <a:pPr marL="0" indent="0">
              <a:buNone/>
            </a:pPr>
            <a:r>
              <a:rPr lang="en-US" b="1" dirty="0" smtClean="0"/>
              <a:t>Si  </a:t>
            </a:r>
            <a:r>
              <a:rPr lang="en-US" dirty="0" smtClean="0"/>
              <a:t>        16.1          6               14.2             0</a:t>
            </a:r>
            <a:endParaRPr lang="en-US" dirty="0"/>
          </a:p>
          <a:p>
            <a:pPr marL="0" indent="0">
              <a:buNone/>
            </a:pPr>
            <a:r>
              <a:rPr lang="en-US" b="1" dirty="0" smtClean="0"/>
              <a:t>Ni </a:t>
            </a:r>
            <a:r>
              <a:rPr lang="en-US" dirty="0" smtClean="0"/>
              <a:t>        1.82         5.2            1.87              5.4</a:t>
            </a:r>
            <a:endParaRPr lang="en-US" dirty="0"/>
          </a:p>
          <a:p>
            <a:pPr marL="0" indent="0">
              <a:buNone/>
            </a:pPr>
            <a:r>
              <a:rPr lang="en-US" b="1" dirty="0" smtClean="0"/>
              <a:t>S </a:t>
            </a:r>
            <a:r>
              <a:rPr lang="en-US" dirty="0" smtClean="0"/>
              <a:t>          0.64          1.9            0.64             1.9</a:t>
            </a:r>
          </a:p>
          <a:p>
            <a:pPr marL="0" indent="0">
              <a:buNone/>
            </a:pPr>
            <a:r>
              <a:rPr lang="en-US" b="1" dirty="0" smtClean="0"/>
              <a:t>Cr </a:t>
            </a:r>
            <a:r>
              <a:rPr lang="en-US" dirty="0" smtClean="0"/>
              <a:t>        0.47          0.9            0.47              0.9</a:t>
            </a:r>
          </a:p>
          <a:p>
            <a:pPr marL="0" indent="0">
              <a:buNone/>
            </a:pPr>
            <a:r>
              <a:rPr lang="en-US" b="1" dirty="0" smtClean="0"/>
              <a:t>P </a:t>
            </a:r>
            <a:r>
              <a:rPr lang="en-US" dirty="0" smtClean="0"/>
              <a:t>          0.07          0.20         0.07              0.20</a:t>
            </a:r>
          </a:p>
          <a:p>
            <a:pPr marL="0" indent="0">
              <a:buNone/>
            </a:pPr>
            <a:r>
              <a:rPr lang="en-US" b="1" dirty="0" smtClean="0"/>
              <a:t>C</a:t>
            </a:r>
            <a:r>
              <a:rPr lang="en-US" dirty="0" smtClean="0"/>
              <a:t>           0.07          0.20         0.07              0.20</a:t>
            </a:r>
          </a:p>
          <a:p>
            <a:pPr marL="0" indent="0">
              <a:buNone/>
            </a:pPr>
            <a:r>
              <a:rPr lang="en-US" b="1" dirty="0" smtClean="0"/>
              <a:t>H </a:t>
            </a:r>
            <a:r>
              <a:rPr lang="en-US" dirty="0" smtClean="0"/>
              <a:t>          0.03         0.06          0.03              0.06</a:t>
            </a:r>
          </a:p>
          <a:p>
            <a:pPr marL="0" indent="0">
              <a:buNone/>
            </a:pPr>
            <a:endParaRPr lang="en-US" dirty="0"/>
          </a:p>
          <a:p>
            <a:pPr marL="0" indent="0">
              <a:buNone/>
            </a:pPr>
            <a:endParaRPr lang="en-US" dirty="0"/>
          </a:p>
        </p:txBody>
      </p:sp>
      <p:sp>
        <p:nvSpPr>
          <p:cNvPr id="5" name="Title 1"/>
          <p:cNvSpPr>
            <a:spLocks noGrp="1"/>
          </p:cNvSpPr>
          <p:nvPr>
            <p:ph type="title"/>
          </p:nvPr>
        </p:nvSpPr>
        <p:spPr/>
        <p:txBody>
          <a:bodyPr/>
          <a:lstStyle/>
          <a:p>
            <a:r>
              <a:rPr lang="el-GR" dirty="0" smtClean="0"/>
              <a:t>ΣΥΣΤΑΣΗ ΤΟΥ ΕΣΩΤΕΡΙΚΟΥ ΤΗΣ ΓΗΣ</a:t>
            </a:r>
            <a:endParaRPr lang="en-US" dirty="0"/>
          </a:p>
        </p:txBody>
      </p:sp>
    </p:spTree>
    <p:extLst>
      <p:ext uri="{BB962C8B-B14F-4D97-AF65-F5344CB8AC3E}">
        <p14:creationId xmlns:p14="http://schemas.microsoft.com/office/powerpoint/2010/main" val="290307858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3 - Ορθογώνιο"/>
          <p:cNvSpPr>
            <a:spLocks noChangeArrowheads="1"/>
          </p:cNvSpPr>
          <p:nvPr/>
        </p:nvSpPr>
        <p:spPr bwMode="auto">
          <a:xfrm>
            <a:off x="-1" y="4543145"/>
            <a:ext cx="12059321" cy="923330"/>
          </a:xfrm>
          <a:prstGeom prst="rect">
            <a:avLst/>
          </a:prstGeom>
          <a:noFill/>
          <a:ln w="9525">
            <a:noFill/>
            <a:miter lim="800000"/>
            <a:headEnd/>
            <a:tailEnd/>
          </a:ln>
        </p:spPr>
        <p:txBody>
          <a:bodyPr wrap="square">
            <a:spAutoFit/>
          </a:bodyPr>
          <a:lstStyle/>
          <a:p>
            <a:pPr algn="just"/>
            <a:r>
              <a:rPr lang="el-GR" dirty="0"/>
              <a:t>Αν και έχουν προταθεί πολύπλοκα μοντέλα για να εξηγήσουν τη διαδικασία δέσμευσης των </a:t>
            </a:r>
            <a:r>
              <a:rPr lang="el-GR" b="1" dirty="0"/>
              <a:t>HSE</a:t>
            </a:r>
            <a:r>
              <a:rPr lang="el-GR" dirty="0"/>
              <a:t> από το μανδύα, τα προβλήματα αυτά δείχνουν ότι υπάρχουν ακόμα πολλά άγνωστα σημεία της διαδικασίας επαύξησης και αρχικής διαφοροποίησης της Γης.</a:t>
            </a:r>
          </a:p>
        </p:txBody>
      </p:sp>
      <p:sp>
        <p:nvSpPr>
          <p:cNvPr id="117763" name="3 - Ορθογώνιο"/>
          <p:cNvSpPr>
            <a:spLocks noChangeArrowheads="1"/>
          </p:cNvSpPr>
          <p:nvPr/>
        </p:nvSpPr>
        <p:spPr bwMode="auto">
          <a:xfrm>
            <a:off x="0" y="1419940"/>
            <a:ext cx="12059321" cy="2585323"/>
          </a:xfrm>
          <a:prstGeom prst="rect">
            <a:avLst/>
          </a:prstGeom>
          <a:noFill/>
          <a:ln w="9525">
            <a:noFill/>
            <a:miter lim="800000"/>
            <a:headEnd/>
            <a:tailEnd/>
          </a:ln>
        </p:spPr>
        <p:txBody>
          <a:bodyPr wrap="square">
            <a:spAutoFit/>
          </a:bodyPr>
          <a:lstStyle/>
          <a:p>
            <a:pPr algn="just"/>
            <a:r>
              <a:rPr lang="el-GR" dirty="0"/>
              <a:t>Θα πρέπει να επισημανθεί ότι ο διαχωρισμός με κατακόρυφες κινήσεις των </a:t>
            </a:r>
            <a:r>
              <a:rPr lang="el-GR" b="1" dirty="0"/>
              <a:t>πυριτικών υλικών </a:t>
            </a:r>
            <a:r>
              <a:rPr lang="el-GR" dirty="0"/>
              <a:t>(μανδύας) και </a:t>
            </a:r>
            <a:r>
              <a:rPr lang="el-GR" b="1" dirty="0"/>
              <a:t>μεταλλικών υλικών </a:t>
            </a:r>
            <a:r>
              <a:rPr lang="el-GR" dirty="0"/>
              <a:t>(πυρήνας) παρουσιάζει και αυτός προβλήματα. </a:t>
            </a:r>
          </a:p>
          <a:p>
            <a:pPr algn="just"/>
            <a:endParaRPr lang="el-GR" dirty="0"/>
          </a:p>
          <a:p>
            <a:pPr algn="just"/>
            <a:r>
              <a:rPr lang="el-GR" dirty="0"/>
              <a:t>Ο κύριος λόγος είναι ότι τα ισχυρά </a:t>
            </a:r>
            <a:r>
              <a:rPr lang="el-GR" b="1" dirty="0" err="1"/>
              <a:t>σιδηρόφιλα</a:t>
            </a:r>
            <a:r>
              <a:rPr lang="el-GR" b="1" dirty="0"/>
              <a:t> (HSE)</a:t>
            </a:r>
            <a:r>
              <a:rPr lang="el-GR" dirty="0"/>
              <a:t> στοιχεία (</a:t>
            </a:r>
            <a:r>
              <a:rPr lang="el-GR" b="1" dirty="0" err="1"/>
              <a:t>Re</a:t>
            </a:r>
            <a:r>
              <a:rPr lang="el-GR" b="1" dirty="0"/>
              <a:t>, </a:t>
            </a:r>
            <a:r>
              <a:rPr lang="el-GR" b="1" dirty="0" err="1"/>
              <a:t>Au</a:t>
            </a:r>
            <a:r>
              <a:rPr lang="el-GR" b="1" dirty="0"/>
              <a:t>, </a:t>
            </a:r>
            <a:r>
              <a:rPr lang="el-GR" b="1" dirty="0" err="1"/>
              <a:t>Pt</a:t>
            </a:r>
            <a:r>
              <a:rPr lang="el-GR" b="1" dirty="0"/>
              <a:t>, </a:t>
            </a:r>
            <a:r>
              <a:rPr lang="el-GR" b="1" dirty="0" err="1"/>
              <a:t>Pd</a:t>
            </a:r>
            <a:r>
              <a:rPr lang="el-GR" b="1" dirty="0"/>
              <a:t>, </a:t>
            </a:r>
            <a:r>
              <a:rPr lang="el-GR" b="1" dirty="0" err="1"/>
              <a:t>Rh</a:t>
            </a:r>
            <a:r>
              <a:rPr lang="el-GR" b="1" dirty="0"/>
              <a:t>, </a:t>
            </a:r>
            <a:r>
              <a:rPr lang="el-GR" b="1" dirty="0" err="1"/>
              <a:t>Ru</a:t>
            </a:r>
            <a:r>
              <a:rPr lang="el-GR" b="1" dirty="0"/>
              <a:t>, </a:t>
            </a:r>
            <a:r>
              <a:rPr lang="el-GR" b="1" dirty="0" err="1"/>
              <a:t>Ir</a:t>
            </a:r>
            <a:r>
              <a:rPr lang="el-GR" b="1" dirty="0"/>
              <a:t> και </a:t>
            </a:r>
            <a:r>
              <a:rPr lang="el-GR" b="1" dirty="0" err="1"/>
              <a:t>Os</a:t>
            </a:r>
            <a:r>
              <a:rPr lang="el-GR" dirty="0"/>
              <a:t>) θα έπρεπε να ακολουθήσουν κατά τη διαδικασία αυτή τον </a:t>
            </a:r>
            <a:r>
              <a:rPr lang="el-GR" b="1" dirty="0"/>
              <a:t>σίδηρο (</a:t>
            </a:r>
            <a:r>
              <a:rPr lang="el-GR" b="1" dirty="0" err="1"/>
              <a:t>Fe</a:t>
            </a:r>
            <a:r>
              <a:rPr lang="el-GR" b="1" dirty="0"/>
              <a:t>) </a:t>
            </a:r>
            <a:r>
              <a:rPr lang="el-GR" dirty="0"/>
              <a:t>στον </a:t>
            </a:r>
            <a:r>
              <a:rPr lang="el-GR" b="1" dirty="0"/>
              <a:t>πυρήνα</a:t>
            </a:r>
            <a:r>
              <a:rPr lang="el-GR" dirty="0"/>
              <a:t>. </a:t>
            </a:r>
          </a:p>
          <a:p>
            <a:pPr algn="just"/>
            <a:endParaRPr lang="el-GR" dirty="0"/>
          </a:p>
          <a:p>
            <a:pPr algn="just"/>
            <a:r>
              <a:rPr lang="el-GR" dirty="0"/>
              <a:t>Όμως οι σημερινές αναλογίες τους, όπως αυτές αποκαλύπτονται από τους </a:t>
            </a:r>
            <a:r>
              <a:rPr lang="el-GR" b="1" dirty="0" err="1"/>
              <a:t>ξενόλιθους</a:t>
            </a:r>
            <a:r>
              <a:rPr lang="el-GR" b="1" dirty="0"/>
              <a:t> μανδύα</a:t>
            </a:r>
            <a:r>
              <a:rPr lang="el-GR" dirty="0"/>
              <a:t>, είναι σχεδόν ίδιες με αυτές των </a:t>
            </a:r>
            <a:r>
              <a:rPr lang="el-GR" b="1" dirty="0" err="1"/>
              <a:t>χονδριτών</a:t>
            </a:r>
            <a:r>
              <a:rPr lang="el-GR" dirty="0"/>
              <a:t> που υποτίθεται ότι αποτελούν το </a:t>
            </a:r>
            <a:r>
              <a:rPr lang="el-GR" b="1" dirty="0"/>
              <a:t>πρωταρχικό </a:t>
            </a:r>
            <a:r>
              <a:rPr lang="el-GR" b="1" dirty="0" err="1"/>
              <a:t>μανδυακό</a:t>
            </a:r>
            <a:r>
              <a:rPr lang="el-GR" b="1" dirty="0"/>
              <a:t> υλικό</a:t>
            </a:r>
            <a:r>
              <a:rPr lang="el-GR" dirty="0"/>
              <a:t> (</a:t>
            </a:r>
            <a:r>
              <a:rPr lang="el-GR" b="1" dirty="0" err="1"/>
              <a:t>Primitive</a:t>
            </a:r>
            <a:r>
              <a:rPr lang="el-GR" b="1" dirty="0"/>
              <a:t> </a:t>
            </a:r>
            <a:r>
              <a:rPr lang="el-GR" b="1" dirty="0" err="1"/>
              <a:t>Upper</a:t>
            </a:r>
            <a:r>
              <a:rPr lang="el-GR" b="1" dirty="0"/>
              <a:t> </a:t>
            </a:r>
            <a:r>
              <a:rPr lang="el-GR" b="1" dirty="0" err="1"/>
              <a:t>Mantle</a:t>
            </a:r>
            <a:r>
              <a:rPr lang="el-GR" b="1" dirty="0"/>
              <a:t>-PUM</a:t>
            </a:r>
            <a:r>
              <a:rPr lang="el-GR" dirty="0"/>
              <a:t>), σαν να μην υπήρξε ποτέ καμία διαφοροποίηση και κατακόρυφη μετακίνηση υλικού (</a:t>
            </a:r>
            <a:r>
              <a:rPr lang="el-GR" dirty="0" err="1"/>
              <a:t>Righter</a:t>
            </a:r>
            <a:r>
              <a:rPr lang="el-GR" dirty="0"/>
              <a:t>, 2005). </a:t>
            </a:r>
          </a:p>
        </p:txBody>
      </p:sp>
      <p:sp>
        <p:nvSpPr>
          <p:cNvPr id="5" name="Title 1"/>
          <p:cNvSpPr>
            <a:spLocks noGrp="1"/>
          </p:cNvSpPr>
          <p:nvPr>
            <p:ph type="title"/>
          </p:nvPr>
        </p:nvSpPr>
        <p:spPr/>
        <p:txBody>
          <a:bodyPr/>
          <a:lstStyle/>
          <a:p>
            <a:r>
              <a:rPr lang="el-GR" dirty="0" smtClean="0"/>
              <a:t>ΣΥΣΤΑΣΗ ΤΟΥ ΕΣΩΤΕΡΙΚΟΥ ΤΗΣ ΓΗΣ</a:t>
            </a:r>
            <a:endParaRPr lang="en-US" dirty="0"/>
          </a:p>
        </p:txBody>
      </p:sp>
    </p:spTree>
    <p:extLst>
      <p:ext uri="{BB962C8B-B14F-4D97-AF65-F5344CB8AC3E}">
        <p14:creationId xmlns:p14="http://schemas.microsoft.com/office/powerpoint/2010/main" val="329799492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a:t>Copyright</a:t>
            </a:r>
            <a:r>
              <a:rPr lang="el-GR" sz="2000" dirty="0"/>
              <a:t> Αριστοτέλειο Πανεπιστήμιο </a:t>
            </a:r>
            <a:r>
              <a:rPr lang="el-GR" sz="2000" dirty="0" err="1"/>
              <a:t>Θεσσαλονικης</a:t>
            </a:r>
            <a:r>
              <a:rPr lang="en-US" sz="2000" dirty="0"/>
              <a:t>, </a:t>
            </a:r>
            <a:r>
              <a:rPr lang="el-GR" sz="2000" dirty="0"/>
              <a:t>Παπαζάχος Κωνσταντίνος. </a:t>
            </a:r>
            <a:r>
              <a:rPr lang="el-GR" sz="2000" dirty="0" smtClean="0"/>
              <a:t>Κοντοπούλου Δέσποινα. «Εισαγωγή στη Γεωφυσική</a:t>
            </a:r>
            <a:r>
              <a:rPr lang="el-GR" sz="2000" dirty="0"/>
              <a:t>. Αντικείμενο και σημασία της Γεωφυσικής-Γη και Ηλιακό Σύστημα-Πλανήτες-Αστεροειδείς-Μετεωρίτες-Γένεση Σύμπαντος και Ηλιακού Συστήματος-Γένεση και εξέλιξη του εσωτερικού της Γης</a:t>
            </a:r>
            <a:r>
              <a:rPr lang="el-GR" sz="2000" dirty="0" smtClean="0"/>
              <a:t>». </a:t>
            </a:r>
            <a:r>
              <a:rPr lang="el-GR" sz="2000" dirty="0"/>
              <a:t>Έκδοση: 1.0. Θεσσαλονίκη 2014. Διαθέσιμο από τη δικτυακή διεύθυνση: </a:t>
            </a:r>
            <a:r>
              <a:rPr lang="en-US" sz="2000" dirty="0">
                <a:hlinkClick r:id="rId4"/>
              </a:rPr>
              <a:t>http://</a:t>
            </a:r>
            <a:r>
              <a:rPr lang="en-US" sz="2000" dirty="0" smtClean="0">
                <a:hlinkClick r:id="rId4"/>
              </a:rPr>
              <a:t>eclass.auth.gr/courses/OCRS</a:t>
            </a:r>
            <a:r>
              <a:rPr lang="el-GR" sz="2000" dirty="0">
                <a:hlinkClick r:id="rId5"/>
              </a:rPr>
              <a:t>519</a:t>
            </a:r>
            <a:r>
              <a:rPr lang="en-US" sz="2000" dirty="0" smtClean="0">
                <a:hlinkClick r:id="rId6"/>
              </a:rPr>
              <a:t>/</a:t>
            </a:r>
            <a:r>
              <a:rPr lang="el-GR" sz="2000" dirty="0"/>
              <a:t>.</a:t>
            </a:r>
          </a:p>
          <a:p>
            <a:endParaRPr lang="el-GR" sz="2000" dirty="0"/>
          </a:p>
        </p:txBody>
      </p:sp>
    </p:spTree>
    <p:custDataLst>
      <p:tags r:id="rId1"/>
    </p:custDataLst>
    <p:extLst>
      <p:ext uri="{BB962C8B-B14F-4D97-AF65-F5344CB8AC3E}">
        <p14:creationId xmlns:p14="http://schemas.microsoft.com/office/powerpoint/2010/main" val="1047084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irrors.creativecommons.org/presskit/buttons/88x31/png/by-s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1672" y="3284985"/>
            <a:ext cx="1689703" cy="59118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normAutofit/>
          </a:bodyPr>
          <a:lstStyle/>
          <a:p>
            <a:pPr marL="0" indent="0">
              <a:buNone/>
            </a:pPr>
            <a:r>
              <a:rPr lang="el-GR" sz="2000" dirty="0"/>
              <a:t>Το παρόν υλικό διατίθεται με τους όρους της άδειας χρήσης Creative </a:t>
            </a:r>
            <a:r>
              <a:rPr lang="el-GR" sz="2000" dirty="0" err="1"/>
              <a:t>Commons</a:t>
            </a:r>
            <a:r>
              <a:rPr lang="el-GR" sz="2000" dirty="0"/>
              <a:t> Αναφορά - Παρόμοια Διανομή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  </a:t>
            </a:r>
          </a:p>
          <a:p>
            <a:pPr marL="0" indent="0">
              <a:buNone/>
            </a:pPr>
            <a:endParaRPr lang="el-GR" sz="2000" dirty="0"/>
          </a:p>
          <a:p>
            <a:pPr marL="0" indent="0">
              <a:spcBef>
                <a:spcPts val="1800"/>
              </a:spcBef>
              <a:buNone/>
            </a:pPr>
            <a:endParaRPr lang="el-GR" sz="1700" dirty="0">
              <a:latin typeface="Calibri" panose="020F0502020204030204" pitchFamily="34" charset="0"/>
            </a:endParaRPr>
          </a:p>
          <a:p>
            <a:pPr marL="0" indent="0">
              <a:spcBef>
                <a:spcPts val="1800"/>
              </a:spcBef>
              <a:buNone/>
            </a:pPr>
            <a:r>
              <a:rPr lang="el-GR" sz="2000" dirty="0">
                <a:latin typeface="Calibri" panose="020F0502020204030204" pitchFamily="34" charset="0"/>
              </a:rPr>
              <a:t>Ο δικαιούχος μπορεί να παρέχει στον </a:t>
            </a:r>
            <a:r>
              <a:rPr lang="el-GR" sz="2000" dirty="0" err="1">
                <a:latin typeface="Calibri" panose="020F0502020204030204" pitchFamily="34" charset="0"/>
              </a:rPr>
              <a:t>αδειοδόχο</a:t>
            </a:r>
            <a:r>
              <a:rPr lang="el-GR" sz="2000" dirty="0">
                <a:latin typeface="Calibri" panose="020F0502020204030204" pitchFamily="34" charset="0"/>
              </a:rPr>
              <a:t> ξεχωριστή άδεια να χρησιμοποιεί το έργο για εμπορική χρήση, εφόσον αυτό του ζητηθεί.</a:t>
            </a:r>
            <a:r>
              <a:rPr lang="el-GR" sz="2000" dirty="0"/>
              <a:t>     </a:t>
            </a:r>
            <a:r>
              <a:rPr lang="el-GR" sz="2800" dirty="0"/>
              <a:t>          </a:t>
            </a:r>
          </a:p>
          <a:p>
            <a:pPr marL="0" indent="0">
              <a:buNone/>
            </a:pPr>
            <a:endParaRPr lang="el-GR" sz="1400" dirty="0">
              <a:latin typeface="Calibri" panose="020F0502020204030204" pitchFamily="34" charset="0"/>
            </a:endParaRPr>
          </a:p>
          <a:p>
            <a:pPr marL="0" indent="0">
              <a:buNone/>
            </a:pPr>
            <a:endParaRPr lang="el-GR" sz="1400" dirty="0">
              <a:latin typeface="Calibri" panose="020F0502020204030204" pitchFamily="34" charset="0"/>
            </a:endParaRPr>
          </a:p>
          <a:p>
            <a:pPr marL="0" indent="0">
              <a:buNone/>
            </a:pPr>
            <a:r>
              <a:rPr lang="el-GR" sz="1400" dirty="0">
                <a:latin typeface="Calibri" panose="020F0502020204030204" pitchFamily="34" charset="0"/>
              </a:rPr>
              <a:t>[1] </a:t>
            </a:r>
            <a:r>
              <a:rPr lang="el-GR" sz="1400" dirty="0">
                <a:latin typeface="Calibri" panose="020F0502020204030204" pitchFamily="34" charset="0"/>
                <a:hlinkClick r:id="rId5"/>
              </a:rPr>
              <a:t>http://creativecommons.org/licenses/by-</a:t>
            </a:r>
            <a:r>
              <a:rPr lang="en-US" sz="1400" dirty="0" err="1">
                <a:latin typeface="Calibri" panose="020F0502020204030204" pitchFamily="34" charset="0"/>
                <a:hlinkClick r:id="rId5"/>
              </a:rPr>
              <a:t>sa</a:t>
            </a:r>
            <a:r>
              <a:rPr lang="el-GR" sz="1400" dirty="0">
                <a:latin typeface="Calibri" panose="020F0502020204030204" pitchFamily="34" charset="0"/>
                <a:hlinkClick r:id="rId5"/>
              </a:rPr>
              <a:t>/4.0/</a:t>
            </a:r>
            <a:r>
              <a:rPr lang="el-GR" sz="1400" dirty="0">
                <a:latin typeface="Calibri" panose="020F0502020204030204" pitchFamily="34" charset="0"/>
                <a:hlinkClick r:id="rId6"/>
              </a:rPr>
              <a:t> </a:t>
            </a:r>
            <a:endParaRPr lang="el-GR" sz="1400" dirty="0">
              <a:latin typeface="Calibri" panose="020F0502020204030204" pitchFamily="34" charset="0"/>
            </a:endParaRPr>
          </a:p>
        </p:txBody>
      </p:sp>
      <p:sp>
        <p:nvSpPr>
          <p:cNvPr id="2" name="Title 1"/>
          <p:cNvSpPr>
            <a:spLocks noGrp="1"/>
          </p:cNvSpPr>
          <p:nvPr>
            <p:ph type="title"/>
          </p:nvPr>
        </p:nvSpPr>
        <p:spPr/>
        <p:txBody>
          <a:bodyPr>
            <a:normAutofit/>
          </a:bodyPr>
          <a:lstStyle/>
          <a:p>
            <a:r>
              <a:rPr lang="el-GR" dirty="0"/>
              <a:t>Σημείωμα </a:t>
            </a:r>
            <a:r>
              <a:rPr lang="el-GR" dirty="0" smtClean="0"/>
              <a:t>Αδειοδότησης</a:t>
            </a:r>
            <a:endParaRPr lang="el-GR" dirty="0"/>
          </a:p>
        </p:txBody>
      </p:sp>
    </p:spTree>
    <p:custDataLst>
      <p:tags r:id="rId1"/>
    </p:custDataLst>
    <p:extLst>
      <p:ext uri="{BB962C8B-B14F-4D97-AF65-F5344CB8AC3E}">
        <p14:creationId xmlns:p14="http://schemas.microsoft.com/office/powerpoint/2010/main" val="2880714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Τίτλος 6"/>
          <p:cNvSpPr>
            <a:spLocks noGrp="1"/>
          </p:cNvSpPr>
          <p:nvPr>
            <p:ph type="ctr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l-GR" dirty="0" smtClean="0"/>
              <a:t>Τέλος Ενότητας</a:t>
            </a:r>
          </a:p>
        </p:txBody>
      </p:sp>
      <p:sp>
        <p:nvSpPr>
          <p:cNvPr id="44035" name="Subtitle 2"/>
          <p:cNvSpPr>
            <a:spLocks noGrp="1"/>
          </p:cNvSpPr>
          <p:nvPr>
            <p:ph type="subTitle" idx="1"/>
          </p:nvPr>
        </p:nvSpPr>
        <p:spPr/>
        <p:txBody>
          <a:bodyPr anchor="b" anchorCtr="0"/>
          <a:lstStyle/>
          <a:p>
            <a:pPr algn="r"/>
            <a:r>
              <a:rPr lang="el-GR" dirty="0" smtClean="0"/>
              <a:t>Επεξεργασία: </a:t>
            </a:r>
            <a:r>
              <a:rPr lang="el-GR" dirty="0" err="1" smtClean="0"/>
              <a:t>Βεντούζη</a:t>
            </a:r>
            <a:r>
              <a:rPr lang="el-GR" dirty="0" smtClean="0"/>
              <a:t> Χρυσάνθη</a:t>
            </a:r>
          </a:p>
          <a:p>
            <a:pPr algn="r"/>
            <a:r>
              <a:rPr lang="el-GR" sz="2400" dirty="0"/>
              <a:t>Θεσσαλονίκη, </a:t>
            </a:r>
            <a:r>
              <a:rPr lang="el-GR" sz="2400" dirty="0" smtClean="0"/>
              <a:t>Δεκέμβριος 2015</a:t>
            </a:r>
            <a:endParaRPr lang="el-GR" sz="2400" dirty="0"/>
          </a:p>
        </p:txBody>
      </p:sp>
      <p:pic>
        <p:nvPicPr>
          <p:cNvPr id="11" name="Picture 17" descr="http://www.lib.umich.edu/files/services/copyright/cc-by-sa.png"/>
          <p:cNvPicPr>
            <a:picLocks noChangeAspect="1" noChangeArrowheads="1"/>
          </p:cNvPicPr>
          <p:nvPr/>
        </p:nvPicPr>
        <p:blipFill>
          <a:blip r:embed="rId4" cstate="print"/>
          <a:srcRect/>
          <a:stretch>
            <a:fillRect/>
          </a:stretch>
        </p:blipFill>
        <p:spPr bwMode="auto">
          <a:xfrm>
            <a:off x="8832304" y="5922963"/>
            <a:ext cx="1584176" cy="554266"/>
          </a:xfrm>
          <a:prstGeom prst="rect">
            <a:avLst/>
          </a:prstGeom>
          <a:noFill/>
        </p:spPr>
      </p:pic>
      <p:pic>
        <p:nvPicPr>
          <p:cNvPr id="12" name="Picture 2" descr="Λογότυπο επιχειρησιακού προγράμματος εκπαίδευσης και δια βίου μάθησης&#10;"/>
          <p:cNvPicPr>
            <a:picLocks noChangeAspect="1" noChangeArrowheads="1"/>
          </p:cNvPicPr>
          <p:nvPr/>
        </p:nvPicPr>
        <p:blipFill>
          <a:blip r:embed="rId5" cstate="print"/>
          <a:srcRect/>
          <a:stretch>
            <a:fillRect/>
          </a:stretch>
        </p:blipFill>
        <p:spPr bwMode="auto">
          <a:xfrm>
            <a:off x="3638550" y="5624513"/>
            <a:ext cx="4914900" cy="12382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980059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a:t>Οποιαδήποτε 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a:t>η </a:t>
            </a:r>
            <a:r>
              <a:rPr lang="en-US" sz="2000" dirty="0" err="1"/>
              <a:t>δήλωση</a:t>
            </a:r>
            <a:r>
              <a:rPr lang="en-US" sz="2000" dirty="0"/>
              <a:t> </a:t>
            </a:r>
            <a:r>
              <a:rPr lang="el-GR" sz="2000" dirty="0" err="1"/>
              <a:t>Δ</a:t>
            </a:r>
            <a:r>
              <a:rPr lang="en-US" sz="2000" dirty="0"/>
              <a:t>ια</a:t>
            </a:r>
            <a:r>
              <a:rPr lang="en-US" sz="2000" dirty="0" err="1"/>
              <a:t>τήρησης</a:t>
            </a:r>
            <a:r>
              <a:rPr lang="en-US" sz="2000" dirty="0"/>
              <a:t> Σημειωμάτων</a:t>
            </a:r>
            <a:endParaRPr lang="el-GR" sz="2000" dirty="0"/>
          </a:p>
          <a:p>
            <a:pPr lvl="1">
              <a:buFont typeface="Wingdings" panose="05000000000000000000" pitchFamily="2" charset="2"/>
              <a:buChar char="§"/>
            </a:pPr>
            <a:r>
              <a:rPr lang="el-GR" sz="2000" dirty="0"/>
              <a:t>το Σημείωμα Χρήσης Έργων Τρίτων (εφόσον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custDataLst>
      <p:tags r:id="rId1"/>
    </p:custDataLst>
    <p:extLst>
      <p:ext uri="{BB962C8B-B14F-4D97-AF65-F5344CB8AC3E}">
        <p14:creationId xmlns:p14="http://schemas.microsoft.com/office/powerpoint/2010/main" val="2062475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x6.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2636838"/>
            <a:ext cx="8710613"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x6.1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1951" y="1989138"/>
            <a:ext cx="416242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x6.1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7388" y="2205039"/>
            <a:ext cx="4900612"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a:spLocks noChangeArrowheads="1"/>
          </p:cNvSpPr>
          <p:nvPr/>
        </p:nvSpPr>
        <p:spPr bwMode="auto">
          <a:xfrm>
            <a:off x="1739106" y="1287010"/>
            <a:ext cx="8713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2" panose="05020102010507070707" pitchFamily="18" charset="2"/>
              <a:buNone/>
            </a:pPr>
            <a:r>
              <a:rPr lang="el-GR" altLang="en-US" b="1" i="1" dirty="0" err="1">
                <a:latin typeface="+mn-lt"/>
              </a:rPr>
              <a:t>Βαρυτικό</a:t>
            </a:r>
            <a:r>
              <a:rPr lang="el-GR" altLang="en-US" b="1" i="1" dirty="0">
                <a:latin typeface="+mn-lt"/>
              </a:rPr>
              <a:t> πεδίο και η σημασία του για τη μορφή της Γης</a:t>
            </a:r>
          </a:p>
        </p:txBody>
      </p:sp>
      <p:sp>
        <p:nvSpPr>
          <p:cNvPr id="12" name="Title 2"/>
          <p:cNvSpPr>
            <a:spLocks noGrp="1"/>
          </p:cNvSpPr>
          <p:nvPr>
            <p:ph type="title"/>
          </p:nvPr>
        </p:nvSpPr>
        <p:spPr/>
        <p:txBody>
          <a:bodyPr/>
          <a:lstStyle/>
          <a:p>
            <a:r>
              <a:rPr lang="el-GR" dirty="0" smtClean="0"/>
              <a:t>ΑΝΤΙΚΕΙΜΕΝΟ ΓΕΩΦΥΣΙΚΗΣ</a:t>
            </a:r>
            <a:endParaRPr lang="en-US" dirty="0"/>
          </a:p>
        </p:txBody>
      </p:sp>
      <p:sp>
        <p:nvSpPr>
          <p:cNvPr id="13" name="TextBox 12"/>
          <p:cNvSpPr txBox="1"/>
          <p:nvPr/>
        </p:nvSpPr>
        <p:spPr>
          <a:xfrm>
            <a:off x="6373904" y="6021388"/>
            <a:ext cx="4545108" cy="383985"/>
          </a:xfrm>
          <a:prstGeom prst="rect">
            <a:avLst/>
          </a:prstGeom>
        </p:spPr>
        <p:txBody>
          <a:bodyPr vert="horz" wrap="square" lIns="91440" tIns="45720" rIns="91440" bIns="45720" rtlCol="0" anchor="ctr">
            <a:normAutofit/>
          </a:bodyPr>
          <a:lstStyle/>
          <a:p>
            <a:r>
              <a:rPr lang="el-GR" sz="1100" dirty="0" smtClean="0"/>
              <a:t>Τροποποιημένο από σχήματα και δεδομένα των </a:t>
            </a:r>
            <a:r>
              <a:rPr lang="en-US" sz="1100" dirty="0" err="1" smtClean="0"/>
              <a:t>Sandwell</a:t>
            </a:r>
            <a:r>
              <a:rPr lang="en-US" sz="1100" dirty="0" smtClean="0"/>
              <a:t> and Smith, 1997</a:t>
            </a:r>
          </a:p>
        </p:txBody>
      </p:sp>
      <p:sp>
        <p:nvSpPr>
          <p:cNvPr id="4" name="TextBox 3"/>
          <p:cNvSpPr txBox="1"/>
          <p:nvPr/>
        </p:nvSpPr>
        <p:spPr>
          <a:xfrm>
            <a:off x="1631951" y="6060237"/>
            <a:ext cx="2707527" cy="383985"/>
          </a:xfrm>
          <a:prstGeom prst="rect">
            <a:avLst/>
          </a:prstGeom>
        </p:spPr>
        <p:txBody>
          <a:bodyPr vert="horz" wrap="square" lIns="91440" tIns="45720" rIns="91440" bIns="45720" rtlCol="0" anchor="ctr">
            <a:normAutofit fontScale="70000" lnSpcReduction="20000"/>
          </a:bodyPr>
          <a:lstStyle/>
          <a:p>
            <a:r>
              <a:rPr lang="el-GR" dirty="0" smtClean="0"/>
              <a:t>Τροποποιημένο από </a:t>
            </a:r>
            <a:r>
              <a:rPr lang="en-US" dirty="0" err="1" smtClean="0"/>
              <a:t>Cazevane</a:t>
            </a:r>
            <a:r>
              <a:rPr lang="en-US" dirty="0" smtClean="0"/>
              <a:t>, 1995</a:t>
            </a:r>
          </a:p>
        </p:txBody>
      </p:sp>
    </p:spTree>
    <p:extLst>
      <p:ext uri="{BB962C8B-B14F-4D97-AF65-F5344CB8AC3E}">
        <p14:creationId xmlns:p14="http://schemas.microsoft.com/office/powerpoint/2010/main" val="2192073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5" descr="Sx7.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3108" y="1579563"/>
            <a:ext cx="3375025"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descr="Sx7.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2739" y="2724151"/>
            <a:ext cx="51276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1774826" y="1294153"/>
            <a:ext cx="8713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2" panose="05020102010507070707" pitchFamily="18" charset="2"/>
              <a:buNone/>
            </a:pPr>
            <a:r>
              <a:rPr lang="el-GR" altLang="en-US" b="1" i="1" dirty="0">
                <a:latin typeface="+mn-lt"/>
              </a:rPr>
              <a:t>Μαγνητικό πεδίο και η σημασία του τη Γη</a:t>
            </a:r>
          </a:p>
        </p:txBody>
      </p:sp>
      <p:sp>
        <p:nvSpPr>
          <p:cNvPr id="9" name="Title 2"/>
          <p:cNvSpPr>
            <a:spLocks noGrp="1"/>
          </p:cNvSpPr>
          <p:nvPr>
            <p:ph type="title"/>
          </p:nvPr>
        </p:nvSpPr>
        <p:spPr/>
        <p:txBody>
          <a:bodyPr/>
          <a:lstStyle/>
          <a:p>
            <a:r>
              <a:rPr lang="el-GR" dirty="0" smtClean="0"/>
              <a:t>ΑΝΤΙΚΕΙΜΕΝΟ ΓΕΩΦΥΣΙΚΗΣ</a:t>
            </a:r>
            <a:endParaRPr lang="en-US" dirty="0"/>
          </a:p>
        </p:txBody>
      </p:sp>
      <p:sp>
        <p:nvSpPr>
          <p:cNvPr id="10" name="TextBox 9"/>
          <p:cNvSpPr txBox="1"/>
          <p:nvPr/>
        </p:nvSpPr>
        <p:spPr>
          <a:xfrm>
            <a:off x="781705" y="6060237"/>
            <a:ext cx="2707527" cy="383985"/>
          </a:xfrm>
          <a:prstGeom prst="rect">
            <a:avLst/>
          </a:prstGeom>
        </p:spPr>
        <p:txBody>
          <a:bodyPr vert="horz" wrap="square" lIns="91440" tIns="45720" rIns="91440" bIns="45720" rtlCol="0" anchor="ctr">
            <a:normAutofit/>
          </a:bodyPr>
          <a:lstStyle/>
          <a:p>
            <a:r>
              <a:rPr lang="el-GR" sz="1100" dirty="0" smtClean="0"/>
              <a:t>(Τροποποιημένο από </a:t>
            </a:r>
            <a:r>
              <a:rPr lang="en-US" sz="1100" dirty="0" err="1" smtClean="0"/>
              <a:t>McElhinny</a:t>
            </a:r>
            <a:r>
              <a:rPr lang="en-US" sz="1100" dirty="0" smtClean="0"/>
              <a:t>, 1995</a:t>
            </a:r>
            <a:r>
              <a:rPr lang="el-GR" sz="1100" dirty="0" smtClean="0"/>
              <a:t>)</a:t>
            </a:r>
            <a:endParaRPr lang="en-US" sz="1100" dirty="0" smtClean="0"/>
          </a:p>
        </p:txBody>
      </p:sp>
    </p:spTree>
    <p:extLst>
      <p:ext uri="{BB962C8B-B14F-4D97-AF65-F5344CB8AC3E}">
        <p14:creationId xmlns:p14="http://schemas.microsoft.com/office/powerpoint/2010/main" val="2844717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500"/>
                                        <p:tgtEl>
                                          <p:spTgt spid="1945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460"/>
                                        </p:tgtEl>
                                        <p:attrNameLst>
                                          <p:attrName>style.visibility</p:attrName>
                                        </p:attrNameLst>
                                      </p:cBhvr>
                                      <p:to>
                                        <p:strVal val="visible"/>
                                      </p:to>
                                    </p:set>
                                    <p:animEffect transition="in" filter="fade">
                                      <p:cBhvr>
                                        <p:cTn id="14"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7" descr="Sx7.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47806" y="1558859"/>
            <a:ext cx="5437085" cy="415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x7.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47807" y="1594889"/>
            <a:ext cx="5441627" cy="476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x7.3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47807" y="1537909"/>
            <a:ext cx="5580884" cy="4769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a:spLocks noChangeArrowheads="1"/>
          </p:cNvSpPr>
          <p:nvPr/>
        </p:nvSpPr>
        <p:spPr bwMode="auto">
          <a:xfrm>
            <a:off x="1739106" y="1274713"/>
            <a:ext cx="8713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2" panose="05020102010507070707" pitchFamily="18" charset="2"/>
              <a:buNone/>
            </a:pPr>
            <a:r>
              <a:rPr lang="el-GR" altLang="en-US" b="1" i="1" dirty="0">
                <a:latin typeface="+mn-lt"/>
              </a:rPr>
              <a:t>Μαγνητικό πεδίο και η σημασία του για τη Γεωδυναμική και το περιβάλλον</a:t>
            </a:r>
          </a:p>
        </p:txBody>
      </p:sp>
      <p:sp>
        <p:nvSpPr>
          <p:cNvPr id="4" name="TextBox 3"/>
          <p:cNvSpPr txBox="1"/>
          <p:nvPr/>
        </p:nvSpPr>
        <p:spPr>
          <a:xfrm>
            <a:off x="8891488" y="5367281"/>
            <a:ext cx="2806262" cy="348102"/>
          </a:xfrm>
          <a:prstGeom prst="rect">
            <a:avLst/>
          </a:prstGeom>
        </p:spPr>
        <p:txBody>
          <a:bodyPr vert="horz" wrap="square" lIns="91440" tIns="45720" rIns="91440" bIns="45720" rtlCol="0" anchor="ctr">
            <a:normAutofit/>
          </a:bodyPr>
          <a:lstStyle/>
          <a:p>
            <a:r>
              <a:rPr lang="el-GR" sz="1200" dirty="0" smtClean="0"/>
              <a:t>Τροποποιημένο από </a:t>
            </a:r>
            <a:r>
              <a:rPr lang="en-US" sz="1200" dirty="0" err="1" smtClean="0"/>
              <a:t>Hermance</a:t>
            </a:r>
            <a:r>
              <a:rPr lang="en-US" sz="1200" dirty="0" smtClean="0"/>
              <a:t>, 1995</a:t>
            </a:r>
          </a:p>
        </p:txBody>
      </p:sp>
      <p:sp>
        <p:nvSpPr>
          <p:cNvPr id="12" name="TextBox 11"/>
          <p:cNvSpPr txBox="1"/>
          <p:nvPr/>
        </p:nvSpPr>
        <p:spPr>
          <a:xfrm>
            <a:off x="8891488" y="6047076"/>
            <a:ext cx="2806262" cy="348102"/>
          </a:xfrm>
          <a:prstGeom prst="rect">
            <a:avLst/>
          </a:prstGeom>
        </p:spPr>
        <p:txBody>
          <a:bodyPr vert="horz" wrap="square" lIns="91440" tIns="45720" rIns="91440" bIns="45720" rtlCol="0" anchor="ctr">
            <a:normAutofit/>
          </a:bodyPr>
          <a:lstStyle/>
          <a:p>
            <a:r>
              <a:rPr lang="el-GR" sz="1200" dirty="0" smtClean="0"/>
              <a:t>Τροποποιημένο από </a:t>
            </a:r>
            <a:r>
              <a:rPr lang="en-US" sz="1200" dirty="0" smtClean="0"/>
              <a:t>Van der </a:t>
            </a:r>
            <a:r>
              <a:rPr lang="en-US" sz="1200" dirty="0" err="1" smtClean="0"/>
              <a:t>Voo</a:t>
            </a:r>
            <a:r>
              <a:rPr lang="en-US" sz="1200" dirty="0" smtClean="0"/>
              <a:t>, 1993</a:t>
            </a:r>
          </a:p>
        </p:txBody>
      </p:sp>
      <p:sp>
        <p:nvSpPr>
          <p:cNvPr id="13" name="TextBox 12"/>
          <p:cNvSpPr txBox="1"/>
          <p:nvPr/>
        </p:nvSpPr>
        <p:spPr>
          <a:xfrm>
            <a:off x="8891488" y="5698974"/>
            <a:ext cx="2806262" cy="348102"/>
          </a:xfrm>
          <a:prstGeom prst="rect">
            <a:avLst/>
          </a:prstGeom>
        </p:spPr>
        <p:txBody>
          <a:bodyPr vert="horz" wrap="square" lIns="91440" tIns="45720" rIns="91440" bIns="45720" rtlCol="0" anchor="ctr">
            <a:normAutofit/>
          </a:bodyPr>
          <a:lstStyle/>
          <a:p>
            <a:r>
              <a:rPr lang="el-GR" sz="1200" dirty="0" smtClean="0"/>
              <a:t>Τροποποιημένο από </a:t>
            </a:r>
            <a:r>
              <a:rPr lang="en-US" sz="1200" dirty="0" smtClean="0"/>
              <a:t>Heller et al., 1993</a:t>
            </a:r>
          </a:p>
        </p:txBody>
      </p:sp>
      <p:sp>
        <p:nvSpPr>
          <p:cNvPr id="14" name="Title 2"/>
          <p:cNvSpPr>
            <a:spLocks noGrp="1"/>
          </p:cNvSpPr>
          <p:nvPr>
            <p:ph type="title"/>
          </p:nvPr>
        </p:nvSpPr>
        <p:spPr/>
        <p:txBody>
          <a:bodyPr/>
          <a:lstStyle/>
          <a:p>
            <a:r>
              <a:rPr lang="el-GR" dirty="0" smtClean="0"/>
              <a:t>ΑΝΤΙΚΕΙΜΕΝΟ ΓΕΩΦΥΣΙΚΗΣ</a:t>
            </a:r>
            <a:endParaRPr lang="en-US" dirty="0"/>
          </a:p>
        </p:txBody>
      </p:sp>
    </p:spTree>
    <p:extLst>
      <p:ext uri="{BB962C8B-B14F-4D97-AF65-F5344CB8AC3E}">
        <p14:creationId xmlns:p14="http://schemas.microsoft.com/office/powerpoint/2010/main" val="226749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xit" presetSubtype="0" fill="hold" grpId="1" nodeType="with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xit" presetSubtype="0" fill="hold" grpId="1"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2" grpId="0"/>
      <p:bldP spid="12" grpId="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x7.3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5051" y="2420939"/>
            <a:ext cx="4551363"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FIG1_1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6385" y="2383744"/>
            <a:ext cx="7059229" cy="389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l-GR" dirty="0" smtClean="0"/>
              <a:t>ΣΗΜΑΣΙΑ ΤΗΣ ΓΕΩΦΥΣΙΚΗΣ</a:t>
            </a:r>
            <a:endParaRPr lang="en-US" dirty="0"/>
          </a:p>
        </p:txBody>
      </p:sp>
      <p:sp>
        <p:nvSpPr>
          <p:cNvPr id="8" name="5 - Ορθογώνιο"/>
          <p:cNvSpPr/>
          <p:nvPr/>
        </p:nvSpPr>
        <p:spPr>
          <a:xfrm>
            <a:off x="2503324" y="1268413"/>
            <a:ext cx="7185352" cy="1016000"/>
          </a:xfrm>
          <a:prstGeom prst="rect">
            <a:avLst/>
          </a:prstGeom>
        </p:spPr>
        <p:txBody>
          <a:bodyPr wrap="square">
            <a:spAutoFit/>
          </a:bodyPr>
          <a:lstStyle/>
          <a:p>
            <a:pPr algn="just">
              <a:defRPr/>
            </a:pPr>
            <a:r>
              <a:rPr lang="el-GR" sz="2000" dirty="0"/>
              <a:t>   </a:t>
            </a:r>
            <a:r>
              <a:rPr lang="el-GR" sz="2000" dirty="0">
                <a:uFill>
                  <a:solidFill>
                    <a:srgbClr val="FF0000"/>
                  </a:solidFill>
                </a:uFill>
              </a:rPr>
              <a:t>Η </a:t>
            </a:r>
            <a:r>
              <a:rPr lang="el-GR" sz="2000" b="1" i="1" dirty="0">
                <a:uFill>
                  <a:solidFill>
                    <a:srgbClr val="FF0000"/>
                  </a:solidFill>
                </a:uFill>
              </a:rPr>
              <a:t>Γεωφυσική</a:t>
            </a:r>
            <a:r>
              <a:rPr lang="el-GR" sz="2000" dirty="0">
                <a:uFill>
                  <a:solidFill>
                    <a:srgbClr val="FF0000"/>
                  </a:solidFill>
                </a:uFill>
              </a:rPr>
              <a:t> είναι εφαρμοσμένη επιστήμη με στόχους:</a:t>
            </a:r>
          </a:p>
          <a:p>
            <a:pPr lvl="1" algn="just">
              <a:buFont typeface="Arial" pitchFamily="34" charset="0"/>
              <a:buChar char="•"/>
              <a:defRPr/>
            </a:pPr>
            <a:r>
              <a:rPr lang="el-GR" sz="2000" b="1" i="1" dirty="0"/>
              <a:t>Άμεσους</a:t>
            </a:r>
            <a:r>
              <a:rPr lang="el-GR" sz="2000" dirty="0"/>
              <a:t> (Εφαρμοσμένη γεωφυσική έρευνα)</a:t>
            </a:r>
          </a:p>
          <a:p>
            <a:pPr lvl="1" algn="just">
              <a:buFont typeface="Arial" pitchFamily="34" charset="0"/>
              <a:buChar char="•"/>
              <a:defRPr/>
            </a:pPr>
            <a:r>
              <a:rPr lang="el-GR" sz="2000" b="1" i="1" dirty="0"/>
              <a:t>Έμμεσους</a:t>
            </a:r>
            <a:r>
              <a:rPr lang="el-GR" sz="2000" dirty="0"/>
              <a:t> (Βασική γεωφυσική έρευνα)</a:t>
            </a:r>
          </a:p>
        </p:txBody>
      </p:sp>
      <p:sp>
        <p:nvSpPr>
          <p:cNvPr id="10" name="TextBox 9"/>
          <p:cNvSpPr txBox="1"/>
          <p:nvPr/>
        </p:nvSpPr>
        <p:spPr>
          <a:xfrm>
            <a:off x="9536410" y="6107833"/>
            <a:ext cx="2806262" cy="348102"/>
          </a:xfrm>
          <a:prstGeom prst="rect">
            <a:avLst/>
          </a:prstGeom>
        </p:spPr>
        <p:txBody>
          <a:bodyPr vert="horz" wrap="square" lIns="91440" tIns="45720" rIns="91440" bIns="45720" rtlCol="0" anchor="ctr">
            <a:normAutofit/>
          </a:bodyPr>
          <a:lstStyle/>
          <a:p>
            <a:r>
              <a:rPr lang="el-GR" sz="1200" dirty="0" smtClean="0"/>
              <a:t>Τροποποιημένο από </a:t>
            </a:r>
            <a:r>
              <a:rPr lang="en-US" sz="1200" dirty="0" smtClean="0"/>
              <a:t>Heller et al. </a:t>
            </a:r>
            <a:r>
              <a:rPr lang="el-GR" sz="1200" dirty="0" smtClean="0"/>
              <a:t>(</a:t>
            </a:r>
            <a:r>
              <a:rPr lang="en-US" sz="1200" dirty="0" smtClean="0"/>
              <a:t>1993</a:t>
            </a:r>
            <a:r>
              <a:rPr lang="el-GR" sz="1200" dirty="0" smtClean="0"/>
              <a:t>)</a:t>
            </a:r>
            <a:endParaRPr lang="en-US" sz="1200" dirty="0" smtClean="0"/>
          </a:p>
        </p:txBody>
      </p:sp>
    </p:spTree>
    <p:extLst>
      <p:ext uri="{BB962C8B-B14F-4D97-AF65-F5344CB8AC3E}">
        <p14:creationId xmlns:p14="http://schemas.microsoft.com/office/powerpoint/2010/main" val="2081157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2.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9178" y="2704597"/>
            <a:ext cx="6157912"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al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303" y="2627622"/>
            <a:ext cx="4889663" cy="370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5 - Ορθογώνιο"/>
          <p:cNvSpPr/>
          <p:nvPr/>
        </p:nvSpPr>
        <p:spPr>
          <a:xfrm>
            <a:off x="136634" y="1227311"/>
            <a:ext cx="11918731" cy="1477328"/>
          </a:xfrm>
          <a:prstGeom prst="rect">
            <a:avLst/>
          </a:prstGeom>
        </p:spPr>
        <p:txBody>
          <a:bodyPr wrap="square">
            <a:spAutoFit/>
          </a:bodyPr>
          <a:lstStyle/>
          <a:p>
            <a:pPr algn="just">
              <a:defRPr/>
            </a:pPr>
            <a:r>
              <a:rPr lang="el-GR" dirty="0"/>
              <a:t>   </a:t>
            </a:r>
            <a:r>
              <a:rPr lang="el-GR" dirty="0">
                <a:uFill>
                  <a:solidFill>
                    <a:srgbClr val="FF0000"/>
                  </a:solidFill>
                </a:uFill>
              </a:rPr>
              <a:t>Η πρακτική σημασία της Γεωφυσική οφείλεται στο ότι:</a:t>
            </a:r>
          </a:p>
          <a:p>
            <a:pPr algn="just">
              <a:buFont typeface="Arial" pitchFamily="34" charset="0"/>
              <a:buChar char="•"/>
              <a:defRPr/>
            </a:pPr>
            <a:r>
              <a:rPr lang="el-GR" dirty="0">
                <a:uFill>
                  <a:solidFill>
                    <a:srgbClr val="FF0000"/>
                  </a:solidFill>
                </a:uFill>
              </a:rPr>
              <a:t> Εντοπίζονται στα επιφανειακά στρώματα του φλοιού της Γης γεωλογικές δομές οικονομικής σημασίας, δηλαδή, δομές που σχετίζονται με κοιτάσματα πετρελαίου, φυσικών αερίων, μεταλλευμάτων, ορυκτού άλατος, ορυκτών ανθράκων, ουρανίου και πηγών γεωθερμικής ενέργειας</a:t>
            </a:r>
          </a:p>
          <a:p>
            <a:pPr algn="just">
              <a:buFont typeface="Arial" pitchFamily="34" charset="0"/>
              <a:buChar char="•"/>
              <a:defRPr/>
            </a:pPr>
            <a:r>
              <a:rPr lang="el-GR" dirty="0">
                <a:uFill>
                  <a:solidFill>
                    <a:srgbClr val="FF0000"/>
                  </a:solidFill>
                </a:uFill>
              </a:rPr>
              <a:t>Επιλύονται άλλα σημαντικά γεωλογικά, γεωτεχνικά, περιβαλλοντικά, αρχαιολογικά, κλπ. προβλήματα.</a:t>
            </a:r>
          </a:p>
        </p:txBody>
      </p:sp>
      <p:sp>
        <p:nvSpPr>
          <p:cNvPr id="9" name="Title 2"/>
          <p:cNvSpPr>
            <a:spLocks noGrp="1"/>
          </p:cNvSpPr>
          <p:nvPr>
            <p:ph type="title"/>
          </p:nvPr>
        </p:nvSpPr>
        <p:spPr/>
        <p:txBody>
          <a:bodyPr/>
          <a:lstStyle/>
          <a:p>
            <a:r>
              <a:rPr lang="el-GR" dirty="0" smtClean="0"/>
              <a:t>ΣΗΜΑΣΙΑ ΤΗΣ ΓΕΩΦΥΣΙΚΗΣ</a:t>
            </a:r>
            <a:endParaRPr lang="en-US" dirty="0"/>
          </a:p>
        </p:txBody>
      </p:sp>
      <p:sp>
        <p:nvSpPr>
          <p:cNvPr id="6" name="TextBox 5"/>
          <p:cNvSpPr txBox="1"/>
          <p:nvPr/>
        </p:nvSpPr>
        <p:spPr>
          <a:xfrm>
            <a:off x="8963533" y="5933782"/>
            <a:ext cx="2806262" cy="348102"/>
          </a:xfrm>
          <a:prstGeom prst="rect">
            <a:avLst/>
          </a:prstGeom>
        </p:spPr>
        <p:txBody>
          <a:bodyPr vert="horz" wrap="square" lIns="91440" tIns="45720" rIns="91440" bIns="45720" rtlCol="0" anchor="ctr">
            <a:normAutofit/>
          </a:bodyPr>
          <a:lstStyle/>
          <a:p>
            <a:r>
              <a:rPr lang="el-GR" sz="1200" dirty="0" smtClean="0"/>
              <a:t>Τροποποιημένο από </a:t>
            </a:r>
            <a:r>
              <a:rPr lang="en-US" sz="1200" dirty="0" err="1" smtClean="0"/>
              <a:t>Klimis</a:t>
            </a:r>
            <a:r>
              <a:rPr lang="en-US" sz="1200" dirty="0" smtClean="0"/>
              <a:t> et al.</a:t>
            </a:r>
            <a:r>
              <a:rPr lang="el-GR" sz="1200" dirty="0" smtClean="0"/>
              <a:t>(</a:t>
            </a:r>
            <a:r>
              <a:rPr lang="en-US" sz="1200" dirty="0" smtClean="0"/>
              <a:t>1999</a:t>
            </a:r>
            <a:r>
              <a:rPr lang="el-GR" sz="1200" dirty="0" smtClean="0"/>
              <a:t>)</a:t>
            </a:r>
            <a:endParaRPr lang="en-US" sz="1200" dirty="0" smtClean="0"/>
          </a:p>
        </p:txBody>
      </p:sp>
    </p:spTree>
    <p:extLst>
      <p:ext uri="{BB962C8B-B14F-4D97-AF65-F5344CB8AC3E}">
        <p14:creationId xmlns:p14="http://schemas.microsoft.com/office/powerpoint/2010/main" val="90304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1000"/>
                                        <p:tgtEl>
                                          <p:spTgt spid="8">
                                            <p:txEl>
                                              <p:pRg st="2" end="2"/>
                                            </p:txEl>
                                          </p:spTgt>
                                        </p:tgtEl>
                                      </p:cBhvr>
                                    </p:animEffect>
                                  </p:childTnLst>
                                </p:cTn>
                              </p:par>
                              <p:par>
                                <p:cTn id="16" presetID="10" presetClass="exit" presetSubtype="0" fill="hold" nodeType="withEffect">
                                  <p:stCondLst>
                                    <p:cond delay="0"/>
                                  </p:stCondLst>
                                  <p:childTnLst>
                                    <p:animEffect transition="out" filter="fade">
                                      <p:cBhvr>
                                        <p:cTn id="17" dur="1000"/>
                                        <p:tgtEl>
                                          <p:spTgt spid="7"/>
                                        </p:tgtEl>
                                      </p:cBhvr>
                                    </p:animEffect>
                                    <p:set>
                                      <p:cBhvr>
                                        <p:cTn id="18" dur="1" fill="hold">
                                          <p:stCondLst>
                                            <p:cond delay="999"/>
                                          </p:stCondLst>
                                        </p:cTn>
                                        <p:tgtEl>
                                          <p:spTgt spid="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7" descr="http://www.lib.umich.edu/files/services/copyright/cc-by-sa.png"/>
          <p:cNvPicPr>
            <a:picLocks noChangeAspect="1" noChangeArrowheads="1"/>
          </p:cNvPicPr>
          <p:nvPr/>
        </p:nvPicPr>
        <p:blipFill>
          <a:blip r:embed="rId4" cstate="print"/>
          <a:srcRect/>
          <a:stretch>
            <a:fillRect/>
          </a:stretch>
        </p:blipFill>
        <p:spPr bwMode="auto">
          <a:xfrm>
            <a:off x="5232400" y="4941888"/>
            <a:ext cx="1584176" cy="554266"/>
          </a:xfrm>
          <a:prstGeom prst="rect">
            <a:avLst/>
          </a:prstGeom>
          <a:noFill/>
        </p:spPr>
      </p:pic>
      <p:sp>
        <p:nvSpPr>
          <p:cNvPr id="17410" name="Subtitle 8"/>
          <p:cNvSpPr>
            <a:spLocks noGrp="1"/>
          </p:cNvSpPr>
          <p:nvPr>
            <p:ph idx="1"/>
          </p:nvPr>
        </p:nvSpPr>
        <p:spPr>
          <a:xfrm>
            <a:off x="1919536" y="1484784"/>
            <a:ext cx="8229600" cy="4760912"/>
          </a:xfrm>
        </p:spPr>
        <p:txBody>
          <a:bodyPr/>
          <a:lstStyle/>
          <a:p>
            <a:r>
              <a:rPr lang="el-GR" dirty="0" smtClean="0"/>
              <a:t>Το παρόν εκπαιδευτικό υλικό υπόκειται σε</a:t>
            </a:r>
            <a:r>
              <a:rPr lang="en-US" dirty="0" smtClean="0"/>
              <a:t> </a:t>
            </a:r>
            <a:r>
              <a:rPr lang="el-GR" dirty="0" smtClean="0"/>
              <a:t>άδειες χρήσης </a:t>
            </a:r>
            <a:r>
              <a:rPr lang="en-US" dirty="0" smtClean="0"/>
              <a:t>Creative Commons. </a:t>
            </a:r>
          </a:p>
          <a:p>
            <a:r>
              <a:rPr lang="el-GR" dirty="0" smtClean="0"/>
              <a:t>Για εκπαιδευτικό υλικό, όπως εικόνες, που υπόκειται σε άλλου τύπου άδειας χρήσης, η άδεια χρήσης αναφέρεται ρητώς. </a:t>
            </a:r>
          </a:p>
        </p:txBody>
      </p:sp>
      <p:sp>
        <p:nvSpPr>
          <p:cNvPr id="17412" name="Title 7"/>
          <p:cNvSpPr>
            <a:spLocks noGrp="1"/>
          </p:cNvSpPr>
          <p:nvPr>
            <p:ph type="title"/>
          </p:nvPr>
        </p:nvSpPr>
        <p:spPr bwMode="auto">
          <a:noFill/>
          <a:ln>
            <a:miter lim="800000"/>
            <a:headEnd/>
            <a:tailEnd/>
          </a:ln>
        </p:spPr>
        <p:txBody>
          <a:bodyPr wrap="square" numCol="1" anchorCtr="0" compatLnSpc="1">
            <a:prstTxWarp prst="textNoShape">
              <a:avLst/>
            </a:prstTxWarp>
          </a:bodyPr>
          <a:lstStyle/>
          <a:p>
            <a:r>
              <a:rPr lang="el-GR" smtClean="0"/>
              <a:t>Άδειες Χρήσης</a:t>
            </a:r>
          </a:p>
        </p:txBody>
      </p:sp>
      <p:sp>
        <p:nvSpPr>
          <p:cNvPr id="17411" name="Θέση αριθμού διαφάνειας 2"/>
          <p:cNvSpPr>
            <a:spLocks noGrp="1"/>
          </p:cNvSpPr>
          <p:nvPr>
            <p:ph type="sldNum"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500525-0E54-41CE-88AB-DC30D3D1FEFF}" type="slidenum">
              <a:rPr lang="el-GR"/>
              <a:pPr fontAlgn="base">
                <a:spcBef>
                  <a:spcPct val="0"/>
                </a:spcBef>
                <a:spcAft>
                  <a:spcPct val="0"/>
                </a:spcAft>
              </a:pPr>
              <a:t>2</a:t>
            </a:fld>
            <a:endParaRPr lang="el-GR"/>
          </a:p>
        </p:txBody>
      </p:sp>
    </p:spTree>
    <p:custDataLst>
      <p:tags r:id="rId1"/>
    </p:custDataLst>
    <p:extLst>
      <p:ext uri="{BB962C8B-B14F-4D97-AF65-F5344CB8AC3E}">
        <p14:creationId xmlns:p14="http://schemas.microsoft.com/office/powerpoint/2010/main" val="350794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FIG1_1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2143918"/>
            <a:ext cx="76327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9"/>
          <p:cNvGrpSpPr>
            <a:grpSpLocks/>
          </p:cNvGrpSpPr>
          <p:nvPr/>
        </p:nvGrpSpPr>
        <p:grpSpPr bwMode="auto">
          <a:xfrm>
            <a:off x="3486150" y="2281238"/>
            <a:ext cx="6311900" cy="2894012"/>
            <a:chOff x="1961965" y="2281561"/>
            <a:chExt cx="6312023" cy="2894121"/>
          </a:xfrm>
        </p:grpSpPr>
        <p:sp>
          <p:nvSpPr>
            <p:cNvPr id="11" name="Freeform 10"/>
            <p:cNvSpPr/>
            <p:nvPr/>
          </p:nvSpPr>
          <p:spPr>
            <a:xfrm>
              <a:off x="2246134" y="4075504"/>
              <a:ext cx="746140" cy="274647"/>
            </a:xfrm>
            <a:custGeom>
              <a:avLst/>
              <a:gdLst>
                <a:gd name="connsiteX0" fmla="*/ 0 w 745725"/>
                <a:gd name="connsiteY0" fmla="*/ 79900 h 275208"/>
                <a:gd name="connsiteX1" fmla="*/ 115410 w 745725"/>
                <a:gd name="connsiteY1" fmla="*/ 0 h 275208"/>
                <a:gd name="connsiteX2" fmla="*/ 408373 w 745725"/>
                <a:gd name="connsiteY2" fmla="*/ 53267 h 275208"/>
                <a:gd name="connsiteX3" fmla="*/ 665826 w 745725"/>
                <a:gd name="connsiteY3" fmla="*/ 115410 h 275208"/>
                <a:gd name="connsiteX4" fmla="*/ 736847 w 745725"/>
                <a:gd name="connsiteY4" fmla="*/ 177554 h 275208"/>
                <a:gd name="connsiteX5" fmla="*/ 745725 w 745725"/>
                <a:gd name="connsiteY5" fmla="*/ 275208 h 275208"/>
                <a:gd name="connsiteX6" fmla="*/ 532661 w 745725"/>
                <a:gd name="connsiteY6" fmla="*/ 186432 h 275208"/>
                <a:gd name="connsiteX7" fmla="*/ 426129 w 745725"/>
                <a:gd name="connsiteY7" fmla="*/ 159799 h 275208"/>
                <a:gd name="connsiteX8" fmla="*/ 239698 w 745725"/>
                <a:gd name="connsiteY8" fmla="*/ 142043 h 275208"/>
                <a:gd name="connsiteX9" fmla="*/ 88777 w 745725"/>
                <a:gd name="connsiteY9" fmla="*/ 133166 h 275208"/>
                <a:gd name="connsiteX10" fmla="*/ 0 w 745725"/>
                <a:gd name="connsiteY10" fmla="*/ 79900 h 2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25" h="275208">
                  <a:moveTo>
                    <a:pt x="0" y="79900"/>
                  </a:moveTo>
                  <a:lnTo>
                    <a:pt x="115410" y="0"/>
                  </a:lnTo>
                  <a:lnTo>
                    <a:pt x="408373" y="53267"/>
                  </a:lnTo>
                  <a:lnTo>
                    <a:pt x="665826" y="115410"/>
                  </a:lnTo>
                  <a:lnTo>
                    <a:pt x="736847" y="177554"/>
                  </a:lnTo>
                  <a:lnTo>
                    <a:pt x="745725" y="275208"/>
                  </a:lnTo>
                  <a:lnTo>
                    <a:pt x="532661" y="186432"/>
                  </a:lnTo>
                  <a:lnTo>
                    <a:pt x="426129" y="159799"/>
                  </a:lnTo>
                  <a:lnTo>
                    <a:pt x="239698" y="142043"/>
                  </a:lnTo>
                  <a:lnTo>
                    <a:pt x="88777" y="133166"/>
                  </a:lnTo>
                  <a:lnTo>
                    <a:pt x="0" y="79900"/>
                  </a:lnTo>
                  <a:close/>
                </a:path>
              </a:pathLst>
            </a:custGeom>
            <a:solidFill>
              <a:srgbClr val="FFFF0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reeform 8"/>
            <p:cNvSpPr/>
            <p:nvPr/>
          </p:nvSpPr>
          <p:spPr>
            <a:xfrm>
              <a:off x="7270668" y="3072166"/>
              <a:ext cx="1003320" cy="390540"/>
            </a:xfrm>
            <a:custGeom>
              <a:avLst/>
              <a:gdLst>
                <a:gd name="connsiteX0" fmla="*/ 0 w 1003176"/>
                <a:gd name="connsiteY0" fmla="*/ 8877 h 390617"/>
                <a:gd name="connsiteX1" fmla="*/ 106532 w 1003176"/>
                <a:gd name="connsiteY1" fmla="*/ 0 h 390617"/>
                <a:gd name="connsiteX2" fmla="*/ 177553 w 1003176"/>
                <a:gd name="connsiteY2" fmla="*/ 97654 h 390617"/>
                <a:gd name="connsiteX3" fmla="*/ 346229 w 1003176"/>
                <a:gd name="connsiteY3" fmla="*/ 88776 h 390617"/>
                <a:gd name="connsiteX4" fmla="*/ 470516 w 1003176"/>
                <a:gd name="connsiteY4" fmla="*/ 88776 h 390617"/>
                <a:gd name="connsiteX5" fmla="*/ 710213 w 1003176"/>
                <a:gd name="connsiteY5" fmla="*/ 150920 h 390617"/>
                <a:gd name="connsiteX6" fmla="*/ 861134 w 1003176"/>
                <a:gd name="connsiteY6" fmla="*/ 248575 h 390617"/>
                <a:gd name="connsiteX7" fmla="*/ 1003176 w 1003176"/>
                <a:gd name="connsiteY7" fmla="*/ 310718 h 390617"/>
                <a:gd name="connsiteX8" fmla="*/ 994299 w 1003176"/>
                <a:gd name="connsiteY8" fmla="*/ 390617 h 390617"/>
                <a:gd name="connsiteX9" fmla="*/ 861134 w 1003176"/>
                <a:gd name="connsiteY9" fmla="*/ 346229 h 390617"/>
                <a:gd name="connsiteX10" fmla="*/ 745724 w 1003176"/>
                <a:gd name="connsiteY10" fmla="*/ 292963 h 390617"/>
                <a:gd name="connsiteX11" fmla="*/ 594804 w 1003176"/>
                <a:gd name="connsiteY11" fmla="*/ 177553 h 390617"/>
                <a:gd name="connsiteX12" fmla="*/ 452761 w 1003176"/>
                <a:gd name="connsiteY12" fmla="*/ 133165 h 390617"/>
                <a:gd name="connsiteX13" fmla="*/ 301840 w 1003176"/>
                <a:gd name="connsiteY13" fmla="*/ 133165 h 390617"/>
                <a:gd name="connsiteX14" fmla="*/ 168675 w 1003176"/>
                <a:gd name="connsiteY14" fmla="*/ 133165 h 390617"/>
                <a:gd name="connsiteX15" fmla="*/ 53266 w 1003176"/>
                <a:gd name="connsiteY15" fmla="*/ 133165 h 390617"/>
                <a:gd name="connsiteX16" fmla="*/ 17755 w 1003176"/>
                <a:gd name="connsiteY16" fmla="*/ 79899 h 390617"/>
                <a:gd name="connsiteX17" fmla="*/ 0 w 1003176"/>
                <a:gd name="connsiteY17" fmla="*/ 8877 h 39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3176" h="390617">
                  <a:moveTo>
                    <a:pt x="0" y="8877"/>
                  </a:moveTo>
                  <a:lnTo>
                    <a:pt x="106532" y="0"/>
                  </a:lnTo>
                  <a:lnTo>
                    <a:pt x="177553" y="97654"/>
                  </a:lnTo>
                  <a:lnTo>
                    <a:pt x="346229" y="88776"/>
                  </a:lnTo>
                  <a:lnTo>
                    <a:pt x="470516" y="88776"/>
                  </a:lnTo>
                  <a:lnTo>
                    <a:pt x="710213" y="150920"/>
                  </a:lnTo>
                  <a:lnTo>
                    <a:pt x="861134" y="248575"/>
                  </a:lnTo>
                  <a:lnTo>
                    <a:pt x="1003176" y="310718"/>
                  </a:lnTo>
                  <a:lnTo>
                    <a:pt x="994299" y="390617"/>
                  </a:lnTo>
                  <a:lnTo>
                    <a:pt x="861134" y="346229"/>
                  </a:lnTo>
                  <a:lnTo>
                    <a:pt x="745724" y="292963"/>
                  </a:lnTo>
                  <a:lnTo>
                    <a:pt x="594804" y="177553"/>
                  </a:lnTo>
                  <a:lnTo>
                    <a:pt x="452761" y="133165"/>
                  </a:lnTo>
                  <a:lnTo>
                    <a:pt x="301840" y="133165"/>
                  </a:lnTo>
                  <a:lnTo>
                    <a:pt x="168675" y="133165"/>
                  </a:lnTo>
                  <a:lnTo>
                    <a:pt x="53266" y="133165"/>
                  </a:lnTo>
                  <a:lnTo>
                    <a:pt x="17755" y="79899"/>
                  </a:lnTo>
                  <a:lnTo>
                    <a:pt x="0" y="8877"/>
                  </a:lnTo>
                  <a:close/>
                </a:path>
              </a:pathLst>
            </a:custGeom>
            <a:solidFill>
              <a:srgbClr val="FFFF00">
                <a:alpha val="50000"/>
              </a:srgbClr>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Freeform 9"/>
            <p:cNvSpPr/>
            <p:nvPr/>
          </p:nvSpPr>
          <p:spPr>
            <a:xfrm>
              <a:off x="1961965" y="3524620"/>
              <a:ext cx="319094" cy="674713"/>
            </a:xfrm>
            <a:custGeom>
              <a:avLst/>
              <a:gdLst>
                <a:gd name="connsiteX0" fmla="*/ 186431 w 319596"/>
                <a:gd name="connsiteY0" fmla="*/ 0 h 674703"/>
                <a:gd name="connsiteX1" fmla="*/ 97654 w 319596"/>
                <a:gd name="connsiteY1" fmla="*/ 0 h 674703"/>
                <a:gd name="connsiteX2" fmla="*/ 26633 w 319596"/>
                <a:gd name="connsiteY2" fmla="*/ 53266 h 674703"/>
                <a:gd name="connsiteX3" fmla="*/ 0 w 319596"/>
                <a:gd name="connsiteY3" fmla="*/ 221942 h 674703"/>
                <a:gd name="connsiteX4" fmla="*/ 106532 w 319596"/>
                <a:gd name="connsiteY4" fmla="*/ 292963 h 674703"/>
                <a:gd name="connsiteX5" fmla="*/ 133165 w 319596"/>
                <a:gd name="connsiteY5" fmla="*/ 390617 h 674703"/>
                <a:gd name="connsiteX6" fmla="*/ 159798 w 319596"/>
                <a:gd name="connsiteY6" fmla="*/ 568171 h 674703"/>
                <a:gd name="connsiteX7" fmla="*/ 266330 w 319596"/>
                <a:gd name="connsiteY7" fmla="*/ 674703 h 674703"/>
                <a:gd name="connsiteX8" fmla="*/ 319596 w 319596"/>
                <a:gd name="connsiteY8" fmla="*/ 648070 h 674703"/>
                <a:gd name="connsiteX9" fmla="*/ 248575 w 319596"/>
                <a:gd name="connsiteY9" fmla="*/ 559293 h 674703"/>
                <a:gd name="connsiteX10" fmla="*/ 204186 w 319596"/>
                <a:gd name="connsiteY10" fmla="*/ 470516 h 674703"/>
                <a:gd name="connsiteX11" fmla="*/ 168676 w 319596"/>
                <a:gd name="connsiteY11" fmla="*/ 221942 h 674703"/>
                <a:gd name="connsiteX12" fmla="*/ 186431 w 319596"/>
                <a:gd name="connsiteY12" fmla="*/ 0 h 67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596" h="674703">
                  <a:moveTo>
                    <a:pt x="186431" y="0"/>
                  </a:moveTo>
                  <a:lnTo>
                    <a:pt x="97654" y="0"/>
                  </a:lnTo>
                  <a:lnTo>
                    <a:pt x="26633" y="53266"/>
                  </a:lnTo>
                  <a:lnTo>
                    <a:pt x="0" y="221942"/>
                  </a:lnTo>
                  <a:lnTo>
                    <a:pt x="106532" y="292963"/>
                  </a:lnTo>
                  <a:lnTo>
                    <a:pt x="133165" y="390617"/>
                  </a:lnTo>
                  <a:lnTo>
                    <a:pt x="159798" y="568171"/>
                  </a:lnTo>
                  <a:lnTo>
                    <a:pt x="266330" y="674703"/>
                  </a:lnTo>
                  <a:lnTo>
                    <a:pt x="319596" y="648070"/>
                  </a:lnTo>
                  <a:lnTo>
                    <a:pt x="248575" y="559293"/>
                  </a:lnTo>
                  <a:lnTo>
                    <a:pt x="204186" y="470516"/>
                  </a:lnTo>
                  <a:lnTo>
                    <a:pt x="168676" y="221942"/>
                  </a:lnTo>
                  <a:lnTo>
                    <a:pt x="186431" y="0"/>
                  </a:lnTo>
                  <a:close/>
                </a:path>
              </a:pathLst>
            </a:custGeom>
            <a:solidFill>
              <a:srgbClr val="FFFF0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Freeform 11"/>
            <p:cNvSpPr/>
            <p:nvPr/>
          </p:nvSpPr>
          <p:spPr>
            <a:xfrm>
              <a:off x="3781275" y="2281561"/>
              <a:ext cx="1020783" cy="1322437"/>
            </a:xfrm>
            <a:custGeom>
              <a:avLst/>
              <a:gdLst>
                <a:gd name="connsiteX0" fmla="*/ 26633 w 1020932"/>
                <a:gd name="connsiteY0" fmla="*/ 372862 h 1322773"/>
                <a:gd name="connsiteX1" fmla="*/ 0 w 1020932"/>
                <a:gd name="connsiteY1" fmla="*/ 186431 h 1322773"/>
                <a:gd name="connsiteX2" fmla="*/ 150921 w 1020932"/>
                <a:gd name="connsiteY2" fmla="*/ 0 h 1322773"/>
                <a:gd name="connsiteX3" fmla="*/ 310719 w 1020932"/>
                <a:gd name="connsiteY3" fmla="*/ 44389 h 1322773"/>
                <a:gd name="connsiteX4" fmla="*/ 532661 w 1020932"/>
                <a:gd name="connsiteY4" fmla="*/ 266330 h 1322773"/>
                <a:gd name="connsiteX5" fmla="*/ 745725 w 1020932"/>
                <a:gd name="connsiteY5" fmla="*/ 452761 h 1322773"/>
                <a:gd name="connsiteX6" fmla="*/ 941033 w 1020932"/>
                <a:gd name="connsiteY6" fmla="*/ 532660 h 1322773"/>
                <a:gd name="connsiteX7" fmla="*/ 1003177 w 1020932"/>
                <a:gd name="connsiteY7" fmla="*/ 772357 h 1322773"/>
                <a:gd name="connsiteX8" fmla="*/ 1020932 w 1020932"/>
                <a:gd name="connsiteY8" fmla="*/ 1047565 h 1322773"/>
                <a:gd name="connsiteX9" fmla="*/ 1020932 w 1020932"/>
                <a:gd name="connsiteY9" fmla="*/ 1322773 h 1322773"/>
                <a:gd name="connsiteX10" fmla="*/ 825624 w 1020932"/>
                <a:gd name="connsiteY10" fmla="*/ 1136342 h 1322773"/>
                <a:gd name="connsiteX11" fmla="*/ 710214 w 1020932"/>
                <a:gd name="connsiteY11" fmla="*/ 1047565 h 1322773"/>
                <a:gd name="connsiteX12" fmla="*/ 656948 w 1020932"/>
                <a:gd name="connsiteY12" fmla="*/ 745724 h 1322773"/>
                <a:gd name="connsiteX13" fmla="*/ 639193 w 1020932"/>
                <a:gd name="connsiteY13" fmla="*/ 621437 h 1322773"/>
                <a:gd name="connsiteX14" fmla="*/ 550416 w 1020932"/>
                <a:gd name="connsiteY14" fmla="*/ 541538 h 1322773"/>
                <a:gd name="connsiteX15" fmla="*/ 470517 w 1020932"/>
                <a:gd name="connsiteY15" fmla="*/ 390618 h 1322773"/>
                <a:gd name="connsiteX16" fmla="*/ 390618 w 1020932"/>
                <a:gd name="connsiteY16" fmla="*/ 301841 h 1322773"/>
                <a:gd name="connsiteX17" fmla="*/ 319596 w 1020932"/>
                <a:gd name="connsiteY17" fmla="*/ 266330 h 1322773"/>
                <a:gd name="connsiteX18" fmla="*/ 213064 w 1020932"/>
                <a:gd name="connsiteY18" fmla="*/ 372862 h 1322773"/>
                <a:gd name="connsiteX19" fmla="*/ 26633 w 1020932"/>
                <a:gd name="connsiteY19" fmla="*/ 372862 h 132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0932" h="1322773">
                  <a:moveTo>
                    <a:pt x="26633" y="372862"/>
                  </a:moveTo>
                  <a:lnTo>
                    <a:pt x="0" y="186431"/>
                  </a:lnTo>
                  <a:lnTo>
                    <a:pt x="150921" y="0"/>
                  </a:lnTo>
                  <a:lnTo>
                    <a:pt x="310719" y="44389"/>
                  </a:lnTo>
                  <a:lnTo>
                    <a:pt x="532661" y="266330"/>
                  </a:lnTo>
                  <a:lnTo>
                    <a:pt x="745725" y="452761"/>
                  </a:lnTo>
                  <a:lnTo>
                    <a:pt x="941033" y="532660"/>
                  </a:lnTo>
                  <a:lnTo>
                    <a:pt x="1003177" y="772357"/>
                  </a:lnTo>
                  <a:lnTo>
                    <a:pt x="1020932" y="1047565"/>
                  </a:lnTo>
                  <a:lnTo>
                    <a:pt x="1020932" y="1322773"/>
                  </a:lnTo>
                  <a:lnTo>
                    <a:pt x="825624" y="1136342"/>
                  </a:lnTo>
                  <a:lnTo>
                    <a:pt x="710214" y="1047565"/>
                  </a:lnTo>
                  <a:lnTo>
                    <a:pt x="656948" y="745724"/>
                  </a:lnTo>
                  <a:lnTo>
                    <a:pt x="639193" y="621437"/>
                  </a:lnTo>
                  <a:lnTo>
                    <a:pt x="550416" y="541538"/>
                  </a:lnTo>
                  <a:lnTo>
                    <a:pt x="470517" y="390618"/>
                  </a:lnTo>
                  <a:lnTo>
                    <a:pt x="390618" y="301841"/>
                  </a:lnTo>
                  <a:lnTo>
                    <a:pt x="319596" y="266330"/>
                  </a:lnTo>
                  <a:lnTo>
                    <a:pt x="213064" y="372862"/>
                  </a:lnTo>
                  <a:lnTo>
                    <a:pt x="26633" y="372862"/>
                  </a:lnTo>
                  <a:close/>
                </a:path>
              </a:pathLst>
            </a:custGeom>
            <a:solidFill>
              <a:srgbClr val="FFFF0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reeform 12"/>
            <p:cNvSpPr/>
            <p:nvPr/>
          </p:nvSpPr>
          <p:spPr>
            <a:xfrm>
              <a:off x="4802058" y="3542083"/>
              <a:ext cx="577861" cy="434991"/>
            </a:xfrm>
            <a:custGeom>
              <a:avLst/>
              <a:gdLst>
                <a:gd name="connsiteX0" fmla="*/ 0 w 577049"/>
                <a:gd name="connsiteY0" fmla="*/ 0 h 435006"/>
                <a:gd name="connsiteX1" fmla="*/ 133165 w 577049"/>
                <a:gd name="connsiteY1" fmla="*/ 142043 h 435006"/>
                <a:gd name="connsiteX2" fmla="*/ 257453 w 577049"/>
                <a:gd name="connsiteY2" fmla="*/ 159798 h 435006"/>
                <a:gd name="connsiteX3" fmla="*/ 435006 w 577049"/>
                <a:gd name="connsiteY3" fmla="*/ 230820 h 435006"/>
                <a:gd name="connsiteX4" fmla="*/ 577049 w 577049"/>
                <a:gd name="connsiteY4" fmla="*/ 363985 h 435006"/>
                <a:gd name="connsiteX5" fmla="*/ 523783 w 577049"/>
                <a:gd name="connsiteY5" fmla="*/ 435006 h 435006"/>
                <a:gd name="connsiteX6" fmla="*/ 461639 w 577049"/>
                <a:gd name="connsiteY6" fmla="*/ 363985 h 435006"/>
                <a:gd name="connsiteX7" fmla="*/ 328474 w 577049"/>
                <a:gd name="connsiteY7" fmla="*/ 310719 h 435006"/>
                <a:gd name="connsiteX8" fmla="*/ 106532 w 577049"/>
                <a:gd name="connsiteY8" fmla="*/ 195309 h 435006"/>
                <a:gd name="connsiteX9" fmla="*/ 17756 w 577049"/>
                <a:gd name="connsiteY9" fmla="*/ 168676 h 435006"/>
                <a:gd name="connsiteX10" fmla="*/ 0 w 577049"/>
                <a:gd name="connsiteY10" fmla="*/ 71022 h 435006"/>
                <a:gd name="connsiteX11" fmla="*/ 0 w 577049"/>
                <a:gd name="connsiteY11"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049" h="435006">
                  <a:moveTo>
                    <a:pt x="0" y="0"/>
                  </a:moveTo>
                  <a:lnTo>
                    <a:pt x="133165" y="142043"/>
                  </a:lnTo>
                  <a:lnTo>
                    <a:pt x="257453" y="159798"/>
                  </a:lnTo>
                  <a:lnTo>
                    <a:pt x="435006" y="230820"/>
                  </a:lnTo>
                  <a:lnTo>
                    <a:pt x="577049" y="363985"/>
                  </a:lnTo>
                  <a:lnTo>
                    <a:pt x="523783" y="435006"/>
                  </a:lnTo>
                  <a:lnTo>
                    <a:pt x="461639" y="363985"/>
                  </a:lnTo>
                  <a:lnTo>
                    <a:pt x="328474" y="310719"/>
                  </a:lnTo>
                  <a:lnTo>
                    <a:pt x="106532" y="195309"/>
                  </a:lnTo>
                  <a:lnTo>
                    <a:pt x="17756" y="168676"/>
                  </a:lnTo>
                  <a:lnTo>
                    <a:pt x="0" y="71022"/>
                  </a:lnTo>
                  <a:lnTo>
                    <a:pt x="0" y="0"/>
                  </a:lnTo>
                  <a:close/>
                </a:path>
              </a:pathLst>
            </a:custGeom>
            <a:solidFill>
              <a:srgbClr val="FFFF0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Freeform 13"/>
            <p:cNvSpPr/>
            <p:nvPr/>
          </p:nvSpPr>
          <p:spPr>
            <a:xfrm>
              <a:off x="5318005" y="4251722"/>
              <a:ext cx="311156" cy="923960"/>
            </a:xfrm>
            <a:custGeom>
              <a:avLst/>
              <a:gdLst>
                <a:gd name="connsiteX0" fmla="*/ 88777 w 310719"/>
                <a:gd name="connsiteY0" fmla="*/ 0 h 923278"/>
                <a:gd name="connsiteX1" fmla="*/ 142043 w 310719"/>
                <a:gd name="connsiteY1" fmla="*/ 97654 h 923278"/>
                <a:gd name="connsiteX2" fmla="*/ 239697 w 310719"/>
                <a:gd name="connsiteY2" fmla="*/ 133165 h 923278"/>
                <a:gd name="connsiteX3" fmla="*/ 310719 w 310719"/>
                <a:gd name="connsiteY3" fmla="*/ 195309 h 923278"/>
                <a:gd name="connsiteX4" fmla="*/ 301841 w 310719"/>
                <a:gd name="connsiteY4" fmla="*/ 328474 h 923278"/>
                <a:gd name="connsiteX5" fmla="*/ 292963 w 310719"/>
                <a:gd name="connsiteY5" fmla="*/ 594804 h 923278"/>
                <a:gd name="connsiteX6" fmla="*/ 239697 w 310719"/>
                <a:gd name="connsiteY6" fmla="*/ 772357 h 923278"/>
                <a:gd name="connsiteX7" fmla="*/ 213064 w 310719"/>
                <a:gd name="connsiteY7" fmla="*/ 923278 h 923278"/>
                <a:gd name="connsiteX8" fmla="*/ 97655 w 310719"/>
                <a:gd name="connsiteY8" fmla="*/ 914400 h 923278"/>
                <a:gd name="connsiteX9" fmla="*/ 186431 w 310719"/>
                <a:gd name="connsiteY9" fmla="*/ 568171 h 923278"/>
                <a:gd name="connsiteX10" fmla="*/ 195309 w 310719"/>
                <a:gd name="connsiteY10" fmla="*/ 381740 h 923278"/>
                <a:gd name="connsiteX11" fmla="*/ 195309 w 310719"/>
                <a:gd name="connsiteY11" fmla="*/ 275208 h 923278"/>
                <a:gd name="connsiteX12" fmla="*/ 88777 w 310719"/>
                <a:gd name="connsiteY12" fmla="*/ 168676 h 923278"/>
                <a:gd name="connsiteX13" fmla="*/ 0 w 310719"/>
                <a:gd name="connsiteY13" fmla="*/ 71021 h 923278"/>
                <a:gd name="connsiteX14" fmla="*/ 88777 w 310719"/>
                <a:gd name="connsiteY14" fmla="*/ 0 h 9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0719" h="923278">
                  <a:moveTo>
                    <a:pt x="88777" y="0"/>
                  </a:moveTo>
                  <a:lnTo>
                    <a:pt x="142043" y="97654"/>
                  </a:lnTo>
                  <a:lnTo>
                    <a:pt x="239697" y="133165"/>
                  </a:lnTo>
                  <a:lnTo>
                    <a:pt x="310719" y="195309"/>
                  </a:lnTo>
                  <a:lnTo>
                    <a:pt x="301841" y="328474"/>
                  </a:lnTo>
                  <a:lnTo>
                    <a:pt x="292963" y="594804"/>
                  </a:lnTo>
                  <a:lnTo>
                    <a:pt x="239697" y="772357"/>
                  </a:lnTo>
                  <a:lnTo>
                    <a:pt x="213064" y="923278"/>
                  </a:lnTo>
                  <a:lnTo>
                    <a:pt x="97655" y="914400"/>
                  </a:lnTo>
                  <a:lnTo>
                    <a:pt x="186431" y="568171"/>
                  </a:lnTo>
                  <a:lnTo>
                    <a:pt x="195309" y="381740"/>
                  </a:lnTo>
                  <a:lnTo>
                    <a:pt x="195309" y="275208"/>
                  </a:lnTo>
                  <a:lnTo>
                    <a:pt x="88777" y="168676"/>
                  </a:lnTo>
                  <a:lnTo>
                    <a:pt x="0" y="71021"/>
                  </a:lnTo>
                  <a:lnTo>
                    <a:pt x="88777" y="0"/>
                  </a:lnTo>
                  <a:close/>
                </a:path>
              </a:pathLst>
            </a:custGeom>
            <a:solidFill>
              <a:srgbClr val="FFFF0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Freeform 14"/>
            <p:cNvSpPr/>
            <p:nvPr/>
          </p:nvSpPr>
          <p:spPr>
            <a:xfrm>
              <a:off x="5273555" y="3586535"/>
              <a:ext cx="442922" cy="133355"/>
            </a:xfrm>
            <a:custGeom>
              <a:avLst/>
              <a:gdLst>
                <a:gd name="connsiteX0" fmla="*/ 0 w 443883"/>
                <a:gd name="connsiteY0" fmla="*/ 0 h 133165"/>
                <a:gd name="connsiteX1" fmla="*/ 159798 w 443883"/>
                <a:gd name="connsiteY1" fmla="*/ 35510 h 133165"/>
                <a:gd name="connsiteX2" fmla="*/ 310718 w 443883"/>
                <a:gd name="connsiteY2" fmla="*/ 62143 h 133165"/>
                <a:gd name="connsiteX3" fmla="*/ 443883 w 443883"/>
                <a:gd name="connsiteY3" fmla="*/ 71021 h 133165"/>
                <a:gd name="connsiteX4" fmla="*/ 435006 w 443883"/>
                <a:gd name="connsiteY4" fmla="*/ 133165 h 133165"/>
                <a:gd name="connsiteX5" fmla="*/ 266330 w 443883"/>
                <a:gd name="connsiteY5" fmla="*/ 124287 h 133165"/>
                <a:gd name="connsiteX6" fmla="*/ 124287 w 443883"/>
                <a:gd name="connsiteY6" fmla="*/ 133165 h 133165"/>
                <a:gd name="connsiteX7" fmla="*/ 44388 w 443883"/>
                <a:gd name="connsiteY7" fmla="*/ 97654 h 133165"/>
                <a:gd name="connsiteX8" fmla="*/ 0 w 443883"/>
                <a:gd name="connsiteY8" fmla="*/ 0 h 13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883" h="133165">
                  <a:moveTo>
                    <a:pt x="0" y="0"/>
                  </a:moveTo>
                  <a:lnTo>
                    <a:pt x="159798" y="35510"/>
                  </a:lnTo>
                  <a:lnTo>
                    <a:pt x="310718" y="62143"/>
                  </a:lnTo>
                  <a:lnTo>
                    <a:pt x="443883" y="71021"/>
                  </a:lnTo>
                  <a:lnTo>
                    <a:pt x="435006" y="133165"/>
                  </a:lnTo>
                  <a:lnTo>
                    <a:pt x="266330" y="124287"/>
                  </a:lnTo>
                  <a:lnTo>
                    <a:pt x="124287" y="133165"/>
                  </a:lnTo>
                  <a:lnTo>
                    <a:pt x="44388" y="97654"/>
                  </a:lnTo>
                  <a:lnTo>
                    <a:pt x="0" y="0"/>
                  </a:lnTo>
                  <a:close/>
                </a:path>
              </a:pathLst>
            </a:custGeom>
            <a:solidFill>
              <a:srgbClr val="FFFF0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 name="Group 18"/>
          <p:cNvGrpSpPr>
            <a:grpSpLocks/>
          </p:cNvGrpSpPr>
          <p:nvPr/>
        </p:nvGrpSpPr>
        <p:grpSpPr bwMode="auto">
          <a:xfrm>
            <a:off x="7248525" y="5732463"/>
            <a:ext cx="2592388" cy="461962"/>
            <a:chOff x="5724128" y="5733256"/>
            <a:chExt cx="2592288" cy="461665"/>
          </a:xfrm>
        </p:grpSpPr>
        <p:sp>
          <p:nvSpPr>
            <p:cNvPr id="17" name="Rectangle 16"/>
            <p:cNvSpPr/>
            <p:nvPr/>
          </p:nvSpPr>
          <p:spPr>
            <a:xfrm>
              <a:off x="5724128" y="5877625"/>
              <a:ext cx="504806" cy="215761"/>
            </a:xfrm>
            <a:prstGeom prst="rect">
              <a:avLst/>
            </a:prstGeom>
            <a:solidFill>
              <a:srgbClr val="FFFF0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6155911" y="5733256"/>
              <a:ext cx="2160505" cy="461665"/>
            </a:xfrm>
            <a:prstGeom prst="rect">
              <a:avLst/>
            </a:prstGeom>
          </p:spPr>
          <p:txBody>
            <a:bodyPr>
              <a:spAutoFit/>
            </a:bodyPr>
            <a:lstStyle/>
            <a:p>
              <a:pPr algn="ctr">
                <a:defRPr/>
              </a:pPr>
              <a:r>
                <a:rPr lang="el-GR" sz="1200" b="1" dirty="0">
                  <a:uFill>
                    <a:solidFill>
                      <a:srgbClr val="FF0000"/>
                    </a:solidFill>
                  </a:uFill>
                  <a:latin typeface="Arial" charset="0"/>
                </a:rPr>
                <a:t>Κοιτάσματα </a:t>
              </a:r>
              <a:r>
                <a:rPr lang="el-GR" sz="1200" b="1" dirty="0" err="1">
                  <a:uFill>
                    <a:solidFill>
                      <a:srgbClr val="FF0000"/>
                    </a:solidFill>
                  </a:uFill>
                  <a:latin typeface="Arial" charset="0"/>
                </a:rPr>
                <a:t>πορφυριτικού</a:t>
              </a:r>
              <a:endParaRPr lang="el-GR" sz="1200" b="1" dirty="0">
                <a:uFill>
                  <a:solidFill>
                    <a:srgbClr val="FF0000"/>
                  </a:solidFill>
                </a:uFill>
                <a:latin typeface="Arial" charset="0"/>
              </a:endParaRPr>
            </a:p>
            <a:p>
              <a:pPr algn="ctr">
                <a:defRPr/>
              </a:pPr>
              <a:r>
                <a:rPr lang="el-GR" sz="1200" b="1" dirty="0">
                  <a:uFill>
                    <a:solidFill>
                      <a:srgbClr val="FF0000"/>
                    </a:solidFill>
                  </a:uFill>
                  <a:latin typeface="Arial" charset="0"/>
                </a:rPr>
                <a:t>χαλκού</a:t>
              </a:r>
              <a:endParaRPr lang="en-US" sz="1200" b="1" dirty="0">
                <a:latin typeface="Arial" charset="0"/>
              </a:endParaRPr>
            </a:p>
          </p:txBody>
        </p:sp>
      </p:grpSp>
      <p:sp>
        <p:nvSpPr>
          <p:cNvPr id="19" name="5 - Ορθογώνιο"/>
          <p:cNvSpPr/>
          <p:nvPr/>
        </p:nvSpPr>
        <p:spPr>
          <a:xfrm>
            <a:off x="157655" y="1210469"/>
            <a:ext cx="11571890" cy="1015663"/>
          </a:xfrm>
          <a:prstGeom prst="rect">
            <a:avLst/>
          </a:prstGeom>
        </p:spPr>
        <p:txBody>
          <a:bodyPr wrap="square">
            <a:spAutoFit/>
          </a:bodyPr>
          <a:lstStyle/>
          <a:p>
            <a:pPr algn="just">
              <a:defRPr/>
            </a:pPr>
            <a:r>
              <a:rPr lang="el-GR" sz="2000" b="1" dirty="0"/>
              <a:t>   </a:t>
            </a:r>
            <a:r>
              <a:rPr lang="el-GR" sz="2000" b="1" dirty="0">
                <a:uFill>
                  <a:solidFill>
                    <a:srgbClr val="FF0000"/>
                  </a:solidFill>
                </a:uFill>
              </a:rPr>
              <a:t>Η πρακτική σημασία της Γεωφυσική οφείλεται στο ότι:</a:t>
            </a:r>
          </a:p>
          <a:p>
            <a:pPr algn="just">
              <a:buFont typeface="Arial" pitchFamily="34" charset="0"/>
              <a:buChar char="•"/>
              <a:defRPr/>
            </a:pPr>
            <a:r>
              <a:rPr lang="el-GR" sz="2000" b="1" dirty="0">
                <a:uFill>
                  <a:solidFill>
                    <a:srgbClr val="FF0000"/>
                  </a:solidFill>
                </a:uFill>
              </a:rPr>
              <a:t> Μελετώνται η δομή και οι γεωδυναμικές διαδικασίες στο φλοιό και στον άνω μανδύα της Γης, οι οποίες καθορίζουν τις θέσεις πολλών δομών οικονομικής σημασίας.</a:t>
            </a:r>
          </a:p>
        </p:txBody>
      </p:sp>
      <p:sp>
        <p:nvSpPr>
          <p:cNvPr id="20" name="Title 2"/>
          <p:cNvSpPr>
            <a:spLocks noGrp="1"/>
          </p:cNvSpPr>
          <p:nvPr>
            <p:ph type="title"/>
          </p:nvPr>
        </p:nvSpPr>
        <p:spPr/>
        <p:txBody>
          <a:bodyPr/>
          <a:lstStyle/>
          <a:p>
            <a:r>
              <a:rPr lang="el-GR" dirty="0" smtClean="0"/>
              <a:t>ΣΗΜΑΣΙΑ ΤΗΣ ΓΕΩΦΥΣΙΚΗΣ</a:t>
            </a:r>
            <a:endParaRPr lang="en-US" dirty="0"/>
          </a:p>
        </p:txBody>
      </p:sp>
      <p:sp>
        <p:nvSpPr>
          <p:cNvPr id="21" name="TextBox 20"/>
          <p:cNvSpPr txBox="1"/>
          <p:nvPr/>
        </p:nvSpPr>
        <p:spPr>
          <a:xfrm>
            <a:off x="9912349" y="5905281"/>
            <a:ext cx="2121995" cy="348102"/>
          </a:xfrm>
          <a:prstGeom prst="rect">
            <a:avLst/>
          </a:prstGeom>
        </p:spPr>
        <p:txBody>
          <a:bodyPr vert="horz" wrap="square" lIns="91440" tIns="45720" rIns="91440" bIns="45720" rtlCol="0" anchor="ctr">
            <a:noAutofit/>
          </a:bodyPr>
          <a:lstStyle/>
          <a:p>
            <a:r>
              <a:rPr lang="el-GR" sz="1100" dirty="0" smtClean="0"/>
              <a:t>Τροποποιημένο από </a:t>
            </a:r>
            <a:r>
              <a:rPr lang="en-US" sz="1100" dirty="0" smtClean="0"/>
              <a:t>Heller et al., 1993</a:t>
            </a:r>
          </a:p>
        </p:txBody>
      </p:sp>
    </p:spTree>
    <p:extLst>
      <p:ext uri="{BB962C8B-B14F-4D97-AF65-F5344CB8AC3E}">
        <p14:creationId xmlns:p14="http://schemas.microsoft.com/office/powerpoint/2010/main" val="732547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Effect transition="in" filter="fade">
                                      <p:cBhvr>
                                        <p:cTn id="7" dur="500"/>
                                        <p:tgtEl>
                                          <p:spTgt spid="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6 - Ορθογώνιο"/>
          <p:cNvSpPr>
            <a:spLocks noChangeArrowheads="1"/>
          </p:cNvSpPr>
          <p:nvPr/>
        </p:nvSpPr>
        <p:spPr bwMode="auto">
          <a:xfrm>
            <a:off x="507344" y="1369957"/>
            <a:ext cx="4935538"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n-US" dirty="0">
                <a:latin typeface="+mn-lt"/>
              </a:rPr>
              <a:t>Οι προσπάθειες κατανόησης του πλανήτη μας άρχισαν πριν από χιλιάδες χρόνια (στην αρχαία </a:t>
            </a:r>
            <a:r>
              <a:rPr lang="el-GR" altLang="en-US" i="1" dirty="0">
                <a:latin typeface="+mn-lt"/>
              </a:rPr>
              <a:t>Αίγυπτο</a:t>
            </a:r>
            <a:r>
              <a:rPr lang="el-GR" altLang="en-US" dirty="0">
                <a:latin typeface="+mn-lt"/>
              </a:rPr>
              <a:t>, </a:t>
            </a:r>
            <a:r>
              <a:rPr lang="el-GR" altLang="en-US" i="1" dirty="0">
                <a:latin typeface="+mn-lt"/>
              </a:rPr>
              <a:t>Βαβυλώνα</a:t>
            </a:r>
            <a:r>
              <a:rPr lang="el-GR" altLang="en-US" dirty="0">
                <a:latin typeface="+mn-lt"/>
              </a:rPr>
              <a:t>, </a:t>
            </a:r>
            <a:r>
              <a:rPr lang="el-GR" altLang="en-US" i="1" dirty="0">
                <a:latin typeface="+mn-lt"/>
              </a:rPr>
              <a:t>Κίνα</a:t>
            </a:r>
            <a:r>
              <a:rPr lang="el-GR" altLang="en-US" dirty="0">
                <a:latin typeface="+mn-lt"/>
              </a:rPr>
              <a:t>, κλπ.). Όμως, είναι οι αρχαίοι </a:t>
            </a:r>
            <a:r>
              <a:rPr lang="el-GR" altLang="en-US" b="1" dirty="0">
                <a:latin typeface="+mn-lt"/>
              </a:rPr>
              <a:t>Έλληνες</a:t>
            </a:r>
            <a:r>
              <a:rPr lang="el-GR" altLang="en-US" dirty="0">
                <a:latin typeface="+mn-lt"/>
              </a:rPr>
              <a:t> εκείνοι που πρώτοι πραγματοποίησαν σχετικές μετρήσεις. </a:t>
            </a:r>
          </a:p>
          <a:p>
            <a:pPr algn="just" eaLnBrk="1" hangingPunct="1"/>
            <a:endParaRPr lang="el-GR" altLang="en-US" dirty="0">
              <a:latin typeface="+mn-lt"/>
            </a:endParaRPr>
          </a:p>
          <a:p>
            <a:pPr algn="just" eaLnBrk="1" hangingPunct="1"/>
            <a:r>
              <a:rPr lang="en-US" altLang="en-US" dirty="0">
                <a:latin typeface="+mn-lt"/>
              </a:rPr>
              <a:t>O </a:t>
            </a:r>
            <a:r>
              <a:rPr lang="el-GR" altLang="en-US" dirty="0">
                <a:latin typeface="+mn-lt"/>
              </a:rPr>
              <a:t>πρώτος υπολογισμός της περιφέρειας της Γης έγινε από τον </a:t>
            </a:r>
            <a:r>
              <a:rPr lang="el-GR" altLang="en-US" b="1" dirty="0">
                <a:latin typeface="+mn-lt"/>
              </a:rPr>
              <a:t>Ερατοσθένη</a:t>
            </a:r>
            <a:r>
              <a:rPr lang="el-GR" altLang="en-US" dirty="0">
                <a:latin typeface="+mn-lt"/>
              </a:rPr>
              <a:t> (275-194 π.Χ.) με μία μέθοδο που βασίζεται σε μέτρηση της απόστασης μεταξύ δύο σημείων της και είναι παρόμοια με τις μεθόδους που εφαρμόζονται σήμερα για το σκοπό αυτό.</a:t>
            </a:r>
          </a:p>
          <a:p>
            <a:pPr algn="just" eaLnBrk="1" hangingPunct="1"/>
            <a:r>
              <a:rPr lang="el-GR" altLang="en-US" dirty="0">
                <a:latin typeface="+mn-lt"/>
              </a:rPr>
              <a:t>Η τιμή που προσδιόρισε ήταν περίπου </a:t>
            </a:r>
            <a:r>
              <a:rPr lang="el-GR" altLang="en-US" i="1" dirty="0">
                <a:latin typeface="+mn-lt"/>
              </a:rPr>
              <a:t>250000</a:t>
            </a:r>
            <a:r>
              <a:rPr lang="el-GR" altLang="en-US" dirty="0">
                <a:latin typeface="+mn-lt"/>
              </a:rPr>
              <a:t> στάδια, η οποία με βάση το Αττικό στάδιο (~</a:t>
            </a:r>
            <a:r>
              <a:rPr lang="el-GR" altLang="en-US" i="1" dirty="0">
                <a:latin typeface="+mn-lt"/>
              </a:rPr>
              <a:t>185m</a:t>
            </a:r>
            <a:r>
              <a:rPr lang="el-GR" altLang="en-US" dirty="0">
                <a:latin typeface="+mn-lt"/>
              </a:rPr>
              <a:t>) οδηγεί σε μία τιμή </a:t>
            </a:r>
            <a:r>
              <a:rPr lang="el-GR" altLang="en-US" i="1" dirty="0">
                <a:latin typeface="+mn-lt"/>
              </a:rPr>
              <a:t>(~46000km</a:t>
            </a:r>
            <a:r>
              <a:rPr lang="el-GR" altLang="en-US" dirty="0">
                <a:latin typeface="+mn-lt"/>
              </a:rPr>
              <a:t>) που είναι κοντά στη γνωστή σήμερα τιμή της περιφέρειας της Γης (~</a:t>
            </a:r>
            <a:r>
              <a:rPr lang="el-GR" altLang="en-US" i="1" dirty="0">
                <a:latin typeface="+mn-lt"/>
              </a:rPr>
              <a:t>40000km</a:t>
            </a:r>
            <a:r>
              <a:rPr lang="el-GR" altLang="en-US" dirty="0">
                <a:latin typeface="+mn-lt"/>
              </a:rPr>
              <a:t>).</a:t>
            </a:r>
          </a:p>
          <a:p>
            <a:pPr algn="just" eaLnBrk="1" hangingPunct="1"/>
            <a:endParaRPr lang="el-GR" altLang="en-US" dirty="0">
              <a:latin typeface="+mn-lt"/>
            </a:endParaRPr>
          </a:p>
          <a:p>
            <a:pPr algn="just" eaLnBrk="1" hangingPunct="1"/>
            <a:endParaRPr lang="el-GR" altLang="en-US" dirty="0">
              <a:latin typeface="+mn-lt"/>
            </a:endParaRPr>
          </a:p>
        </p:txBody>
      </p:sp>
      <p:pic>
        <p:nvPicPr>
          <p:cNvPr id="23556" name="Picture 6" descr="Sx1.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3773" y="1369957"/>
            <a:ext cx="3355255" cy="496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l-GR" dirty="0" smtClean="0"/>
              <a:t>ΙΣΤΟΡΙΑ ΓΕΩΦΥΣΙΚΗΣ</a:t>
            </a:r>
            <a:endParaRPr lang="en-US" dirty="0"/>
          </a:p>
        </p:txBody>
      </p:sp>
      <p:sp>
        <p:nvSpPr>
          <p:cNvPr id="5" name="TextBox 4"/>
          <p:cNvSpPr txBox="1"/>
          <p:nvPr/>
        </p:nvSpPr>
        <p:spPr>
          <a:xfrm>
            <a:off x="9379598" y="5940803"/>
            <a:ext cx="2005579" cy="289668"/>
          </a:xfrm>
          <a:prstGeom prst="rect">
            <a:avLst/>
          </a:prstGeom>
        </p:spPr>
        <p:txBody>
          <a:bodyPr vert="horz" wrap="square" lIns="91440" tIns="45720" rIns="91440" bIns="45720" rtlCol="0" anchor="ctr">
            <a:noAutofit/>
          </a:bodyPr>
          <a:lstStyle/>
          <a:p>
            <a:r>
              <a:rPr lang="en-US" sz="1000" dirty="0" smtClean="0"/>
              <a:t>(</a:t>
            </a:r>
            <a:r>
              <a:rPr lang="el-GR" sz="1000" dirty="0" smtClean="0"/>
              <a:t>Παπαζάχος &amp; Παπαζάχος, 2008</a:t>
            </a:r>
            <a:r>
              <a:rPr lang="en-US" sz="1000" dirty="0" smtClean="0"/>
              <a:t>)</a:t>
            </a:r>
          </a:p>
        </p:txBody>
      </p:sp>
    </p:spTree>
    <p:extLst>
      <p:ext uri="{BB962C8B-B14F-4D97-AF65-F5344CB8AC3E}">
        <p14:creationId xmlns:p14="http://schemas.microsoft.com/office/powerpoint/2010/main" val="3496438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fade">
                                      <p:cBhvr>
                                        <p:cTn id="7" dur="1000"/>
                                        <p:tgtEl>
                                          <p:spTgt spid="2355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54">
                                            <p:txEl>
                                              <p:pRg st="2" end="2"/>
                                            </p:txEl>
                                          </p:spTgt>
                                        </p:tgtEl>
                                        <p:attrNameLst>
                                          <p:attrName>style.visibility</p:attrName>
                                        </p:attrNameLst>
                                      </p:cBhvr>
                                      <p:to>
                                        <p:strVal val="visible"/>
                                      </p:to>
                                    </p:set>
                                    <p:animEffect transition="in" filter="fade">
                                      <p:cBhvr>
                                        <p:cTn id="12" dur="1000"/>
                                        <p:tgtEl>
                                          <p:spTgt spid="2355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3556"/>
                                        </p:tgtEl>
                                        <p:attrNameLst>
                                          <p:attrName>style.visibility</p:attrName>
                                        </p:attrNameLst>
                                      </p:cBhvr>
                                      <p:to>
                                        <p:strVal val="visible"/>
                                      </p:to>
                                    </p:set>
                                    <p:animEffect transition="in" filter="fade">
                                      <p:cBhvr>
                                        <p:cTn id="15" dur="1000"/>
                                        <p:tgtEl>
                                          <p:spTgt spid="2355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554">
                                            <p:txEl>
                                              <p:pRg st="3" end="3"/>
                                            </p:txEl>
                                          </p:spTgt>
                                        </p:tgtEl>
                                        <p:attrNameLst>
                                          <p:attrName>style.visibility</p:attrName>
                                        </p:attrNameLst>
                                      </p:cBhvr>
                                      <p:to>
                                        <p:strVal val="visible"/>
                                      </p:to>
                                    </p:set>
                                    <p:animEffect transition="in" filter="fade">
                                      <p:cBhvr>
                                        <p:cTn id="20" dur="1000"/>
                                        <p:tgtEl>
                                          <p:spTgt spid="23554">
                                            <p:txEl>
                                              <p:pRg st="3" end="3"/>
                                            </p:txEl>
                                          </p:spTgt>
                                        </p:tgtEl>
                                      </p:cBhvr>
                                    </p:animEffect>
                                  </p:childTnLst>
                                </p:cTn>
                              </p:par>
                              <p:par>
                                <p:cTn id="21" presetID="1" presetClass="exit"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 Ορθογώνιο"/>
          <p:cNvSpPr>
            <a:spLocks noChangeArrowheads="1"/>
          </p:cNvSpPr>
          <p:nvPr/>
        </p:nvSpPr>
        <p:spPr bwMode="auto">
          <a:xfrm>
            <a:off x="2076450" y="1267538"/>
            <a:ext cx="8072437"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Arial" panose="020B0604020202020204" pitchFamily="34" charset="0"/>
              <a:buChar char="•"/>
            </a:pPr>
            <a:r>
              <a:rPr lang="el-GR" altLang="en-US" dirty="0">
                <a:latin typeface="+mn-lt"/>
              </a:rPr>
              <a:t>Από την αρχαία Κινεζική βιβλιογραφία προκύπτει ότι η ιδιότητα μιας </a:t>
            </a:r>
            <a:r>
              <a:rPr lang="el-GR" altLang="en-US" i="1" dirty="0">
                <a:latin typeface="+mn-lt"/>
              </a:rPr>
              <a:t>μαγνητισμένης ράβδου </a:t>
            </a:r>
            <a:r>
              <a:rPr lang="el-GR" altLang="en-US" dirty="0">
                <a:latin typeface="+mn-lt"/>
              </a:rPr>
              <a:t>να προσανατολίζεται κατά τη διεύθυνση </a:t>
            </a:r>
            <a:r>
              <a:rPr lang="en-US" altLang="en-US" dirty="0">
                <a:latin typeface="+mn-lt"/>
              </a:rPr>
              <a:t>B</a:t>
            </a:r>
            <a:r>
              <a:rPr lang="el-GR" altLang="en-US" dirty="0" err="1">
                <a:latin typeface="+mn-lt"/>
              </a:rPr>
              <a:t>ορρά</a:t>
            </a:r>
            <a:r>
              <a:rPr lang="el-GR" altLang="en-US" dirty="0">
                <a:latin typeface="+mn-lt"/>
              </a:rPr>
              <a:t> – </a:t>
            </a:r>
            <a:r>
              <a:rPr lang="en-US" altLang="en-US" dirty="0">
                <a:latin typeface="+mn-lt"/>
              </a:rPr>
              <a:t>N</a:t>
            </a:r>
            <a:r>
              <a:rPr lang="el-GR" altLang="en-US" dirty="0">
                <a:latin typeface="+mn-lt"/>
              </a:rPr>
              <a:t>ότου ήταν γνωστή στη χώρα αυτή από το </a:t>
            </a:r>
            <a:r>
              <a:rPr lang="el-GR" altLang="en-US" i="1" dirty="0">
                <a:latin typeface="+mn-lt"/>
              </a:rPr>
              <a:t>150 π.Χ. </a:t>
            </a:r>
            <a:r>
              <a:rPr lang="el-GR" altLang="en-US" dirty="0">
                <a:latin typeface="+mn-lt"/>
              </a:rPr>
              <a:t>περίπου, οπότε κατασκευάστηκε και χρησιμοποιήθηκε η πρώτη μαγνητική πυξίδα.</a:t>
            </a:r>
          </a:p>
          <a:p>
            <a:pPr algn="just" eaLnBrk="1" hangingPunct="1">
              <a:buFont typeface="Arial" panose="020B0604020202020204" pitchFamily="34" charset="0"/>
              <a:buChar char="•"/>
            </a:pPr>
            <a:endParaRPr lang="el-GR" altLang="en-US" dirty="0">
              <a:latin typeface="+mn-lt"/>
            </a:endParaRPr>
          </a:p>
          <a:p>
            <a:pPr algn="just" eaLnBrk="1" hangingPunct="1">
              <a:buFont typeface="Arial" panose="020B0604020202020204" pitchFamily="34" charset="0"/>
              <a:buChar char="•"/>
            </a:pPr>
            <a:r>
              <a:rPr lang="el-GR" altLang="en-US" dirty="0">
                <a:latin typeface="+mn-lt"/>
              </a:rPr>
              <a:t> Ο </a:t>
            </a:r>
            <a:r>
              <a:rPr lang="el-GR" altLang="en-US" b="1" dirty="0">
                <a:latin typeface="+mn-lt"/>
              </a:rPr>
              <a:t>P. </a:t>
            </a:r>
            <a:r>
              <a:rPr lang="el-GR" altLang="en-US" b="1" dirty="0" err="1">
                <a:latin typeface="+mn-lt"/>
              </a:rPr>
              <a:t>Peregrinus</a:t>
            </a:r>
            <a:r>
              <a:rPr lang="el-GR" altLang="en-US" b="1" dirty="0">
                <a:latin typeface="+mn-lt"/>
              </a:rPr>
              <a:t> </a:t>
            </a:r>
            <a:r>
              <a:rPr lang="el-GR" altLang="en-US" dirty="0">
                <a:latin typeface="+mn-lt"/>
              </a:rPr>
              <a:t>πραγματοποίησε σειρά πειραμάτων με φυσικούς μαγνήτες τα οποία περιγράφει το </a:t>
            </a:r>
            <a:r>
              <a:rPr lang="el-GR" altLang="en-US" i="1" dirty="0">
                <a:latin typeface="+mn-lt"/>
              </a:rPr>
              <a:t>1269</a:t>
            </a:r>
            <a:r>
              <a:rPr lang="el-GR" altLang="en-US" dirty="0">
                <a:latin typeface="+mn-lt"/>
              </a:rPr>
              <a:t> στο έργο του </a:t>
            </a:r>
            <a:r>
              <a:rPr lang="en-US" altLang="en-US" dirty="0">
                <a:latin typeface="+mn-lt"/>
              </a:rPr>
              <a:t>‘</a:t>
            </a:r>
            <a:r>
              <a:rPr lang="en-US" altLang="en-US" dirty="0" err="1">
                <a:latin typeface="+mn-lt"/>
              </a:rPr>
              <a:t>Epistola</a:t>
            </a:r>
            <a:r>
              <a:rPr lang="en-US" altLang="en-US" dirty="0">
                <a:latin typeface="+mn-lt"/>
              </a:rPr>
              <a:t> de</a:t>
            </a:r>
            <a:r>
              <a:rPr lang="el-GR" altLang="en-US" dirty="0">
                <a:latin typeface="+mn-lt"/>
              </a:rPr>
              <a:t> </a:t>
            </a:r>
            <a:r>
              <a:rPr lang="en-US" altLang="en-US" dirty="0" err="1">
                <a:latin typeface="+mn-lt"/>
              </a:rPr>
              <a:t>Magnete</a:t>
            </a:r>
            <a:r>
              <a:rPr lang="en-US" altLang="en-US" dirty="0">
                <a:latin typeface="+mn-lt"/>
              </a:rPr>
              <a:t>’,</a:t>
            </a:r>
            <a:r>
              <a:rPr lang="el-GR" altLang="en-US" dirty="0">
                <a:latin typeface="+mn-lt"/>
              </a:rPr>
              <a:t> το </a:t>
            </a:r>
            <a:r>
              <a:rPr lang="el-GR" altLang="en-US" i="1" dirty="0">
                <a:latin typeface="+mn-lt"/>
              </a:rPr>
              <a:t>1600</a:t>
            </a:r>
            <a:r>
              <a:rPr lang="el-GR" altLang="en-US" dirty="0">
                <a:latin typeface="+mn-lt"/>
              </a:rPr>
              <a:t> ο </a:t>
            </a:r>
            <a:r>
              <a:rPr lang="el-GR" altLang="en-US" i="1" dirty="0">
                <a:latin typeface="+mn-lt"/>
              </a:rPr>
              <a:t>W. </a:t>
            </a:r>
            <a:r>
              <a:rPr lang="el-GR" altLang="en-US" i="1" dirty="0" err="1">
                <a:latin typeface="+mn-lt"/>
              </a:rPr>
              <a:t>Gilbert</a:t>
            </a:r>
            <a:r>
              <a:rPr lang="el-GR" altLang="en-US" i="1" dirty="0">
                <a:latin typeface="+mn-lt"/>
              </a:rPr>
              <a:t> </a:t>
            </a:r>
            <a:r>
              <a:rPr lang="el-GR" altLang="en-US" dirty="0">
                <a:latin typeface="+mn-lt"/>
              </a:rPr>
              <a:t>δημοσίευσε το περίφημο βιβλίο του με τίτλο ‘De </a:t>
            </a:r>
            <a:r>
              <a:rPr lang="el-GR" altLang="en-US" dirty="0" err="1">
                <a:latin typeface="+mn-lt"/>
              </a:rPr>
              <a:t>Magnete</a:t>
            </a:r>
            <a:r>
              <a:rPr lang="el-GR" altLang="en-US" dirty="0">
                <a:latin typeface="+mn-lt"/>
              </a:rPr>
              <a:t>’ το οποίο περιλαμβάνει τα αποτελέσματα πειραμάτων του στο μαγνητισμό. Οι πρώτες ακριβείς μετρήσεις των στοιχείων του γεωμαγνητικού πεδίου έγιναν από τον </a:t>
            </a:r>
            <a:r>
              <a:rPr lang="el-GR" altLang="en-US" b="1" dirty="0" err="1">
                <a:latin typeface="+mn-lt"/>
              </a:rPr>
              <a:t>Gauss</a:t>
            </a:r>
            <a:r>
              <a:rPr lang="el-GR" altLang="en-US" dirty="0">
                <a:latin typeface="+mn-lt"/>
              </a:rPr>
              <a:t> το </a:t>
            </a:r>
            <a:r>
              <a:rPr lang="el-GR" altLang="en-US" i="1" dirty="0">
                <a:latin typeface="+mn-lt"/>
              </a:rPr>
              <a:t>1834</a:t>
            </a:r>
            <a:r>
              <a:rPr lang="el-GR" altLang="en-US" dirty="0">
                <a:latin typeface="+mn-lt"/>
              </a:rPr>
              <a:t>.</a:t>
            </a:r>
          </a:p>
          <a:p>
            <a:pPr algn="just" eaLnBrk="1" hangingPunct="1">
              <a:buFont typeface="Arial" panose="020B0604020202020204" pitchFamily="34" charset="0"/>
              <a:buChar char="•"/>
            </a:pPr>
            <a:endParaRPr lang="el-GR" altLang="en-US" dirty="0">
              <a:latin typeface="+mn-lt"/>
            </a:endParaRPr>
          </a:p>
          <a:p>
            <a:pPr algn="just" eaLnBrk="1" hangingPunct="1">
              <a:buFont typeface="Arial" panose="020B0604020202020204" pitchFamily="34" charset="0"/>
              <a:buChar char="•"/>
            </a:pPr>
            <a:r>
              <a:rPr lang="el-GR" altLang="en-US" dirty="0">
                <a:latin typeface="+mn-lt"/>
              </a:rPr>
              <a:t>Η μεταβολή της έντασης του πεδίου </a:t>
            </a:r>
            <a:r>
              <a:rPr lang="el-GR" altLang="en-US" i="1" dirty="0">
                <a:latin typeface="+mn-lt"/>
              </a:rPr>
              <a:t>βαρύτητας</a:t>
            </a:r>
            <a:r>
              <a:rPr lang="el-GR" altLang="en-US" dirty="0">
                <a:latin typeface="+mn-lt"/>
              </a:rPr>
              <a:t> από τόπο σε τόπο στην επιφάνεια της Γης ανακαλύφθηκε το </a:t>
            </a:r>
            <a:r>
              <a:rPr lang="el-GR" altLang="en-US" i="1" dirty="0">
                <a:latin typeface="+mn-lt"/>
              </a:rPr>
              <a:t>1672</a:t>
            </a:r>
            <a:r>
              <a:rPr lang="el-GR" altLang="en-US" dirty="0">
                <a:latin typeface="+mn-lt"/>
              </a:rPr>
              <a:t> από τον </a:t>
            </a:r>
            <a:r>
              <a:rPr lang="el-GR" altLang="en-US" b="1" dirty="0">
                <a:latin typeface="+mn-lt"/>
              </a:rPr>
              <a:t>J. </a:t>
            </a:r>
            <a:r>
              <a:rPr lang="el-GR" altLang="en-US" b="1" dirty="0" err="1">
                <a:latin typeface="+mn-lt"/>
              </a:rPr>
              <a:t>Richer</a:t>
            </a:r>
            <a:r>
              <a:rPr lang="el-GR" altLang="en-US" b="1" dirty="0">
                <a:latin typeface="+mn-lt"/>
              </a:rPr>
              <a:t> </a:t>
            </a:r>
            <a:r>
              <a:rPr lang="el-GR" altLang="en-US" dirty="0">
                <a:latin typeface="+mn-lt"/>
              </a:rPr>
              <a:t>ο οποίος παρατήρησε ότι ένα ρολόι που το εκκρεμές του ρυθμίστηκε να χτυπάει τα δευτερόλεπτα στο Παρίσι έχανε </a:t>
            </a:r>
            <a:r>
              <a:rPr lang="el-GR" altLang="en-US" i="1" dirty="0">
                <a:latin typeface="+mn-lt"/>
              </a:rPr>
              <a:t>2.5 λεπτά </a:t>
            </a:r>
            <a:r>
              <a:rPr lang="el-GR" altLang="en-US" dirty="0">
                <a:latin typeface="+mn-lt"/>
              </a:rPr>
              <a:t>περίπου στην </a:t>
            </a:r>
            <a:r>
              <a:rPr lang="el-GR" altLang="en-US" dirty="0" err="1">
                <a:latin typeface="+mn-lt"/>
              </a:rPr>
              <a:t>Cayenne</a:t>
            </a:r>
            <a:r>
              <a:rPr lang="el-GR" altLang="en-US" dirty="0">
                <a:latin typeface="+mn-lt"/>
              </a:rPr>
              <a:t> της Γαλλικής Γουιάνας. Το διάστημα </a:t>
            </a:r>
            <a:r>
              <a:rPr lang="el-GR" altLang="en-US" i="1" dirty="0">
                <a:latin typeface="+mn-lt"/>
              </a:rPr>
              <a:t>~1750-1850 </a:t>
            </a:r>
            <a:r>
              <a:rPr lang="el-GR" altLang="en-US" dirty="0">
                <a:latin typeface="+mn-lt"/>
              </a:rPr>
              <a:t>έγιναν συστηματικές προσπάθειες χρήσης του </a:t>
            </a:r>
            <a:r>
              <a:rPr lang="el-GR" altLang="en-US" i="1" dirty="0" err="1">
                <a:latin typeface="+mn-lt"/>
              </a:rPr>
              <a:t>βαρυτικού</a:t>
            </a:r>
            <a:r>
              <a:rPr lang="el-GR" altLang="en-US" dirty="0">
                <a:latin typeface="+mn-lt"/>
              </a:rPr>
              <a:t> πεδίου για τη μελέτη του σχήματος της Γης και διατυπώθηκε η θεωρία της ισοστασίας από τους </a:t>
            </a:r>
            <a:r>
              <a:rPr lang="en-US" altLang="en-US" b="1" dirty="0">
                <a:latin typeface="+mn-lt"/>
              </a:rPr>
              <a:t>Airy</a:t>
            </a:r>
            <a:r>
              <a:rPr lang="el-GR" altLang="en-US" b="1" dirty="0">
                <a:latin typeface="+mn-lt"/>
              </a:rPr>
              <a:t> </a:t>
            </a:r>
            <a:r>
              <a:rPr lang="el-GR" altLang="en-US" dirty="0">
                <a:latin typeface="+mn-lt"/>
              </a:rPr>
              <a:t>και</a:t>
            </a:r>
            <a:r>
              <a:rPr lang="en-US" altLang="en-US" dirty="0">
                <a:latin typeface="+mn-lt"/>
              </a:rPr>
              <a:t> </a:t>
            </a:r>
            <a:r>
              <a:rPr lang="en-US" altLang="en-US" b="1" dirty="0">
                <a:latin typeface="+mn-lt"/>
              </a:rPr>
              <a:t>Pratt</a:t>
            </a:r>
            <a:r>
              <a:rPr lang="en-US" altLang="en-US" dirty="0" smtClean="0">
                <a:latin typeface="+mn-lt"/>
              </a:rPr>
              <a:t>.</a:t>
            </a:r>
            <a:endParaRPr lang="el-GR" altLang="en-US" dirty="0">
              <a:latin typeface="+mn-lt"/>
            </a:endParaRPr>
          </a:p>
        </p:txBody>
      </p:sp>
      <p:sp>
        <p:nvSpPr>
          <p:cNvPr id="6" name="Title 1"/>
          <p:cNvSpPr>
            <a:spLocks noGrp="1"/>
          </p:cNvSpPr>
          <p:nvPr>
            <p:ph type="title"/>
          </p:nvPr>
        </p:nvSpPr>
        <p:spPr/>
        <p:txBody>
          <a:bodyPr/>
          <a:lstStyle/>
          <a:p>
            <a:r>
              <a:rPr lang="el-GR" dirty="0" smtClean="0"/>
              <a:t>ΙΣΤΟΡΙΑ ΓΕΩΦΥΣΙΚΗΣ</a:t>
            </a:r>
            <a:endParaRPr lang="en-US" dirty="0"/>
          </a:p>
        </p:txBody>
      </p:sp>
    </p:spTree>
    <p:extLst>
      <p:ext uri="{BB962C8B-B14F-4D97-AF65-F5344CB8AC3E}">
        <p14:creationId xmlns:p14="http://schemas.microsoft.com/office/powerpoint/2010/main" val="2207514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Ορθογώνιο"/>
          <p:cNvSpPr>
            <a:spLocks noChangeArrowheads="1"/>
          </p:cNvSpPr>
          <p:nvPr/>
        </p:nvSpPr>
        <p:spPr bwMode="auto">
          <a:xfrm>
            <a:off x="2013554" y="1481630"/>
            <a:ext cx="807243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n-US" dirty="0">
                <a:latin typeface="+mn-lt"/>
              </a:rPr>
              <a:t>  Οι πρώτες προσπάθειες για τη μελέτη της δομής του εσωτερικού της Γης έγιναν περί το </a:t>
            </a:r>
            <a:r>
              <a:rPr lang="el-GR" altLang="en-US" i="1" dirty="0">
                <a:latin typeface="+mn-lt"/>
              </a:rPr>
              <a:t>τέλος του 19ου αιώνα</a:t>
            </a:r>
            <a:r>
              <a:rPr lang="el-GR" altLang="en-US" dirty="0">
                <a:latin typeface="+mn-lt"/>
              </a:rPr>
              <a:t>, όταν τέθηκαν σε συστηματική λειτουργία οι πρώτοι αξιόπιστοι </a:t>
            </a:r>
            <a:r>
              <a:rPr lang="el-GR" altLang="en-US" i="1" dirty="0">
                <a:latin typeface="+mn-lt"/>
              </a:rPr>
              <a:t>σεισμογράφοι</a:t>
            </a:r>
            <a:r>
              <a:rPr lang="el-GR" altLang="en-US" dirty="0">
                <a:latin typeface="+mn-lt"/>
              </a:rPr>
              <a:t> ενώ οι πρώτες γενικές γνώσεις για τη δομή αποκτήθηκαν γύρω στο τέλος της </a:t>
            </a:r>
            <a:r>
              <a:rPr lang="el-GR" altLang="en-US" i="1" dirty="0">
                <a:latin typeface="+mn-lt"/>
              </a:rPr>
              <a:t>πρώτης δεκαετίας του 20ου αιώνα</a:t>
            </a:r>
            <a:r>
              <a:rPr lang="en-US" altLang="en-US" i="1" dirty="0">
                <a:latin typeface="+mn-lt"/>
              </a:rPr>
              <a:t> </a:t>
            </a:r>
            <a:r>
              <a:rPr lang="el-GR" altLang="en-US" dirty="0">
                <a:latin typeface="+mn-lt"/>
              </a:rPr>
              <a:t>[Όριο φλοιού-μανδύα (</a:t>
            </a:r>
            <a:r>
              <a:rPr lang="en-US" altLang="en-US" b="1" dirty="0" err="1">
                <a:latin typeface="+mn-lt"/>
              </a:rPr>
              <a:t>Mohorovicic</a:t>
            </a:r>
            <a:r>
              <a:rPr lang="en-US" altLang="en-US" dirty="0">
                <a:latin typeface="+mn-lt"/>
              </a:rPr>
              <a:t>), </a:t>
            </a:r>
            <a:r>
              <a:rPr lang="el-GR" altLang="en-US" dirty="0">
                <a:latin typeface="+mn-lt"/>
              </a:rPr>
              <a:t>μανδύα-πυρήνα </a:t>
            </a:r>
            <a:r>
              <a:rPr lang="en-US" altLang="en-US" dirty="0">
                <a:latin typeface="+mn-lt"/>
              </a:rPr>
              <a:t>(</a:t>
            </a:r>
            <a:r>
              <a:rPr lang="en-US" altLang="en-US" b="1" dirty="0">
                <a:latin typeface="+mn-lt"/>
              </a:rPr>
              <a:t>Gutenberg</a:t>
            </a:r>
            <a:r>
              <a:rPr lang="en-US" altLang="en-US" dirty="0">
                <a:latin typeface="+mn-lt"/>
              </a:rPr>
              <a:t>), </a:t>
            </a:r>
            <a:r>
              <a:rPr lang="el-GR" altLang="en-US" dirty="0">
                <a:latin typeface="+mn-lt"/>
              </a:rPr>
              <a:t>κλπ.]</a:t>
            </a:r>
          </a:p>
        </p:txBody>
      </p:sp>
      <p:sp>
        <p:nvSpPr>
          <p:cNvPr id="8" name="6 - Ορθογώνιο"/>
          <p:cNvSpPr>
            <a:spLocks noChangeArrowheads="1"/>
          </p:cNvSpPr>
          <p:nvPr/>
        </p:nvSpPr>
        <p:spPr bwMode="auto">
          <a:xfrm>
            <a:off x="2013554" y="3543794"/>
            <a:ext cx="8143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n-US" dirty="0">
                <a:latin typeface="+mn-lt"/>
              </a:rPr>
              <a:t>  Το </a:t>
            </a:r>
            <a:r>
              <a:rPr lang="el-GR" altLang="en-US" i="1" dirty="0">
                <a:latin typeface="+mn-lt"/>
              </a:rPr>
              <a:t>1915</a:t>
            </a:r>
            <a:r>
              <a:rPr lang="el-GR" altLang="en-US" dirty="0">
                <a:latin typeface="+mn-lt"/>
              </a:rPr>
              <a:t> ο Γερμανός μετεωρολόγος </a:t>
            </a:r>
            <a:r>
              <a:rPr lang="el-GR" altLang="en-US" b="1" dirty="0">
                <a:latin typeface="+mn-lt"/>
              </a:rPr>
              <a:t>A. </a:t>
            </a:r>
            <a:r>
              <a:rPr lang="el-GR" altLang="en-US" b="1" dirty="0" err="1">
                <a:latin typeface="+mn-lt"/>
              </a:rPr>
              <a:t>Wegener</a:t>
            </a:r>
            <a:r>
              <a:rPr lang="el-GR" altLang="en-US" b="1" dirty="0">
                <a:latin typeface="+mn-lt"/>
              </a:rPr>
              <a:t> </a:t>
            </a:r>
            <a:r>
              <a:rPr lang="el-GR" altLang="en-US" dirty="0">
                <a:latin typeface="+mn-lt"/>
              </a:rPr>
              <a:t>(1915, 1924) δημοσίευσε βιβλίο όπου παρουσίασε στοιχεία για την </a:t>
            </a:r>
            <a:r>
              <a:rPr lang="el-GR" altLang="en-US" i="1" dirty="0">
                <a:latin typeface="+mn-lt"/>
              </a:rPr>
              <a:t>μετάθεση των ηπείρων</a:t>
            </a:r>
            <a:r>
              <a:rPr lang="el-GR" altLang="en-US" dirty="0">
                <a:latin typeface="+mn-lt"/>
              </a:rPr>
              <a:t>.</a:t>
            </a:r>
          </a:p>
        </p:txBody>
      </p:sp>
      <p:sp>
        <p:nvSpPr>
          <p:cNvPr id="9" name="7 - Ορθογώνιο"/>
          <p:cNvSpPr>
            <a:spLocks noChangeArrowheads="1"/>
          </p:cNvSpPr>
          <p:nvPr/>
        </p:nvSpPr>
        <p:spPr bwMode="auto">
          <a:xfrm>
            <a:off x="2013554" y="4861418"/>
            <a:ext cx="8072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n-US" dirty="0">
                <a:latin typeface="+mn-lt"/>
              </a:rPr>
              <a:t>  Τεράστια επίπτωση στις </a:t>
            </a:r>
            <a:r>
              <a:rPr lang="el-GR" altLang="en-US" dirty="0" err="1">
                <a:latin typeface="+mn-lt"/>
              </a:rPr>
              <a:t>γεωεπιστήμες</a:t>
            </a:r>
            <a:r>
              <a:rPr lang="el-GR" altLang="en-US" dirty="0">
                <a:latin typeface="+mn-lt"/>
              </a:rPr>
              <a:t> είχε η ανακάλυψη της ραδιενέργειας από τον </a:t>
            </a:r>
            <a:r>
              <a:rPr lang="el-GR" altLang="en-US" b="1" dirty="0">
                <a:latin typeface="+mn-lt"/>
              </a:rPr>
              <a:t>H. </a:t>
            </a:r>
            <a:r>
              <a:rPr lang="el-GR" altLang="en-US" b="1" dirty="0" err="1">
                <a:latin typeface="+mn-lt"/>
              </a:rPr>
              <a:t>Becquerel</a:t>
            </a:r>
            <a:r>
              <a:rPr lang="el-GR" altLang="en-US" b="1" dirty="0">
                <a:latin typeface="+mn-lt"/>
              </a:rPr>
              <a:t> </a:t>
            </a:r>
            <a:r>
              <a:rPr lang="el-GR" altLang="en-US" dirty="0">
                <a:latin typeface="+mn-lt"/>
              </a:rPr>
              <a:t>το </a:t>
            </a:r>
            <a:r>
              <a:rPr lang="el-GR" altLang="en-US" i="1" dirty="0">
                <a:latin typeface="+mn-lt"/>
              </a:rPr>
              <a:t>1896</a:t>
            </a:r>
            <a:r>
              <a:rPr lang="el-GR" altLang="en-US" dirty="0">
                <a:latin typeface="+mn-lt"/>
              </a:rPr>
              <a:t>. Ένας από τους βασικούς λόγους της σημασίας αυτής της ανακάλυψης είναι το γεγονός ότι με μεθόδους ραδιοχρονολόγησης προσδιορίσθηκε η ηλικία της Γης σε </a:t>
            </a:r>
            <a:r>
              <a:rPr lang="el-GR" altLang="en-US" i="1" dirty="0">
                <a:latin typeface="+mn-lt"/>
              </a:rPr>
              <a:t>4.6 δισεκατομμύρια έτη (4.6 x10</a:t>
            </a:r>
            <a:r>
              <a:rPr lang="el-GR" altLang="en-US" i="1" baseline="30000" dirty="0">
                <a:latin typeface="+mn-lt"/>
              </a:rPr>
              <a:t>9</a:t>
            </a:r>
            <a:r>
              <a:rPr lang="el-GR" altLang="en-US" i="1" dirty="0">
                <a:latin typeface="+mn-lt"/>
              </a:rPr>
              <a:t> </a:t>
            </a:r>
            <a:r>
              <a:rPr lang="el-GR" altLang="en-US" i="1" dirty="0" err="1">
                <a:latin typeface="+mn-lt"/>
              </a:rPr>
              <a:t>yrs</a:t>
            </a:r>
            <a:r>
              <a:rPr lang="el-GR" altLang="en-US" i="1" dirty="0">
                <a:latin typeface="+mn-lt"/>
              </a:rPr>
              <a:t>)</a:t>
            </a:r>
          </a:p>
        </p:txBody>
      </p:sp>
      <p:sp>
        <p:nvSpPr>
          <p:cNvPr id="7" name="Title 1"/>
          <p:cNvSpPr>
            <a:spLocks noGrp="1"/>
          </p:cNvSpPr>
          <p:nvPr>
            <p:ph type="title"/>
          </p:nvPr>
        </p:nvSpPr>
        <p:spPr/>
        <p:txBody>
          <a:bodyPr/>
          <a:lstStyle/>
          <a:p>
            <a:r>
              <a:rPr lang="el-GR" dirty="0" smtClean="0"/>
              <a:t>ΙΣΤΟΡΙΑ ΓΕΩΦΥΣΙΚΗΣ</a:t>
            </a:r>
            <a:endParaRPr lang="en-US" dirty="0"/>
          </a:p>
        </p:txBody>
      </p:sp>
    </p:spTree>
    <p:extLst>
      <p:ext uri="{BB962C8B-B14F-4D97-AF65-F5344CB8AC3E}">
        <p14:creationId xmlns:p14="http://schemas.microsoft.com/office/powerpoint/2010/main" val="2522985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5 - Ορθογώνιο"/>
          <p:cNvSpPr>
            <a:spLocks noChangeArrowheads="1"/>
          </p:cNvSpPr>
          <p:nvPr/>
        </p:nvSpPr>
        <p:spPr bwMode="auto">
          <a:xfrm>
            <a:off x="2059781" y="1253493"/>
            <a:ext cx="8072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l-GR" altLang="en-US" dirty="0">
                <a:latin typeface="+mn-lt"/>
              </a:rPr>
              <a:t>Κύρια ανάπτυξη της </a:t>
            </a:r>
            <a:r>
              <a:rPr lang="el-GR" altLang="en-US" b="1" dirty="0">
                <a:latin typeface="+mn-lt"/>
              </a:rPr>
              <a:t>Γεωφυσικής</a:t>
            </a:r>
            <a:r>
              <a:rPr lang="el-GR" altLang="en-US" dirty="0">
                <a:latin typeface="+mn-lt"/>
              </a:rPr>
              <a:t> κατά τον 20</a:t>
            </a:r>
            <a:r>
              <a:rPr lang="el-GR" altLang="en-US" baseline="30000" dirty="0">
                <a:latin typeface="+mn-lt"/>
              </a:rPr>
              <a:t>ο</a:t>
            </a:r>
            <a:r>
              <a:rPr lang="el-GR" altLang="en-US" dirty="0">
                <a:latin typeface="+mn-lt"/>
              </a:rPr>
              <a:t> αιώνα</a:t>
            </a:r>
          </a:p>
        </p:txBody>
      </p:sp>
      <p:sp>
        <p:nvSpPr>
          <p:cNvPr id="7" name="Rectangle 6"/>
          <p:cNvSpPr>
            <a:spLocks noChangeArrowheads="1"/>
          </p:cNvSpPr>
          <p:nvPr/>
        </p:nvSpPr>
        <p:spPr bwMode="auto">
          <a:xfrm>
            <a:off x="1774826" y="1612572"/>
            <a:ext cx="8785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l-GR" altLang="en-US" b="1" dirty="0">
                <a:latin typeface="+mn-lt"/>
              </a:rPr>
              <a:t>Αναστροφές</a:t>
            </a:r>
            <a:r>
              <a:rPr lang="el-GR" altLang="en-US" dirty="0">
                <a:latin typeface="+mn-lt"/>
              </a:rPr>
              <a:t> του γεωμαγνητικού πεδίου και εντοπίσθηκε οριστικά η </a:t>
            </a:r>
            <a:r>
              <a:rPr lang="el-GR" altLang="en-US" b="1" dirty="0">
                <a:latin typeface="+mn-lt"/>
              </a:rPr>
              <a:t>πηγή</a:t>
            </a:r>
            <a:r>
              <a:rPr lang="el-GR" altLang="en-US" dirty="0">
                <a:latin typeface="+mn-lt"/>
              </a:rPr>
              <a:t> του πεδίου αυτού στον πυρήνα της Γης</a:t>
            </a:r>
          </a:p>
          <a:p>
            <a:pPr eaLnBrk="1" hangingPunct="1">
              <a:buFont typeface="Arial" panose="020B0604020202020204" pitchFamily="34" charset="0"/>
              <a:buChar char="•"/>
            </a:pPr>
            <a:r>
              <a:rPr lang="el-GR" altLang="en-US" dirty="0">
                <a:latin typeface="+mn-lt"/>
              </a:rPr>
              <a:t>Επαληθεύτηκε η </a:t>
            </a:r>
            <a:r>
              <a:rPr lang="el-GR" altLang="en-US" b="1" dirty="0">
                <a:latin typeface="+mn-lt"/>
              </a:rPr>
              <a:t>μετάθεση των ηπείρων </a:t>
            </a:r>
            <a:r>
              <a:rPr lang="el-GR" altLang="en-US" dirty="0">
                <a:latin typeface="+mn-lt"/>
              </a:rPr>
              <a:t>και η θεωρία της </a:t>
            </a:r>
            <a:r>
              <a:rPr lang="el-GR" altLang="en-US" b="1" dirty="0">
                <a:latin typeface="+mn-lt"/>
              </a:rPr>
              <a:t>Ισοστασίας</a:t>
            </a:r>
          </a:p>
          <a:p>
            <a:pPr eaLnBrk="1" hangingPunct="1">
              <a:buFont typeface="Arial" panose="020B0604020202020204" pitchFamily="34" charset="0"/>
              <a:buChar char="•"/>
            </a:pPr>
            <a:r>
              <a:rPr lang="el-GR" altLang="en-US" dirty="0">
                <a:latin typeface="+mn-lt"/>
              </a:rPr>
              <a:t>Διερευνήθηκαν οι πηγές της </a:t>
            </a:r>
            <a:r>
              <a:rPr lang="el-GR" altLang="en-US" b="1" dirty="0" err="1">
                <a:latin typeface="+mn-lt"/>
              </a:rPr>
              <a:t>γεωθερμότητας</a:t>
            </a:r>
            <a:endParaRPr lang="el-GR" altLang="en-US" b="1" dirty="0">
              <a:latin typeface="+mn-lt"/>
            </a:endParaRPr>
          </a:p>
        </p:txBody>
      </p:sp>
      <p:pic>
        <p:nvPicPr>
          <p:cNvPr id="10" name="Picture 9" descr="Sx3.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9651" y="2924175"/>
            <a:ext cx="748506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g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0014" y="2739017"/>
            <a:ext cx="5736732" cy="3506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x4.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26746" y="2760315"/>
            <a:ext cx="4944896" cy="353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p:txBody>
          <a:bodyPr/>
          <a:lstStyle/>
          <a:p>
            <a:r>
              <a:rPr lang="el-GR" dirty="0" smtClean="0"/>
              <a:t>ΙΣΤΟΡΙΑ ΓΕΩΦΥΣΙΚΗΣ</a:t>
            </a:r>
            <a:endParaRPr lang="en-US" dirty="0"/>
          </a:p>
        </p:txBody>
      </p:sp>
      <p:sp>
        <p:nvSpPr>
          <p:cNvPr id="3" name="TextBox 2"/>
          <p:cNvSpPr txBox="1"/>
          <p:nvPr/>
        </p:nvSpPr>
        <p:spPr>
          <a:xfrm>
            <a:off x="8849710" y="5906814"/>
            <a:ext cx="2732690" cy="262758"/>
          </a:xfrm>
          <a:prstGeom prst="rect">
            <a:avLst/>
          </a:prstGeom>
        </p:spPr>
        <p:txBody>
          <a:bodyPr vert="horz" wrap="square" lIns="91440" tIns="45720" rIns="91440" bIns="45720" rtlCol="0" anchor="ctr">
            <a:normAutofit fontScale="62500" lnSpcReduction="20000"/>
          </a:bodyPr>
          <a:lstStyle/>
          <a:p>
            <a:r>
              <a:rPr lang="el-GR" dirty="0" smtClean="0"/>
              <a:t>Τροποποιημένο από </a:t>
            </a:r>
            <a:r>
              <a:rPr lang="en-US" dirty="0" smtClean="0"/>
              <a:t>Mueller et al., 1997</a:t>
            </a:r>
          </a:p>
        </p:txBody>
      </p:sp>
      <p:sp>
        <p:nvSpPr>
          <p:cNvPr id="13" name="TextBox 12"/>
          <p:cNvSpPr txBox="1"/>
          <p:nvPr/>
        </p:nvSpPr>
        <p:spPr>
          <a:xfrm>
            <a:off x="9002110" y="6059214"/>
            <a:ext cx="2732690" cy="262758"/>
          </a:xfrm>
          <a:prstGeom prst="rect">
            <a:avLst/>
          </a:prstGeom>
        </p:spPr>
        <p:txBody>
          <a:bodyPr vert="horz" wrap="square" lIns="91440" tIns="45720" rIns="91440" bIns="45720" rtlCol="0" anchor="ctr">
            <a:normAutofit fontScale="62500" lnSpcReduction="20000"/>
          </a:bodyPr>
          <a:lstStyle/>
          <a:p>
            <a:r>
              <a:rPr lang="el-GR" dirty="0" smtClean="0"/>
              <a:t>Τροποποιημένο από </a:t>
            </a:r>
            <a:r>
              <a:rPr lang="en-US" dirty="0" smtClean="0"/>
              <a:t>Van </a:t>
            </a:r>
            <a:r>
              <a:rPr lang="en-US" dirty="0" err="1" smtClean="0"/>
              <a:t>Schums</a:t>
            </a:r>
            <a:r>
              <a:rPr lang="en-US" dirty="0" smtClean="0"/>
              <a:t>, 1984</a:t>
            </a:r>
          </a:p>
        </p:txBody>
      </p:sp>
    </p:spTree>
    <p:extLst>
      <p:ext uri="{BB962C8B-B14F-4D97-AF65-F5344CB8AC3E}">
        <p14:creationId xmlns:p14="http://schemas.microsoft.com/office/powerpoint/2010/main" val="2656844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childTnLst>
                                </p:cTn>
                              </p:par>
                              <p:par>
                                <p:cTn id="29" presetID="10" presetClass="exit" presetSubtype="0" fill="hold" grpId="1" nodeType="with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3" grpId="0"/>
      <p:bldP spid="3" grpId="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5 - Ορθογώνιο"/>
          <p:cNvSpPr>
            <a:spLocks noChangeArrowheads="1"/>
          </p:cNvSpPr>
          <p:nvPr/>
        </p:nvSpPr>
        <p:spPr bwMode="auto">
          <a:xfrm>
            <a:off x="2059781" y="1274266"/>
            <a:ext cx="8072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l-GR" altLang="en-US" dirty="0">
                <a:latin typeface="+mn-lt"/>
              </a:rPr>
              <a:t>Κύρια ανάπτυξη της </a:t>
            </a:r>
            <a:r>
              <a:rPr lang="el-GR" altLang="en-US" b="1" dirty="0">
                <a:latin typeface="+mn-lt"/>
              </a:rPr>
              <a:t>Γεωφυσικής</a:t>
            </a:r>
            <a:r>
              <a:rPr lang="el-GR" altLang="en-US" dirty="0">
                <a:latin typeface="+mn-lt"/>
              </a:rPr>
              <a:t> κατά τον 20</a:t>
            </a:r>
            <a:r>
              <a:rPr lang="el-GR" altLang="en-US" baseline="30000" dirty="0">
                <a:latin typeface="+mn-lt"/>
              </a:rPr>
              <a:t>ο</a:t>
            </a:r>
            <a:r>
              <a:rPr lang="el-GR" altLang="en-US" dirty="0">
                <a:latin typeface="+mn-lt"/>
              </a:rPr>
              <a:t> αιώνα</a:t>
            </a:r>
          </a:p>
        </p:txBody>
      </p:sp>
      <p:pic>
        <p:nvPicPr>
          <p:cNvPr id="5" name="Picture 4" descr="Sx8.3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4331" y="2673192"/>
            <a:ext cx="5055476" cy="358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26124" y="1565003"/>
            <a:ext cx="120658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Arial" panose="020B0604020202020204" pitchFamily="34" charset="0"/>
              <a:buChar char="•"/>
            </a:pPr>
            <a:r>
              <a:rPr lang="el-GR" altLang="en-US" dirty="0">
                <a:latin typeface="+mn-lt"/>
              </a:rPr>
              <a:t>Νέες γεωφυσικές μέθοδοι, όπως η μελέτη της Γης με βάση την </a:t>
            </a:r>
            <a:r>
              <a:rPr lang="el-GR" altLang="en-US" b="1" dirty="0">
                <a:latin typeface="+mn-lt"/>
              </a:rPr>
              <a:t>ελεύθερη ταλάντωσή </a:t>
            </a:r>
            <a:r>
              <a:rPr lang="el-GR" altLang="en-US" dirty="0">
                <a:latin typeface="+mn-lt"/>
              </a:rPr>
              <a:t>της</a:t>
            </a:r>
          </a:p>
          <a:p>
            <a:pPr algn="just" eaLnBrk="1" hangingPunct="1">
              <a:buFont typeface="Arial" panose="020B0604020202020204" pitchFamily="34" charset="0"/>
              <a:buChar char="•"/>
            </a:pPr>
            <a:r>
              <a:rPr lang="el-GR" altLang="en-US" dirty="0">
                <a:latin typeface="+mn-lt"/>
              </a:rPr>
              <a:t>Υποδείχθηκαν νέες θεωρίες, όπως είναι η </a:t>
            </a:r>
            <a:r>
              <a:rPr lang="el-GR" altLang="en-US" b="1" dirty="0">
                <a:latin typeface="+mn-lt"/>
              </a:rPr>
              <a:t>θεωρία των </a:t>
            </a:r>
            <a:r>
              <a:rPr lang="el-GR" altLang="en-US" b="1" dirty="0" err="1">
                <a:latin typeface="+mn-lt"/>
              </a:rPr>
              <a:t>λιθοσφαιρικών</a:t>
            </a:r>
            <a:r>
              <a:rPr lang="el-GR" altLang="en-US" b="1" dirty="0">
                <a:latin typeface="+mn-lt"/>
              </a:rPr>
              <a:t> πλακών</a:t>
            </a:r>
          </a:p>
          <a:p>
            <a:pPr algn="just" eaLnBrk="1" hangingPunct="1">
              <a:buFont typeface="Arial" panose="020B0604020202020204" pitchFamily="34" charset="0"/>
              <a:buChar char="•"/>
            </a:pPr>
            <a:r>
              <a:rPr lang="el-GR" altLang="en-US" dirty="0">
                <a:latin typeface="+mn-lt"/>
              </a:rPr>
              <a:t>Επεκτάθηκε η γεωφυσική έρευνα στη </a:t>
            </a:r>
            <a:r>
              <a:rPr lang="el-GR" altLang="en-US" b="1" dirty="0">
                <a:latin typeface="+mn-lt"/>
              </a:rPr>
              <a:t>Σελήνη</a:t>
            </a:r>
            <a:r>
              <a:rPr lang="el-GR" altLang="en-US" dirty="0">
                <a:latin typeface="+mn-lt"/>
              </a:rPr>
              <a:t> για την οποία αποκτήθηκαν σε λίγους μήνες γνώσεις που είχαν αποκτηθεί για τη Γη σε διάστημα αρκετών δεκαετιών</a:t>
            </a:r>
            <a:endParaRPr lang="en-US" altLang="en-US" dirty="0">
              <a:latin typeface="+mn-lt"/>
            </a:endParaRPr>
          </a:p>
        </p:txBody>
      </p:sp>
      <p:pic>
        <p:nvPicPr>
          <p:cNvPr id="9" name="Picture 4" descr="Sx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9500" y="2455872"/>
            <a:ext cx="2725135" cy="369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Moon_PIA00405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63462" y="3056069"/>
            <a:ext cx="3097212"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
          <p:cNvSpPr>
            <a:spLocks noChangeArrowheads="1"/>
          </p:cNvSpPr>
          <p:nvPr/>
        </p:nvSpPr>
        <p:spPr bwMode="auto">
          <a:xfrm>
            <a:off x="2572233" y="5915546"/>
            <a:ext cx="1854290" cy="338554"/>
          </a:xfrm>
          <a:prstGeom prst="rect">
            <a:avLst/>
          </a:prstGeom>
          <a:noFill/>
          <a:ln w="9525">
            <a:noFill/>
            <a:miter lim="800000"/>
            <a:headEnd/>
            <a:tailEnd/>
          </a:ln>
          <a:effectLst/>
        </p:spPr>
        <p:txBody>
          <a:bodyPr wrap="none">
            <a:spAutoFit/>
          </a:bodyPr>
          <a:lstStyle/>
          <a:p>
            <a:pPr>
              <a:defRPr/>
            </a:pPr>
            <a:r>
              <a:rPr lang="en-US" sz="1600" b="1" dirty="0"/>
              <a:t>Bullard et al. (1965)</a:t>
            </a:r>
            <a:endParaRPr lang="el-GR" sz="1600" b="1" dirty="0"/>
          </a:p>
        </p:txBody>
      </p:sp>
      <p:sp>
        <p:nvSpPr>
          <p:cNvPr id="11" name="Title 1"/>
          <p:cNvSpPr>
            <a:spLocks noGrp="1"/>
          </p:cNvSpPr>
          <p:nvPr>
            <p:ph type="title"/>
          </p:nvPr>
        </p:nvSpPr>
        <p:spPr/>
        <p:txBody>
          <a:bodyPr/>
          <a:lstStyle/>
          <a:p>
            <a:r>
              <a:rPr lang="el-GR" dirty="0" smtClean="0"/>
              <a:t>ΙΣΤΟΡΙΑ ΓΕΩΦΥΣΙΚΗΣ</a:t>
            </a:r>
            <a:endParaRPr lang="en-US" dirty="0"/>
          </a:p>
        </p:txBody>
      </p:sp>
    </p:spTree>
    <p:extLst>
      <p:ext uri="{BB962C8B-B14F-4D97-AF65-F5344CB8AC3E}">
        <p14:creationId xmlns:p14="http://schemas.microsoft.com/office/powerpoint/2010/main" val="3147298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fade">
                                      <p:cBhvr>
                                        <p:cTn id="29" dur="500"/>
                                        <p:tgtEl>
                                          <p:spTgt spid="7">
                                            <p:txEl>
                                              <p:pRg st="2" end="2"/>
                                            </p:txEl>
                                          </p:spTgt>
                                        </p:tgtEl>
                                      </p:cBhvr>
                                    </p:animEffect>
                                  </p:childTnLst>
                                </p:cTn>
                              </p:par>
                              <p:par>
                                <p:cTn id="30" presetID="10" presetClass="exit" presetSubtype="0" fill="hold" nodeType="with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p:bldP spid="10"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Η ΓΗ ΚΑΙ ΤΟ ΗΛΙΑΚΟ ΜΑΣ ΣΥΣΤΗΜΑ</a:t>
            </a:r>
            <a:endParaRPr lang="en-US" dirty="0"/>
          </a:p>
        </p:txBody>
      </p:sp>
      <p:pic>
        <p:nvPicPr>
          <p:cNvPr id="27651" name="Picture 11" descr="Solar sys Ellis rev cropped"/>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261090" y="1347610"/>
            <a:ext cx="6548438" cy="4697412"/>
          </a:xfrm>
        </p:spPr>
      </p:pic>
      <p:sp>
        <p:nvSpPr>
          <p:cNvPr id="27653" name="Rectangle 4"/>
          <p:cNvSpPr>
            <a:spLocks noChangeArrowheads="1"/>
          </p:cNvSpPr>
          <p:nvPr/>
        </p:nvSpPr>
        <p:spPr bwMode="auto">
          <a:xfrm>
            <a:off x="1897063" y="493713"/>
            <a:ext cx="830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677085"/>
              </a:solidFill>
            </a:endParaRPr>
          </a:p>
        </p:txBody>
      </p:sp>
      <p:sp>
        <p:nvSpPr>
          <p:cNvPr id="27654" name="Rectangle 5"/>
          <p:cNvSpPr>
            <a:spLocks noChangeArrowheads="1"/>
          </p:cNvSpPr>
          <p:nvPr/>
        </p:nvSpPr>
        <p:spPr bwMode="auto">
          <a:xfrm>
            <a:off x="261090" y="5795614"/>
            <a:ext cx="930822" cy="24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00" dirty="0">
                <a:solidFill>
                  <a:srgbClr val="677085"/>
                </a:solidFill>
                <a:latin typeface="Arial Black" panose="020B0A04020102020204" pitchFamily="34" charset="0"/>
              </a:rPr>
              <a:t>www.nasa.gov </a:t>
            </a:r>
            <a:endParaRPr lang="en-US" altLang="en-US" dirty="0">
              <a:solidFill>
                <a:srgbClr val="677085"/>
              </a:solidFill>
              <a:latin typeface="75 Helvetica Bold"/>
            </a:endParaRPr>
          </a:p>
        </p:txBody>
      </p:sp>
      <p:pic>
        <p:nvPicPr>
          <p:cNvPr id="27655" name="Picture 6" descr="NASA insigniaCMYK"/>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0073" y="1487903"/>
            <a:ext cx="711145" cy="55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7 - Ορθογώνιο"/>
          <p:cNvSpPr>
            <a:spLocks noChangeArrowheads="1"/>
          </p:cNvSpPr>
          <p:nvPr/>
        </p:nvSpPr>
        <p:spPr bwMode="auto">
          <a:xfrm>
            <a:off x="7565532" y="1490189"/>
            <a:ext cx="36734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just" eaLnBrk="1" hangingPunct="1">
              <a:buFont typeface="Arial" panose="020B0604020202020204" pitchFamily="34" charset="0"/>
              <a:buChar char="•"/>
            </a:pPr>
            <a:r>
              <a:rPr lang="el-GR" altLang="en-US" b="1" dirty="0">
                <a:latin typeface="+mn-lt"/>
              </a:rPr>
              <a:t>Ήλιος</a:t>
            </a:r>
          </a:p>
          <a:p>
            <a:pPr lvl="1" algn="just" eaLnBrk="1" hangingPunct="1">
              <a:buFont typeface="Arial" panose="020B0604020202020204" pitchFamily="34" charset="0"/>
              <a:buChar char="•"/>
            </a:pPr>
            <a:r>
              <a:rPr lang="el-GR" altLang="en-US" b="1" dirty="0">
                <a:latin typeface="+mn-lt"/>
              </a:rPr>
              <a:t>Πλανήτες</a:t>
            </a:r>
          </a:p>
          <a:p>
            <a:pPr lvl="1" algn="just" eaLnBrk="1" hangingPunct="1">
              <a:buFont typeface="Arial" panose="020B0604020202020204" pitchFamily="34" charset="0"/>
              <a:buChar char="•"/>
            </a:pPr>
            <a:r>
              <a:rPr lang="el-GR" altLang="en-US" b="1" dirty="0">
                <a:latin typeface="+mn-lt"/>
              </a:rPr>
              <a:t>Δορυφόροι πλανητών</a:t>
            </a:r>
          </a:p>
          <a:p>
            <a:pPr lvl="1" algn="just" eaLnBrk="1" hangingPunct="1">
              <a:buFont typeface="Arial" panose="020B0604020202020204" pitchFamily="34" charset="0"/>
              <a:buChar char="•"/>
            </a:pPr>
            <a:r>
              <a:rPr lang="el-GR" altLang="en-US" b="1" dirty="0">
                <a:latin typeface="+mn-lt"/>
              </a:rPr>
              <a:t>Αστεροειδείς </a:t>
            </a:r>
          </a:p>
          <a:p>
            <a:pPr lvl="1" algn="just" eaLnBrk="1" hangingPunct="1">
              <a:buFont typeface="Arial" panose="020B0604020202020204" pitchFamily="34" charset="0"/>
              <a:buChar char="•"/>
            </a:pPr>
            <a:r>
              <a:rPr lang="el-GR" altLang="en-US" b="1" dirty="0">
                <a:latin typeface="+mn-lt"/>
              </a:rPr>
              <a:t>Κομήτες</a:t>
            </a:r>
          </a:p>
          <a:p>
            <a:pPr lvl="1" algn="just" eaLnBrk="1" hangingPunct="1">
              <a:buFont typeface="Arial" panose="020B0604020202020204" pitchFamily="34" charset="0"/>
              <a:buChar char="•"/>
            </a:pPr>
            <a:r>
              <a:rPr lang="el-GR" altLang="en-US" b="1" dirty="0">
                <a:latin typeface="+mn-lt"/>
              </a:rPr>
              <a:t>Μετεωρίτες</a:t>
            </a:r>
          </a:p>
        </p:txBody>
      </p:sp>
      <p:sp>
        <p:nvSpPr>
          <p:cNvPr id="10" name="8 - Ορθογώνιο"/>
          <p:cNvSpPr>
            <a:spLocks noChangeArrowheads="1"/>
          </p:cNvSpPr>
          <p:nvPr/>
        </p:nvSpPr>
        <p:spPr bwMode="auto">
          <a:xfrm>
            <a:off x="6809035" y="4299815"/>
            <a:ext cx="472950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l-GR" altLang="en-US" b="1" dirty="0">
                <a:latin typeface="+mn-lt"/>
              </a:rPr>
              <a:t>Ηλικία</a:t>
            </a:r>
            <a:r>
              <a:rPr lang="el-GR" altLang="en-US" dirty="0">
                <a:latin typeface="+mn-lt"/>
              </a:rPr>
              <a:t> (Μέθοδοι ραδιοχρονολόγησης σε δείγματα μετεωριτών):</a:t>
            </a:r>
          </a:p>
          <a:p>
            <a:pPr algn="ctr" eaLnBrk="1" hangingPunct="1"/>
            <a:r>
              <a:rPr lang="el-GR" altLang="en-US" b="1" dirty="0">
                <a:latin typeface="+mn-lt"/>
              </a:rPr>
              <a:t>4.6 δισεκατομμύρια έτη </a:t>
            </a:r>
            <a:r>
              <a:rPr lang="el-GR" altLang="en-US" dirty="0">
                <a:latin typeface="+mn-lt"/>
              </a:rPr>
              <a:t>(όπως και η </a:t>
            </a:r>
            <a:r>
              <a:rPr lang="el-GR" altLang="en-US" dirty="0" smtClean="0">
                <a:latin typeface="+mn-lt"/>
              </a:rPr>
              <a:t>Γη)</a:t>
            </a:r>
            <a:endParaRPr lang="el-GR" altLang="en-US" dirty="0">
              <a:latin typeface="+mn-lt"/>
            </a:endParaRPr>
          </a:p>
        </p:txBody>
      </p:sp>
      <p:sp>
        <p:nvSpPr>
          <p:cNvPr id="2" name="Rectangle 1"/>
          <p:cNvSpPr/>
          <p:nvPr/>
        </p:nvSpPr>
        <p:spPr>
          <a:xfrm>
            <a:off x="993381" y="6038884"/>
            <a:ext cx="4611262" cy="369332"/>
          </a:xfrm>
          <a:prstGeom prst="rect">
            <a:avLst/>
          </a:prstGeom>
        </p:spPr>
        <p:txBody>
          <a:bodyPr wrap="none">
            <a:spAutoFit/>
          </a:bodyPr>
          <a:lstStyle/>
          <a:p>
            <a:r>
              <a:rPr lang="en-US" altLang="en-US" dirty="0"/>
              <a:t>NASA/JPL (photo montage and artist’s concept)</a:t>
            </a:r>
          </a:p>
        </p:txBody>
      </p:sp>
    </p:spTree>
    <p:extLst>
      <p:ext uri="{BB962C8B-B14F-4D97-AF65-F5344CB8AC3E}">
        <p14:creationId xmlns:p14="http://schemas.microsoft.com/office/powerpoint/2010/main" val="3764546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0" descr="Saturn dist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6334" y="1621973"/>
            <a:ext cx="1114425"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Saturn distant"/>
          <p:cNvPicPr>
            <a:picLocks noChangeAspect="1" noChangeArrowheads="1"/>
          </p:cNvPicPr>
          <p:nvPr/>
        </p:nvPicPr>
        <p:blipFill>
          <a:blip r:embed="rId3">
            <a:lum bright="54000" contrast="66000"/>
            <a:extLst>
              <a:ext uri="{28A0092B-C50C-407E-A947-70E740481C1C}">
                <a14:useLocalDpi xmlns:a14="http://schemas.microsoft.com/office/drawing/2010/main" val="0"/>
              </a:ext>
            </a:extLst>
          </a:blip>
          <a:srcRect/>
          <a:stretch>
            <a:fillRect/>
          </a:stretch>
        </p:blipFill>
        <p:spPr bwMode="auto">
          <a:xfrm>
            <a:off x="2640013" y="1271266"/>
            <a:ext cx="5207001" cy="486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716371" y="4431042"/>
            <a:ext cx="2084388" cy="467580"/>
          </a:xfrm>
          <a:prstGeom prst="rect">
            <a:avLst/>
          </a:prstGeom>
          <a:noFill/>
        </p:spPr>
        <p:txBody>
          <a:bodyPr lIns="82058" tIns="41029" rIns="82058" bIns="41029">
            <a:spAutoFit/>
          </a:bodyPr>
          <a:lstStyle/>
          <a:p>
            <a:pPr>
              <a:defRPr/>
            </a:pPr>
            <a:r>
              <a:rPr lang="el-GR" sz="2500" b="1" dirty="0">
                <a:solidFill>
                  <a:schemeClr val="bg1"/>
                </a:solidFill>
              </a:rPr>
              <a:t>ΚΡΟΝΟΣ</a:t>
            </a:r>
            <a:endParaRPr lang="en-US" sz="2500" b="1" dirty="0">
              <a:solidFill>
                <a:schemeClr val="bg1"/>
              </a:solidFill>
            </a:endParaRPr>
          </a:p>
        </p:txBody>
      </p:sp>
      <p:sp>
        <p:nvSpPr>
          <p:cNvPr id="7" name="TextBox 6"/>
          <p:cNvSpPr txBox="1"/>
          <p:nvPr/>
        </p:nvSpPr>
        <p:spPr>
          <a:xfrm>
            <a:off x="4392667" y="1872798"/>
            <a:ext cx="2084388" cy="467580"/>
          </a:xfrm>
          <a:prstGeom prst="rect">
            <a:avLst/>
          </a:prstGeom>
          <a:noFill/>
        </p:spPr>
        <p:txBody>
          <a:bodyPr lIns="82058" tIns="41029" rIns="82058" bIns="41029">
            <a:spAutoFit/>
          </a:bodyPr>
          <a:lstStyle/>
          <a:p>
            <a:pPr>
              <a:defRPr/>
            </a:pPr>
            <a:r>
              <a:rPr lang="el-GR" sz="2500" b="1" dirty="0">
                <a:solidFill>
                  <a:schemeClr val="bg1"/>
                </a:solidFill>
              </a:rPr>
              <a:t>Τιτάνας</a:t>
            </a:r>
            <a:endParaRPr lang="en-US" sz="2500" b="1" dirty="0">
              <a:solidFill>
                <a:schemeClr val="bg1"/>
              </a:solidFill>
            </a:endParaRPr>
          </a:p>
        </p:txBody>
      </p:sp>
      <p:sp>
        <p:nvSpPr>
          <p:cNvPr id="28679" name="Rectangle 8"/>
          <p:cNvSpPr>
            <a:spLocks noChangeArrowheads="1"/>
          </p:cNvSpPr>
          <p:nvPr/>
        </p:nvSpPr>
        <p:spPr bwMode="auto">
          <a:xfrm>
            <a:off x="7847014" y="1289602"/>
            <a:ext cx="5184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Wingdings 2" panose="05020102010507070707" pitchFamily="18" charset="2"/>
              <a:buNone/>
            </a:pPr>
            <a:r>
              <a:rPr lang="el-GR" altLang="en-US" sz="2000" b="1" i="1" dirty="0">
                <a:latin typeface="+mn-lt"/>
              </a:rPr>
              <a:t>Δύσκολο στην απευθείας παρατήρηση</a:t>
            </a:r>
          </a:p>
        </p:txBody>
      </p:sp>
      <p:sp>
        <p:nvSpPr>
          <p:cNvPr id="9" name="Title 3"/>
          <p:cNvSpPr>
            <a:spLocks noGrp="1"/>
          </p:cNvSpPr>
          <p:nvPr>
            <p:ph type="title"/>
          </p:nvPr>
        </p:nvSpPr>
        <p:spPr/>
        <p:txBody>
          <a:bodyPr/>
          <a:lstStyle/>
          <a:p>
            <a:r>
              <a:rPr lang="el-GR" dirty="0" smtClean="0"/>
              <a:t>Η ΓΗ ΚΑΙ ΤΟ ΗΛΙΑΚΟ ΜΑΣ ΣΥΣΤΗΜΑ</a:t>
            </a:r>
            <a:endParaRPr lang="en-US" dirty="0"/>
          </a:p>
        </p:txBody>
      </p:sp>
      <p:sp>
        <p:nvSpPr>
          <p:cNvPr id="2" name="Rectangle 1"/>
          <p:cNvSpPr/>
          <p:nvPr/>
        </p:nvSpPr>
        <p:spPr>
          <a:xfrm>
            <a:off x="7847014" y="5965564"/>
            <a:ext cx="3493264" cy="369332"/>
          </a:xfrm>
          <a:prstGeom prst="rect">
            <a:avLst/>
          </a:prstGeom>
        </p:spPr>
        <p:txBody>
          <a:bodyPr wrap="none">
            <a:spAutoFit/>
          </a:bodyPr>
          <a:lstStyle/>
          <a:p>
            <a:r>
              <a:rPr lang="en-US" altLang="en-US" dirty="0">
                <a:latin typeface="Times New Roman" panose="02020603050405020304" pitchFamily="18" charset="0"/>
              </a:rPr>
              <a:t>NASA/JPL/</a:t>
            </a:r>
            <a:r>
              <a:rPr lang="en-US" altLang="en-US" dirty="0" err="1">
                <a:latin typeface="Times New Roman" panose="02020603050405020304" pitchFamily="18" charset="0"/>
              </a:rPr>
              <a:t>SwRI</a:t>
            </a:r>
            <a:r>
              <a:rPr lang="en-US" altLang="en-US" dirty="0">
                <a:latin typeface="Times New Roman" panose="02020603050405020304" pitchFamily="18" charset="0"/>
              </a:rPr>
              <a:t> (Cassini mission)</a:t>
            </a:r>
          </a:p>
        </p:txBody>
      </p:sp>
    </p:spTree>
    <p:extLst>
      <p:ext uri="{BB962C8B-B14F-4D97-AF65-F5344CB8AC3E}">
        <p14:creationId xmlns:p14="http://schemas.microsoft.com/office/powerpoint/2010/main" val="4052363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descr="saturn"/>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758152" y="1320804"/>
            <a:ext cx="5307724" cy="5037134"/>
          </a:xfrm>
        </p:spPr>
      </p:pic>
      <p:sp>
        <p:nvSpPr>
          <p:cNvPr id="29699" name="3 - Ορθογώνιο"/>
          <p:cNvSpPr>
            <a:spLocks noChangeArrowheads="1"/>
          </p:cNvSpPr>
          <p:nvPr/>
        </p:nvSpPr>
        <p:spPr bwMode="auto">
          <a:xfrm>
            <a:off x="-2" y="1864700"/>
            <a:ext cx="675815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n-US" dirty="0">
                <a:latin typeface="+mn-lt"/>
              </a:rPr>
              <a:t>Οι έρευνες του </a:t>
            </a:r>
            <a:r>
              <a:rPr lang="el-GR" altLang="en-US" b="1" dirty="0" err="1">
                <a:latin typeface="+mn-lt"/>
              </a:rPr>
              <a:t>Κέπλερ</a:t>
            </a:r>
            <a:r>
              <a:rPr lang="el-GR" altLang="en-US" dirty="0">
                <a:latin typeface="+mn-lt"/>
              </a:rPr>
              <a:t> (1571-1630) έδειξαν ότι οι πλανήτες περιφέρονται γύρω από τον Ήλιο, διαγράφοντας ελλειπτικές τροχιές που βρίσκονται στο ίδιο σχεδόν επίπεδο και έχουν τη μία τους εστία στη θέση του Ήλιου. </a:t>
            </a:r>
          </a:p>
          <a:p>
            <a:pPr algn="just" eaLnBrk="1" hangingPunct="1"/>
            <a:endParaRPr lang="el-GR" altLang="en-US" dirty="0">
              <a:latin typeface="+mn-lt"/>
            </a:endParaRPr>
          </a:p>
        </p:txBody>
      </p:sp>
      <p:sp>
        <p:nvSpPr>
          <p:cNvPr id="29700" name="3 - Ορθογώνιο"/>
          <p:cNvSpPr>
            <a:spLocks noChangeArrowheads="1"/>
          </p:cNvSpPr>
          <p:nvPr/>
        </p:nvSpPr>
        <p:spPr bwMode="auto">
          <a:xfrm>
            <a:off x="-2" y="4159141"/>
            <a:ext cx="66595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n-US" dirty="0">
                <a:latin typeface="+mn-lt"/>
              </a:rPr>
              <a:t>Καθένας πλανήτης περιστρέφεται γύρω από τον άξονά του κατά την ίδια φορά κατά την οποία περιφέρεται γύρω από τον Ήλιο, </a:t>
            </a:r>
            <a:r>
              <a:rPr lang="el-GR" altLang="en-US" b="1" dirty="0">
                <a:latin typeface="+mn-lt"/>
              </a:rPr>
              <a:t>εκτός από την Αφροδίτη </a:t>
            </a:r>
            <a:r>
              <a:rPr lang="el-GR" altLang="en-US" dirty="0">
                <a:latin typeface="+mn-lt"/>
              </a:rPr>
              <a:t>και τον </a:t>
            </a:r>
            <a:r>
              <a:rPr lang="el-GR" altLang="en-US" b="1" dirty="0">
                <a:latin typeface="+mn-lt"/>
              </a:rPr>
              <a:t>Ουρανό</a:t>
            </a:r>
            <a:r>
              <a:rPr lang="el-GR" altLang="en-US" dirty="0">
                <a:latin typeface="+mn-lt"/>
              </a:rPr>
              <a:t> που περιστρέφονται με ανάστροφη φορά.</a:t>
            </a:r>
          </a:p>
        </p:txBody>
      </p:sp>
      <p:sp>
        <p:nvSpPr>
          <p:cNvPr id="6" name="Title 3"/>
          <p:cNvSpPr>
            <a:spLocks noGrp="1"/>
          </p:cNvSpPr>
          <p:nvPr>
            <p:ph type="title"/>
          </p:nvPr>
        </p:nvSpPr>
        <p:spPr/>
        <p:txBody>
          <a:bodyPr/>
          <a:lstStyle/>
          <a:p>
            <a:r>
              <a:rPr lang="el-GR" dirty="0" smtClean="0"/>
              <a:t>Η ΓΗ ΚΑΙ ΤΟ ΗΛΙΑΚΟ ΜΑΣ ΣΥΣΤΗΜΑ</a:t>
            </a:r>
            <a:endParaRPr lang="en-US" dirty="0"/>
          </a:p>
        </p:txBody>
      </p:sp>
    </p:spTree>
    <p:extLst>
      <p:ext uri="{BB962C8B-B14F-4D97-AF65-F5344CB8AC3E}">
        <p14:creationId xmlns:p14="http://schemas.microsoft.com/office/powerpoint/2010/main" val="12253815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115613" y="3781316"/>
            <a:ext cx="2333297" cy="612009"/>
          </a:xfrm>
          <a:prstGeom prst="rect">
            <a:avLst/>
          </a:prstGeom>
        </p:spPr>
        <p:txBody>
          <a:bodyPr/>
          <a:lstStyle/>
          <a:p>
            <a:pPr defTabSz="914608">
              <a:defRPr/>
            </a:pPr>
            <a:r>
              <a:rPr lang="en-US" dirty="0">
                <a:latin typeface="+mn-lt"/>
              </a:rPr>
              <a:t>Explorers</a:t>
            </a:r>
            <a:r>
              <a:rPr lang="en-US" dirty="0">
                <a:latin typeface="55 Helvetica Roman"/>
              </a:rPr>
              <a:t>’</a:t>
            </a:r>
            <a:r>
              <a:rPr lang="en-US" dirty="0">
                <a:latin typeface="+mn-lt"/>
              </a:rPr>
              <a:t> Guide to the Solar System</a:t>
            </a:r>
          </a:p>
        </p:txBody>
      </p:sp>
      <p:pic>
        <p:nvPicPr>
          <p:cNvPr id="30724" name="Picture 6" descr="See Explanation.&#10;Moving the cursor over the image will bring up an annotated version.&#10;Clicking on the image will bring up the highest resolution version&#10;available."/>
          <p:cNvPicPr>
            <a:picLocks noChangeAspect="1" noChangeArrowheads="1"/>
          </p:cNvPicPr>
          <p:nvPr/>
        </p:nvPicPr>
        <p:blipFill>
          <a:blip r:embed="rId3">
            <a:extLst>
              <a:ext uri="{28A0092B-C50C-407E-A947-70E740481C1C}">
                <a14:useLocalDpi xmlns:a14="http://schemas.microsoft.com/office/drawing/2010/main" val="0"/>
              </a:ext>
            </a:extLst>
          </a:blip>
          <a:srcRect l="4042" r="27536" b="28688"/>
          <a:stretch>
            <a:fillRect/>
          </a:stretch>
        </p:blipFill>
        <p:spPr bwMode="auto">
          <a:xfrm>
            <a:off x="2795752" y="0"/>
            <a:ext cx="909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p:nvPr/>
        </p:nvSpPr>
        <p:spPr>
          <a:xfrm>
            <a:off x="6604166" y="239714"/>
            <a:ext cx="2441575" cy="4376737"/>
          </a:xfrm>
          <a:custGeom>
            <a:avLst/>
            <a:gdLst>
              <a:gd name="connsiteX0" fmla="*/ 2441360 w 2441360"/>
              <a:gd name="connsiteY0" fmla="*/ 4376691 h 4376691"/>
              <a:gd name="connsiteX1" fmla="*/ 1500327 w 2441360"/>
              <a:gd name="connsiteY1" fmla="*/ 2130641 h 4376691"/>
              <a:gd name="connsiteX2" fmla="*/ 0 w 2441360"/>
              <a:gd name="connsiteY2" fmla="*/ 0 h 4376691"/>
            </a:gdLst>
            <a:ahLst/>
            <a:cxnLst>
              <a:cxn ang="0">
                <a:pos x="connsiteX0" y="connsiteY0"/>
              </a:cxn>
              <a:cxn ang="0">
                <a:pos x="connsiteX1" y="connsiteY1"/>
              </a:cxn>
              <a:cxn ang="0">
                <a:pos x="connsiteX2" y="connsiteY2"/>
              </a:cxn>
            </a:cxnLst>
            <a:rect l="l" t="t" r="r" b="b"/>
            <a:pathLst>
              <a:path w="2441360" h="4376691">
                <a:moveTo>
                  <a:pt x="2441360" y="4376691"/>
                </a:moveTo>
                <a:cubicBezTo>
                  <a:pt x="2174290" y="3618390"/>
                  <a:pt x="1907220" y="2860089"/>
                  <a:pt x="1500327" y="2130641"/>
                </a:cubicBezTo>
                <a:cubicBezTo>
                  <a:pt x="1093434" y="1401193"/>
                  <a:pt x="546717" y="700596"/>
                  <a:pt x="0" y="0"/>
                </a:cubicBezTo>
              </a:path>
            </a:pathLst>
          </a:cu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 name="Rectangle 1"/>
          <p:cNvSpPr/>
          <p:nvPr/>
        </p:nvSpPr>
        <p:spPr>
          <a:xfrm>
            <a:off x="1208768" y="6381981"/>
            <a:ext cx="1652440" cy="369332"/>
          </a:xfrm>
          <a:prstGeom prst="rect">
            <a:avLst/>
          </a:prstGeom>
        </p:spPr>
        <p:txBody>
          <a:bodyPr wrap="none">
            <a:spAutoFit/>
          </a:bodyPr>
          <a:lstStyle/>
          <a:p>
            <a:r>
              <a:rPr lang="en-US" altLang="en-US" dirty="0">
                <a:latin typeface="Times New Roman" panose="02020603050405020304" pitchFamily="18" charset="0"/>
              </a:rPr>
              <a:t>Michael Wilson</a:t>
            </a:r>
          </a:p>
        </p:txBody>
      </p:sp>
    </p:spTree>
    <p:extLst>
      <p:ext uri="{BB962C8B-B14F-4D97-AF65-F5344CB8AC3E}">
        <p14:creationId xmlns:p14="http://schemas.microsoft.com/office/powerpoint/2010/main" val="881327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439863"/>
            <a:ext cx="8229600" cy="3478212"/>
          </a:xfrm>
        </p:spPr>
        <p:txBody>
          <a:bodyPr rtlCol="0">
            <a:normAutofit fontScale="77500" lnSpcReduction="20000"/>
          </a:bodyPr>
          <a:lstStyle/>
          <a:p>
            <a:pPr fontAlgn="auto">
              <a:spcAft>
                <a:spcPts val="0"/>
              </a:spcAft>
              <a:buFont typeface="Arial" pitchFamily="34" charset="0"/>
              <a:buChar char="•"/>
              <a:defRPr/>
            </a:pPr>
            <a:r>
              <a:rPr lang="el-GR" dirty="0" smtClean="0"/>
              <a:t>Το παρόν εκπαιδευτικό υλικό έχει αναπτυχθεί στα πλαίσια του εκπαιδευτικού έργου του διδάσκοντα.</a:t>
            </a:r>
            <a:endParaRPr lang="en-US" dirty="0" smtClean="0"/>
          </a:p>
          <a:p>
            <a:pPr fontAlgn="auto">
              <a:spcAft>
                <a:spcPts val="0"/>
              </a:spcAft>
              <a:buFont typeface="Arial" pitchFamily="34" charset="0"/>
              <a:buChar char="•"/>
              <a:defRPr/>
            </a:pPr>
            <a:r>
              <a:rPr lang="el-GR" dirty="0" smtClean="0"/>
              <a:t>Το έργο «Ανοικτά Ακαδημαϊκά Μαθήματα στο Αριστοτέλειο Πανεπιστήμιο Θεσσαλονίκης» έχει χρηματοδοτήσει μόνο την αναδιαμόρφωση του εκπαιδευτικού υλικού. </a:t>
            </a:r>
          </a:p>
          <a:p>
            <a:pPr fontAlgn="auto">
              <a:spcAft>
                <a:spcPts val="0"/>
              </a:spcAft>
              <a:buFont typeface="Arial" pitchFamily="34" charset="0"/>
              <a:buChar char="•"/>
              <a:defRPr/>
            </a:pPr>
            <a:r>
              <a:rPr lang="el-GR"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n-US" dirty="0" smtClean="0"/>
          </a:p>
          <a:p>
            <a:pPr fontAlgn="auto">
              <a:spcAft>
                <a:spcPts val="0"/>
              </a:spcAft>
              <a:buFont typeface="Arial" pitchFamily="34" charset="0"/>
              <a:buChar char="•"/>
              <a:defRPr/>
            </a:pPr>
            <a:endParaRPr lang="el-GR" dirty="0" smtClean="0"/>
          </a:p>
        </p:txBody>
      </p:sp>
      <p:sp>
        <p:nvSpPr>
          <p:cNvPr id="18436" name="Title 1"/>
          <p:cNvSpPr>
            <a:spLocks noGrp="1"/>
          </p:cNvSpPr>
          <p:nvPr>
            <p:ph type="title"/>
          </p:nvPr>
        </p:nvSpPr>
        <p:spPr bwMode="auto">
          <a:noFill/>
          <a:ln>
            <a:miter lim="800000"/>
            <a:headEnd/>
            <a:tailEnd/>
          </a:ln>
        </p:spPr>
        <p:txBody>
          <a:bodyPr wrap="square" numCol="1" anchorCtr="0" compatLnSpc="1">
            <a:prstTxWarp prst="textNoShape">
              <a:avLst/>
            </a:prstTxWarp>
          </a:bodyPr>
          <a:lstStyle/>
          <a:p>
            <a:r>
              <a:rPr lang="el-GR" smtClean="0"/>
              <a:t>Χρηματοδότηση</a:t>
            </a:r>
          </a:p>
        </p:txBody>
      </p:sp>
      <p:sp>
        <p:nvSpPr>
          <p:cNvPr id="18435" name="Θέση αριθμού διαφάνειας 5"/>
          <p:cNvSpPr>
            <a:spLocks noGrp="1"/>
          </p:cNvSpPr>
          <p:nvPr>
            <p:ph type="sldNum"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8783AA-D93E-442E-AFC8-732163ADBBD0}" type="slidenum">
              <a:rPr lang="el-GR"/>
              <a:pPr fontAlgn="base">
                <a:spcBef>
                  <a:spcPct val="0"/>
                </a:spcBef>
                <a:spcAft>
                  <a:spcPct val="0"/>
                </a:spcAft>
              </a:pPr>
              <a:t>3</a:t>
            </a:fld>
            <a:endParaRPr lang="el-GR"/>
          </a:p>
        </p:txBody>
      </p:sp>
      <p:pic>
        <p:nvPicPr>
          <p:cNvPr id="18437" name="Picture 2" descr="Λογότυπο επιχειρησιακού προγράμματος εκπαίδευσης και δια βίου μάθησης&#10;"/>
          <p:cNvPicPr>
            <a:picLocks noChangeAspect="1" noChangeArrowheads="1"/>
          </p:cNvPicPr>
          <p:nvPr/>
        </p:nvPicPr>
        <p:blipFill>
          <a:blip r:embed="rId4" cstate="print"/>
          <a:srcRect/>
          <a:stretch>
            <a:fillRect/>
          </a:stretch>
        </p:blipFill>
        <p:spPr bwMode="auto">
          <a:xfrm>
            <a:off x="3336925" y="4918075"/>
            <a:ext cx="5518150" cy="13906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110374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Nineplanets46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38438" y="1018788"/>
            <a:ext cx="6510994" cy="4910526"/>
          </a:xfrm>
        </p:spPr>
      </p:pic>
      <p:sp>
        <p:nvSpPr>
          <p:cNvPr id="4" name="3 - Ορθογώνιο"/>
          <p:cNvSpPr/>
          <p:nvPr/>
        </p:nvSpPr>
        <p:spPr>
          <a:xfrm>
            <a:off x="1028863" y="293030"/>
            <a:ext cx="9644390" cy="646331"/>
          </a:xfrm>
          <a:prstGeom prst="rect">
            <a:avLst/>
          </a:prstGeom>
        </p:spPr>
        <p:txBody>
          <a:bodyPr wrap="square">
            <a:spAutoFit/>
          </a:bodyPr>
          <a:lstStyle/>
          <a:p>
            <a:pPr algn="just">
              <a:defRPr/>
            </a:pPr>
            <a:r>
              <a:rPr lang="el-GR" dirty="0"/>
              <a:t>Οι πλανήτες διακρίνονται στους </a:t>
            </a:r>
            <a:r>
              <a:rPr lang="el-GR" b="1" dirty="0"/>
              <a:t>εσωτερικούς ή γεώδεις </a:t>
            </a:r>
            <a:r>
              <a:rPr lang="el-GR" dirty="0"/>
              <a:t>που είναι </a:t>
            </a:r>
            <a:r>
              <a:rPr lang="el-GR" dirty="0" smtClean="0"/>
              <a:t>σχετικά </a:t>
            </a:r>
            <a:r>
              <a:rPr lang="el-GR" dirty="0"/>
              <a:t>μικροί :</a:t>
            </a:r>
          </a:p>
          <a:p>
            <a:pPr algn="just">
              <a:defRPr/>
            </a:pPr>
            <a:r>
              <a:rPr lang="el-GR" dirty="0"/>
              <a:t> </a:t>
            </a:r>
            <a:r>
              <a:rPr lang="el-GR" b="1" dirty="0">
                <a:uFill>
                  <a:solidFill>
                    <a:srgbClr val="A50021"/>
                  </a:solidFill>
                </a:uFill>
              </a:rPr>
              <a:t>Ερμής</a:t>
            </a:r>
            <a:r>
              <a:rPr lang="el-GR" b="1" dirty="0"/>
              <a:t> Αφροδίτη Γη Άρης</a:t>
            </a:r>
          </a:p>
        </p:txBody>
      </p:sp>
      <p:sp>
        <p:nvSpPr>
          <p:cNvPr id="31748" name="5 - Ορθογώνιο"/>
          <p:cNvSpPr>
            <a:spLocks noChangeArrowheads="1"/>
          </p:cNvSpPr>
          <p:nvPr/>
        </p:nvSpPr>
        <p:spPr bwMode="auto">
          <a:xfrm>
            <a:off x="2667000" y="5997576"/>
            <a:ext cx="800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dirty="0">
                <a:latin typeface="+mn-lt"/>
              </a:rPr>
              <a:t>Στους εξωτερικούς πλανήτες: Δίας  Κρόνο   Ουρανός  </a:t>
            </a:r>
            <a:r>
              <a:rPr lang="el-GR" altLang="en-US" dirty="0" err="1">
                <a:latin typeface="+mn-lt"/>
              </a:rPr>
              <a:t>Ποσειδώνας</a:t>
            </a:r>
            <a:r>
              <a:rPr lang="el-GR" altLang="en-US" dirty="0">
                <a:latin typeface="+mn-lt"/>
              </a:rPr>
              <a:t> </a:t>
            </a:r>
          </a:p>
          <a:p>
            <a:pPr eaLnBrk="1" hangingPunct="1"/>
            <a:r>
              <a:rPr lang="el-GR" altLang="en-US" dirty="0">
                <a:latin typeface="+mn-lt"/>
              </a:rPr>
              <a:t>οι οποίοι είναι σχετικά μεγάλοι.</a:t>
            </a:r>
          </a:p>
        </p:txBody>
      </p:sp>
      <p:cxnSp>
        <p:nvCxnSpPr>
          <p:cNvPr id="10" name="9 - Ευθύγραμμο βέλος σύνδεσης"/>
          <p:cNvCxnSpPr/>
          <p:nvPr/>
        </p:nvCxnSpPr>
        <p:spPr>
          <a:xfrm rot="16200000" flipV="1">
            <a:off x="5279558" y="4982451"/>
            <a:ext cx="1357313" cy="214312"/>
          </a:xfrm>
          <a:prstGeom prst="straightConnector1">
            <a:avLst/>
          </a:prstGeom>
          <a:ln>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11 - Ευθύγραμμο βέλος σύνδεσης"/>
          <p:cNvCxnSpPr/>
          <p:nvPr/>
        </p:nvCxnSpPr>
        <p:spPr>
          <a:xfrm rot="5400000" flipH="1" flipV="1">
            <a:off x="5779621" y="4376820"/>
            <a:ext cx="2286000" cy="285750"/>
          </a:xfrm>
          <a:prstGeom prst="straightConnector1">
            <a:avLst/>
          </a:prstGeom>
          <a:ln>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13 - Ευθύγραμμο βέλος σύνδεσης"/>
          <p:cNvCxnSpPr/>
          <p:nvPr/>
        </p:nvCxnSpPr>
        <p:spPr>
          <a:xfrm flipV="1">
            <a:off x="7632809" y="2312276"/>
            <a:ext cx="540871" cy="3685300"/>
          </a:xfrm>
          <a:prstGeom prst="straightConnector1">
            <a:avLst/>
          </a:prstGeom>
          <a:ln>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15 - Ευθύγραμμο βέλος σύνδεσης"/>
          <p:cNvCxnSpPr/>
          <p:nvPr/>
        </p:nvCxnSpPr>
        <p:spPr>
          <a:xfrm flipV="1">
            <a:off x="8454342" y="1942713"/>
            <a:ext cx="295026" cy="4083275"/>
          </a:xfrm>
          <a:prstGeom prst="straightConnector1">
            <a:avLst/>
          </a:prstGeom>
          <a:ln>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17 - Ευθύγραμμο βέλος σύνδεσης"/>
          <p:cNvCxnSpPr/>
          <p:nvPr/>
        </p:nvCxnSpPr>
        <p:spPr>
          <a:xfrm>
            <a:off x="2238376" y="1214439"/>
            <a:ext cx="500062" cy="432451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19 - Ευθύγραμμο βέλος σύνδεσης"/>
          <p:cNvCxnSpPr/>
          <p:nvPr/>
        </p:nvCxnSpPr>
        <p:spPr>
          <a:xfrm>
            <a:off x="3095625" y="1214438"/>
            <a:ext cx="500062" cy="37147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21 - Ευθύγραμμο βέλος σύνδεσης"/>
          <p:cNvCxnSpPr/>
          <p:nvPr/>
        </p:nvCxnSpPr>
        <p:spPr>
          <a:xfrm flipH="1">
            <a:off x="4095750" y="1143000"/>
            <a:ext cx="1" cy="35718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24 - Ευθύγραμμο βέλος σύνδεσης"/>
          <p:cNvCxnSpPr/>
          <p:nvPr/>
        </p:nvCxnSpPr>
        <p:spPr>
          <a:xfrm>
            <a:off x="4667250" y="1214438"/>
            <a:ext cx="35719" cy="30003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5730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Sun from Rosalie recropped"/>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093076" y="1393332"/>
            <a:ext cx="5702300" cy="4918075"/>
          </a:xfrm>
        </p:spPr>
      </p:pic>
      <p:sp>
        <p:nvSpPr>
          <p:cNvPr id="5" name="TextBox 4"/>
          <p:cNvSpPr txBox="1"/>
          <p:nvPr/>
        </p:nvSpPr>
        <p:spPr>
          <a:xfrm>
            <a:off x="1282975" y="1455848"/>
            <a:ext cx="1508331" cy="575302"/>
          </a:xfrm>
          <a:prstGeom prst="rect">
            <a:avLst/>
          </a:prstGeom>
          <a:noFill/>
        </p:spPr>
        <p:txBody>
          <a:bodyPr wrap="square" lIns="82058" tIns="41029" rIns="82058" bIns="41029">
            <a:spAutoFit/>
          </a:bodyPr>
          <a:lstStyle/>
          <a:p>
            <a:pPr>
              <a:defRPr/>
            </a:pPr>
            <a:r>
              <a:rPr lang="el-GR" sz="3200" b="1" dirty="0"/>
              <a:t>ΗΛΙΟΣ</a:t>
            </a:r>
            <a:endParaRPr lang="en-US" sz="3200" b="1" dirty="0"/>
          </a:p>
        </p:txBody>
      </p:sp>
      <p:sp>
        <p:nvSpPr>
          <p:cNvPr id="32772" name="Rectangle 5"/>
          <p:cNvSpPr>
            <a:spLocks noChangeArrowheads="1"/>
          </p:cNvSpPr>
          <p:nvPr/>
        </p:nvSpPr>
        <p:spPr bwMode="auto">
          <a:xfrm>
            <a:off x="6795376" y="3852369"/>
            <a:ext cx="5192332" cy="1323439"/>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n-US" sz="2000" b="1" dirty="0">
                <a:latin typeface="+mn-lt"/>
              </a:rPr>
              <a:t>Ένα άστρο του Γαλαξία μας, που περιλαμβάνει, πιθανώς, περισσότερα από 10</a:t>
            </a:r>
            <a:r>
              <a:rPr lang="el-GR" altLang="en-US" sz="2000" b="1" baseline="30000" dirty="0">
                <a:latin typeface="+mn-lt"/>
              </a:rPr>
              <a:t>11 </a:t>
            </a:r>
            <a:r>
              <a:rPr lang="el-GR" altLang="en-US" sz="2000" b="1" dirty="0">
                <a:latin typeface="+mn-lt"/>
              </a:rPr>
              <a:t>άστρα και έχει διάμετρο 70000 έτη φωτός (1 έτος φωτός:10</a:t>
            </a:r>
            <a:r>
              <a:rPr lang="el-GR" altLang="en-US" sz="2000" b="1" baseline="30000" dirty="0">
                <a:latin typeface="+mn-lt"/>
              </a:rPr>
              <a:t>13</a:t>
            </a:r>
            <a:r>
              <a:rPr lang="el-GR" altLang="en-US" sz="2000" b="1" dirty="0">
                <a:latin typeface="+mn-lt"/>
              </a:rPr>
              <a:t> </a:t>
            </a:r>
            <a:r>
              <a:rPr lang="en-US" altLang="en-US" sz="2000" b="1" dirty="0">
                <a:latin typeface="+mn-lt"/>
              </a:rPr>
              <a:t>km)</a:t>
            </a:r>
          </a:p>
        </p:txBody>
      </p:sp>
      <p:sp>
        <p:nvSpPr>
          <p:cNvPr id="6" name="Title 3"/>
          <p:cNvSpPr>
            <a:spLocks noGrp="1"/>
          </p:cNvSpPr>
          <p:nvPr>
            <p:ph type="title"/>
          </p:nvPr>
        </p:nvSpPr>
        <p:spPr/>
        <p:txBody>
          <a:bodyPr/>
          <a:lstStyle/>
          <a:p>
            <a:r>
              <a:rPr lang="el-GR" dirty="0" smtClean="0"/>
              <a:t>Η ΓΗ ΚΑΙ ΤΟ ΗΛΙΑΚΟ ΜΑΣ ΣΥΣΤΗΜΑ</a:t>
            </a:r>
            <a:endParaRPr lang="en-US" dirty="0"/>
          </a:p>
        </p:txBody>
      </p:sp>
      <p:sp>
        <p:nvSpPr>
          <p:cNvPr id="2" name="Rectangle 1"/>
          <p:cNvSpPr/>
          <p:nvPr/>
        </p:nvSpPr>
        <p:spPr>
          <a:xfrm>
            <a:off x="6795376" y="6014428"/>
            <a:ext cx="2062616" cy="369332"/>
          </a:xfrm>
          <a:prstGeom prst="rect">
            <a:avLst/>
          </a:prstGeom>
        </p:spPr>
        <p:txBody>
          <a:bodyPr wrap="none">
            <a:spAutoFit/>
          </a:bodyPr>
          <a:lstStyle/>
          <a:p>
            <a:r>
              <a:rPr lang="en-US" altLang="en-US" dirty="0"/>
              <a:t>SOHO (ESA &amp; NASA)</a:t>
            </a:r>
          </a:p>
        </p:txBody>
      </p:sp>
    </p:spTree>
    <p:extLst>
      <p:ext uri="{BB962C8B-B14F-4D97-AF65-F5344CB8AC3E}">
        <p14:creationId xmlns:p14="http://schemas.microsoft.com/office/powerpoint/2010/main" val="20137368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unspot Loo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340" y="1376855"/>
            <a:ext cx="6021312" cy="480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2" name="Picture 4" descr="Coronal Loo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5007" y="1468546"/>
            <a:ext cx="5918645" cy="485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350507" y="1468546"/>
            <a:ext cx="1714500" cy="569913"/>
          </a:xfrm>
          <a:prstGeom prst="rect">
            <a:avLst/>
          </a:prstGeom>
          <a:noFill/>
        </p:spPr>
        <p:txBody>
          <a:bodyPr lIns="82058" tIns="41029" rIns="82058" bIns="41029">
            <a:spAutoFit/>
          </a:bodyPr>
          <a:lstStyle/>
          <a:p>
            <a:pPr>
              <a:defRPr/>
            </a:pPr>
            <a:r>
              <a:rPr lang="el-GR" sz="3200" b="1" dirty="0"/>
              <a:t>ΗΛΙΟΣ</a:t>
            </a:r>
            <a:endParaRPr lang="en-US" sz="3200" b="1" dirty="0"/>
          </a:p>
        </p:txBody>
      </p:sp>
      <p:sp>
        <p:nvSpPr>
          <p:cNvPr id="6" name="Title 3"/>
          <p:cNvSpPr>
            <a:spLocks noGrp="1"/>
          </p:cNvSpPr>
          <p:nvPr>
            <p:ph type="title"/>
          </p:nvPr>
        </p:nvSpPr>
        <p:spPr/>
        <p:txBody>
          <a:bodyPr/>
          <a:lstStyle/>
          <a:p>
            <a:r>
              <a:rPr lang="el-GR" dirty="0" smtClean="0"/>
              <a:t>Η ΓΗ ΚΑΙ ΤΟ ΗΛΙΑΚΟ ΜΑΣ ΣΥΣΤΗΜΑ</a:t>
            </a:r>
            <a:endParaRPr lang="en-US" dirty="0"/>
          </a:p>
        </p:txBody>
      </p:sp>
      <p:sp>
        <p:nvSpPr>
          <p:cNvPr id="2" name="Rectangle 1"/>
          <p:cNvSpPr/>
          <p:nvPr/>
        </p:nvSpPr>
        <p:spPr>
          <a:xfrm>
            <a:off x="8983652" y="5953806"/>
            <a:ext cx="2062616" cy="369332"/>
          </a:xfrm>
          <a:prstGeom prst="rect">
            <a:avLst/>
          </a:prstGeom>
        </p:spPr>
        <p:txBody>
          <a:bodyPr wrap="none">
            <a:spAutoFit/>
          </a:bodyPr>
          <a:lstStyle/>
          <a:p>
            <a:r>
              <a:rPr lang="en-US" altLang="en-US" dirty="0"/>
              <a:t>SOHO (ESA &amp; NASA)</a:t>
            </a:r>
          </a:p>
        </p:txBody>
      </p:sp>
    </p:spTree>
    <p:extLst>
      <p:ext uri="{BB962C8B-B14F-4D97-AF65-F5344CB8AC3E}">
        <p14:creationId xmlns:p14="http://schemas.microsoft.com/office/powerpoint/2010/main" val="3892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5892"/>
                                        </p:tgtEl>
                                        <p:attrNameLst>
                                          <p:attrName>style.visibility</p:attrName>
                                        </p:attrNameLst>
                                      </p:cBhvr>
                                      <p:to>
                                        <p:strVal val="visible"/>
                                      </p:to>
                                    </p:set>
                                    <p:animEffect transition="in" filter="fade">
                                      <p:cBhvr>
                                        <p:cTn id="7" dur="500"/>
                                        <p:tgtEl>
                                          <p:spTgt spid="165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auroraaustralis-brows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5776" y="788988"/>
            <a:ext cx="8791575"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774825" y="188914"/>
            <a:ext cx="2636838" cy="574675"/>
          </a:xfrm>
          <a:prstGeom prst="rect">
            <a:avLst/>
          </a:prstGeom>
          <a:noFill/>
        </p:spPr>
        <p:txBody>
          <a:bodyPr lIns="82058" tIns="41029" rIns="82058" bIns="41029">
            <a:spAutoFit/>
          </a:bodyPr>
          <a:lstStyle/>
          <a:p>
            <a:pPr>
              <a:defRPr/>
            </a:pPr>
            <a:r>
              <a:rPr lang="el-GR" sz="3200" b="1" dirty="0"/>
              <a:t>ΒΟΡΕΙΟ ΣΕΛΑΣ</a:t>
            </a:r>
            <a:endParaRPr lang="en-US" sz="3200" b="1" dirty="0"/>
          </a:p>
        </p:txBody>
      </p:sp>
      <p:sp>
        <p:nvSpPr>
          <p:cNvPr id="2" name="Rectangle 1"/>
          <p:cNvSpPr/>
          <p:nvPr/>
        </p:nvSpPr>
        <p:spPr>
          <a:xfrm>
            <a:off x="9516043" y="6438383"/>
            <a:ext cx="2062616" cy="369332"/>
          </a:xfrm>
          <a:prstGeom prst="rect">
            <a:avLst/>
          </a:prstGeom>
        </p:spPr>
        <p:txBody>
          <a:bodyPr wrap="none">
            <a:spAutoFit/>
          </a:bodyPr>
          <a:lstStyle/>
          <a:p>
            <a:r>
              <a:rPr lang="en-US" altLang="en-US" dirty="0"/>
              <a:t>SOHO (ESA &amp; NASA)</a:t>
            </a:r>
          </a:p>
        </p:txBody>
      </p:sp>
    </p:spTree>
    <p:extLst>
      <p:ext uri="{BB962C8B-B14F-4D97-AF65-F5344CB8AC3E}">
        <p14:creationId xmlns:p14="http://schemas.microsoft.com/office/powerpoint/2010/main" val="37479470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8" descr="Terrestrial Planet Siz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62125"/>
            <a:ext cx="9144000"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524000" y="4394201"/>
            <a:ext cx="2084388" cy="569913"/>
          </a:xfrm>
          <a:prstGeom prst="rect">
            <a:avLst/>
          </a:prstGeom>
          <a:noFill/>
        </p:spPr>
        <p:txBody>
          <a:bodyPr lIns="82058" tIns="41029" rIns="82058" bIns="41029">
            <a:spAutoFit/>
          </a:bodyPr>
          <a:lstStyle/>
          <a:p>
            <a:pPr>
              <a:defRPr/>
            </a:pPr>
            <a:r>
              <a:rPr lang="el-GR" sz="3200" b="1" dirty="0">
                <a:solidFill>
                  <a:schemeClr val="tx2">
                    <a:lumMod val="40000"/>
                    <a:lumOff val="60000"/>
                  </a:schemeClr>
                </a:solidFill>
                <a:latin typeface="+mj-lt"/>
              </a:rPr>
              <a:t>ΕΡΜΗΣ</a:t>
            </a:r>
            <a:endParaRPr lang="en-US" sz="3200" b="1" dirty="0">
              <a:solidFill>
                <a:schemeClr val="tx2">
                  <a:lumMod val="40000"/>
                  <a:lumOff val="60000"/>
                </a:schemeClr>
              </a:solidFill>
              <a:latin typeface="+mj-lt"/>
            </a:endParaRPr>
          </a:p>
        </p:txBody>
      </p:sp>
      <p:sp>
        <p:nvSpPr>
          <p:cNvPr id="8" name="TextBox 7"/>
          <p:cNvSpPr txBox="1"/>
          <p:nvPr/>
        </p:nvSpPr>
        <p:spPr>
          <a:xfrm>
            <a:off x="3248025" y="1809751"/>
            <a:ext cx="2508250" cy="569913"/>
          </a:xfrm>
          <a:prstGeom prst="rect">
            <a:avLst/>
          </a:prstGeom>
          <a:noFill/>
        </p:spPr>
        <p:txBody>
          <a:bodyPr lIns="82058" tIns="41029" rIns="82058" bIns="41029">
            <a:spAutoFit/>
          </a:bodyPr>
          <a:lstStyle/>
          <a:p>
            <a:pPr>
              <a:defRPr/>
            </a:pPr>
            <a:r>
              <a:rPr lang="el-GR" sz="3200" b="1" dirty="0">
                <a:solidFill>
                  <a:schemeClr val="tx2">
                    <a:lumMod val="40000"/>
                    <a:lumOff val="60000"/>
                  </a:schemeClr>
                </a:solidFill>
                <a:latin typeface="+mj-lt"/>
              </a:rPr>
              <a:t>ΑΦΡΟΔΙΤΗ</a:t>
            </a:r>
            <a:endParaRPr lang="en-US" sz="3200" b="1" dirty="0">
              <a:solidFill>
                <a:schemeClr val="tx2">
                  <a:lumMod val="40000"/>
                  <a:lumOff val="60000"/>
                </a:schemeClr>
              </a:solidFill>
              <a:latin typeface="+mj-lt"/>
            </a:endParaRPr>
          </a:p>
        </p:txBody>
      </p:sp>
      <p:sp>
        <p:nvSpPr>
          <p:cNvPr id="9" name="TextBox 8"/>
          <p:cNvSpPr txBox="1"/>
          <p:nvPr/>
        </p:nvSpPr>
        <p:spPr>
          <a:xfrm>
            <a:off x="6954838" y="5084763"/>
            <a:ext cx="989012" cy="569912"/>
          </a:xfrm>
          <a:prstGeom prst="rect">
            <a:avLst/>
          </a:prstGeom>
          <a:noFill/>
        </p:spPr>
        <p:txBody>
          <a:bodyPr lIns="82058" tIns="41029" rIns="82058" bIns="41029">
            <a:spAutoFit/>
          </a:bodyPr>
          <a:lstStyle/>
          <a:p>
            <a:pPr>
              <a:defRPr/>
            </a:pPr>
            <a:r>
              <a:rPr lang="el-GR" sz="3200" b="1" dirty="0">
                <a:solidFill>
                  <a:schemeClr val="tx2">
                    <a:lumMod val="40000"/>
                    <a:lumOff val="60000"/>
                  </a:schemeClr>
                </a:solidFill>
                <a:latin typeface="+mj-lt"/>
              </a:rPr>
              <a:t>ΓΗ</a:t>
            </a:r>
            <a:endParaRPr lang="en-US" sz="3200" b="1" dirty="0">
              <a:solidFill>
                <a:schemeClr val="tx2">
                  <a:lumMod val="40000"/>
                  <a:lumOff val="60000"/>
                </a:schemeClr>
              </a:solidFill>
              <a:latin typeface="+mj-lt"/>
            </a:endParaRPr>
          </a:p>
        </p:txBody>
      </p:sp>
      <p:sp>
        <p:nvSpPr>
          <p:cNvPr id="10" name="TextBox 9"/>
          <p:cNvSpPr txBox="1"/>
          <p:nvPr/>
        </p:nvSpPr>
        <p:spPr>
          <a:xfrm>
            <a:off x="9126538" y="2425700"/>
            <a:ext cx="1541462" cy="571500"/>
          </a:xfrm>
          <a:prstGeom prst="rect">
            <a:avLst/>
          </a:prstGeom>
          <a:noFill/>
        </p:spPr>
        <p:txBody>
          <a:bodyPr lIns="82058" tIns="41029" rIns="82058" bIns="41029">
            <a:spAutoFit/>
          </a:bodyPr>
          <a:lstStyle/>
          <a:p>
            <a:pPr>
              <a:defRPr/>
            </a:pPr>
            <a:r>
              <a:rPr lang="el-GR" sz="3200" b="1" dirty="0">
                <a:solidFill>
                  <a:schemeClr val="tx2">
                    <a:lumMod val="40000"/>
                    <a:lumOff val="60000"/>
                  </a:schemeClr>
                </a:solidFill>
                <a:latin typeface="+mj-lt"/>
              </a:rPr>
              <a:t>ΑΡΗΣ</a:t>
            </a:r>
            <a:endParaRPr lang="en-US" sz="3200" b="1" dirty="0">
              <a:solidFill>
                <a:schemeClr val="tx2">
                  <a:lumMod val="40000"/>
                  <a:lumOff val="60000"/>
                </a:schemeClr>
              </a:solidFill>
              <a:latin typeface="+mj-lt"/>
            </a:endParaRPr>
          </a:p>
        </p:txBody>
      </p:sp>
      <p:sp>
        <p:nvSpPr>
          <p:cNvPr id="2" name="Title 1"/>
          <p:cNvSpPr>
            <a:spLocks noGrp="1"/>
          </p:cNvSpPr>
          <p:nvPr>
            <p:ph type="title"/>
          </p:nvPr>
        </p:nvSpPr>
        <p:spPr/>
        <p:txBody>
          <a:bodyPr/>
          <a:lstStyle/>
          <a:p>
            <a:r>
              <a:rPr lang="el-GR" dirty="0" smtClean="0"/>
              <a:t>ΓΗΙΝΟΙ ή ΓΕΩΔΕΙΣ ΠΛΑΝΗΤΕΣ</a:t>
            </a:r>
            <a:endParaRPr lang="en-US" dirty="0"/>
          </a:p>
        </p:txBody>
      </p:sp>
      <p:sp>
        <p:nvSpPr>
          <p:cNvPr id="3" name="Rectangle 2"/>
          <p:cNvSpPr/>
          <p:nvPr/>
        </p:nvSpPr>
        <p:spPr>
          <a:xfrm>
            <a:off x="10128156" y="5654675"/>
            <a:ext cx="1454244" cy="369332"/>
          </a:xfrm>
          <a:prstGeom prst="rect">
            <a:avLst/>
          </a:prstGeom>
        </p:spPr>
        <p:txBody>
          <a:bodyPr wrap="none">
            <a:spAutoFit/>
          </a:bodyPr>
          <a:lstStyle/>
          <a:p>
            <a:r>
              <a:rPr lang="en-US" altLang="en-US" dirty="0">
                <a:latin typeface="Times New Roman" panose="02020603050405020304" pitchFamily="18" charset="0"/>
              </a:rPr>
              <a:t>NASA/</a:t>
            </a:r>
            <a:r>
              <a:rPr lang="en-US" altLang="en-US" dirty="0" err="1">
                <a:latin typeface="Times New Roman" panose="02020603050405020304" pitchFamily="18" charset="0"/>
              </a:rPr>
              <a:t>STScI</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719598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descr="Mercury's Subtle Colors"/>
          <p:cNvPicPr>
            <a:picLocks noChangeAspect="1" noChangeArrowheads="1"/>
          </p:cNvPicPr>
          <p:nvPr/>
        </p:nvPicPr>
        <p:blipFill>
          <a:blip r:embed="rId3">
            <a:extLst>
              <a:ext uri="{28A0092B-C50C-407E-A947-70E740481C1C}">
                <a14:useLocalDpi xmlns:a14="http://schemas.microsoft.com/office/drawing/2010/main" val="0"/>
              </a:ext>
            </a:extLst>
          </a:blip>
          <a:srcRect l="24535" t="7281" r="21500" b="4820"/>
          <a:stretch>
            <a:fillRect/>
          </a:stretch>
        </p:blipFill>
        <p:spPr bwMode="auto">
          <a:xfrm>
            <a:off x="7628209" y="1277596"/>
            <a:ext cx="4448177" cy="474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446849" y="5504841"/>
            <a:ext cx="1457325" cy="467580"/>
          </a:xfrm>
          <a:prstGeom prst="rect">
            <a:avLst/>
          </a:prstGeom>
          <a:noFill/>
        </p:spPr>
        <p:txBody>
          <a:bodyPr lIns="82058" tIns="41029" rIns="82058" bIns="41029">
            <a:spAutoFit/>
          </a:bodyPr>
          <a:lstStyle/>
          <a:p>
            <a:pPr>
              <a:defRPr/>
            </a:pPr>
            <a:r>
              <a:rPr lang="el-GR" sz="2500" b="1" dirty="0"/>
              <a:t>ΕΡΜΗΣ</a:t>
            </a:r>
            <a:endParaRPr lang="en-US" sz="2500" b="1" dirty="0"/>
          </a:p>
        </p:txBody>
      </p:sp>
      <p:sp>
        <p:nvSpPr>
          <p:cNvPr id="39940" name="7 - Ορθογώνιο"/>
          <p:cNvSpPr>
            <a:spLocks noChangeArrowheads="1"/>
          </p:cNvSpPr>
          <p:nvPr/>
        </p:nvSpPr>
        <p:spPr bwMode="auto">
          <a:xfrm>
            <a:off x="294290" y="2081048"/>
            <a:ext cx="698937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lvl="1" algn="just" eaLnBrk="1" hangingPunct="1">
              <a:buFont typeface="Arial" panose="020B0604020202020204" pitchFamily="34" charset="0"/>
              <a:buChar char="•"/>
            </a:pPr>
            <a:r>
              <a:rPr lang="el-GR" altLang="en-US" b="1" dirty="0">
                <a:latin typeface="+mn-lt"/>
              </a:rPr>
              <a:t>Ο μικρότερος πλανήτης του Ηλιακού συστήματος (μικρότερος σε όγκο από το Γανυμήδη και τον Τιτάνα) 0.38</a:t>
            </a:r>
            <a:r>
              <a:rPr lang="en-US" altLang="en-US" b="1" dirty="0">
                <a:latin typeface="+mn-lt"/>
              </a:rPr>
              <a:t>R</a:t>
            </a:r>
            <a:r>
              <a:rPr lang="en-US" altLang="en-US" b="1" baseline="-25000" dirty="0">
                <a:latin typeface="+mn-lt"/>
              </a:rPr>
              <a:t>E</a:t>
            </a:r>
            <a:endParaRPr lang="el-GR" altLang="en-US" b="1" dirty="0">
              <a:latin typeface="+mn-lt"/>
            </a:endParaRPr>
          </a:p>
          <a:p>
            <a:pPr marL="0" lvl="1" algn="just" eaLnBrk="1" hangingPunct="1">
              <a:buFont typeface="Arial" panose="020B0604020202020204" pitchFamily="34" charset="0"/>
              <a:buChar char="•"/>
            </a:pPr>
            <a:r>
              <a:rPr lang="el-GR" altLang="en-US" b="1" dirty="0">
                <a:latin typeface="+mn-lt"/>
              </a:rPr>
              <a:t>Κυρίως μεταλλικός πυρήνας </a:t>
            </a:r>
            <a:r>
              <a:rPr lang="en-US" altLang="en-US" b="1" dirty="0">
                <a:latin typeface="+mn-lt"/>
              </a:rPr>
              <a:t>(70-80%),</a:t>
            </a:r>
            <a:r>
              <a:rPr lang="el-GR" altLang="en-US" b="1" dirty="0">
                <a:latin typeface="+mn-lt"/>
              </a:rPr>
              <a:t> μάλλον σε υγρή κατάσταση</a:t>
            </a:r>
          </a:p>
          <a:p>
            <a:pPr marL="0" lvl="1" algn="just" eaLnBrk="1" hangingPunct="1">
              <a:buFont typeface="Arial" panose="020B0604020202020204" pitchFamily="34" charset="0"/>
              <a:buChar char="•"/>
            </a:pPr>
            <a:r>
              <a:rPr lang="el-GR" altLang="en-US" b="1" dirty="0">
                <a:latin typeface="+mn-lt"/>
              </a:rPr>
              <a:t>Πυριτικός μανδύας (~700</a:t>
            </a:r>
            <a:r>
              <a:rPr lang="en-US" altLang="en-US" b="1" dirty="0">
                <a:latin typeface="+mn-lt"/>
              </a:rPr>
              <a:t>km)</a:t>
            </a:r>
            <a:endParaRPr lang="el-GR" altLang="en-US" b="1" dirty="0">
              <a:latin typeface="+mn-lt"/>
            </a:endParaRPr>
          </a:p>
          <a:p>
            <a:pPr marL="0" lvl="1" algn="just" eaLnBrk="1" hangingPunct="1">
              <a:buFont typeface="Arial" panose="020B0604020202020204" pitchFamily="34" charset="0"/>
              <a:buChar char="•"/>
            </a:pPr>
            <a:r>
              <a:rPr lang="el-GR" altLang="en-US" b="1" dirty="0">
                <a:latin typeface="+mn-lt"/>
              </a:rPr>
              <a:t>Φλοιός ~100-300</a:t>
            </a:r>
            <a:r>
              <a:rPr lang="en-US" altLang="en-US" b="1" dirty="0">
                <a:latin typeface="+mn-lt"/>
              </a:rPr>
              <a:t>km</a:t>
            </a:r>
            <a:endParaRPr lang="el-GR" altLang="en-US" b="1" dirty="0">
              <a:latin typeface="+mn-lt"/>
            </a:endParaRPr>
          </a:p>
          <a:p>
            <a:pPr marL="0" lvl="1" algn="just" eaLnBrk="1" hangingPunct="1">
              <a:buFont typeface="Arial" panose="020B0604020202020204" pitchFamily="34" charset="0"/>
              <a:buChar char="•"/>
            </a:pPr>
            <a:r>
              <a:rPr lang="el-GR" altLang="en-US" b="1" dirty="0">
                <a:latin typeface="+mn-lt"/>
              </a:rPr>
              <a:t>Παρόμοια μέση πυκνότητα με τη Γη</a:t>
            </a:r>
          </a:p>
          <a:p>
            <a:pPr marL="0" lvl="1" algn="just" eaLnBrk="1" hangingPunct="1">
              <a:buFont typeface="Arial" panose="020B0604020202020204" pitchFamily="34" charset="0"/>
              <a:buChar char="•"/>
            </a:pPr>
            <a:r>
              <a:rPr lang="el-GR" altLang="en-US" b="1" dirty="0" err="1">
                <a:latin typeface="+mn-lt"/>
              </a:rPr>
              <a:t>Άσθενές</a:t>
            </a:r>
            <a:r>
              <a:rPr lang="el-GR" altLang="en-US" b="1" dirty="0">
                <a:latin typeface="+mn-lt"/>
              </a:rPr>
              <a:t> μαγνητικό πεδίο (~1% Γης)</a:t>
            </a:r>
          </a:p>
          <a:p>
            <a:pPr marL="0" lvl="1" algn="just" eaLnBrk="1" hangingPunct="1">
              <a:buFont typeface="Arial" panose="020B0604020202020204" pitchFamily="34" charset="0"/>
              <a:buChar char="•"/>
            </a:pPr>
            <a:r>
              <a:rPr lang="el-GR" altLang="en-US" b="1" dirty="0">
                <a:latin typeface="+mn-lt"/>
              </a:rPr>
              <a:t>Χωρίς δορυφόρους</a:t>
            </a:r>
          </a:p>
        </p:txBody>
      </p:sp>
      <p:sp>
        <p:nvSpPr>
          <p:cNvPr id="6" name="Title 1"/>
          <p:cNvSpPr>
            <a:spLocks noGrp="1"/>
          </p:cNvSpPr>
          <p:nvPr>
            <p:ph type="title"/>
          </p:nvPr>
        </p:nvSpPr>
        <p:spPr/>
        <p:txBody>
          <a:bodyPr/>
          <a:lstStyle/>
          <a:p>
            <a:r>
              <a:rPr lang="el-GR" dirty="0" smtClean="0"/>
              <a:t>ΓΗΙΝΟΙ ή ΓΕΩΔΕΙΣ ΠΛΑΝΗΤΕΣ</a:t>
            </a:r>
            <a:endParaRPr lang="en-US" dirty="0"/>
          </a:p>
        </p:txBody>
      </p:sp>
      <p:sp>
        <p:nvSpPr>
          <p:cNvPr id="2" name="Rectangle 1"/>
          <p:cNvSpPr/>
          <p:nvPr/>
        </p:nvSpPr>
        <p:spPr>
          <a:xfrm>
            <a:off x="10496690" y="6020238"/>
            <a:ext cx="1454244" cy="369332"/>
          </a:xfrm>
          <a:prstGeom prst="rect">
            <a:avLst/>
          </a:prstGeom>
        </p:spPr>
        <p:txBody>
          <a:bodyPr wrap="none">
            <a:spAutoFit/>
          </a:bodyPr>
          <a:lstStyle/>
          <a:p>
            <a:r>
              <a:rPr lang="en-US" altLang="en-US" dirty="0">
                <a:latin typeface="Times New Roman" panose="02020603050405020304" pitchFamily="18" charset="0"/>
              </a:rPr>
              <a:t>NASA/</a:t>
            </a:r>
            <a:r>
              <a:rPr lang="en-US" altLang="en-US" dirty="0" err="1">
                <a:latin typeface="Times New Roman" panose="02020603050405020304" pitchFamily="18" charset="0"/>
              </a:rPr>
              <a:t>STScI</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46768181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77059" y="1611137"/>
            <a:ext cx="2084387" cy="571500"/>
          </a:xfrm>
          <a:prstGeom prst="rect">
            <a:avLst/>
          </a:prstGeom>
          <a:noFill/>
        </p:spPr>
        <p:txBody>
          <a:bodyPr lIns="82058" tIns="41029" rIns="82058" bIns="41029">
            <a:spAutoFit/>
          </a:bodyPr>
          <a:lstStyle/>
          <a:p>
            <a:pPr>
              <a:defRPr/>
            </a:pPr>
            <a:r>
              <a:rPr lang="el-GR" sz="3200" b="1" dirty="0"/>
              <a:t>ΕΡΜΗΣ</a:t>
            </a:r>
            <a:endParaRPr lang="en-US" sz="3200" b="1" dirty="0"/>
          </a:p>
        </p:txBody>
      </p:sp>
      <p:pic>
        <p:nvPicPr>
          <p:cNvPr id="40963" name="Picture 2" descr="Mercury's Horizon"/>
          <p:cNvPicPr>
            <a:picLocks noChangeAspect="1" noChangeArrowheads="1"/>
          </p:cNvPicPr>
          <p:nvPr/>
        </p:nvPicPr>
        <p:blipFill>
          <a:blip r:embed="rId3">
            <a:extLst>
              <a:ext uri="{28A0092B-C50C-407E-A947-70E740481C1C}">
                <a14:useLocalDpi xmlns:a14="http://schemas.microsoft.com/office/drawing/2010/main" val="0"/>
              </a:ext>
            </a:extLst>
          </a:blip>
          <a:srcRect t="32494"/>
          <a:stretch>
            <a:fillRect/>
          </a:stretch>
        </p:blipFill>
        <p:spPr bwMode="auto">
          <a:xfrm>
            <a:off x="1639459" y="1366582"/>
            <a:ext cx="8737600"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p:txBody>
          <a:bodyPr/>
          <a:lstStyle/>
          <a:p>
            <a:r>
              <a:rPr lang="el-GR" dirty="0" smtClean="0"/>
              <a:t>ΓΗΙΝΟΙ ή ΓΕΩΔΕΙΣ ΠΛΑΝΗΤΕΣ</a:t>
            </a:r>
            <a:endParaRPr lang="en-US" dirty="0"/>
          </a:p>
        </p:txBody>
      </p:sp>
      <p:sp>
        <p:nvSpPr>
          <p:cNvPr id="3" name="Rectangle 2"/>
          <p:cNvSpPr/>
          <p:nvPr/>
        </p:nvSpPr>
        <p:spPr>
          <a:xfrm>
            <a:off x="10377059" y="5959353"/>
            <a:ext cx="1454244" cy="369332"/>
          </a:xfrm>
          <a:prstGeom prst="rect">
            <a:avLst/>
          </a:prstGeom>
        </p:spPr>
        <p:txBody>
          <a:bodyPr wrap="none">
            <a:spAutoFit/>
          </a:bodyPr>
          <a:lstStyle/>
          <a:p>
            <a:r>
              <a:rPr lang="en-US" altLang="en-US" dirty="0">
                <a:latin typeface="Times New Roman" panose="02020603050405020304" pitchFamily="18" charset="0"/>
              </a:rPr>
              <a:t>NASA/</a:t>
            </a:r>
            <a:r>
              <a:rPr lang="en-US" altLang="en-US" dirty="0" err="1">
                <a:latin typeface="Times New Roman" panose="02020603050405020304" pitchFamily="18" charset="0"/>
              </a:rPr>
              <a:t>STScI</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0405411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Venus"/>
          <p:cNvPicPr>
            <a:picLocks noChangeAspect="1" noChangeArrowheads="1"/>
          </p:cNvPicPr>
          <p:nvPr/>
        </p:nvPicPr>
        <p:blipFill>
          <a:blip r:embed="rId3">
            <a:extLst>
              <a:ext uri="{28A0092B-C50C-407E-A947-70E740481C1C}">
                <a14:useLocalDpi xmlns:a14="http://schemas.microsoft.com/office/drawing/2010/main" val="0"/>
              </a:ext>
            </a:extLst>
          </a:blip>
          <a:srcRect l="4156" t="4689" r="4156"/>
          <a:stretch>
            <a:fillRect/>
          </a:stretch>
        </p:blipFill>
        <p:spPr bwMode="auto">
          <a:xfrm>
            <a:off x="4422577" y="1406137"/>
            <a:ext cx="4879631" cy="4922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191813" y="1384560"/>
            <a:ext cx="2058987" cy="569912"/>
          </a:xfrm>
          <a:prstGeom prst="rect">
            <a:avLst/>
          </a:prstGeom>
          <a:noFill/>
        </p:spPr>
        <p:txBody>
          <a:bodyPr lIns="82058" tIns="41029" rIns="82058" bIns="41029">
            <a:spAutoFit/>
          </a:bodyPr>
          <a:lstStyle/>
          <a:p>
            <a:pPr>
              <a:defRPr/>
            </a:pPr>
            <a:r>
              <a:rPr lang="el-GR" sz="3200" b="1" dirty="0"/>
              <a:t>ΑΦΡΟΔΙΤΗ</a:t>
            </a:r>
            <a:endParaRPr lang="en-US" sz="3200" b="1" dirty="0"/>
          </a:p>
        </p:txBody>
      </p:sp>
      <p:sp>
        <p:nvSpPr>
          <p:cNvPr id="41988" name="7 - Ορθογώνιο"/>
          <p:cNvSpPr>
            <a:spLocks noChangeArrowheads="1"/>
          </p:cNvSpPr>
          <p:nvPr/>
        </p:nvSpPr>
        <p:spPr bwMode="auto">
          <a:xfrm>
            <a:off x="1" y="2422953"/>
            <a:ext cx="42508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lvl="1" algn="just" eaLnBrk="1" hangingPunct="1">
              <a:buFont typeface="Arial" panose="020B0604020202020204" pitchFamily="34" charset="0"/>
              <a:buChar char="•"/>
            </a:pPr>
            <a:r>
              <a:rPr lang="el-GR" altLang="en-US" b="1" dirty="0">
                <a:latin typeface="+mn-lt"/>
              </a:rPr>
              <a:t>Παρόμοιο όγκο με τη Γη (0.96</a:t>
            </a:r>
            <a:r>
              <a:rPr lang="en-US" altLang="en-US" b="1" dirty="0">
                <a:latin typeface="+mn-lt"/>
              </a:rPr>
              <a:t>R</a:t>
            </a:r>
            <a:r>
              <a:rPr lang="en-US" altLang="en-US" b="1" baseline="-25000" dirty="0">
                <a:latin typeface="+mn-lt"/>
              </a:rPr>
              <a:t>E</a:t>
            </a:r>
            <a:r>
              <a:rPr lang="en-US" altLang="en-US" b="1" dirty="0">
                <a:latin typeface="+mn-lt"/>
              </a:rPr>
              <a:t>)</a:t>
            </a:r>
            <a:endParaRPr lang="el-GR" altLang="en-US" b="1" dirty="0">
              <a:latin typeface="+mn-lt"/>
            </a:endParaRPr>
          </a:p>
          <a:p>
            <a:pPr marL="0" lvl="1" algn="just" eaLnBrk="1" hangingPunct="1">
              <a:buFont typeface="Arial" panose="020B0604020202020204" pitchFamily="34" charset="0"/>
              <a:buChar char="•"/>
            </a:pPr>
            <a:r>
              <a:rPr lang="el-GR" altLang="en-US" b="1" dirty="0">
                <a:latin typeface="+mn-lt"/>
              </a:rPr>
              <a:t>Πιθανώς παρόμοια δομή με τη Γη</a:t>
            </a:r>
          </a:p>
          <a:p>
            <a:pPr marL="0" lvl="1" algn="just" eaLnBrk="1" hangingPunct="1">
              <a:buFont typeface="Arial" panose="020B0604020202020204" pitchFamily="34" charset="0"/>
              <a:buChar char="•"/>
            </a:pPr>
            <a:r>
              <a:rPr lang="el-GR" altLang="en-US" b="1" dirty="0">
                <a:latin typeface="+mn-lt"/>
              </a:rPr>
              <a:t>Πολύ ασθενές μαγνητικό πεδίο (όχι υγρός πυρήνας)</a:t>
            </a:r>
            <a:endParaRPr lang="en-US" altLang="en-US" b="1" dirty="0">
              <a:latin typeface="+mn-lt"/>
            </a:endParaRPr>
          </a:p>
          <a:p>
            <a:pPr marL="0" lvl="1" algn="just" eaLnBrk="1" hangingPunct="1">
              <a:buFont typeface="Arial" panose="020B0604020202020204" pitchFamily="34" charset="0"/>
              <a:buChar char="•"/>
            </a:pPr>
            <a:r>
              <a:rPr lang="el-GR" altLang="en-US" b="1" dirty="0">
                <a:latin typeface="+mn-lt"/>
              </a:rPr>
              <a:t>Όχι νερό(!) αλλά έντονη ηφαιστειότητα και πολλούς κρατήρες</a:t>
            </a:r>
          </a:p>
          <a:p>
            <a:pPr marL="0" lvl="1" algn="just" eaLnBrk="1" hangingPunct="1">
              <a:buFont typeface="Arial" panose="020B0604020202020204" pitchFamily="34" charset="0"/>
              <a:buChar char="•"/>
            </a:pPr>
            <a:r>
              <a:rPr lang="el-GR" altLang="en-US" b="1" dirty="0">
                <a:latin typeface="+mn-lt"/>
              </a:rPr>
              <a:t>Όχι </a:t>
            </a:r>
            <a:r>
              <a:rPr lang="el-GR" altLang="en-US" b="1" dirty="0" err="1">
                <a:latin typeface="+mn-lt"/>
              </a:rPr>
              <a:t>λιθοσφαιρικές</a:t>
            </a:r>
            <a:r>
              <a:rPr lang="el-GR" altLang="en-US" b="1" dirty="0">
                <a:latin typeface="+mn-lt"/>
              </a:rPr>
              <a:t> πλάκες</a:t>
            </a:r>
          </a:p>
          <a:p>
            <a:pPr marL="0" lvl="1" algn="just" eaLnBrk="1" hangingPunct="1">
              <a:buFont typeface="Arial" panose="020B0604020202020204" pitchFamily="34" charset="0"/>
              <a:buChar char="•"/>
            </a:pPr>
            <a:r>
              <a:rPr lang="el-GR" altLang="en-US" b="1" dirty="0">
                <a:latin typeface="+mn-lt"/>
              </a:rPr>
              <a:t>Χωρίς δορυφόρους</a:t>
            </a:r>
          </a:p>
          <a:p>
            <a:pPr marL="0" lvl="1" algn="just" eaLnBrk="1" hangingPunct="1">
              <a:buFont typeface="Arial" panose="020B0604020202020204" pitchFamily="34" charset="0"/>
              <a:buChar char="•"/>
            </a:pPr>
            <a:r>
              <a:rPr lang="el-GR" altLang="en-US" b="1" dirty="0">
                <a:latin typeface="+mn-lt"/>
              </a:rPr>
              <a:t>Πυκνή ατμόσφαιρα (90 φορές της Γης, κυρίως </a:t>
            </a:r>
            <a:r>
              <a:rPr lang="en-US" altLang="en-US" b="1" dirty="0">
                <a:latin typeface="+mn-lt"/>
              </a:rPr>
              <a:t>CO</a:t>
            </a:r>
            <a:r>
              <a:rPr lang="en-US" altLang="en-US" b="1" baseline="-25000" dirty="0">
                <a:latin typeface="+mn-lt"/>
              </a:rPr>
              <a:t>2</a:t>
            </a:r>
            <a:r>
              <a:rPr lang="el-GR" altLang="en-US" b="1" dirty="0">
                <a:latin typeface="+mn-lt"/>
              </a:rPr>
              <a:t>)</a:t>
            </a:r>
            <a:endParaRPr lang="en-US" altLang="en-US" b="1" dirty="0">
              <a:latin typeface="+mn-lt"/>
            </a:endParaRPr>
          </a:p>
        </p:txBody>
      </p:sp>
      <p:sp>
        <p:nvSpPr>
          <p:cNvPr id="6" name="Title 1"/>
          <p:cNvSpPr>
            <a:spLocks noGrp="1"/>
          </p:cNvSpPr>
          <p:nvPr>
            <p:ph type="title"/>
          </p:nvPr>
        </p:nvSpPr>
        <p:spPr/>
        <p:txBody>
          <a:bodyPr/>
          <a:lstStyle/>
          <a:p>
            <a:r>
              <a:rPr lang="el-GR" dirty="0" smtClean="0"/>
              <a:t>ΓΗΙΝΟΙ ή ΓΕΩΔΕΙΣ ΠΛΑΝΗΤΕΣ</a:t>
            </a:r>
            <a:endParaRPr lang="en-US" dirty="0"/>
          </a:p>
        </p:txBody>
      </p:sp>
      <p:sp>
        <p:nvSpPr>
          <p:cNvPr id="3" name="Rectangle 2"/>
          <p:cNvSpPr/>
          <p:nvPr/>
        </p:nvSpPr>
        <p:spPr>
          <a:xfrm>
            <a:off x="9205285" y="5959227"/>
            <a:ext cx="2986715" cy="369332"/>
          </a:xfrm>
          <a:prstGeom prst="rect">
            <a:avLst/>
          </a:prstGeom>
        </p:spPr>
        <p:txBody>
          <a:bodyPr wrap="none">
            <a:spAutoFit/>
          </a:bodyPr>
          <a:lstStyle/>
          <a:p>
            <a:r>
              <a:rPr lang="en-US" altLang="en-US" dirty="0">
                <a:latin typeface="Times New Roman" panose="02020603050405020304" pitchFamily="18" charset="0"/>
              </a:rPr>
              <a:t>Magellan Project, JPL, NASA</a:t>
            </a:r>
            <a:endParaRPr lang="en-US" dirty="0"/>
          </a:p>
        </p:txBody>
      </p:sp>
    </p:spTree>
    <p:extLst>
      <p:ext uri="{BB962C8B-B14F-4D97-AF65-F5344CB8AC3E}">
        <p14:creationId xmlns:p14="http://schemas.microsoft.com/office/powerpoint/2010/main" val="41606391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Venus - 3D Perspective View of Maat 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6534" y="1311460"/>
            <a:ext cx="6839842" cy="498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79667" y="1470025"/>
            <a:ext cx="2348379" cy="569913"/>
          </a:xfrm>
          <a:prstGeom prst="rect">
            <a:avLst/>
          </a:prstGeom>
          <a:noFill/>
        </p:spPr>
        <p:txBody>
          <a:bodyPr wrap="square" lIns="82058" tIns="41029" rIns="82058" bIns="41029">
            <a:spAutoFit/>
          </a:bodyPr>
          <a:lstStyle/>
          <a:p>
            <a:pPr>
              <a:defRPr/>
            </a:pPr>
            <a:r>
              <a:rPr lang="el-GR" sz="3200" b="1" dirty="0"/>
              <a:t>ΑΦΡΟΔΙΤΗ</a:t>
            </a:r>
            <a:endParaRPr lang="en-US" sz="3200" b="1" dirty="0"/>
          </a:p>
        </p:txBody>
      </p:sp>
      <p:sp>
        <p:nvSpPr>
          <p:cNvPr id="6" name="Title 1"/>
          <p:cNvSpPr>
            <a:spLocks noGrp="1"/>
          </p:cNvSpPr>
          <p:nvPr>
            <p:ph type="title"/>
          </p:nvPr>
        </p:nvSpPr>
        <p:spPr/>
        <p:txBody>
          <a:bodyPr/>
          <a:lstStyle/>
          <a:p>
            <a:r>
              <a:rPr lang="el-GR" dirty="0" smtClean="0"/>
              <a:t>ΓΗΙΝΟΙ ή ΓΕΩΔΕΙΣ ΠΛΑΝΗΤΕΣ</a:t>
            </a:r>
            <a:endParaRPr lang="en-US" dirty="0"/>
          </a:p>
        </p:txBody>
      </p:sp>
      <p:sp>
        <p:nvSpPr>
          <p:cNvPr id="3" name="Rectangle 2"/>
          <p:cNvSpPr/>
          <p:nvPr/>
        </p:nvSpPr>
        <p:spPr>
          <a:xfrm>
            <a:off x="9205285" y="5923892"/>
            <a:ext cx="2986715" cy="369332"/>
          </a:xfrm>
          <a:prstGeom prst="rect">
            <a:avLst/>
          </a:prstGeom>
        </p:spPr>
        <p:txBody>
          <a:bodyPr wrap="none">
            <a:spAutoFit/>
          </a:bodyPr>
          <a:lstStyle/>
          <a:p>
            <a:r>
              <a:rPr lang="en-US" altLang="en-US" dirty="0">
                <a:latin typeface="Times New Roman" panose="02020603050405020304" pitchFamily="18" charset="0"/>
              </a:rPr>
              <a:t>Magellan Project, JPL, NASA</a:t>
            </a:r>
          </a:p>
        </p:txBody>
      </p:sp>
    </p:spTree>
    <p:extLst>
      <p:ext uri="{BB962C8B-B14F-4D97-AF65-F5344CB8AC3E}">
        <p14:creationId xmlns:p14="http://schemas.microsoft.com/office/powerpoint/2010/main" val="37583608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6" descr="globe_east_204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5133" y="1296895"/>
            <a:ext cx="5222054" cy="506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402727" y="1494119"/>
            <a:ext cx="1209958" cy="569913"/>
          </a:xfrm>
          <a:prstGeom prst="rect">
            <a:avLst/>
          </a:prstGeom>
          <a:noFill/>
        </p:spPr>
        <p:txBody>
          <a:bodyPr wrap="square" lIns="82058" tIns="41029" rIns="82058" bIns="41029">
            <a:spAutoFit/>
          </a:bodyPr>
          <a:lstStyle/>
          <a:p>
            <a:pPr>
              <a:defRPr/>
            </a:pPr>
            <a:r>
              <a:rPr lang="el-GR" sz="3200" b="1" dirty="0"/>
              <a:t>ΓΗ</a:t>
            </a:r>
            <a:endParaRPr lang="en-US" sz="3200" b="1" dirty="0"/>
          </a:p>
        </p:txBody>
      </p:sp>
      <p:sp>
        <p:nvSpPr>
          <p:cNvPr id="6" name="Title 1"/>
          <p:cNvSpPr>
            <a:spLocks noGrp="1"/>
          </p:cNvSpPr>
          <p:nvPr>
            <p:ph type="title"/>
          </p:nvPr>
        </p:nvSpPr>
        <p:spPr/>
        <p:txBody>
          <a:bodyPr/>
          <a:lstStyle/>
          <a:p>
            <a:r>
              <a:rPr lang="el-GR" dirty="0" smtClean="0"/>
              <a:t>ΓΗΙΝΟΙ ή ΓΕΩΔΕΙΣ ΠΛΑΝΗΤΕΣ</a:t>
            </a:r>
            <a:endParaRPr lang="en-US" dirty="0"/>
          </a:p>
        </p:txBody>
      </p:sp>
      <p:sp>
        <p:nvSpPr>
          <p:cNvPr id="4" name="Rectangle 3"/>
          <p:cNvSpPr/>
          <p:nvPr/>
        </p:nvSpPr>
        <p:spPr>
          <a:xfrm>
            <a:off x="8467187" y="5897886"/>
            <a:ext cx="2986715" cy="369332"/>
          </a:xfrm>
          <a:prstGeom prst="rect">
            <a:avLst/>
          </a:prstGeom>
        </p:spPr>
        <p:txBody>
          <a:bodyPr wrap="none">
            <a:spAutoFit/>
          </a:bodyPr>
          <a:lstStyle/>
          <a:p>
            <a:r>
              <a:rPr lang="en-US" altLang="en-US" dirty="0">
                <a:latin typeface="Times New Roman" panose="02020603050405020304" pitchFamily="18" charset="0"/>
              </a:rPr>
              <a:t>Magellan Project, JPL, NASA</a:t>
            </a:r>
          </a:p>
        </p:txBody>
      </p:sp>
    </p:spTree>
    <p:extLst>
      <p:ext uri="{BB962C8B-B14F-4D97-AF65-F5344CB8AC3E}">
        <p14:creationId xmlns:p14="http://schemas.microsoft.com/office/powerpoint/2010/main" val="33501683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172123" y="1440001"/>
            <a:ext cx="5866212" cy="4751387"/>
          </a:xfrm>
        </p:spPr>
        <p:txBody>
          <a:bodyPr>
            <a:normAutofit/>
          </a:bodyPr>
          <a:lstStyle/>
          <a:p>
            <a:r>
              <a:rPr lang="el-GR" dirty="0" smtClean="0"/>
              <a:t>Πολλά από </a:t>
            </a:r>
            <a:r>
              <a:rPr lang="el-GR" dirty="0"/>
              <a:t>τα σχήματα και όλες οι </a:t>
            </a:r>
            <a:r>
              <a:rPr lang="el-GR" dirty="0" smtClean="0"/>
              <a:t>ασκήσεις στην παρουσίαση αυτή </a:t>
            </a:r>
            <a:r>
              <a:rPr lang="el-GR" dirty="0"/>
              <a:t>προέρχονται από το </a:t>
            </a:r>
            <a:r>
              <a:rPr lang="el-GR" dirty="0" smtClean="0"/>
              <a:t>βιβλίο «Εισαγωγή στη Γεωφυσική</a:t>
            </a:r>
            <a:r>
              <a:rPr lang="el-GR" dirty="0"/>
              <a:t>» </a:t>
            </a:r>
            <a:r>
              <a:rPr lang="el-GR" dirty="0" smtClean="0"/>
              <a:t>των </a:t>
            </a:r>
            <a:r>
              <a:rPr lang="el-GR" dirty="0" err="1"/>
              <a:t>Hugh</a:t>
            </a:r>
            <a:r>
              <a:rPr lang="el-GR" dirty="0"/>
              <a:t> Young των </a:t>
            </a:r>
            <a:r>
              <a:rPr lang="el-GR" altLang="en-US" i="1" dirty="0"/>
              <a:t>Παπαζάχος και Παπαζάχος (2008) </a:t>
            </a:r>
            <a:r>
              <a:rPr lang="el-GR" dirty="0" smtClean="0"/>
              <a:t>Εκδόσεων Ζήτη (Β’ Έκδοση), </a:t>
            </a:r>
            <a:r>
              <a:rPr lang="el-GR" dirty="0"/>
              <a:t>οι οποίες μας επέτρεψαν τη χρήση των σχετικών σχημάτων και </a:t>
            </a:r>
            <a:r>
              <a:rPr lang="el-GR" dirty="0" smtClean="0"/>
              <a:t>ασκήσεων.</a:t>
            </a:r>
            <a:endParaRPr lang="el-GR" dirty="0"/>
          </a:p>
          <a:p>
            <a:endParaRPr lang="el-GR" dirty="0" smtClean="0"/>
          </a:p>
          <a:p>
            <a:r>
              <a:rPr lang="el-GR" dirty="0"/>
              <a:t>Μεγάλο τμήμα του υλικού της παρουσίασης προέρχεται από ελεύθερα διαθέσιμο υλικό από NASA και την ESA</a:t>
            </a:r>
          </a:p>
          <a:p>
            <a:endParaRPr lang="en-US" dirty="0"/>
          </a:p>
        </p:txBody>
      </p:sp>
      <p:sp>
        <p:nvSpPr>
          <p:cNvPr id="4" name="Title 3"/>
          <p:cNvSpPr>
            <a:spLocks noGrp="1"/>
          </p:cNvSpPr>
          <p:nvPr>
            <p:ph type="title"/>
          </p:nvPr>
        </p:nvSpPr>
        <p:spPr/>
        <p:txBody>
          <a:bodyPr/>
          <a:lstStyle/>
          <a:p>
            <a:r>
              <a:rPr lang="el-GR" dirty="0"/>
              <a:t>Ενημέρωση</a:t>
            </a:r>
            <a:endParaRPr lang="en-US" dirty="0"/>
          </a:p>
        </p:txBody>
      </p:sp>
      <p:sp>
        <p:nvSpPr>
          <p:cNvPr id="5" name="Slide Number Placeholder 4"/>
          <p:cNvSpPr>
            <a:spLocks noGrp="1"/>
          </p:cNvSpPr>
          <p:nvPr>
            <p:ph type="sldNum" sz="quarter" idx="16"/>
          </p:nvPr>
        </p:nvSpPr>
        <p:spPr/>
        <p:txBody>
          <a:bodyPr/>
          <a:lstStyle/>
          <a:p>
            <a:pPr>
              <a:defRPr/>
            </a:pPr>
            <a:fld id="{32C1643A-8A4E-47A8-9A18-86E9FF0A48E0}" type="slidenum">
              <a:rPr lang="el-GR" smtClean="0"/>
              <a:pPr>
                <a:defRPr/>
              </a:pPr>
              <a:t>4</a:t>
            </a:fld>
            <a:endParaRPr lang="el-GR" dirty="0"/>
          </a:p>
        </p:txBody>
      </p:sp>
      <p:pic>
        <p:nvPicPr>
          <p:cNvPr id="8" name="Content Placeholder 7"/>
          <p:cNvPicPr>
            <a:picLocks noGrp="1" noChangeAspect="1"/>
          </p:cNvPicPr>
          <p:nvPr>
            <p:ph sz="quarter" idx="14"/>
          </p:nvPr>
        </p:nvPicPr>
        <p:blipFill>
          <a:blip r:embed="rId4"/>
          <a:stretch>
            <a:fillRect/>
          </a:stretch>
        </p:blipFill>
        <p:spPr>
          <a:xfrm>
            <a:off x="6582321" y="1315017"/>
            <a:ext cx="3434890" cy="4876234"/>
          </a:xfrm>
          <a:prstGeom prst="rect">
            <a:avLst/>
          </a:prstGeom>
        </p:spPr>
      </p:pic>
    </p:spTree>
    <p:custDataLst>
      <p:tags r:id="rId1"/>
    </p:custDataLst>
    <p:extLst>
      <p:ext uri="{BB962C8B-B14F-4D97-AF65-F5344CB8AC3E}">
        <p14:creationId xmlns:p14="http://schemas.microsoft.com/office/powerpoint/2010/main" val="2372962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Isabel Marches 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638" y="771525"/>
            <a:ext cx="8520112"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305066" y="6041323"/>
            <a:ext cx="2986715" cy="369332"/>
          </a:xfrm>
          <a:prstGeom prst="rect">
            <a:avLst/>
          </a:prstGeom>
        </p:spPr>
        <p:txBody>
          <a:bodyPr wrap="none">
            <a:spAutoFit/>
          </a:bodyPr>
          <a:lstStyle/>
          <a:p>
            <a:r>
              <a:rPr lang="en-US" altLang="en-US" dirty="0">
                <a:latin typeface="Times New Roman" panose="02020603050405020304" pitchFamily="18" charset="0"/>
              </a:rPr>
              <a:t>Magellan Project, JPL, NASA</a:t>
            </a:r>
          </a:p>
        </p:txBody>
      </p:sp>
    </p:spTree>
    <p:extLst>
      <p:ext uri="{BB962C8B-B14F-4D97-AF65-F5344CB8AC3E}">
        <p14:creationId xmlns:p14="http://schemas.microsoft.com/office/powerpoint/2010/main" val="36148267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Greece_Spa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6739" y="217488"/>
            <a:ext cx="8550275"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547112" y="6440488"/>
            <a:ext cx="2986715" cy="369332"/>
          </a:xfrm>
          <a:prstGeom prst="rect">
            <a:avLst/>
          </a:prstGeom>
        </p:spPr>
        <p:txBody>
          <a:bodyPr wrap="none">
            <a:spAutoFit/>
          </a:bodyPr>
          <a:lstStyle/>
          <a:p>
            <a:r>
              <a:rPr lang="en-US" altLang="en-US" dirty="0">
                <a:latin typeface="Times New Roman" panose="02020603050405020304" pitchFamily="18" charset="0"/>
              </a:rPr>
              <a:t>Magellan Project, JPL, NASA</a:t>
            </a:r>
          </a:p>
        </p:txBody>
      </p:sp>
    </p:spTree>
    <p:extLst>
      <p:ext uri="{BB962C8B-B14F-4D97-AF65-F5344CB8AC3E}">
        <p14:creationId xmlns:p14="http://schemas.microsoft.com/office/powerpoint/2010/main" val="7241812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Moon_PIA00405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5585" y="1365394"/>
            <a:ext cx="5045075"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147235" y="1290917"/>
            <a:ext cx="2241177" cy="513747"/>
          </a:xfrm>
          <a:prstGeom prst="rect">
            <a:avLst/>
          </a:prstGeom>
          <a:noFill/>
        </p:spPr>
        <p:txBody>
          <a:bodyPr wrap="square" lIns="82058" tIns="41029" rIns="82058" bIns="41029">
            <a:spAutoFit/>
          </a:bodyPr>
          <a:lstStyle/>
          <a:p>
            <a:pPr>
              <a:defRPr/>
            </a:pPr>
            <a:r>
              <a:rPr lang="el-GR" sz="2800" b="1" dirty="0"/>
              <a:t>ΦΕΓΓΑΡΙ</a:t>
            </a:r>
            <a:endParaRPr lang="en-US" sz="2800" b="1" dirty="0"/>
          </a:p>
        </p:txBody>
      </p:sp>
      <p:sp>
        <p:nvSpPr>
          <p:cNvPr id="47108" name="7 - Ορθογώνιο"/>
          <p:cNvSpPr>
            <a:spLocks noChangeArrowheads="1"/>
          </p:cNvSpPr>
          <p:nvPr/>
        </p:nvSpPr>
        <p:spPr bwMode="auto">
          <a:xfrm>
            <a:off x="143435" y="2268726"/>
            <a:ext cx="50038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lvl="1" algn="just" eaLnBrk="1" hangingPunct="1">
              <a:buFont typeface="Arial" panose="020B0604020202020204" pitchFamily="34" charset="0"/>
              <a:buChar char="•"/>
            </a:pPr>
            <a:r>
              <a:rPr lang="el-GR" altLang="en-US" sz="2000" b="1" dirty="0">
                <a:latin typeface="+mn-lt"/>
              </a:rPr>
              <a:t>Ένας από τους </a:t>
            </a:r>
            <a:r>
              <a:rPr lang="el-GR" altLang="en-US" sz="2000" b="1" i="1" dirty="0">
                <a:latin typeface="+mn-lt"/>
              </a:rPr>
              <a:t>7</a:t>
            </a:r>
            <a:r>
              <a:rPr lang="el-GR" altLang="en-US" sz="2000" b="1" dirty="0">
                <a:latin typeface="+mn-lt"/>
              </a:rPr>
              <a:t> μεγαλύτερους δορυφόρους (σε σύνολο </a:t>
            </a:r>
            <a:r>
              <a:rPr lang="el-GR" altLang="en-US" sz="2000" b="1" i="1" dirty="0">
                <a:latin typeface="+mn-lt"/>
              </a:rPr>
              <a:t>165</a:t>
            </a:r>
            <a:r>
              <a:rPr lang="el-GR" altLang="en-US" sz="2000" b="1" dirty="0">
                <a:latin typeface="+mn-lt"/>
              </a:rPr>
              <a:t> γνωστών)</a:t>
            </a:r>
          </a:p>
          <a:p>
            <a:pPr marL="0" lvl="1" algn="just" eaLnBrk="1" hangingPunct="1">
              <a:buFont typeface="Arial" panose="020B0604020202020204" pitchFamily="34" charset="0"/>
              <a:buChar char="•"/>
            </a:pPr>
            <a:r>
              <a:rPr lang="el-GR" altLang="en-US" sz="2000" b="1" dirty="0">
                <a:latin typeface="+mn-lt"/>
              </a:rPr>
              <a:t>Μικρή μέση πυκνότητα (</a:t>
            </a:r>
            <a:r>
              <a:rPr lang="el-GR" altLang="en-US" sz="2000" b="1" i="1" dirty="0">
                <a:latin typeface="+mn-lt"/>
              </a:rPr>
              <a:t>3.3</a:t>
            </a:r>
            <a:r>
              <a:rPr lang="en-US" altLang="en-US" sz="2000" b="1" i="1" dirty="0">
                <a:latin typeface="+mn-lt"/>
              </a:rPr>
              <a:t>gr/cm</a:t>
            </a:r>
            <a:r>
              <a:rPr lang="en-US" altLang="en-US" sz="2000" b="1" i="1" baseline="30000" dirty="0">
                <a:latin typeface="+mn-lt"/>
              </a:rPr>
              <a:t>3</a:t>
            </a:r>
            <a:r>
              <a:rPr lang="en-US" altLang="en-US" sz="2000" b="1" dirty="0">
                <a:latin typeface="+mn-lt"/>
              </a:rPr>
              <a:t>) </a:t>
            </a:r>
            <a:r>
              <a:rPr lang="el-GR" altLang="en-US" sz="2000" b="1" dirty="0">
                <a:latin typeface="+mn-lt"/>
              </a:rPr>
              <a:t>και ακτίνα 0.27</a:t>
            </a:r>
            <a:r>
              <a:rPr lang="en-US" altLang="en-US" sz="2000" b="1" dirty="0">
                <a:latin typeface="+mn-lt"/>
              </a:rPr>
              <a:t>R</a:t>
            </a:r>
            <a:r>
              <a:rPr lang="en-US" altLang="en-US" sz="2000" b="1" baseline="-25000" dirty="0">
                <a:latin typeface="+mn-lt"/>
              </a:rPr>
              <a:t>E</a:t>
            </a:r>
            <a:endParaRPr lang="el-GR" altLang="en-US" sz="2000" b="1" dirty="0">
              <a:latin typeface="+mn-lt"/>
            </a:endParaRPr>
          </a:p>
          <a:p>
            <a:pPr marL="0" lvl="1" algn="just" eaLnBrk="1" hangingPunct="1">
              <a:buFont typeface="Arial" panose="020B0604020202020204" pitchFamily="34" charset="0"/>
              <a:buChar char="•"/>
            </a:pPr>
            <a:r>
              <a:rPr lang="el-GR" altLang="en-US" sz="2000" b="1" dirty="0">
                <a:latin typeface="+mn-lt"/>
              </a:rPr>
              <a:t>Παρόμοια ηλικία με Γη (λίγο μικρότερη, </a:t>
            </a:r>
            <a:r>
              <a:rPr lang="el-GR" altLang="en-US" sz="2000" b="1" i="1" dirty="0">
                <a:latin typeface="+mn-lt"/>
              </a:rPr>
              <a:t>4.2 </a:t>
            </a:r>
            <a:r>
              <a:rPr lang="el-GR" altLang="en-US" sz="2000" b="1" i="1" dirty="0" err="1">
                <a:latin typeface="+mn-lt"/>
              </a:rPr>
              <a:t>δισεκατ</a:t>
            </a:r>
            <a:r>
              <a:rPr lang="el-GR" altLang="en-US" sz="2000" b="1" i="1" dirty="0">
                <a:latin typeface="+mn-lt"/>
              </a:rPr>
              <a:t>. έτη</a:t>
            </a:r>
            <a:r>
              <a:rPr lang="el-GR" altLang="en-US" sz="2000" b="1" dirty="0">
                <a:latin typeface="+mn-lt"/>
              </a:rPr>
              <a:t>)</a:t>
            </a:r>
          </a:p>
          <a:p>
            <a:pPr marL="0" lvl="1" algn="just" eaLnBrk="1" hangingPunct="1">
              <a:buFont typeface="Arial" panose="020B0604020202020204" pitchFamily="34" charset="0"/>
              <a:buChar char="•"/>
            </a:pPr>
            <a:r>
              <a:rPr lang="el-GR" altLang="en-US" sz="2000" b="1" dirty="0">
                <a:latin typeface="+mn-lt"/>
              </a:rPr>
              <a:t>Φλοιός </a:t>
            </a:r>
            <a:r>
              <a:rPr lang="el-GR" altLang="en-US" sz="2000" b="1" i="1" dirty="0">
                <a:latin typeface="+mn-lt"/>
              </a:rPr>
              <a:t>~65</a:t>
            </a:r>
            <a:r>
              <a:rPr lang="en-US" altLang="en-US" sz="2000" b="1" i="1" dirty="0">
                <a:latin typeface="+mn-lt"/>
              </a:rPr>
              <a:t>km</a:t>
            </a:r>
            <a:r>
              <a:rPr lang="el-GR" altLang="en-US" sz="2000" b="1" i="1" dirty="0">
                <a:latin typeface="+mn-lt"/>
              </a:rPr>
              <a:t> </a:t>
            </a:r>
            <a:r>
              <a:rPr lang="el-GR" altLang="en-US" sz="2000" b="1" dirty="0">
                <a:latin typeface="+mn-lt"/>
              </a:rPr>
              <a:t>και μικρός μεταλλικός πυρήνας</a:t>
            </a:r>
          </a:p>
          <a:p>
            <a:pPr marL="0" lvl="1" algn="just" eaLnBrk="1" hangingPunct="1">
              <a:buFont typeface="Arial" panose="020B0604020202020204" pitchFamily="34" charset="0"/>
              <a:buChar char="•"/>
            </a:pPr>
            <a:r>
              <a:rPr lang="el-GR" altLang="en-US" sz="2000" b="1" dirty="0">
                <a:latin typeface="+mn-lt"/>
              </a:rPr>
              <a:t>Πολύ ασθενές μαγνητικό πεδίο </a:t>
            </a:r>
            <a:r>
              <a:rPr lang="el-GR" altLang="en-US" sz="2000" b="1" i="1" dirty="0">
                <a:latin typeface="+mn-lt"/>
              </a:rPr>
              <a:t>(~0.1% Γης</a:t>
            </a:r>
            <a:r>
              <a:rPr lang="el-GR" altLang="en-US" sz="2000" b="1" dirty="0">
                <a:latin typeface="+mn-lt"/>
              </a:rPr>
              <a:t>)</a:t>
            </a:r>
          </a:p>
        </p:txBody>
      </p:sp>
      <p:sp>
        <p:nvSpPr>
          <p:cNvPr id="6" name="Title 1"/>
          <p:cNvSpPr>
            <a:spLocks noGrp="1"/>
          </p:cNvSpPr>
          <p:nvPr>
            <p:ph type="title"/>
          </p:nvPr>
        </p:nvSpPr>
        <p:spPr/>
        <p:txBody>
          <a:bodyPr/>
          <a:lstStyle/>
          <a:p>
            <a:r>
              <a:rPr lang="el-GR" dirty="0" smtClean="0"/>
              <a:t>ΓΗΙΝΟΙ ή ΓΕΩΔΕΙΣ ΠΛΑΝΗΤΕΣ</a:t>
            </a:r>
            <a:endParaRPr lang="en-US" dirty="0"/>
          </a:p>
        </p:txBody>
      </p:sp>
      <p:sp>
        <p:nvSpPr>
          <p:cNvPr id="3" name="Rectangle 2"/>
          <p:cNvSpPr/>
          <p:nvPr/>
        </p:nvSpPr>
        <p:spPr>
          <a:xfrm>
            <a:off x="4016702" y="5861360"/>
            <a:ext cx="2708883" cy="369332"/>
          </a:xfrm>
          <a:prstGeom prst="rect">
            <a:avLst/>
          </a:prstGeom>
        </p:spPr>
        <p:txBody>
          <a:bodyPr wrap="none">
            <a:spAutoFit/>
          </a:bodyPr>
          <a:lstStyle/>
          <a:p>
            <a:r>
              <a:rPr lang="en-US" altLang="en-US" dirty="0">
                <a:latin typeface="Times New Roman" panose="02020603050405020304" pitchFamily="18" charset="0"/>
              </a:rPr>
              <a:t>NASA (Apollo 11 mission)</a:t>
            </a:r>
          </a:p>
        </p:txBody>
      </p:sp>
    </p:spTree>
    <p:extLst>
      <p:ext uri="{BB962C8B-B14F-4D97-AF65-F5344CB8AC3E}">
        <p14:creationId xmlns:p14="http://schemas.microsoft.com/office/powerpoint/2010/main" val="7252914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Mare Imbr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6204" y="1335742"/>
            <a:ext cx="5924980" cy="501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45770" y="1335742"/>
            <a:ext cx="3673195" cy="513747"/>
          </a:xfrm>
          <a:prstGeom prst="rect">
            <a:avLst/>
          </a:prstGeom>
          <a:noFill/>
        </p:spPr>
        <p:txBody>
          <a:bodyPr wrap="square" lIns="82058" tIns="41029" rIns="82058" bIns="41029">
            <a:spAutoFit/>
          </a:bodyPr>
          <a:lstStyle/>
          <a:p>
            <a:pPr>
              <a:defRPr/>
            </a:pPr>
            <a:r>
              <a:rPr lang="el-GR" sz="2800" b="1" dirty="0"/>
              <a:t>ΦΕΓΓΑΡΙ   (Θάλασσες)</a:t>
            </a:r>
            <a:endParaRPr lang="en-US" sz="2800" b="1" dirty="0"/>
          </a:p>
        </p:txBody>
      </p:sp>
      <p:sp>
        <p:nvSpPr>
          <p:cNvPr id="5" name="Title 1"/>
          <p:cNvSpPr>
            <a:spLocks noGrp="1"/>
          </p:cNvSpPr>
          <p:nvPr>
            <p:ph type="title"/>
          </p:nvPr>
        </p:nvSpPr>
        <p:spPr/>
        <p:txBody>
          <a:bodyPr/>
          <a:lstStyle/>
          <a:p>
            <a:r>
              <a:rPr lang="el-GR" dirty="0" smtClean="0"/>
              <a:t>ΓΗΙΝΟΙ ή ΓΕΩΔΕΙΣ ΠΛΑΝΗΤΕΣ</a:t>
            </a:r>
            <a:endParaRPr lang="en-US" dirty="0"/>
          </a:p>
        </p:txBody>
      </p:sp>
      <p:sp>
        <p:nvSpPr>
          <p:cNvPr id="3" name="Rectangle 2"/>
          <p:cNvSpPr/>
          <p:nvPr/>
        </p:nvSpPr>
        <p:spPr>
          <a:xfrm>
            <a:off x="9461184" y="5977680"/>
            <a:ext cx="2708883" cy="369332"/>
          </a:xfrm>
          <a:prstGeom prst="rect">
            <a:avLst/>
          </a:prstGeom>
        </p:spPr>
        <p:txBody>
          <a:bodyPr wrap="none">
            <a:spAutoFit/>
          </a:bodyPr>
          <a:lstStyle/>
          <a:p>
            <a:r>
              <a:rPr lang="en-US" altLang="en-US" dirty="0">
                <a:latin typeface="Times New Roman" panose="02020603050405020304" pitchFamily="18" charset="0"/>
              </a:rPr>
              <a:t>NASA (Apollo 11 mission)</a:t>
            </a:r>
            <a:endParaRPr lang="en-US" dirty="0"/>
          </a:p>
        </p:txBody>
      </p:sp>
    </p:spTree>
    <p:extLst>
      <p:ext uri="{BB962C8B-B14F-4D97-AF65-F5344CB8AC3E}">
        <p14:creationId xmlns:p14="http://schemas.microsoft.com/office/powerpoint/2010/main" val="27219796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Aristarchus and Herodo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982" y="1327785"/>
            <a:ext cx="5706035" cy="500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0" y="1471329"/>
            <a:ext cx="3692616" cy="513747"/>
          </a:xfrm>
          <a:prstGeom prst="rect">
            <a:avLst/>
          </a:prstGeom>
          <a:noFill/>
        </p:spPr>
        <p:txBody>
          <a:bodyPr wrap="square" lIns="82058" tIns="41029" rIns="82058" bIns="41029">
            <a:spAutoFit/>
          </a:bodyPr>
          <a:lstStyle/>
          <a:p>
            <a:pPr>
              <a:defRPr/>
            </a:pPr>
            <a:r>
              <a:rPr lang="el-GR" sz="2800" b="1" dirty="0" smtClean="0"/>
              <a:t>ΦΕΓΓΑΡΙ   </a:t>
            </a:r>
            <a:r>
              <a:rPr lang="el-GR" sz="2800" b="1" dirty="0"/>
              <a:t>(Κρατήρες)</a:t>
            </a:r>
            <a:endParaRPr lang="en-US" sz="2800" b="1" dirty="0"/>
          </a:p>
        </p:txBody>
      </p:sp>
      <p:sp>
        <p:nvSpPr>
          <p:cNvPr id="8" name="Rectangle 7"/>
          <p:cNvSpPr/>
          <p:nvPr/>
        </p:nvSpPr>
        <p:spPr>
          <a:xfrm>
            <a:off x="4142721" y="2307854"/>
            <a:ext cx="1725613" cy="468312"/>
          </a:xfrm>
          <a:prstGeom prst="rect">
            <a:avLst/>
          </a:prstGeom>
        </p:spPr>
        <p:txBody>
          <a:bodyPr wrap="none" lIns="82058" tIns="41029" rIns="82058" bIns="41029">
            <a:spAutoFit/>
          </a:bodyPr>
          <a:lstStyle/>
          <a:p>
            <a:pPr>
              <a:defRPr/>
            </a:pPr>
            <a:r>
              <a:rPr lang="el-GR" sz="2500" b="1" dirty="0">
                <a:solidFill>
                  <a:srgbClr val="000000"/>
                </a:solidFill>
              </a:rPr>
              <a:t>Αρίσταρχος</a:t>
            </a:r>
            <a:endParaRPr lang="en-US" sz="2500" b="1" dirty="0">
              <a:solidFill>
                <a:srgbClr val="000000"/>
              </a:solidFill>
            </a:endParaRPr>
          </a:p>
        </p:txBody>
      </p:sp>
      <p:sp>
        <p:nvSpPr>
          <p:cNvPr id="9" name="Rectangle 8"/>
          <p:cNvSpPr/>
          <p:nvPr/>
        </p:nvSpPr>
        <p:spPr>
          <a:xfrm>
            <a:off x="5966756" y="2200277"/>
            <a:ext cx="1482725" cy="466725"/>
          </a:xfrm>
          <a:prstGeom prst="rect">
            <a:avLst/>
          </a:prstGeom>
        </p:spPr>
        <p:txBody>
          <a:bodyPr wrap="none" lIns="82058" tIns="41029" rIns="82058" bIns="41029">
            <a:spAutoFit/>
          </a:bodyPr>
          <a:lstStyle/>
          <a:p>
            <a:pPr>
              <a:defRPr/>
            </a:pPr>
            <a:r>
              <a:rPr lang="el-GR" sz="2500" b="1" dirty="0">
                <a:solidFill>
                  <a:srgbClr val="000000"/>
                </a:solidFill>
              </a:rPr>
              <a:t>Ηρόδοτος</a:t>
            </a:r>
            <a:endParaRPr lang="en-US" sz="2500" b="1" dirty="0">
              <a:solidFill>
                <a:srgbClr val="000000"/>
              </a:solidFill>
            </a:endParaRPr>
          </a:p>
        </p:txBody>
      </p:sp>
      <p:sp>
        <p:nvSpPr>
          <p:cNvPr id="10" name="Title 1"/>
          <p:cNvSpPr>
            <a:spLocks noGrp="1"/>
          </p:cNvSpPr>
          <p:nvPr>
            <p:ph type="title"/>
          </p:nvPr>
        </p:nvSpPr>
        <p:spPr/>
        <p:txBody>
          <a:bodyPr/>
          <a:lstStyle/>
          <a:p>
            <a:r>
              <a:rPr lang="el-GR" dirty="0" smtClean="0"/>
              <a:t>ΓΗΙΝΟΙ ή ΓΕΩΔΕΙΣ ΠΛΑΝΗΤΕΣ</a:t>
            </a:r>
            <a:endParaRPr lang="en-US" dirty="0"/>
          </a:p>
        </p:txBody>
      </p:sp>
      <p:sp>
        <p:nvSpPr>
          <p:cNvPr id="3" name="Rectangle 2"/>
          <p:cNvSpPr/>
          <p:nvPr/>
        </p:nvSpPr>
        <p:spPr>
          <a:xfrm>
            <a:off x="8949017" y="5862028"/>
            <a:ext cx="2708883" cy="369332"/>
          </a:xfrm>
          <a:prstGeom prst="rect">
            <a:avLst/>
          </a:prstGeom>
        </p:spPr>
        <p:txBody>
          <a:bodyPr wrap="none">
            <a:spAutoFit/>
          </a:bodyPr>
          <a:lstStyle/>
          <a:p>
            <a:r>
              <a:rPr lang="en-US" altLang="en-US" dirty="0">
                <a:latin typeface="Times New Roman" panose="02020603050405020304" pitchFamily="18" charset="0"/>
              </a:rPr>
              <a:t>NASA (Apollo 11 mission)</a:t>
            </a:r>
            <a:endParaRPr lang="en-US" dirty="0"/>
          </a:p>
        </p:txBody>
      </p:sp>
    </p:spTree>
    <p:extLst>
      <p:ext uri="{BB962C8B-B14F-4D97-AF65-F5344CB8AC3E}">
        <p14:creationId xmlns:p14="http://schemas.microsoft.com/office/powerpoint/2010/main" val="38000642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l-GR" dirty="0" smtClean="0"/>
              <a:t>ΓΗΙΝΟΙ ή ΓΕΩΔΕΙΣ ΠΛΑΝΗΤΕΣ</a:t>
            </a:r>
            <a:endParaRPr lang="en-US" dirty="0"/>
          </a:p>
        </p:txBody>
      </p:sp>
      <p:pic>
        <p:nvPicPr>
          <p:cNvPr id="4" name="Picture 3" descr="Moon.JPG"/>
          <p:cNvPicPr>
            <a:picLocks noChangeAspect="1"/>
          </p:cNvPicPr>
          <p:nvPr/>
        </p:nvPicPr>
        <p:blipFill>
          <a:blip r:embed="rId2" cstate="print"/>
          <a:stretch>
            <a:fillRect/>
          </a:stretch>
        </p:blipFill>
        <p:spPr>
          <a:xfrm>
            <a:off x="4267617" y="1299288"/>
            <a:ext cx="3656765" cy="5041460"/>
          </a:xfrm>
          <a:prstGeom prst="rect">
            <a:avLst/>
          </a:prstGeom>
        </p:spPr>
      </p:pic>
      <p:sp>
        <p:nvSpPr>
          <p:cNvPr id="5" name="Rectangle 4"/>
          <p:cNvSpPr/>
          <p:nvPr/>
        </p:nvSpPr>
        <p:spPr>
          <a:xfrm>
            <a:off x="1511003" y="1514146"/>
            <a:ext cx="1309974" cy="477054"/>
          </a:xfrm>
          <a:prstGeom prst="rect">
            <a:avLst/>
          </a:prstGeom>
        </p:spPr>
        <p:txBody>
          <a:bodyPr wrap="none">
            <a:spAutoFit/>
          </a:bodyPr>
          <a:lstStyle/>
          <a:p>
            <a:r>
              <a:rPr lang="el-GR" sz="2500" b="1" dirty="0"/>
              <a:t>ΦΕΓΓΑΡΙ</a:t>
            </a:r>
            <a:endParaRPr lang="en-US" sz="2500" dirty="0"/>
          </a:p>
        </p:txBody>
      </p:sp>
      <p:sp>
        <p:nvSpPr>
          <p:cNvPr id="6" name="Rectangle 5"/>
          <p:cNvSpPr/>
          <p:nvPr/>
        </p:nvSpPr>
        <p:spPr>
          <a:xfrm>
            <a:off x="7924382" y="6032971"/>
            <a:ext cx="2028376" cy="307777"/>
          </a:xfrm>
          <a:prstGeom prst="rect">
            <a:avLst/>
          </a:prstGeom>
        </p:spPr>
        <p:txBody>
          <a:bodyPr wrap="none">
            <a:spAutoFit/>
          </a:bodyPr>
          <a:lstStyle/>
          <a:p>
            <a:r>
              <a:rPr lang="en-US" sz="1400" dirty="0"/>
              <a:t>NASA (Apollo 11 mission)</a:t>
            </a:r>
          </a:p>
        </p:txBody>
      </p:sp>
    </p:spTree>
    <p:extLst>
      <p:ext uri="{BB962C8B-B14F-4D97-AF65-F5344CB8AC3E}">
        <p14:creationId xmlns:p14="http://schemas.microsoft.com/office/powerpoint/2010/main" val="12754791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Mars from Hubble"/>
          <p:cNvPicPr>
            <a:picLocks noChangeAspect="1" noChangeArrowheads="1"/>
          </p:cNvPicPr>
          <p:nvPr/>
        </p:nvPicPr>
        <p:blipFill>
          <a:blip r:embed="rId3">
            <a:extLst>
              <a:ext uri="{28A0092B-C50C-407E-A947-70E740481C1C}">
                <a14:useLocalDpi xmlns:a14="http://schemas.microsoft.com/office/drawing/2010/main" val="0"/>
              </a:ext>
            </a:extLst>
          </a:blip>
          <a:srcRect l="6157" t="5106" r="5891" b="5392"/>
          <a:stretch>
            <a:fillRect/>
          </a:stretch>
        </p:blipFill>
        <p:spPr bwMode="auto">
          <a:xfrm>
            <a:off x="7123953" y="1323328"/>
            <a:ext cx="5068047" cy="5006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792694" y="1323328"/>
            <a:ext cx="1295400" cy="571500"/>
          </a:xfrm>
          <a:prstGeom prst="rect">
            <a:avLst/>
          </a:prstGeom>
          <a:noFill/>
        </p:spPr>
        <p:txBody>
          <a:bodyPr lIns="82058" tIns="41029" rIns="82058" bIns="41029">
            <a:spAutoFit/>
          </a:bodyPr>
          <a:lstStyle/>
          <a:p>
            <a:pPr>
              <a:defRPr/>
            </a:pPr>
            <a:r>
              <a:rPr lang="el-GR" sz="3200" b="1" dirty="0"/>
              <a:t>ΑΡΗΣ</a:t>
            </a:r>
            <a:endParaRPr lang="en-US" sz="3200" b="1" dirty="0"/>
          </a:p>
        </p:txBody>
      </p:sp>
      <p:sp>
        <p:nvSpPr>
          <p:cNvPr id="50180" name="7 - Ορθογώνιο"/>
          <p:cNvSpPr>
            <a:spLocks noChangeArrowheads="1"/>
          </p:cNvSpPr>
          <p:nvPr/>
        </p:nvSpPr>
        <p:spPr bwMode="auto">
          <a:xfrm>
            <a:off x="373532" y="2672650"/>
            <a:ext cx="571051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lvl="1" algn="just" eaLnBrk="1" hangingPunct="1">
              <a:buFont typeface="Arial" panose="020B0604020202020204" pitchFamily="34" charset="0"/>
              <a:buChar char="•"/>
            </a:pPr>
            <a:r>
              <a:rPr lang="el-GR" altLang="en-US" b="1" dirty="0">
                <a:latin typeface="+mn-lt"/>
              </a:rPr>
              <a:t>Μικρότερος από τη Γη (0.53</a:t>
            </a:r>
            <a:r>
              <a:rPr lang="en-US" altLang="en-US" b="1" dirty="0">
                <a:latin typeface="+mn-lt"/>
              </a:rPr>
              <a:t>R</a:t>
            </a:r>
            <a:r>
              <a:rPr lang="en-US" altLang="en-US" b="1" baseline="-25000" dirty="0">
                <a:latin typeface="+mn-lt"/>
              </a:rPr>
              <a:t>E</a:t>
            </a:r>
            <a:r>
              <a:rPr lang="en-US" altLang="en-US" b="1" dirty="0">
                <a:latin typeface="+mn-lt"/>
              </a:rPr>
              <a:t>)</a:t>
            </a:r>
            <a:endParaRPr lang="el-GR" altLang="en-US" b="1" dirty="0">
              <a:latin typeface="+mn-lt"/>
            </a:endParaRPr>
          </a:p>
          <a:p>
            <a:pPr marL="0" lvl="1" algn="just" eaLnBrk="1" hangingPunct="1">
              <a:buFont typeface="Arial" panose="020B0604020202020204" pitchFamily="34" charset="0"/>
              <a:buChar char="•"/>
            </a:pPr>
            <a:r>
              <a:rPr lang="el-GR" altLang="en-US" b="1" dirty="0">
                <a:latin typeface="+mn-lt"/>
              </a:rPr>
              <a:t>Πιθανώς παρόμοια δομή με τη Γη</a:t>
            </a:r>
          </a:p>
          <a:p>
            <a:pPr marL="0" lvl="1" eaLnBrk="1" hangingPunct="1">
              <a:buFont typeface="Arial" panose="020B0604020202020204" pitchFamily="34" charset="0"/>
              <a:buChar char="•"/>
            </a:pPr>
            <a:r>
              <a:rPr lang="el-GR" altLang="en-US" b="1" dirty="0">
                <a:latin typeface="+mn-lt"/>
              </a:rPr>
              <a:t>Πολύ ασθενές μαγνητικό </a:t>
            </a:r>
            <a:r>
              <a:rPr lang="el-GR" altLang="en-US" b="1" dirty="0" smtClean="0">
                <a:latin typeface="+mn-lt"/>
              </a:rPr>
              <a:t>πεδίο</a:t>
            </a:r>
            <a:r>
              <a:rPr lang="en-US" altLang="en-US" b="1" dirty="0" smtClean="0">
                <a:latin typeface="+mn-lt"/>
              </a:rPr>
              <a:t> </a:t>
            </a:r>
            <a:r>
              <a:rPr lang="el-GR" altLang="en-US" b="1" dirty="0" smtClean="0">
                <a:latin typeface="+mn-lt"/>
              </a:rPr>
              <a:t>(</a:t>
            </a:r>
            <a:r>
              <a:rPr lang="el-GR" altLang="en-US" b="1" i="1" dirty="0" smtClean="0">
                <a:latin typeface="+mn-lt"/>
              </a:rPr>
              <a:t>όχι </a:t>
            </a:r>
            <a:r>
              <a:rPr lang="el-GR" altLang="en-US" b="1" i="1" dirty="0">
                <a:latin typeface="+mn-lt"/>
              </a:rPr>
              <a:t>υγρός πυρήνας</a:t>
            </a:r>
            <a:r>
              <a:rPr lang="el-GR" altLang="en-US" b="1" dirty="0">
                <a:latin typeface="+mn-lt"/>
              </a:rPr>
              <a:t>)</a:t>
            </a:r>
            <a:endParaRPr lang="en-US" altLang="en-US" b="1" dirty="0">
              <a:latin typeface="+mn-lt"/>
            </a:endParaRPr>
          </a:p>
          <a:p>
            <a:pPr marL="0" lvl="1" algn="just" eaLnBrk="1" hangingPunct="1">
              <a:buFont typeface="Arial" panose="020B0604020202020204" pitchFamily="34" charset="0"/>
              <a:buChar char="•"/>
            </a:pPr>
            <a:r>
              <a:rPr lang="el-GR" altLang="en-US" b="1" dirty="0">
                <a:latin typeface="+mn-lt"/>
              </a:rPr>
              <a:t>Όχι </a:t>
            </a:r>
            <a:r>
              <a:rPr lang="el-GR" altLang="en-US" b="1" i="1" dirty="0" smtClean="0">
                <a:latin typeface="+mn-lt"/>
              </a:rPr>
              <a:t>νερό</a:t>
            </a:r>
            <a:r>
              <a:rPr lang="en-US" altLang="en-US" b="1" dirty="0" smtClean="0">
                <a:latin typeface="+mn-lt"/>
              </a:rPr>
              <a:t> </a:t>
            </a:r>
            <a:r>
              <a:rPr lang="el-GR" altLang="en-US" b="1" dirty="0" smtClean="0">
                <a:latin typeface="+mn-lt"/>
              </a:rPr>
              <a:t>(</a:t>
            </a:r>
            <a:r>
              <a:rPr lang="el-GR" altLang="en-US" b="1" dirty="0">
                <a:latin typeface="+mn-lt"/>
              </a:rPr>
              <a:t>αν και έχει πάγο και ίχνη επιφανειακής ροής!) αλλά παλαιά ηφαιστειότητα και πολλούς κρατήρες</a:t>
            </a:r>
          </a:p>
          <a:p>
            <a:pPr marL="0" lvl="1" algn="just" eaLnBrk="1" hangingPunct="1">
              <a:buFont typeface="Arial" panose="020B0604020202020204" pitchFamily="34" charset="0"/>
              <a:buChar char="•"/>
            </a:pPr>
            <a:r>
              <a:rPr lang="el-GR" altLang="en-US" b="1" dirty="0">
                <a:latin typeface="+mn-lt"/>
              </a:rPr>
              <a:t>Όχι </a:t>
            </a:r>
            <a:r>
              <a:rPr lang="el-GR" altLang="en-US" b="1" dirty="0" err="1">
                <a:latin typeface="+mn-lt"/>
              </a:rPr>
              <a:t>λιθοσφαιρικές</a:t>
            </a:r>
            <a:r>
              <a:rPr lang="el-GR" altLang="en-US" b="1" dirty="0">
                <a:latin typeface="+mn-lt"/>
              </a:rPr>
              <a:t> πλάκες, αν και είχε πριν ~4 </a:t>
            </a:r>
            <a:r>
              <a:rPr lang="el-GR" altLang="en-US" b="1" dirty="0" err="1">
                <a:latin typeface="+mn-lt"/>
              </a:rPr>
              <a:t>δισεκ</a:t>
            </a:r>
            <a:r>
              <a:rPr lang="el-GR" altLang="en-US" b="1" dirty="0">
                <a:latin typeface="+mn-lt"/>
              </a:rPr>
              <a:t>. έτη</a:t>
            </a:r>
          </a:p>
          <a:p>
            <a:pPr marL="0" lvl="1" algn="just" eaLnBrk="1" hangingPunct="1">
              <a:buFont typeface="Arial" panose="020B0604020202020204" pitchFamily="34" charset="0"/>
              <a:buChar char="•"/>
            </a:pPr>
            <a:r>
              <a:rPr lang="el-GR" altLang="en-US" b="1" dirty="0">
                <a:latin typeface="+mn-lt"/>
              </a:rPr>
              <a:t>2 μικρούς δορυφόρους</a:t>
            </a:r>
          </a:p>
          <a:p>
            <a:pPr marL="0" lvl="1" algn="just" eaLnBrk="1" hangingPunct="1">
              <a:buFont typeface="Arial" panose="020B0604020202020204" pitchFamily="34" charset="0"/>
              <a:buChar char="•"/>
            </a:pPr>
            <a:r>
              <a:rPr lang="el-GR" altLang="en-US" b="1" dirty="0">
                <a:latin typeface="+mn-lt"/>
              </a:rPr>
              <a:t>Πολύ αραιή ατμόσφαιρα (</a:t>
            </a:r>
            <a:r>
              <a:rPr lang="el-GR" altLang="en-US" b="1" i="1" dirty="0">
                <a:latin typeface="+mn-lt"/>
              </a:rPr>
              <a:t>~1% της Γης, κυρίως </a:t>
            </a:r>
            <a:r>
              <a:rPr lang="en-US" altLang="en-US" b="1" i="1" dirty="0">
                <a:latin typeface="+mn-lt"/>
              </a:rPr>
              <a:t>CO</a:t>
            </a:r>
            <a:r>
              <a:rPr lang="en-US" altLang="en-US" b="1" i="1" baseline="-25000" dirty="0">
                <a:latin typeface="+mn-lt"/>
              </a:rPr>
              <a:t>2</a:t>
            </a:r>
            <a:r>
              <a:rPr lang="el-GR" altLang="en-US" b="1" dirty="0">
                <a:latin typeface="+mn-lt"/>
              </a:rPr>
              <a:t>)</a:t>
            </a:r>
            <a:endParaRPr lang="en-US" altLang="en-US" b="1" dirty="0">
              <a:latin typeface="+mn-lt"/>
            </a:endParaRPr>
          </a:p>
        </p:txBody>
      </p:sp>
      <p:sp>
        <p:nvSpPr>
          <p:cNvPr id="6" name="Title 1"/>
          <p:cNvSpPr>
            <a:spLocks noGrp="1"/>
          </p:cNvSpPr>
          <p:nvPr>
            <p:ph type="title"/>
          </p:nvPr>
        </p:nvSpPr>
        <p:spPr/>
        <p:txBody>
          <a:bodyPr/>
          <a:lstStyle/>
          <a:p>
            <a:r>
              <a:rPr lang="el-GR" dirty="0" smtClean="0"/>
              <a:t>ΓΗΙΝΟΙ ή ΓΕΩΔΕΙΣ ΠΛΑΝΗΤΕΣ</a:t>
            </a:r>
            <a:endParaRPr lang="en-US" dirty="0"/>
          </a:p>
        </p:txBody>
      </p:sp>
      <p:sp>
        <p:nvSpPr>
          <p:cNvPr id="3" name="Rectangle 2"/>
          <p:cNvSpPr/>
          <p:nvPr/>
        </p:nvSpPr>
        <p:spPr>
          <a:xfrm>
            <a:off x="5633850" y="5960965"/>
            <a:ext cx="1454244" cy="369332"/>
          </a:xfrm>
          <a:prstGeom prst="rect">
            <a:avLst/>
          </a:prstGeom>
        </p:spPr>
        <p:txBody>
          <a:bodyPr wrap="none">
            <a:spAutoFit/>
          </a:bodyPr>
          <a:lstStyle/>
          <a:p>
            <a:r>
              <a:rPr lang="en-US" altLang="en-US" dirty="0">
                <a:latin typeface="Times New Roman" panose="02020603050405020304" pitchFamily="18" charset="0"/>
              </a:rPr>
              <a:t>NASA/</a:t>
            </a:r>
            <a:r>
              <a:rPr lang="en-US" altLang="en-US" dirty="0" err="1">
                <a:latin typeface="Times New Roman" panose="02020603050405020304" pitchFamily="18" charset="0"/>
              </a:rPr>
              <a:t>STScI</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260829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75785" y="1420907"/>
            <a:ext cx="2020888" cy="1067744"/>
          </a:xfrm>
          <a:prstGeom prst="rect">
            <a:avLst/>
          </a:prstGeom>
          <a:noFill/>
        </p:spPr>
        <p:txBody>
          <a:bodyPr lIns="82058" tIns="41029" rIns="82058" bIns="41029">
            <a:spAutoFit/>
          </a:bodyPr>
          <a:lstStyle/>
          <a:p>
            <a:pPr>
              <a:defRPr/>
            </a:pPr>
            <a:r>
              <a:rPr lang="el-GR" sz="3200" b="1" dirty="0" smtClean="0"/>
              <a:t>ΑΡΗΣ</a:t>
            </a:r>
            <a:endParaRPr lang="en-US" sz="3200" b="1" dirty="0" smtClean="0"/>
          </a:p>
          <a:p>
            <a:pPr>
              <a:defRPr/>
            </a:pPr>
            <a:r>
              <a:rPr lang="el-GR" sz="3200" b="1" dirty="0" smtClean="0"/>
              <a:t>(Φόβος)</a:t>
            </a:r>
            <a:endParaRPr lang="en-US" sz="3200" b="1" dirty="0"/>
          </a:p>
        </p:txBody>
      </p:sp>
      <p:pic>
        <p:nvPicPr>
          <p:cNvPr id="49159" name="Picture 7" descr="See Explanation.  Clicking on the picture will download&#10; the highest resolution version available."/>
          <p:cNvPicPr>
            <a:picLocks noChangeAspect="1" noChangeArrowheads="1"/>
          </p:cNvPicPr>
          <p:nvPr/>
        </p:nvPicPr>
        <p:blipFill>
          <a:blip r:embed="rId3" cstate="print"/>
          <a:srcRect r="11809"/>
          <a:stretch>
            <a:fillRect/>
          </a:stretch>
        </p:blipFill>
        <p:spPr bwMode="auto">
          <a:xfrm>
            <a:off x="3298372" y="2099223"/>
            <a:ext cx="5039732" cy="3526132"/>
          </a:xfrm>
          <a:prstGeom prst="rect">
            <a:avLst/>
          </a:prstGeom>
          <a:noFill/>
          <a:scene3d>
            <a:camera prst="orthographicFront">
              <a:rot lat="0" lon="0" rev="5400000"/>
            </a:camera>
            <a:lightRig rig="threePt" dir="t"/>
          </a:scene3d>
        </p:spPr>
      </p:pic>
      <p:sp>
        <p:nvSpPr>
          <p:cNvPr id="5" name="Title 1"/>
          <p:cNvSpPr>
            <a:spLocks noGrp="1"/>
          </p:cNvSpPr>
          <p:nvPr>
            <p:ph type="title"/>
          </p:nvPr>
        </p:nvSpPr>
        <p:spPr/>
        <p:txBody>
          <a:bodyPr/>
          <a:lstStyle/>
          <a:p>
            <a:r>
              <a:rPr lang="el-GR" dirty="0" smtClean="0"/>
              <a:t>ΓΗΙΝΟΙ ή ΓΕΩΔΕΙΣ ΠΛΑΝΗΤΕΣ</a:t>
            </a:r>
            <a:endParaRPr lang="en-US" dirty="0"/>
          </a:p>
        </p:txBody>
      </p:sp>
      <p:sp>
        <p:nvSpPr>
          <p:cNvPr id="3" name="Rectangle 2"/>
          <p:cNvSpPr/>
          <p:nvPr/>
        </p:nvSpPr>
        <p:spPr>
          <a:xfrm>
            <a:off x="7520408" y="5934339"/>
            <a:ext cx="1454244" cy="369332"/>
          </a:xfrm>
          <a:prstGeom prst="rect">
            <a:avLst/>
          </a:prstGeom>
        </p:spPr>
        <p:txBody>
          <a:bodyPr wrap="none">
            <a:spAutoFit/>
          </a:bodyPr>
          <a:lstStyle/>
          <a:p>
            <a:r>
              <a:rPr lang="en-US" altLang="en-US" dirty="0">
                <a:latin typeface="Times New Roman" panose="02020603050405020304" pitchFamily="18" charset="0"/>
              </a:rPr>
              <a:t>NASA/</a:t>
            </a:r>
            <a:r>
              <a:rPr lang="en-US" altLang="en-US" dirty="0" err="1">
                <a:latin typeface="Times New Roman" panose="02020603050405020304" pitchFamily="18" charset="0"/>
              </a:rPr>
              <a:t>STScI</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5853624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olor Mosaic of Olympus Mons on M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217" y="1341440"/>
            <a:ext cx="5484127" cy="492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1341440"/>
            <a:ext cx="3358217" cy="1067744"/>
          </a:xfrm>
          <a:prstGeom prst="rect">
            <a:avLst/>
          </a:prstGeom>
          <a:noFill/>
        </p:spPr>
        <p:txBody>
          <a:bodyPr wrap="square" lIns="82058" tIns="41029" rIns="82058" bIns="41029">
            <a:spAutoFit/>
          </a:bodyPr>
          <a:lstStyle/>
          <a:p>
            <a:pPr>
              <a:defRPr/>
            </a:pPr>
            <a:r>
              <a:rPr lang="el-GR" sz="3200" b="1" dirty="0" smtClean="0"/>
              <a:t>ΑΡΗΣ</a:t>
            </a:r>
          </a:p>
          <a:p>
            <a:pPr>
              <a:defRPr/>
            </a:pPr>
            <a:r>
              <a:rPr lang="el-GR" sz="3200" b="1" dirty="0" smtClean="0"/>
              <a:t>(Βουνό Όλυμπος)</a:t>
            </a:r>
            <a:endParaRPr lang="en-US" sz="3200" b="1" dirty="0"/>
          </a:p>
        </p:txBody>
      </p:sp>
      <p:sp>
        <p:nvSpPr>
          <p:cNvPr id="5" name="Title 1"/>
          <p:cNvSpPr>
            <a:spLocks noGrp="1"/>
          </p:cNvSpPr>
          <p:nvPr>
            <p:ph type="title"/>
          </p:nvPr>
        </p:nvSpPr>
        <p:spPr/>
        <p:txBody>
          <a:bodyPr/>
          <a:lstStyle/>
          <a:p>
            <a:r>
              <a:rPr lang="el-GR" dirty="0" smtClean="0"/>
              <a:t>ΓΗΙΝΟΙ ή ΓΕΩΔΕΙΣ ΠΛΑΝΗΤΕΣ</a:t>
            </a:r>
            <a:endParaRPr lang="en-US" dirty="0"/>
          </a:p>
        </p:txBody>
      </p:sp>
      <p:sp>
        <p:nvSpPr>
          <p:cNvPr id="3" name="Rectangle 2"/>
          <p:cNvSpPr/>
          <p:nvPr/>
        </p:nvSpPr>
        <p:spPr>
          <a:xfrm>
            <a:off x="8909937" y="5896998"/>
            <a:ext cx="1454244" cy="369332"/>
          </a:xfrm>
          <a:prstGeom prst="rect">
            <a:avLst/>
          </a:prstGeom>
        </p:spPr>
        <p:txBody>
          <a:bodyPr wrap="none">
            <a:spAutoFit/>
          </a:bodyPr>
          <a:lstStyle/>
          <a:p>
            <a:r>
              <a:rPr lang="en-US" altLang="en-US" dirty="0">
                <a:latin typeface="Times New Roman" panose="02020603050405020304" pitchFamily="18" charset="0"/>
              </a:rPr>
              <a:t>NASA/</a:t>
            </a:r>
            <a:r>
              <a:rPr lang="en-US" altLang="en-US" dirty="0" err="1">
                <a:latin typeface="Times New Roman" panose="02020603050405020304" pitchFamily="18" charset="0"/>
              </a:rPr>
              <a:t>STScI</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5014760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90302" y="1312478"/>
            <a:ext cx="2019300" cy="1068388"/>
          </a:xfrm>
          <a:prstGeom prst="rect">
            <a:avLst/>
          </a:prstGeom>
          <a:noFill/>
        </p:spPr>
        <p:txBody>
          <a:bodyPr lIns="82058" tIns="41029" rIns="82058" bIns="41029">
            <a:spAutoFit/>
          </a:bodyPr>
          <a:lstStyle/>
          <a:p>
            <a:pPr>
              <a:defRPr/>
            </a:pPr>
            <a:r>
              <a:rPr lang="el-GR" sz="3200" b="1" smtClean="0"/>
              <a:t>ΑΡΗΣ</a:t>
            </a:r>
          </a:p>
          <a:p>
            <a:pPr>
              <a:defRPr/>
            </a:pPr>
            <a:r>
              <a:rPr lang="el-GR" sz="3200" b="1" smtClean="0"/>
              <a:t>Σύννεφα</a:t>
            </a:r>
            <a:endParaRPr lang="en-US" sz="3200" b="1" dirty="0"/>
          </a:p>
        </p:txBody>
      </p:sp>
      <p:pic>
        <p:nvPicPr>
          <p:cNvPr id="53251" name="Picture 5" descr="Victoria_clouds_br-brows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2832" y="1312478"/>
            <a:ext cx="5194673" cy="504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p:txBody>
          <a:bodyPr/>
          <a:lstStyle/>
          <a:p>
            <a:r>
              <a:rPr lang="el-GR" dirty="0" smtClean="0"/>
              <a:t>ΓΗΙΝΟΙ ή ΓΕΩΔΕΙΣ ΠΛΑΝΗΤΕΣ</a:t>
            </a:r>
            <a:endParaRPr lang="en-US" dirty="0"/>
          </a:p>
        </p:txBody>
      </p:sp>
      <p:sp>
        <p:nvSpPr>
          <p:cNvPr id="3" name="Rectangle 2"/>
          <p:cNvSpPr/>
          <p:nvPr/>
        </p:nvSpPr>
        <p:spPr>
          <a:xfrm>
            <a:off x="8507505" y="5985151"/>
            <a:ext cx="1454244" cy="369332"/>
          </a:xfrm>
          <a:prstGeom prst="rect">
            <a:avLst/>
          </a:prstGeom>
        </p:spPr>
        <p:txBody>
          <a:bodyPr wrap="none">
            <a:spAutoFit/>
          </a:bodyPr>
          <a:lstStyle/>
          <a:p>
            <a:r>
              <a:rPr lang="en-US" altLang="en-US" dirty="0">
                <a:latin typeface="Times New Roman" panose="02020603050405020304" pitchFamily="18" charset="0"/>
              </a:rPr>
              <a:t>NASA/</a:t>
            </a:r>
            <a:r>
              <a:rPr lang="en-US" altLang="en-US" dirty="0" err="1">
                <a:latin typeface="Times New Roman" panose="02020603050405020304" pitchFamily="18" charset="0"/>
              </a:rPr>
              <a:t>STScI</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2369447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Γεωφυσική</a:t>
            </a:r>
            <a:endParaRPr lang="en-US" dirty="0"/>
          </a:p>
        </p:txBody>
      </p:sp>
      <p:sp>
        <p:nvSpPr>
          <p:cNvPr id="7" name="Rectangle 6"/>
          <p:cNvSpPr/>
          <p:nvPr/>
        </p:nvSpPr>
        <p:spPr>
          <a:xfrm>
            <a:off x="362465" y="1637705"/>
            <a:ext cx="10569146" cy="4272965"/>
          </a:xfrm>
          <a:prstGeom prst="rect">
            <a:avLst/>
          </a:prstGeom>
        </p:spPr>
        <p:txBody>
          <a:bodyPr wrap="square">
            <a:spAutoFit/>
          </a:bodyPr>
          <a:lstStyle/>
          <a:p>
            <a:pPr marL="265176" indent="-265176" algn="ctr">
              <a:defRPr/>
            </a:pPr>
            <a:r>
              <a:rPr lang="el-GR" sz="2200" b="1" dirty="0"/>
              <a:t>Επιστήμη που</a:t>
            </a:r>
            <a:r>
              <a:rPr lang="en-US" sz="2200" b="1" dirty="0"/>
              <a:t> </a:t>
            </a:r>
            <a:r>
              <a:rPr lang="el-GR" sz="2200" b="1" dirty="0"/>
              <a:t>εφαρμόζει</a:t>
            </a:r>
            <a:r>
              <a:rPr lang="en-US" sz="2200" b="1" dirty="0"/>
              <a:t> </a:t>
            </a:r>
            <a:r>
              <a:rPr lang="el-GR" sz="2200" b="1" dirty="0"/>
              <a:t>νόμους της Φυσικής για να μελετήσει τη Γη</a:t>
            </a:r>
            <a:endParaRPr lang="en-US" sz="2200" b="1" dirty="0"/>
          </a:p>
          <a:p>
            <a:pPr marL="265176" indent="-265176" algn="just">
              <a:spcBef>
                <a:spcPts val="3800"/>
              </a:spcBef>
              <a:defRPr/>
            </a:pPr>
            <a:r>
              <a:rPr lang="en-US" sz="2000" dirty="0"/>
              <a:t>         </a:t>
            </a:r>
            <a:r>
              <a:rPr lang="el-GR" sz="2200" b="1" dirty="0"/>
              <a:t>Η Γεωφυσική</a:t>
            </a:r>
            <a:r>
              <a:rPr lang="en-US" sz="2200" b="1" dirty="0"/>
              <a:t> </a:t>
            </a:r>
            <a:r>
              <a:rPr lang="el-GR" sz="2200" b="1" dirty="0"/>
              <a:t>μελετάει τις φυσικές ιδιότητες της Γης</a:t>
            </a:r>
          </a:p>
          <a:p>
            <a:pPr marL="665226" lvl="1" indent="-265176" algn="just">
              <a:buFont typeface="Arial" charset="0"/>
              <a:buChar char="–"/>
              <a:defRPr/>
            </a:pPr>
            <a:r>
              <a:rPr lang="el-GR" sz="2200" dirty="0"/>
              <a:t>Ατμοσφαιρικές Επιστήμες</a:t>
            </a:r>
          </a:p>
          <a:p>
            <a:pPr marL="665226" lvl="1" indent="-265176" algn="just">
              <a:buFont typeface="Arial" charset="0"/>
              <a:buChar char="–"/>
              <a:defRPr/>
            </a:pPr>
            <a:r>
              <a:rPr lang="el-GR" sz="2200" dirty="0" err="1"/>
              <a:t>Βιογεωεπιστήμες</a:t>
            </a:r>
            <a:endParaRPr lang="el-GR" sz="2200" dirty="0"/>
          </a:p>
          <a:p>
            <a:pPr marL="665226" lvl="1" indent="-265176" algn="just">
              <a:buFont typeface="Arial" charset="0"/>
              <a:buChar char="–"/>
              <a:defRPr/>
            </a:pPr>
            <a:r>
              <a:rPr lang="el-GR" sz="2200" dirty="0"/>
              <a:t>Γεωμορφολογία</a:t>
            </a:r>
          </a:p>
          <a:p>
            <a:pPr marL="665226" lvl="1" indent="-265176" algn="just">
              <a:buFont typeface="Arial" charset="0"/>
              <a:buChar char="–"/>
              <a:defRPr/>
            </a:pPr>
            <a:r>
              <a:rPr lang="el-GR" sz="2200" dirty="0"/>
              <a:t>Ωκεανογραφία</a:t>
            </a:r>
          </a:p>
          <a:p>
            <a:pPr marL="665226" lvl="1" indent="-265176" algn="just">
              <a:buFont typeface="Arial" charset="0"/>
              <a:buChar char="–"/>
              <a:defRPr/>
            </a:pPr>
            <a:r>
              <a:rPr lang="el-GR" sz="2200" dirty="0"/>
              <a:t>Φυσική του Εσωτερικού</a:t>
            </a:r>
            <a:r>
              <a:rPr lang="en-US" sz="2200" dirty="0"/>
              <a:t> </a:t>
            </a:r>
            <a:r>
              <a:rPr lang="el-GR" sz="2200" dirty="0"/>
              <a:t>της Στερεάς Γης</a:t>
            </a:r>
            <a:endParaRPr lang="en-US" sz="2200" dirty="0"/>
          </a:p>
          <a:p>
            <a:pPr marL="265176" indent="-265176" algn="just">
              <a:defRPr/>
            </a:pPr>
            <a:endParaRPr lang="en-US" sz="2000" dirty="0"/>
          </a:p>
          <a:p>
            <a:pPr marL="265176" indent="-265176" algn="just">
              <a:defRPr/>
            </a:pPr>
            <a:r>
              <a:rPr lang="en-US" sz="2000" dirty="0"/>
              <a:t>        </a:t>
            </a:r>
            <a:r>
              <a:rPr lang="el-GR" sz="2200" b="1" dirty="0"/>
              <a:t>Η Γεωφυσική είναι:</a:t>
            </a:r>
          </a:p>
          <a:p>
            <a:pPr marL="665226" lvl="1" indent="-265176" algn="just">
              <a:buFont typeface="Arial" charset="0"/>
              <a:buChar char="–"/>
              <a:defRPr/>
            </a:pPr>
            <a:r>
              <a:rPr lang="el-GR" sz="2200" dirty="0"/>
              <a:t>Εφαρμοσμένος</a:t>
            </a:r>
            <a:r>
              <a:rPr lang="en-US" sz="2200" dirty="0"/>
              <a:t> </a:t>
            </a:r>
            <a:r>
              <a:rPr lang="el-GR" sz="2200" dirty="0"/>
              <a:t>κλάδους της Φυσικής</a:t>
            </a:r>
          </a:p>
          <a:p>
            <a:pPr marL="665226" lvl="1" indent="-265176" algn="just">
              <a:buFont typeface="Arial" charset="0"/>
              <a:buChar char="–"/>
              <a:defRPr/>
            </a:pPr>
            <a:r>
              <a:rPr lang="el-GR" sz="2200" dirty="0"/>
              <a:t>Κλάδος των </a:t>
            </a:r>
            <a:r>
              <a:rPr lang="el-GR" sz="2200" dirty="0" err="1"/>
              <a:t>Γεωεπιστημών</a:t>
            </a:r>
            <a:endParaRPr lang="en-US" sz="2200" dirty="0"/>
          </a:p>
        </p:txBody>
      </p:sp>
    </p:spTree>
    <p:extLst>
      <p:ext uri="{BB962C8B-B14F-4D97-AF65-F5344CB8AC3E}">
        <p14:creationId xmlns:p14="http://schemas.microsoft.com/office/powerpoint/2010/main" val="18849386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Ancient Storm"/>
          <p:cNvPicPr>
            <a:picLocks noChangeAspect="1" noChangeArrowheads="1"/>
          </p:cNvPicPr>
          <p:nvPr/>
        </p:nvPicPr>
        <p:blipFill>
          <a:blip r:embed="rId3">
            <a:extLst>
              <a:ext uri="{28A0092B-C50C-407E-A947-70E740481C1C}">
                <a14:useLocalDpi xmlns:a14="http://schemas.microsoft.com/office/drawing/2010/main" val="0"/>
              </a:ext>
            </a:extLst>
          </a:blip>
          <a:srcRect t="13980"/>
          <a:stretch>
            <a:fillRect/>
          </a:stretch>
        </p:blipFill>
        <p:spPr bwMode="auto">
          <a:xfrm>
            <a:off x="2100638" y="259976"/>
            <a:ext cx="7750175"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95945" y="163699"/>
            <a:ext cx="1704693" cy="571500"/>
          </a:xfrm>
          <a:prstGeom prst="rect">
            <a:avLst/>
          </a:prstGeom>
          <a:noFill/>
        </p:spPr>
        <p:txBody>
          <a:bodyPr wrap="square" lIns="82058" tIns="41029" rIns="82058" bIns="41029">
            <a:spAutoFit/>
          </a:bodyPr>
          <a:lstStyle/>
          <a:p>
            <a:pPr>
              <a:defRPr/>
            </a:pPr>
            <a:r>
              <a:rPr lang="el-GR" sz="3200" b="1" dirty="0">
                <a:latin typeface="+mj-lt"/>
              </a:rPr>
              <a:t>ΔΙΑΣ</a:t>
            </a:r>
            <a:endParaRPr lang="en-US" sz="3200" b="1" dirty="0">
              <a:latin typeface="+mj-lt"/>
            </a:endParaRPr>
          </a:p>
        </p:txBody>
      </p:sp>
      <p:sp>
        <p:nvSpPr>
          <p:cNvPr id="2" name="Rectangle 1"/>
          <p:cNvSpPr/>
          <p:nvPr/>
        </p:nvSpPr>
        <p:spPr>
          <a:xfrm>
            <a:off x="9850813" y="6348594"/>
            <a:ext cx="1454244" cy="369332"/>
          </a:xfrm>
          <a:prstGeom prst="rect">
            <a:avLst/>
          </a:prstGeom>
        </p:spPr>
        <p:txBody>
          <a:bodyPr wrap="none">
            <a:spAutoFit/>
          </a:bodyPr>
          <a:lstStyle/>
          <a:p>
            <a:r>
              <a:rPr lang="en-US" altLang="en-US" dirty="0">
                <a:latin typeface="Times New Roman" panose="02020603050405020304" pitchFamily="18" charset="0"/>
              </a:rPr>
              <a:t>NASA/</a:t>
            </a:r>
            <a:r>
              <a:rPr lang="en-US" altLang="en-US" dirty="0" err="1">
                <a:latin typeface="Times New Roman" panose="02020603050405020304" pitchFamily="18" charset="0"/>
              </a:rPr>
              <a:t>STScI</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1610015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descr="PIA02259-brows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300" y="0"/>
            <a:ext cx="9359900" cy="6856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44488" y="6084235"/>
            <a:ext cx="4348162" cy="574675"/>
          </a:xfrm>
          <a:prstGeom prst="rect">
            <a:avLst/>
          </a:prstGeom>
          <a:noFill/>
        </p:spPr>
        <p:txBody>
          <a:bodyPr lIns="82058" tIns="41029" rIns="82058" bIns="41029">
            <a:spAutoFit/>
          </a:bodyPr>
          <a:lstStyle/>
          <a:p>
            <a:pPr>
              <a:defRPr/>
            </a:pPr>
            <a:r>
              <a:rPr lang="el-GR" sz="3200" b="1" dirty="0">
                <a:solidFill>
                  <a:schemeClr val="bg1"/>
                </a:solidFill>
                <a:latin typeface="+mj-lt"/>
              </a:rPr>
              <a:t>ΔΙΑΣ</a:t>
            </a:r>
            <a:r>
              <a:rPr lang="el-GR" sz="3200" b="1" dirty="0">
                <a:solidFill>
                  <a:schemeClr val="tx2">
                    <a:lumMod val="40000"/>
                    <a:lumOff val="60000"/>
                  </a:schemeClr>
                </a:solidFill>
                <a:latin typeface="+mj-lt"/>
              </a:rPr>
              <a:t>   </a:t>
            </a:r>
            <a:r>
              <a:rPr lang="el-GR" sz="3200" b="1" dirty="0">
                <a:solidFill>
                  <a:schemeClr val="bg1"/>
                </a:solidFill>
                <a:latin typeface="+mj-lt"/>
              </a:rPr>
              <a:t>(</a:t>
            </a:r>
            <a:r>
              <a:rPr lang="en-US" sz="3200" b="1" dirty="0">
                <a:solidFill>
                  <a:schemeClr val="bg1"/>
                </a:solidFill>
                <a:latin typeface="+mj-lt"/>
              </a:rPr>
              <a:t>Voyager 1)</a:t>
            </a:r>
          </a:p>
        </p:txBody>
      </p:sp>
      <p:sp>
        <p:nvSpPr>
          <p:cNvPr id="2" name="Rectangle 1"/>
          <p:cNvSpPr/>
          <p:nvPr/>
        </p:nvSpPr>
        <p:spPr>
          <a:xfrm>
            <a:off x="9601200" y="6371572"/>
            <a:ext cx="1454244" cy="369332"/>
          </a:xfrm>
          <a:prstGeom prst="rect">
            <a:avLst/>
          </a:prstGeom>
        </p:spPr>
        <p:txBody>
          <a:bodyPr wrap="none">
            <a:spAutoFit/>
          </a:bodyPr>
          <a:lstStyle/>
          <a:p>
            <a:r>
              <a:rPr lang="en-US" altLang="en-US" dirty="0">
                <a:latin typeface="Times New Roman" panose="02020603050405020304" pitchFamily="18" charset="0"/>
              </a:rPr>
              <a:t>NASA/</a:t>
            </a:r>
            <a:r>
              <a:rPr lang="en-US" altLang="en-US" dirty="0" err="1">
                <a:latin typeface="Times New Roman" panose="02020603050405020304" pitchFamily="18" charset="0"/>
              </a:rPr>
              <a:t>STScI</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206533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62300" y="204324"/>
            <a:ext cx="4348162" cy="574675"/>
          </a:xfrm>
          <a:prstGeom prst="rect">
            <a:avLst/>
          </a:prstGeom>
          <a:noFill/>
        </p:spPr>
        <p:txBody>
          <a:bodyPr lIns="82058" tIns="41029" rIns="82058" bIns="41029">
            <a:spAutoFit/>
          </a:bodyPr>
          <a:lstStyle/>
          <a:p>
            <a:pPr>
              <a:defRPr/>
            </a:pPr>
            <a:r>
              <a:rPr lang="el-GR" sz="3200" b="1" dirty="0"/>
              <a:t>ΚΡΟΝΟΣ   (</a:t>
            </a:r>
            <a:r>
              <a:rPr lang="en-US" sz="3200" b="1" dirty="0"/>
              <a:t>CASSINI)</a:t>
            </a:r>
          </a:p>
        </p:txBody>
      </p:sp>
      <p:pic>
        <p:nvPicPr>
          <p:cNvPr id="56323" name="Picture 2" descr="True Satu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358" y="778999"/>
            <a:ext cx="8602663"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996021" y="6229581"/>
            <a:ext cx="1454244" cy="369332"/>
          </a:xfrm>
          <a:prstGeom prst="rect">
            <a:avLst/>
          </a:prstGeom>
        </p:spPr>
        <p:txBody>
          <a:bodyPr wrap="none">
            <a:spAutoFit/>
          </a:bodyPr>
          <a:lstStyle/>
          <a:p>
            <a:r>
              <a:rPr lang="en-US" altLang="en-US" dirty="0">
                <a:latin typeface="Times New Roman" panose="02020603050405020304" pitchFamily="18" charset="0"/>
              </a:rPr>
              <a:t>NASA/</a:t>
            </a:r>
            <a:r>
              <a:rPr lang="en-US" altLang="en-US" dirty="0" err="1">
                <a:latin typeface="Times New Roman" panose="02020603050405020304" pitchFamily="18" charset="0"/>
              </a:rPr>
              <a:t>STScI</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0858358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1547" y="140635"/>
            <a:ext cx="4348162" cy="574675"/>
          </a:xfrm>
          <a:prstGeom prst="rect">
            <a:avLst/>
          </a:prstGeom>
          <a:noFill/>
        </p:spPr>
        <p:txBody>
          <a:bodyPr lIns="82058" tIns="41029" rIns="82058" bIns="41029">
            <a:spAutoFit/>
          </a:bodyPr>
          <a:lstStyle/>
          <a:p>
            <a:pPr>
              <a:defRPr/>
            </a:pPr>
            <a:r>
              <a:rPr lang="el-GR" sz="3200" b="1" dirty="0">
                <a:latin typeface="+mj-lt"/>
              </a:rPr>
              <a:t>ΚΡΟΝΟΣ   (</a:t>
            </a:r>
            <a:r>
              <a:rPr lang="en-US" sz="3200" b="1" dirty="0">
                <a:latin typeface="+mj-lt"/>
              </a:rPr>
              <a:t>CASSINI)</a:t>
            </a:r>
          </a:p>
        </p:txBody>
      </p:sp>
      <p:pic>
        <p:nvPicPr>
          <p:cNvPr id="57347" name="Picture 2" descr="Radio Occultation: Unraveling Saturn's R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354" y="832691"/>
            <a:ext cx="7866063"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300417" y="6191059"/>
            <a:ext cx="1454244" cy="369332"/>
          </a:xfrm>
          <a:prstGeom prst="rect">
            <a:avLst/>
          </a:prstGeom>
        </p:spPr>
        <p:txBody>
          <a:bodyPr wrap="none">
            <a:spAutoFit/>
          </a:bodyPr>
          <a:lstStyle/>
          <a:p>
            <a:r>
              <a:rPr lang="en-US" altLang="en-US" dirty="0">
                <a:latin typeface="Times New Roman" panose="02020603050405020304" pitchFamily="18" charset="0"/>
              </a:rPr>
              <a:t>NASA/</a:t>
            </a:r>
            <a:r>
              <a:rPr lang="en-US" altLang="en-US" dirty="0" err="1">
                <a:latin typeface="Times New Roman" panose="02020603050405020304" pitchFamily="18" charset="0"/>
              </a:rPr>
              <a:t>STScI</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155823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ee Explanation.  Clicking on the picture will download&#10;the highest resolution version available."/>
          <p:cNvPicPr>
            <a:picLocks noChangeAspect="1" noChangeArrowheads="1"/>
          </p:cNvPicPr>
          <p:nvPr/>
        </p:nvPicPr>
        <p:blipFill>
          <a:blip r:embed="rId3">
            <a:extLst>
              <a:ext uri="{28A0092B-C50C-407E-A947-70E740481C1C}">
                <a14:useLocalDpi xmlns:a14="http://schemas.microsoft.com/office/drawing/2010/main" val="0"/>
              </a:ext>
            </a:extLst>
          </a:blip>
          <a:srcRect r="11856" b="14255"/>
          <a:stretch>
            <a:fillRect/>
          </a:stretch>
        </p:blipFill>
        <p:spPr bwMode="auto">
          <a:xfrm>
            <a:off x="2241178" y="154456"/>
            <a:ext cx="7408863"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1065" y="228226"/>
            <a:ext cx="2170113" cy="1068388"/>
          </a:xfrm>
          <a:prstGeom prst="rect">
            <a:avLst/>
          </a:prstGeom>
          <a:noFill/>
        </p:spPr>
        <p:txBody>
          <a:bodyPr lIns="82058" tIns="41029" rIns="82058" bIns="41029">
            <a:spAutoFit/>
          </a:bodyPr>
          <a:lstStyle/>
          <a:p>
            <a:pPr algn="ctr">
              <a:defRPr/>
            </a:pPr>
            <a:r>
              <a:rPr lang="el-GR" sz="3200" b="1" dirty="0">
                <a:latin typeface="+mj-lt"/>
              </a:rPr>
              <a:t>ΚΡΟΝΟΣ  </a:t>
            </a:r>
            <a:endParaRPr lang="en-US" sz="3200" b="1" dirty="0">
              <a:latin typeface="+mj-lt"/>
            </a:endParaRPr>
          </a:p>
          <a:p>
            <a:pPr algn="ctr">
              <a:defRPr/>
            </a:pPr>
            <a:r>
              <a:rPr lang="el-GR" sz="3200" b="1" dirty="0">
                <a:latin typeface="+mj-lt"/>
              </a:rPr>
              <a:t>(</a:t>
            </a:r>
            <a:r>
              <a:rPr lang="en-US" sz="3200" b="1" dirty="0">
                <a:latin typeface="+mj-lt"/>
              </a:rPr>
              <a:t>CASSINI)</a:t>
            </a:r>
          </a:p>
        </p:txBody>
      </p:sp>
      <p:sp>
        <p:nvSpPr>
          <p:cNvPr id="2" name="Rectangle 1"/>
          <p:cNvSpPr/>
          <p:nvPr/>
        </p:nvSpPr>
        <p:spPr>
          <a:xfrm>
            <a:off x="9687909" y="6370074"/>
            <a:ext cx="1454244" cy="369332"/>
          </a:xfrm>
          <a:prstGeom prst="rect">
            <a:avLst/>
          </a:prstGeom>
        </p:spPr>
        <p:txBody>
          <a:bodyPr wrap="none">
            <a:spAutoFit/>
          </a:bodyPr>
          <a:lstStyle/>
          <a:p>
            <a:r>
              <a:rPr lang="en-US" altLang="en-US" dirty="0">
                <a:latin typeface="Times New Roman" panose="02020603050405020304" pitchFamily="18" charset="0"/>
              </a:rPr>
              <a:t>NASA/</a:t>
            </a:r>
            <a:r>
              <a:rPr lang="en-US" altLang="en-US" dirty="0" err="1">
                <a:latin typeface="Times New Roman" panose="02020603050405020304" pitchFamily="18" charset="0"/>
              </a:rPr>
              <a:t>STScI</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057089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Looking Over Enceladus (NASA Cassini Saturn Mission Image) (target ENCELAD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038" y="92262"/>
            <a:ext cx="6970713" cy="67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169303"/>
            <a:ext cx="2967038" cy="1560512"/>
          </a:xfrm>
          <a:prstGeom prst="rect">
            <a:avLst/>
          </a:prstGeom>
          <a:noFill/>
        </p:spPr>
        <p:txBody>
          <a:bodyPr lIns="82058" tIns="41029" rIns="82058" bIns="41029">
            <a:spAutoFit/>
          </a:bodyPr>
          <a:lstStyle/>
          <a:p>
            <a:pPr algn="ctr">
              <a:defRPr/>
            </a:pPr>
            <a:r>
              <a:rPr lang="el-GR" sz="3200" b="1" dirty="0">
                <a:latin typeface="+mj-lt"/>
              </a:rPr>
              <a:t>ΕΓΚΕΛΑΔΟΣ</a:t>
            </a:r>
            <a:endParaRPr lang="en-US" sz="3200" b="1" dirty="0">
              <a:latin typeface="+mj-lt"/>
            </a:endParaRPr>
          </a:p>
          <a:p>
            <a:pPr algn="ctr">
              <a:defRPr/>
            </a:pPr>
            <a:r>
              <a:rPr lang="el-GR" sz="3200" b="1" dirty="0">
                <a:latin typeface="+mj-lt"/>
              </a:rPr>
              <a:t>(</a:t>
            </a:r>
            <a:r>
              <a:rPr lang="en-US" sz="3200" b="1" dirty="0">
                <a:latin typeface="+mj-lt"/>
              </a:rPr>
              <a:t>CASSINI</a:t>
            </a:r>
            <a:r>
              <a:rPr lang="el-GR" sz="3200" b="1" dirty="0">
                <a:latin typeface="+mj-lt"/>
              </a:rPr>
              <a:t> 24 Δεκ 2011)</a:t>
            </a:r>
            <a:endParaRPr lang="en-US" sz="3200" b="1" dirty="0">
              <a:latin typeface="+mj-lt"/>
            </a:endParaRPr>
          </a:p>
        </p:txBody>
      </p:sp>
      <p:sp>
        <p:nvSpPr>
          <p:cNvPr id="2" name="Rectangle 1"/>
          <p:cNvSpPr/>
          <p:nvPr/>
        </p:nvSpPr>
        <p:spPr>
          <a:xfrm>
            <a:off x="10012596" y="6381981"/>
            <a:ext cx="1454244" cy="369332"/>
          </a:xfrm>
          <a:prstGeom prst="rect">
            <a:avLst/>
          </a:prstGeom>
        </p:spPr>
        <p:txBody>
          <a:bodyPr wrap="none">
            <a:spAutoFit/>
          </a:bodyPr>
          <a:lstStyle/>
          <a:p>
            <a:r>
              <a:rPr lang="en-US" altLang="en-US" dirty="0">
                <a:latin typeface="Times New Roman" panose="02020603050405020304" pitchFamily="18" charset="0"/>
              </a:rPr>
              <a:t>NASA/</a:t>
            </a:r>
            <a:r>
              <a:rPr lang="en-US" altLang="en-US" dirty="0" err="1">
                <a:latin typeface="Times New Roman" panose="02020603050405020304" pitchFamily="18" charset="0"/>
              </a:rPr>
              <a:t>STScI</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19490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www.nasa.gov/images/content/593538main_enceladus20111003-full.jpg"/>
          <p:cNvPicPr>
            <a:picLocks noChangeAspect="1" noChangeArrowheads="1"/>
          </p:cNvPicPr>
          <p:nvPr/>
        </p:nvPicPr>
        <p:blipFill>
          <a:blip r:embed="rId3">
            <a:extLst>
              <a:ext uri="{28A0092B-C50C-407E-A947-70E740481C1C}">
                <a14:useLocalDpi xmlns:a14="http://schemas.microsoft.com/office/drawing/2010/main" val="0"/>
              </a:ext>
            </a:extLst>
          </a:blip>
          <a:srcRect l="10168" t="47249" r="12489"/>
          <a:stretch>
            <a:fillRect/>
          </a:stretch>
        </p:blipFill>
        <p:spPr bwMode="auto">
          <a:xfrm>
            <a:off x="2008236" y="1071991"/>
            <a:ext cx="8310141" cy="566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31951" y="188913"/>
            <a:ext cx="8856663" cy="883078"/>
          </a:xfrm>
          <a:prstGeom prst="rect">
            <a:avLst/>
          </a:prstGeom>
          <a:noFill/>
        </p:spPr>
        <p:txBody>
          <a:bodyPr lIns="82058" tIns="41029" rIns="82058" bIns="41029">
            <a:spAutoFit/>
          </a:bodyPr>
          <a:lstStyle/>
          <a:p>
            <a:pPr algn="ctr">
              <a:defRPr/>
            </a:pPr>
            <a:r>
              <a:rPr lang="el-GR" sz="2600" b="1" dirty="0"/>
              <a:t>ΕΓΚΕΛΑΔΟΣ (Πίδακες ατμού &amp; πάγου)</a:t>
            </a:r>
            <a:endParaRPr lang="en-US" sz="2600" b="1" dirty="0"/>
          </a:p>
          <a:p>
            <a:pPr algn="ctr">
              <a:defRPr/>
            </a:pPr>
            <a:r>
              <a:rPr lang="el-GR" sz="2600" b="1" dirty="0"/>
              <a:t>(</a:t>
            </a:r>
            <a:r>
              <a:rPr lang="en-US" sz="2600" b="1" dirty="0"/>
              <a:t>CASSINI</a:t>
            </a:r>
            <a:r>
              <a:rPr lang="el-GR" sz="2600" b="1" dirty="0"/>
              <a:t> ΝΟΕ </a:t>
            </a:r>
            <a:r>
              <a:rPr lang="el-GR" sz="2600" b="1" dirty="0" smtClean="0"/>
              <a:t>2011)</a:t>
            </a:r>
            <a:endParaRPr lang="en-US" sz="2600" b="1" dirty="0"/>
          </a:p>
        </p:txBody>
      </p:sp>
      <p:sp>
        <p:nvSpPr>
          <p:cNvPr id="2" name="Rectangle 1"/>
          <p:cNvSpPr/>
          <p:nvPr/>
        </p:nvSpPr>
        <p:spPr>
          <a:xfrm>
            <a:off x="10318377" y="6283369"/>
            <a:ext cx="1454244" cy="369332"/>
          </a:xfrm>
          <a:prstGeom prst="rect">
            <a:avLst/>
          </a:prstGeom>
        </p:spPr>
        <p:txBody>
          <a:bodyPr wrap="none">
            <a:spAutoFit/>
          </a:bodyPr>
          <a:lstStyle/>
          <a:p>
            <a:r>
              <a:rPr lang="en-US" altLang="en-US" dirty="0">
                <a:latin typeface="Times New Roman" panose="02020603050405020304" pitchFamily="18" charset="0"/>
              </a:rPr>
              <a:t>NASA/</a:t>
            </a:r>
            <a:r>
              <a:rPr lang="en-US" altLang="en-US" dirty="0" err="1">
                <a:latin typeface="Times New Roman" panose="02020603050405020304" pitchFamily="18" charset="0"/>
              </a:rPr>
              <a:t>STScI</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328242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35668" y="532280"/>
            <a:ext cx="2170113" cy="571500"/>
          </a:xfrm>
          <a:prstGeom prst="rect">
            <a:avLst/>
          </a:prstGeom>
          <a:noFill/>
        </p:spPr>
        <p:txBody>
          <a:bodyPr lIns="82058" tIns="41029" rIns="82058" bIns="41029">
            <a:spAutoFit/>
          </a:bodyPr>
          <a:lstStyle/>
          <a:p>
            <a:pPr algn="ctr">
              <a:defRPr/>
            </a:pPr>
            <a:r>
              <a:rPr lang="el-GR" sz="3200" b="1" dirty="0">
                <a:latin typeface="+mj-lt"/>
              </a:rPr>
              <a:t>ΚΡΟΝΟΣ  </a:t>
            </a:r>
            <a:endParaRPr lang="en-US" sz="3200" b="1" dirty="0">
              <a:latin typeface="+mj-lt"/>
            </a:endParaRPr>
          </a:p>
        </p:txBody>
      </p:sp>
      <p:pic>
        <p:nvPicPr>
          <p:cNvPr id="61443" name="Picture 2" descr="See Explanation.  Clicking on the picture will download&#10; the highest resolution vers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239" y="1103780"/>
            <a:ext cx="8586973" cy="521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263607" y="6399911"/>
            <a:ext cx="1454244" cy="369332"/>
          </a:xfrm>
          <a:prstGeom prst="rect">
            <a:avLst/>
          </a:prstGeom>
        </p:spPr>
        <p:txBody>
          <a:bodyPr wrap="none">
            <a:spAutoFit/>
          </a:bodyPr>
          <a:lstStyle/>
          <a:p>
            <a:r>
              <a:rPr lang="en-US" altLang="en-US" dirty="0">
                <a:latin typeface="Times New Roman" panose="02020603050405020304" pitchFamily="18" charset="0"/>
              </a:rPr>
              <a:t>NASA/</a:t>
            </a:r>
            <a:r>
              <a:rPr lang="en-US" altLang="en-US" dirty="0" err="1">
                <a:latin typeface="Times New Roman" panose="02020603050405020304" pitchFamily="18" charset="0"/>
              </a:rPr>
              <a:t>STScI</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280924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voyager_spacecraft from Harman (enhanc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042" y="4153503"/>
            <a:ext cx="2089438" cy="270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5" descr="Uranus"/>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1698626" y="1"/>
            <a:ext cx="4264025" cy="4117975"/>
          </a:xfrm>
        </p:spPr>
      </p:pic>
      <p:pic>
        <p:nvPicPr>
          <p:cNvPr id="62468" name="Picture 3" descr="Neptu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3824" y="0"/>
            <a:ext cx="4191426" cy="4111623"/>
          </a:xfrm>
          <a:prstGeom prst="rect">
            <a:avLst/>
          </a:prstGeom>
          <a:solidFill>
            <a:schemeClr val="bg1"/>
          </a:solidFill>
          <a:ln>
            <a:noFill/>
          </a:ln>
          <a:extLst/>
        </p:spPr>
      </p:pic>
      <p:sp>
        <p:nvSpPr>
          <p:cNvPr id="15" name="TextBox 14"/>
          <p:cNvSpPr txBox="1"/>
          <p:nvPr/>
        </p:nvSpPr>
        <p:spPr>
          <a:xfrm>
            <a:off x="2351930" y="5673071"/>
            <a:ext cx="3498008" cy="944634"/>
          </a:xfrm>
          <a:prstGeom prst="rect">
            <a:avLst/>
          </a:prstGeom>
          <a:noFill/>
        </p:spPr>
        <p:txBody>
          <a:bodyPr wrap="square" lIns="82058" tIns="41029" rIns="82058" bIns="41029">
            <a:spAutoFit/>
          </a:bodyPr>
          <a:lstStyle/>
          <a:p>
            <a:pPr>
              <a:defRPr/>
            </a:pPr>
            <a:r>
              <a:rPr lang="el-GR" sz="2800" b="1" dirty="0">
                <a:latin typeface="+mj-lt"/>
              </a:rPr>
              <a:t>Διαστημόπλοιο </a:t>
            </a:r>
            <a:r>
              <a:rPr lang="en-US" sz="2800" b="1" dirty="0">
                <a:latin typeface="+mj-lt"/>
              </a:rPr>
              <a:t/>
            </a:r>
            <a:br>
              <a:rPr lang="en-US" sz="2800" b="1" dirty="0">
                <a:latin typeface="+mj-lt"/>
              </a:rPr>
            </a:br>
            <a:r>
              <a:rPr lang="en-US" sz="2800" b="1" dirty="0">
                <a:latin typeface="+mj-lt"/>
              </a:rPr>
              <a:t>VOYAGER 2</a:t>
            </a:r>
          </a:p>
        </p:txBody>
      </p:sp>
      <p:sp>
        <p:nvSpPr>
          <p:cNvPr id="62478" name="Rectangle 15"/>
          <p:cNvSpPr>
            <a:spLocks noChangeArrowheads="1"/>
          </p:cNvSpPr>
          <p:nvPr/>
        </p:nvSpPr>
        <p:spPr bwMode="auto">
          <a:xfrm>
            <a:off x="7460158" y="3997140"/>
            <a:ext cx="2289698" cy="54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sz="3000" b="1" dirty="0" smtClean="0">
                <a:latin typeface="+mn-lt"/>
              </a:rPr>
              <a:t>ΠΟΣΕΙΔΩΝΑΣ</a:t>
            </a:r>
            <a:endParaRPr lang="en-US" altLang="en-US" sz="3000" dirty="0">
              <a:latin typeface="+mn-lt"/>
            </a:endParaRPr>
          </a:p>
        </p:txBody>
      </p:sp>
      <p:sp>
        <p:nvSpPr>
          <p:cNvPr id="2" name="Rectangle 1"/>
          <p:cNvSpPr/>
          <p:nvPr/>
        </p:nvSpPr>
        <p:spPr>
          <a:xfrm>
            <a:off x="2834631" y="4153502"/>
            <a:ext cx="1826590" cy="553998"/>
          </a:xfrm>
          <a:prstGeom prst="rect">
            <a:avLst/>
          </a:prstGeom>
        </p:spPr>
        <p:txBody>
          <a:bodyPr wrap="none">
            <a:spAutoFit/>
          </a:bodyPr>
          <a:lstStyle/>
          <a:p>
            <a:r>
              <a:rPr lang="el-GR" altLang="en-US" sz="3000" b="1" dirty="0"/>
              <a:t>ΟΥΡΑΝΟΣ </a:t>
            </a:r>
            <a:endParaRPr lang="en-US" sz="3000" dirty="0"/>
          </a:p>
        </p:txBody>
      </p:sp>
      <p:sp>
        <p:nvSpPr>
          <p:cNvPr id="4" name="Rectangle 3"/>
          <p:cNvSpPr/>
          <p:nvPr/>
        </p:nvSpPr>
        <p:spPr>
          <a:xfrm>
            <a:off x="6554322" y="6273225"/>
            <a:ext cx="5637678" cy="584775"/>
          </a:xfrm>
          <a:prstGeom prst="rect">
            <a:avLst/>
          </a:prstGeom>
        </p:spPr>
        <p:txBody>
          <a:bodyPr wrap="square">
            <a:spAutoFit/>
          </a:bodyPr>
          <a:lstStyle/>
          <a:p>
            <a:pPr algn="ctr"/>
            <a:r>
              <a:rPr lang="en-US" altLang="en-US" sz="1600" dirty="0">
                <a:latin typeface="Times New Roman" panose="02020603050405020304" pitchFamily="18" charset="0"/>
              </a:rPr>
              <a:t>NASA/JPL (Uranus and Neptune images are from Voyager 2 mission. Image of Voyager 2 spacecraft is artist’s concept.)</a:t>
            </a:r>
          </a:p>
        </p:txBody>
      </p:sp>
    </p:spTree>
    <p:extLst>
      <p:ext uri="{BB962C8B-B14F-4D97-AF65-F5344CB8AC3E}">
        <p14:creationId xmlns:p14="http://schemas.microsoft.com/office/powerpoint/2010/main" val="41792514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Pluto and moons"/>
          <p:cNvPicPr>
            <a:picLocks noGrp="1" noChangeAspect="1" noChangeArrowheads="1"/>
          </p:cNvPicPr>
          <p:nvPr>
            <p:ph/>
          </p:nvPr>
        </p:nvPicPr>
        <p:blipFill>
          <a:blip r:embed="rId3">
            <a:extLst>
              <a:ext uri="{28A0092B-C50C-407E-A947-70E740481C1C}">
                <a14:useLocalDpi xmlns:a14="http://schemas.microsoft.com/office/drawing/2010/main" val="0"/>
              </a:ext>
            </a:extLst>
          </a:blip>
          <a:srcRect l="23494" t="17696" r="15710" b="23393"/>
          <a:stretch>
            <a:fillRect/>
          </a:stretch>
        </p:blipFill>
        <p:spPr>
          <a:xfrm>
            <a:off x="3024189" y="35534"/>
            <a:ext cx="6829425" cy="6424612"/>
          </a:xfrm>
        </p:spPr>
      </p:pic>
      <p:sp>
        <p:nvSpPr>
          <p:cNvPr id="63491" name="Rectangle 4"/>
          <p:cNvSpPr>
            <a:spLocks noChangeArrowheads="1"/>
          </p:cNvSpPr>
          <p:nvPr/>
        </p:nvSpPr>
        <p:spPr bwMode="auto">
          <a:xfrm>
            <a:off x="3131765" y="2336148"/>
            <a:ext cx="27781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sz="3200" b="1" dirty="0">
                <a:solidFill>
                  <a:schemeClr val="bg1"/>
                </a:solidFill>
              </a:rPr>
              <a:t>ΠΛΟΥΤΩΝΑΣ</a:t>
            </a:r>
            <a:endParaRPr lang="en-US" altLang="en-US" sz="3200" dirty="0"/>
          </a:p>
        </p:txBody>
      </p:sp>
      <p:sp>
        <p:nvSpPr>
          <p:cNvPr id="63492" name="Rectangle 5"/>
          <p:cNvSpPr>
            <a:spLocks noChangeArrowheads="1"/>
          </p:cNvSpPr>
          <p:nvPr/>
        </p:nvSpPr>
        <p:spPr bwMode="auto">
          <a:xfrm>
            <a:off x="6376547" y="4726596"/>
            <a:ext cx="145415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sz="3200" b="1" dirty="0">
                <a:solidFill>
                  <a:schemeClr val="bg1"/>
                </a:solidFill>
              </a:rPr>
              <a:t>Χάρος</a:t>
            </a:r>
            <a:endParaRPr lang="en-US" altLang="en-US" sz="3200" dirty="0"/>
          </a:p>
        </p:txBody>
      </p:sp>
      <p:sp>
        <p:nvSpPr>
          <p:cNvPr id="63493" name="Rectangle 6"/>
          <p:cNvSpPr>
            <a:spLocks noChangeArrowheads="1"/>
          </p:cNvSpPr>
          <p:nvPr/>
        </p:nvSpPr>
        <p:spPr bwMode="auto">
          <a:xfrm>
            <a:off x="8153753" y="4504393"/>
            <a:ext cx="131445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sz="3200" b="1" dirty="0">
                <a:solidFill>
                  <a:schemeClr val="bg1"/>
                </a:solidFill>
              </a:rPr>
              <a:t>Ύδρα</a:t>
            </a:r>
            <a:endParaRPr lang="en-US" altLang="en-US" sz="3200" dirty="0"/>
          </a:p>
        </p:txBody>
      </p:sp>
      <p:sp>
        <p:nvSpPr>
          <p:cNvPr id="63494" name="Rectangle 7"/>
          <p:cNvSpPr>
            <a:spLocks noChangeArrowheads="1"/>
          </p:cNvSpPr>
          <p:nvPr/>
        </p:nvSpPr>
        <p:spPr bwMode="auto">
          <a:xfrm>
            <a:off x="7693984" y="3247840"/>
            <a:ext cx="1392238"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sz="3200" b="1" dirty="0">
                <a:solidFill>
                  <a:schemeClr val="bg1"/>
                </a:solidFill>
              </a:rPr>
              <a:t>Νύχτα</a:t>
            </a:r>
            <a:endParaRPr lang="en-US" altLang="en-US" sz="3200" dirty="0"/>
          </a:p>
        </p:txBody>
      </p:sp>
      <p:sp>
        <p:nvSpPr>
          <p:cNvPr id="2" name="Rectangle 1"/>
          <p:cNvSpPr/>
          <p:nvPr/>
        </p:nvSpPr>
        <p:spPr>
          <a:xfrm>
            <a:off x="1398495" y="6459180"/>
            <a:ext cx="10408022" cy="369332"/>
          </a:xfrm>
          <a:prstGeom prst="rect">
            <a:avLst/>
          </a:prstGeom>
        </p:spPr>
        <p:txBody>
          <a:bodyPr wrap="square">
            <a:spAutoFit/>
          </a:bodyPr>
          <a:lstStyle/>
          <a:p>
            <a:r>
              <a:rPr lang="en-US" altLang="en-US" dirty="0">
                <a:latin typeface="Times New Roman" panose="02020603050405020304" pitchFamily="18" charset="0"/>
              </a:rPr>
              <a:t>NASA, ESA, H. Weaver (JHU/APL), A. Stern (</a:t>
            </a:r>
            <a:r>
              <a:rPr lang="en-US" altLang="en-US" dirty="0" err="1">
                <a:latin typeface="Times New Roman" panose="02020603050405020304" pitchFamily="18" charset="0"/>
              </a:rPr>
              <a:t>SwRI</a:t>
            </a:r>
            <a:r>
              <a:rPr lang="en-US" altLang="en-US" dirty="0">
                <a:latin typeface="Times New Roman" panose="02020603050405020304" pitchFamily="18" charset="0"/>
              </a:rPr>
              <a:t>), and the HST Pluto Companion Search Team</a:t>
            </a:r>
            <a:endParaRPr lang="en-US" dirty="0"/>
          </a:p>
        </p:txBody>
      </p:sp>
    </p:spTree>
    <p:extLst>
      <p:ext uri="{BB962C8B-B14F-4D97-AF65-F5344CB8AC3E}">
        <p14:creationId xmlns:p14="http://schemas.microsoft.com/office/powerpoint/2010/main" val="33421593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4" descr="Sx2.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288" y="1844675"/>
            <a:ext cx="3867150" cy="4464050"/>
          </a:xfrm>
          <a:prstGeom prst="rect">
            <a:avLst/>
          </a:prstGeom>
          <a:noFill/>
          <a:ln w="635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5" descr="Sx2.1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51539" y="2349500"/>
            <a:ext cx="4321175"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l-GR" dirty="0" smtClean="0"/>
              <a:t>ΑΝΤΙΚΕΙΜΕΝΟ ΓΕΩΦΥΣΙΚΗΣ</a:t>
            </a:r>
            <a:endParaRPr lang="en-US" dirty="0"/>
          </a:p>
        </p:txBody>
      </p:sp>
      <p:sp>
        <p:nvSpPr>
          <p:cNvPr id="4" name="Rectangle 3"/>
          <p:cNvSpPr/>
          <p:nvPr/>
        </p:nvSpPr>
        <p:spPr>
          <a:xfrm>
            <a:off x="2541372" y="1389959"/>
            <a:ext cx="7636476" cy="400110"/>
          </a:xfrm>
          <a:prstGeom prst="rect">
            <a:avLst/>
          </a:prstGeom>
        </p:spPr>
        <p:txBody>
          <a:bodyPr wrap="square">
            <a:spAutoFit/>
          </a:bodyPr>
          <a:lstStyle/>
          <a:p>
            <a:r>
              <a:rPr lang="el-GR" altLang="en-US" sz="2000" b="1" i="1" dirty="0">
                <a:cs typeface="Arial" panose="020B0604020202020204" pitchFamily="34" charset="0"/>
              </a:rPr>
              <a:t>Δομή του εσωτερικού της Γης &amp; συμπεράσματα για τη σύστασή της</a:t>
            </a:r>
            <a:endParaRPr lang="en-US" sz="2000" dirty="0"/>
          </a:p>
        </p:txBody>
      </p:sp>
      <p:sp>
        <p:nvSpPr>
          <p:cNvPr id="2" name="TextBox 1"/>
          <p:cNvSpPr txBox="1"/>
          <p:nvPr/>
        </p:nvSpPr>
        <p:spPr>
          <a:xfrm>
            <a:off x="9555892" y="5877719"/>
            <a:ext cx="2026508" cy="287337"/>
          </a:xfrm>
          <a:prstGeom prst="rect">
            <a:avLst/>
          </a:prstGeom>
        </p:spPr>
        <p:txBody>
          <a:bodyPr vert="horz" wrap="square" lIns="91440" tIns="45720" rIns="91440" bIns="45720" rtlCol="0" anchor="ctr">
            <a:noAutofit/>
          </a:bodyPr>
          <a:lstStyle/>
          <a:p>
            <a:r>
              <a:rPr lang="en-US" sz="1000" dirty="0" smtClean="0"/>
              <a:t>(</a:t>
            </a:r>
            <a:r>
              <a:rPr lang="el-GR" sz="1000" dirty="0" smtClean="0"/>
              <a:t>Τροποποιημένο από </a:t>
            </a:r>
            <a:r>
              <a:rPr lang="en-US" sz="1000" dirty="0" smtClean="0"/>
              <a:t>Birch, 1968)</a:t>
            </a:r>
          </a:p>
        </p:txBody>
      </p:sp>
      <p:sp>
        <p:nvSpPr>
          <p:cNvPr id="7" name="TextBox 6"/>
          <p:cNvSpPr txBox="1"/>
          <p:nvPr/>
        </p:nvSpPr>
        <p:spPr>
          <a:xfrm>
            <a:off x="4069492" y="5949554"/>
            <a:ext cx="2026508" cy="287337"/>
          </a:xfrm>
          <a:prstGeom prst="rect">
            <a:avLst/>
          </a:prstGeom>
        </p:spPr>
        <p:txBody>
          <a:bodyPr vert="horz" wrap="square" lIns="91440" tIns="45720" rIns="91440" bIns="45720" rtlCol="0" anchor="ctr">
            <a:noAutofit/>
          </a:bodyPr>
          <a:lstStyle/>
          <a:p>
            <a:r>
              <a:rPr lang="en-US" sz="1000" dirty="0" smtClean="0"/>
              <a:t>(</a:t>
            </a:r>
            <a:r>
              <a:rPr lang="el-GR" sz="1000" dirty="0" smtClean="0"/>
              <a:t>Παπαζάχος &amp; Παπαζάχος, 2008</a:t>
            </a:r>
            <a:r>
              <a:rPr lang="en-US" sz="1000" dirty="0" smtClean="0"/>
              <a:t>)</a:t>
            </a:r>
          </a:p>
        </p:txBody>
      </p:sp>
    </p:spTree>
    <p:extLst>
      <p:ext uri="{BB962C8B-B14F-4D97-AF65-F5344CB8AC3E}">
        <p14:creationId xmlns:p14="http://schemas.microsoft.com/office/powerpoint/2010/main" val="1836411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500"/>
                                        <p:tgtEl>
                                          <p:spTgt spid="92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fade">
                                      <p:cBhvr>
                                        <p:cTn id="12"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0" descr="Keck cropped"/>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524000" y="619126"/>
            <a:ext cx="9144000" cy="5908675"/>
          </a:xfrm>
        </p:spPr>
      </p:pic>
      <p:sp>
        <p:nvSpPr>
          <p:cNvPr id="5" name="TextBox 4"/>
          <p:cNvSpPr txBox="1"/>
          <p:nvPr/>
        </p:nvSpPr>
        <p:spPr>
          <a:xfrm>
            <a:off x="1766888" y="1"/>
            <a:ext cx="8185150" cy="574675"/>
          </a:xfrm>
          <a:prstGeom prst="rect">
            <a:avLst/>
          </a:prstGeom>
          <a:noFill/>
        </p:spPr>
        <p:txBody>
          <a:bodyPr lIns="82058" tIns="41029" rIns="82058" bIns="41029">
            <a:spAutoFit/>
          </a:bodyPr>
          <a:lstStyle/>
          <a:p>
            <a:pPr>
              <a:defRPr/>
            </a:pPr>
            <a:r>
              <a:rPr lang="el-GR" sz="3200" b="1" dirty="0">
                <a:latin typeface="+mj-lt"/>
              </a:rPr>
              <a:t>ΤΗΛΕΣΚΟΠΕΙΟ </a:t>
            </a:r>
            <a:r>
              <a:rPr lang="en-US" sz="3200" b="1" dirty="0">
                <a:latin typeface="+mj-lt"/>
              </a:rPr>
              <a:t>    KECK (XABAH)</a:t>
            </a:r>
          </a:p>
        </p:txBody>
      </p:sp>
      <p:sp>
        <p:nvSpPr>
          <p:cNvPr id="2" name="Rectangle 1"/>
          <p:cNvSpPr/>
          <p:nvPr/>
        </p:nvSpPr>
        <p:spPr>
          <a:xfrm>
            <a:off x="10740164" y="6343135"/>
            <a:ext cx="1236236" cy="369332"/>
          </a:xfrm>
          <a:prstGeom prst="rect">
            <a:avLst/>
          </a:prstGeom>
        </p:spPr>
        <p:txBody>
          <a:bodyPr wrap="none">
            <a:spAutoFit/>
          </a:bodyPr>
          <a:lstStyle/>
          <a:p>
            <a:r>
              <a:rPr lang="en-US" altLang="en-US" dirty="0">
                <a:latin typeface="Times New Roman" panose="02020603050405020304" pitchFamily="18" charset="0"/>
              </a:rPr>
              <a:t>NASA/JPL</a:t>
            </a:r>
            <a:endParaRPr lang="en-US" dirty="0"/>
          </a:p>
        </p:txBody>
      </p:sp>
    </p:spTree>
    <p:extLst>
      <p:ext uri="{BB962C8B-B14F-4D97-AF65-F5344CB8AC3E}">
        <p14:creationId xmlns:p14="http://schemas.microsoft.com/office/powerpoint/2010/main" val="43903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026" descr="Spectrum NASA Hydro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3725" y="0"/>
            <a:ext cx="3462338"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Line 1027"/>
          <p:cNvSpPr>
            <a:spLocks noChangeShapeType="1"/>
          </p:cNvSpPr>
          <p:nvPr/>
        </p:nvSpPr>
        <p:spPr bwMode="auto">
          <a:xfrm>
            <a:off x="1524000" y="0"/>
            <a:ext cx="0" cy="60483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82058" tIns="41029" rIns="82058" bIns="41029" anchor="ctr"/>
          <a:lstStyle/>
          <a:p>
            <a:endParaRPr lang="en-US"/>
          </a:p>
        </p:txBody>
      </p:sp>
      <p:sp>
        <p:nvSpPr>
          <p:cNvPr id="65540" name="Line 1028"/>
          <p:cNvSpPr>
            <a:spLocks noChangeShapeType="1"/>
          </p:cNvSpPr>
          <p:nvPr/>
        </p:nvSpPr>
        <p:spPr bwMode="auto">
          <a:xfrm flipH="1">
            <a:off x="1524000" y="0"/>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82058" tIns="41029" rIns="82058" bIns="41029" anchor="ctr"/>
          <a:lstStyle/>
          <a:p>
            <a:endParaRPr lang="en-US"/>
          </a:p>
        </p:txBody>
      </p:sp>
      <p:sp>
        <p:nvSpPr>
          <p:cNvPr id="65541" name="Line 1029"/>
          <p:cNvSpPr>
            <a:spLocks noChangeShapeType="1"/>
          </p:cNvSpPr>
          <p:nvPr/>
        </p:nvSpPr>
        <p:spPr bwMode="auto">
          <a:xfrm>
            <a:off x="10668000" y="0"/>
            <a:ext cx="0" cy="60325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wrap="none" lIns="82058" tIns="41029" rIns="82058" bIns="41029" anchor="ctr"/>
          <a:lstStyle/>
          <a:p>
            <a:endParaRPr lang="en-US"/>
          </a:p>
        </p:txBody>
      </p:sp>
      <p:sp>
        <p:nvSpPr>
          <p:cNvPr id="65542" name="Line 1031"/>
          <p:cNvSpPr>
            <a:spLocks noChangeShapeType="1"/>
          </p:cNvSpPr>
          <p:nvPr/>
        </p:nvSpPr>
        <p:spPr bwMode="auto">
          <a:xfrm flipV="1">
            <a:off x="1524000" y="601663"/>
            <a:ext cx="9144000" cy="63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82058" tIns="41029" rIns="82058" bIns="41029" anchor="ctr"/>
          <a:lstStyle/>
          <a:p>
            <a:endParaRPr lang="en-US"/>
          </a:p>
        </p:txBody>
      </p:sp>
      <p:pic>
        <p:nvPicPr>
          <p:cNvPr id="65543" name="Picture 1033" descr="Saturn IR from Keck"/>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2182814" y="1143000"/>
            <a:ext cx="7902575" cy="4267200"/>
          </a:xfrm>
        </p:spPr>
      </p:pic>
      <p:sp>
        <p:nvSpPr>
          <p:cNvPr id="65544" name="Line 1035"/>
          <p:cNvSpPr>
            <a:spLocks noChangeShapeType="1"/>
          </p:cNvSpPr>
          <p:nvPr/>
        </p:nvSpPr>
        <p:spPr bwMode="auto">
          <a:xfrm flipV="1">
            <a:off x="8135938" y="423863"/>
            <a:ext cx="0" cy="336550"/>
          </a:xfrm>
          <a:prstGeom prst="line">
            <a:avLst/>
          </a:prstGeom>
          <a:noFill/>
          <a:ln w="22225">
            <a:solidFill>
              <a:schemeClr val="bg1"/>
            </a:solidFill>
            <a:round/>
            <a:headEnd/>
            <a:tailEnd type="triangle" w="med" len="med"/>
          </a:ln>
          <a:extLst>
            <a:ext uri="{909E8E84-426E-40DD-AFC4-6F175D3DCCD1}">
              <a14:hiddenFill xmlns:a14="http://schemas.microsoft.com/office/drawing/2010/main">
                <a:noFill/>
              </a14:hiddenFill>
            </a:ext>
          </a:extLst>
        </p:spPr>
        <p:txBody>
          <a:bodyPr wrap="none" lIns="82058" tIns="41029" rIns="82058" bIns="41029" anchor="ctr"/>
          <a:lstStyle/>
          <a:p>
            <a:endParaRPr lang="en-US"/>
          </a:p>
        </p:txBody>
      </p:sp>
      <p:sp>
        <p:nvSpPr>
          <p:cNvPr id="2" name="Rectangle 1"/>
          <p:cNvSpPr/>
          <p:nvPr/>
        </p:nvSpPr>
        <p:spPr>
          <a:xfrm>
            <a:off x="9619576" y="5423455"/>
            <a:ext cx="1236236" cy="369332"/>
          </a:xfrm>
          <a:prstGeom prst="rect">
            <a:avLst/>
          </a:prstGeom>
        </p:spPr>
        <p:txBody>
          <a:bodyPr wrap="none">
            <a:spAutoFit/>
          </a:bodyPr>
          <a:lstStyle/>
          <a:p>
            <a:r>
              <a:rPr lang="en-US" altLang="en-US" dirty="0">
                <a:latin typeface="Times New Roman" panose="02020603050405020304" pitchFamily="18" charset="0"/>
              </a:rPr>
              <a:t>NASA/JPL</a:t>
            </a:r>
            <a:endParaRPr lang="en-US" dirty="0"/>
          </a:p>
        </p:txBody>
      </p:sp>
    </p:spTree>
    <p:extLst>
      <p:ext uri="{BB962C8B-B14F-4D97-AF65-F5344CB8AC3E}">
        <p14:creationId xmlns:p14="http://schemas.microsoft.com/office/powerpoint/2010/main" val="23611495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Seip10M103 (Marni will ask permission)"/>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 y="0"/>
            <a:ext cx="12192000" cy="6874666"/>
          </a:xfrm>
        </p:spPr>
      </p:pic>
      <p:sp>
        <p:nvSpPr>
          <p:cNvPr id="2" name="Rectangle 1"/>
          <p:cNvSpPr/>
          <p:nvPr/>
        </p:nvSpPr>
        <p:spPr>
          <a:xfrm>
            <a:off x="0" y="6488668"/>
            <a:ext cx="3135795" cy="369332"/>
          </a:xfrm>
          <a:prstGeom prst="rect">
            <a:avLst/>
          </a:prstGeom>
        </p:spPr>
        <p:txBody>
          <a:bodyPr wrap="none">
            <a:spAutoFit/>
          </a:bodyPr>
          <a:lstStyle/>
          <a:p>
            <a:r>
              <a:rPr lang="en-US" altLang="en-US" dirty="0">
                <a:solidFill>
                  <a:schemeClr val="bg1"/>
                </a:solidFill>
                <a:latin typeface="Times New Roman" panose="02020603050405020304" pitchFamily="18" charset="0"/>
              </a:rPr>
              <a:t>© Stefan </a:t>
            </a:r>
            <a:r>
              <a:rPr lang="en-US" altLang="en-US" dirty="0" err="1">
                <a:solidFill>
                  <a:schemeClr val="bg1"/>
                </a:solidFill>
                <a:latin typeface="Times New Roman" panose="02020603050405020304" pitchFamily="18" charset="0"/>
              </a:rPr>
              <a:t>Seip</a:t>
            </a:r>
            <a:r>
              <a:rPr lang="en-US" altLang="en-US" dirty="0">
                <a:solidFill>
                  <a:schemeClr val="bg1"/>
                </a:solidFill>
                <a:latin typeface="Times New Roman" panose="02020603050405020304" pitchFamily="18" charset="0"/>
              </a:rPr>
              <a:t> - astromeeting.de</a:t>
            </a:r>
            <a:endParaRPr lang="en-US" dirty="0">
              <a:solidFill>
                <a:schemeClr val="bg1"/>
              </a:solidFill>
            </a:endParaRPr>
          </a:p>
        </p:txBody>
      </p:sp>
    </p:spTree>
    <p:extLst>
      <p:ext uri="{BB962C8B-B14F-4D97-AF65-F5344CB8AC3E}">
        <p14:creationId xmlns:p14="http://schemas.microsoft.com/office/powerpoint/2010/main" val="8201581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0" descr="Spitze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700366" y="651490"/>
            <a:ext cx="7995397" cy="6206510"/>
          </a:xfrm>
        </p:spPr>
      </p:pic>
      <p:pic>
        <p:nvPicPr>
          <p:cNvPr id="67587" name="Picture 2" descr="Spectrum NASA Hydro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1453" y="0"/>
            <a:ext cx="3462338"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Line 3"/>
          <p:cNvSpPr>
            <a:spLocks noChangeShapeType="1"/>
          </p:cNvSpPr>
          <p:nvPr/>
        </p:nvSpPr>
        <p:spPr bwMode="auto">
          <a:xfrm>
            <a:off x="1524000" y="0"/>
            <a:ext cx="0" cy="60483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82058" tIns="41029" rIns="82058" bIns="41029" anchor="ctr"/>
          <a:lstStyle/>
          <a:p>
            <a:endParaRPr lang="en-US"/>
          </a:p>
        </p:txBody>
      </p:sp>
      <p:sp>
        <p:nvSpPr>
          <p:cNvPr id="67589" name="Line 4"/>
          <p:cNvSpPr>
            <a:spLocks noChangeShapeType="1"/>
          </p:cNvSpPr>
          <p:nvPr/>
        </p:nvSpPr>
        <p:spPr bwMode="auto">
          <a:xfrm flipH="1">
            <a:off x="1524000" y="0"/>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82058" tIns="41029" rIns="82058" bIns="41029" anchor="ctr"/>
          <a:lstStyle/>
          <a:p>
            <a:endParaRPr lang="en-US"/>
          </a:p>
        </p:txBody>
      </p:sp>
      <p:sp>
        <p:nvSpPr>
          <p:cNvPr id="67590" name="Line 5"/>
          <p:cNvSpPr>
            <a:spLocks noChangeShapeType="1"/>
          </p:cNvSpPr>
          <p:nvPr/>
        </p:nvSpPr>
        <p:spPr bwMode="auto">
          <a:xfrm>
            <a:off x="10668000" y="0"/>
            <a:ext cx="0" cy="60325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wrap="none" lIns="82058" tIns="41029" rIns="82058" bIns="41029" anchor="ctr"/>
          <a:lstStyle/>
          <a:p>
            <a:endParaRPr lang="en-US"/>
          </a:p>
        </p:txBody>
      </p:sp>
      <p:sp>
        <p:nvSpPr>
          <p:cNvPr id="67591" name="Line 6"/>
          <p:cNvSpPr>
            <a:spLocks noChangeShapeType="1"/>
          </p:cNvSpPr>
          <p:nvPr/>
        </p:nvSpPr>
        <p:spPr bwMode="auto">
          <a:xfrm flipV="1">
            <a:off x="1524000" y="601663"/>
            <a:ext cx="9144000" cy="63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82058" tIns="41029" rIns="82058" bIns="41029" anchor="ctr"/>
          <a:lstStyle/>
          <a:p>
            <a:endParaRPr lang="en-US"/>
          </a:p>
        </p:txBody>
      </p:sp>
      <p:sp>
        <p:nvSpPr>
          <p:cNvPr id="67592" name="Line 8"/>
          <p:cNvSpPr>
            <a:spLocks noChangeShapeType="1"/>
          </p:cNvSpPr>
          <p:nvPr/>
        </p:nvSpPr>
        <p:spPr bwMode="auto">
          <a:xfrm flipV="1">
            <a:off x="8135938" y="423863"/>
            <a:ext cx="0" cy="336550"/>
          </a:xfrm>
          <a:prstGeom prst="line">
            <a:avLst/>
          </a:prstGeom>
          <a:noFill/>
          <a:ln w="22225">
            <a:solidFill>
              <a:schemeClr val="bg1"/>
            </a:solidFill>
            <a:round/>
            <a:headEnd/>
            <a:tailEnd type="triangle" w="med" len="med"/>
          </a:ln>
          <a:extLst>
            <a:ext uri="{909E8E84-426E-40DD-AFC4-6F175D3DCCD1}">
              <a14:hiddenFill xmlns:a14="http://schemas.microsoft.com/office/drawing/2010/main">
                <a:noFill/>
              </a14:hiddenFill>
            </a:ext>
          </a:extLst>
        </p:spPr>
        <p:txBody>
          <a:bodyPr wrap="none" lIns="82058" tIns="41029" rIns="82058" bIns="41029" anchor="ctr"/>
          <a:lstStyle/>
          <a:p>
            <a:endParaRPr lang="en-US"/>
          </a:p>
        </p:txBody>
      </p:sp>
      <p:sp>
        <p:nvSpPr>
          <p:cNvPr id="2" name="Rectangle 1"/>
          <p:cNvSpPr/>
          <p:nvPr/>
        </p:nvSpPr>
        <p:spPr>
          <a:xfrm>
            <a:off x="8618967" y="6488668"/>
            <a:ext cx="3685689" cy="369332"/>
          </a:xfrm>
          <a:prstGeom prst="rect">
            <a:avLst/>
          </a:prstGeom>
        </p:spPr>
        <p:txBody>
          <a:bodyPr wrap="none">
            <a:spAutoFit/>
          </a:bodyPr>
          <a:lstStyle/>
          <a:p>
            <a:r>
              <a:rPr lang="en-US" altLang="en-US" dirty="0">
                <a:latin typeface="Times New Roman" panose="02020603050405020304" pitchFamily="18" charset="0"/>
              </a:rPr>
              <a:t>NASA/JPL-Caltech (Artist’s concept)</a:t>
            </a:r>
          </a:p>
        </p:txBody>
      </p:sp>
    </p:spTree>
    <p:extLst>
      <p:ext uri="{BB962C8B-B14F-4D97-AF65-F5344CB8AC3E}">
        <p14:creationId xmlns:p14="http://schemas.microsoft.com/office/powerpoint/2010/main" val="16764875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descr="Galaxy barred 556 kb cropped"/>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013" y="-20451"/>
            <a:ext cx="12215508" cy="6878451"/>
          </a:xfrm>
        </p:spPr>
      </p:pic>
      <p:sp>
        <p:nvSpPr>
          <p:cNvPr id="2" name="Rectangle 1"/>
          <p:cNvSpPr/>
          <p:nvPr/>
        </p:nvSpPr>
        <p:spPr>
          <a:xfrm>
            <a:off x="0" y="6488668"/>
            <a:ext cx="5886163" cy="369332"/>
          </a:xfrm>
          <a:prstGeom prst="rect">
            <a:avLst/>
          </a:prstGeom>
        </p:spPr>
        <p:txBody>
          <a:bodyPr wrap="none">
            <a:spAutoFit/>
          </a:bodyPr>
          <a:lstStyle/>
          <a:p>
            <a:r>
              <a:rPr lang="en-US" altLang="en-US" dirty="0">
                <a:solidFill>
                  <a:schemeClr val="bg1"/>
                </a:solidFill>
                <a:latin typeface="Times New Roman" panose="02020603050405020304" pitchFamily="18" charset="0"/>
              </a:rPr>
              <a:t>NASA, ESA, and The Hubble Heritage Team (</a:t>
            </a:r>
            <a:r>
              <a:rPr lang="en-US" altLang="en-US" dirty="0" err="1">
                <a:solidFill>
                  <a:schemeClr val="bg1"/>
                </a:solidFill>
                <a:latin typeface="Times New Roman" panose="02020603050405020304" pitchFamily="18" charset="0"/>
              </a:rPr>
              <a:t>STScI</a:t>
            </a:r>
            <a:r>
              <a:rPr lang="en-US" altLang="en-US" dirty="0">
                <a:solidFill>
                  <a:schemeClr val="bg1"/>
                </a:solidFill>
                <a:latin typeface="Times New Roman" panose="02020603050405020304" pitchFamily="18" charset="0"/>
              </a:rPr>
              <a:t>/AURA)</a:t>
            </a:r>
            <a:endParaRPr lang="en-US" dirty="0">
              <a:solidFill>
                <a:schemeClr val="bg1"/>
              </a:solidFill>
            </a:endParaRPr>
          </a:p>
        </p:txBody>
      </p:sp>
    </p:spTree>
    <p:extLst>
      <p:ext uri="{BB962C8B-B14F-4D97-AF65-F5344CB8AC3E}">
        <p14:creationId xmlns:p14="http://schemas.microsoft.com/office/powerpoint/2010/main" val="22295781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Io by Hubbl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911600" y="0"/>
            <a:ext cx="6455569" cy="6266328"/>
          </a:xfrm>
        </p:spPr>
      </p:pic>
      <p:sp>
        <p:nvSpPr>
          <p:cNvPr id="5" name="TextBox 4"/>
          <p:cNvSpPr txBox="1"/>
          <p:nvPr/>
        </p:nvSpPr>
        <p:spPr>
          <a:xfrm>
            <a:off x="0" y="188260"/>
            <a:ext cx="3911600" cy="467580"/>
          </a:xfrm>
          <a:prstGeom prst="rect">
            <a:avLst/>
          </a:prstGeom>
          <a:noFill/>
        </p:spPr>
        <p:txBody>
          <a:bodyPr wrap="square" lIns="82058" tIns="41029" rIns="82058" bIns="41029">
            <a:spAutoFit/>
          </a:bodyPr>
          <a:lstStyle/>
          <a:p>
            <a:pPr>
              <a:defRPr/>
            </a:pPr>
            <a:r>
              <a:rPr lang="el-GR" sz="2500" b="1" dirty="0"/>
              <a:t> ΙΩ </a:t>
            </a:r>
            <a:r>
              <a:rPr lang="en-US" sz="2500" b="1" dirty="0"/>
              <a:t>   </a:t>
            </a:r>
            <a:r>
              <a:rPr lang="el-GR" sz="2500" b="1" dirty="0"/>
              <a:t>(</a:t>
            </a:r>
            <a:r>
              <a:rPr lang="el-GR" sz="2500" b="1" dirty="0" err="1"/>
              <a:t>Τηλεσκόπειο</a:t>
            </a:r>
            <a:r>
              <a:rPr lang="el-GR" sz="2500" b="1" dirty="0"/>
              <a:t> </a:t>
            </a:r>
            <a:r>
              <a:rPr lang="en-US" sz="2500" b="1" dirty="0"/>
              <a:t>HUBBLE)</a:t>
            </a:r>
          </a:p>
        </p:txBody>
      </p:sp>
      <p:sp>
        <p:nvSpPr>
          <p:cNvPr id="2" name="Rectangle 1"/>
          <p:cNvSpPr/>
          <p:nvPr/>
        </p:nvSpPr>
        <p:spPr>
          <a:xfrm>
            <a:off x="8432108" y="6266328"/>
            <a:ext cx="3557384" cy="369332"/>
          </a:xfrm>
          <a:prstGeom prst="rect">
            <a:avLst/>
          </a:prstGeom>
        </p:spPr>
        <p:txBody>
          <a:bodyPr wrap="none">
            <a:spAutoFit/>
          </a:bodyPr>
          <a:lstStyle/>
          <a:p>
            <a:r>
              <a:rPr lang="en-US" altLang="en-US" dirty="0">
                <a:latin typeface="Times New Roman" panose="02020603050405020304" pitchFamily="18" charset="0"/>
              </a:rPr>
              <a:t>NASA, ESA, and J. Spencer (</a:t>
            </a:r>
            <a:r>
              <a:rPr lang="en-US" altLang="en-US" dirty="0" err="1">
                <a:latin typeface="Times New Roman" panose="02020603050405020304" pitchFamily="18" charset="0"/>
              </a:rPr>
              <a:t>SwRI</a:t>
            </a:r>
            <a:r>
              <a:rPr lang="en-US" altLang="en-US" dirty="0">
                <a:latin typeface="Times New Roman" panose="02020603050405020304" pitchFamily="18" charset="0"/>
              </a:rPr>
              <a:t>)</a:t>
            </a:r>
          </a:p>
        </p:txBody>
      </p:sp>
    </p:spTree>
    <p:extLst>
      <p:ext uri="{BB962C8B-B14F-4D97-AF65-F5344CB8AC3E}">
        <p14:creationId xmlns:p14="http://schemas.microsoft.com/office/powerpoint/2010/main" val="31251364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Io erupting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7011428" y="0"/>
            <a:ext cx="4870450" cy="6538913"/>
          </a:xfrm>
        </p:spPr>
      </p:pic>
      <p:sp>
        <p:nvSpPr>
          <p:cNvPr id="5" name="TextBox 4"/>
          <p:cNvSpPr txBox="1"/>
          <p:nvPr/>
        </p:nvSpPr>
        <p:spPr>
          <a:xfrm>
            <a:off x="1680230" y="179295"/>
            <a:ext cx="5572218" cy="574675"/>
          </a:xfrm>
          <a:prstGeom prst="rect">
            <a:avLst/>
          </a:prstGeom>
          <a:noFill/>
        </p:spPr>
        <p:txBody>
          <a:bodyPr wrap="square" lIns="82058" tIns="41029" rIns="82058" bIns="41029">
            <a:spAutoFit/>
          </a:bodyPr>
          <a:lstStyle/>
          <a:p>
            <a:pPr>
              <a:defRPr/>
            </a:pPr>
            <a:r>
              <a:rPr lang="el-GR" sz="3200" b="1" dirty="0">
                <a:latin typeface="+mj-lt"/>
              </a:rPr>
              <a:t> ΙΩ (Διαστημόπλοιο </a:t>
            </a:r>
            <a:r>
              <a:rPr lang="en-US" sz="3200" b="1" dirty="0">
                <a:latin typeface="+mj-lt"/>
              </a:rPr>
              <a:t>GALILEO)</a:t>
            </a:r>
          </a:p>
        </p:txBody>
      </p:sp>
      <p:sp>
        <p:nvSpPr>
          <p:cNvPr id="2" name="Rectangle 1"/>
          <p:cNvSpPr/>
          <p:nvPr/>
        </p:nvSpPr>
        <p:spPr>
          <a:xfrm>
            <a:off x="8030972" y="6488668"/>
            <a:ext cx="3685624" cy="369332"/>
          </a:xfrm>
          <a:prstGeom prst="rect">
            <a:avLst/>
          </a:prstGeom>
        </p:spPr>
        <p:txBody>
          <a:bodyPr wrap="none">
            <a:spAutoFit/>
          </a:bodyPr>
          <a:lstStyle/>
          <a:p>
            <a:r>
              <a:rPr lang="en-US" altLang="en-US" dirty="0">
                <a:latin typeface="Times New Roman" panose="02020603050405020304" pitchFamily="18" charset="0"/>
              </a:rPr>
              <a:t>NASA/JPL-Caltech (Galileo mission)</a:t>
            </a:r>
          </a:p>
        </p:txBody>
      </p:sp>
    </p:spTree>
    <p:extLst>
      <p:ext uri="{BB962C8B-B14F-4D97-AF65-F5344CB8AC3E}">
        <p14:creationId xmlns:p14="http://schemas.microsoft.com/office/powerpoint/2010/main" val="20811042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3" descr="DSN Goldstone 2 (Dusk) 5th crop"/>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452437"/>
            <a:ext cx="9144000" cy="6405563"/>
          </a:xfrm>
        </p:spPr>
      </p:pic>
      <p:sp>
        <p:nvSpPr>
          <p:cNvPr id="5" name="TextBox 4"/>
          <p:cNvSpPr txBox="1"/>
          <p:nvPr/>
        </p:nvSpPr>
        <p:spPr>
          <a:xfrm>
            <a:off x="3757426" y="26286"/>
            <a:ext cx="8183562" cy="852301"/>
          </a:xfrm>
          <a:prstGeom prst="rect">
            <a:avLst/>
          </a:prstGeom>
          <a:noFill/>
        </p:spPr>
        <p:txBody>
          <a:bodyPr lIns="82058" tIns="41029" rIns="82058" bIns="41029">
            <a:spAutoFit/>
          </a:bodyPr>
          <a:lstStyle/>
          <a:p>
            <a:pPr algn="r">
              <a:defRPr/>
            </a:pPr>
            <a:r>
              <a:rPr lang="en-US" sz="2500" b="1" smtClean="0"/>
              <a:t>Deep Space Network</a:t>
            </a:r>
          </a:p>
          <a:p>
            <a:pPr algn="r">
              <a:defRPr/>
            </a:pPr>
            <a:r>
              <a:rPr lang="el-GR" sz="2500" b="1" smtClean="0"/>
              <a:t>(Καλιφόρνια, ΗΠΑ</a:t>
            </a:r>
            <a:r>
              <a:rPr lang="en-US" sz="2500" b="1" smtClean="0"/>
              <a:t>)</a:t>
            </a:r>
            <a:endParaRPr lang="en-US" sz="2500" b="1" dirty="0"/>
          </a:p>
        </p:txBody>
      </p:sp>
      <p:sp>
        <p:nvSpPr>
          <p:cNvPr id="2" name="Rectangle 1"/>
          <p:cNvSpPr/>
          <p:nvPr/>
        </p:nvSpPr>
        <p:spPr>
          <a:xfrm>
            <a:off x="9219478" y="6337157"/>
            <a:ext cx="2018501" cy="369332"/>
          </a:xfrm>
          <a:prstGeom prst="rect">
            <a:avLst/>
          </a:prstGeom>
        </p:spPr>
        <p:txBody>
          <a:bodyPr wrap="none">
            <a:spAutoFit/>
          </a:bodyPr>
          <a:lstStyle/>
          <a:p>
            <a:r>
              <a:rPr lang="en-US" altLang="en-US" dirty="0">
                <a:latin typeface="Times New Roman" panose="02020603050405020304" pitchFamily="18" charset="0"/>
              </a:rPr>
              <a:t>NASA/JPL-Caltech</a:t>
            </a:r>
          </a:p>
        </p:txBody>
      </p:sp>
    </p:spTree>
    <p:extLst>
      <p:ext uri="{BB962C8B-B14F-4D97-AF65-F5344CB8AC3E}">
        <p14:creationId xmlns:p14="http://schemas.microsoft.com/office/powerpoint/2010/main" val="1533697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DSN Madrid_1_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141754"/>
            <a:ext cx="9144000" cy="6554788"/>
          </a:xfrm>
        </p:spPr>
      </p:pic>
      <p:sp>
        <p:nvSpPr>
          <p:cNvPr id="5" name="TextBox 4"/>
          <p:cNvSpPr txBox="1"/>
          <p:nvPr/>
        </p:nvSpPr>
        <p:spPr>
          <a:xfrm>
            <a:off x="4008438" y="1192306"/>
            <a:ext cx="8183562" cy="852301"/>
          </a:xfrm>
          <a:prstGeom prst="rect">
            <a:avLst/>
          </a:prstGeom>
          <a:noFill/>
        </p:spPr>
        <p:txBody>
          <a:bodyPr lIns="82058" tIns="41029" rIns="82058" bIns="41029">
            <a:spAutoFit/>
          </a:bodyPr>
          <a:lstStyle/>
          <a:p>
            <a:pPr algn="r">
              <a:defRPr/>
            </a:pPr>
            <a:r>
              <a:rPr lang="en-US" sz="2500" b="1" dirty="0"/>
              <a:t>Deep Space Network</a:t>
            </a:r>
          </a:p>
          <a:p>
            <a:pPr algn="r">
              <a:defRPr/>
            </a:pPr>
            <a:r>
              <a:rPr lang="el-GR" sz="2500" b="1" dirty="0"/>
              <a:t>(Μαδρίτη, Ισπανία)</a:t>
            </a:r>
            <a:endParaRPr lang="en-US" sz="2500" b="1" dirty="0"/>
          </a:p>
        </p:txBody>
      </p:sp>
      <p:sp>
        <p:nvSpPr>
          <p:cNvPr id="2" name="Rectangle 1"/>
          <p:cNvSpPr/>
          <p:nvPr/>
        </p:nvSpPr>
        <p:spPr>
          <a:xfrm>
            <a:off x="9344985" y="6184757"/>
            <a:ext cx="2018501" cy="369332"/>
          </a:xfrm>
          <a:prstGeom prst="rect">
            <a:avLst/>
          </a:prstGeom>
        </p:spPr>
        <p:txBody>
          <a:bodyPr wrap="none">
            <a:spAutoFit/>
          </a:bodyPr>
          <a:lstStyle/>
          <a:p>
            <a:r>
              <a:rPr lang="en-US" altLang="en-US" dirty="0">
                <a:latin typeface="Times New Roman" panose="02020603050405020304" pitchFamily="18" charset="0"/>
              </a:rPr>
              <a:t>NASA/JPL-Caltech</a:t>
            </a:r>
          </a:p>
        </p:txBody>
      </p:sp>
    </p:spTree>
    <p:extLst>
      <p:ext uri="{BB962C8B-B14F-4D97-AF65-F5344CB8AC3E}">
        <p14:creationId xmlns:p14="http://schemas.microsoft.com/office/powerpoint/2010/main" val="3934837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027" descr="daw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17336">
            <a:off x="581680" y="1465787"/>
            <a:ext cx="6435725"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1029" descr="Vesta by Hub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064" y="90489"/>
            <a:ext cx="1697037"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1030" descr="Ceres by Hub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0864" y="1282701"/>
            <a:ext cx="46037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30133" y="5417915"/>
            <a:ext cx="5792787" cy="576263"/>
          </a:xfrm>
          <a:prstGeom prst="rect">
            <a:avLst/>
          </a:prstGeom>
          <a:noFill/>
        </p:spPr>
        <p:txBody>
          <a:bodyPr lIns="82058" tIns="41029" rIns="82058" bIns="41029">
            <a:spAutoFit/>
          </a:bodyPr>
          <a:lstStyle/>
          <a:p>
            <a:pPr algn="ctr">
              <a:defRPr/>
            </a:pPr>
            <a:r>
              <a:rPr lang="el-GR" sz="3200" b="1" dirty="0"/>
              <a:t>Διαστημόπλοιο </a:t>
            </a:r>
            <a:r>
              <a:rPr lang="en-US" sz="3200" b="1" dirty="0"/>
              <a:t>DAWN</a:t>
            </a:r>
          </a:p>
        </p:txBody>
      </p:sp>
      <p:sp>
        <p:nvSpPr>
          <p:cNvPr id="73734" name="Rectangle 7"/>
          <p:cNvSpPr>
            <a:spLocks noChangeArrowheads="1"/>
          </p:cNvSpPr>
          <p:nvPr/>
        </p:nvSpPr>
        <p:spPr bwMode="auto">
          <a:xfrm>
            <a:off x="5037606" y="400653"/>
            <a:ext cx="1000884" cy="51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sz="2800" b="1" dirty="0">
                <a:latin typeface="+mn-lt"/>
              </a:rPr>
              <a:t>ΕΣΤΙΑ</a:t>
            </a:r>
            <a:endParaRPr lang="en-US" altLang="en-US" sz="2800" dirty="0">
              <a:latin typeface="+mn-lt"/>
            </a:endParaRPr>
          </a:p>
        </p:txBody>
      </p:sp>
      <p:sp>
        <p:nvSpPr>
          <p:cNvPr id="73735" name="Rectangle 8"/>
          <p:cNvSpPr>
            <a:spLocks noChangeArrowheads="1"/>
          </p:cNvSpPr>
          <p:nvPr/>
        </p:nvSpPr>
        <p:spPr bwMode="auto">
          <a:xfrm>
            <a:off x="8787140" y="657527"/>
            <a:ext cx="1701267" cy="51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sz="2800" b="1" dirty="0">
                <a:latin typeface="+mn-lt"/>
              </a:rPr>
              <a:t>ΔΗΜΗΤΡΑ</a:t>
            </a:r>
            <a:endParaRPr lang="en-US" altLang="en-US" sz="2800" dirty="0">
              <a:latin typeface="+mn-lt"/>
            </a:endParaRPr>
          </a:p>
        </p:txBody>
      </p:sp>
      <p:sp>
        <p:nvSpPr>
          <p:cNvPr id="2" name="Rectangle 1"/>
          <p:cNvSpPr/>
          <p:nvPr/>
        </p:nvSpPr>
        <p:spPr>
          <a:xfrm>
            <a:off x="4715436" y="6002174"/>
            <a:ext cx="7604593" cy="646331"/>
          </a:xfrm>
          <a:prstGeom prst="rect">
            <a:avLst/>
          </a:prstGeom>
        </p:spPr>
        <p:txBody>
          <a:bodyPr wrap="square">
            <a:spAutoFit/>
          </a:bodyPr>
          <a:lstStyle/>
          <a:p>
            <a:r>
              <a:rPr lang="en-US" altLang="en-US" dirty="0">
                <a:latin typeface="Times New Roman" panose="02020603050405020304" pitchFamily="18" charset="0"/>
              </a:rPr>
              <a:t>Dawn (artist’s concept): NASA, Vesta: NASA, ESA, and L. McFadden (UMD), Ceres: NASA, ESA, and J. Parker (</a:t>
            </a:r>
            <a:r>
              <a:rPr lang="en-US" altLang="en-US" dirty="0" err="1">
                <a:latin typeface="Times New Roman" panose="02020603050405020304" pitchFamily="18" charset="0"/>
              </a:rPr>
              <a:t>SwRI</a:t>
            </a:r>
            <a:r>
              <a:rPr lang="en-US" altLang="en-US" dirty="0">
                <a:latin typeface="Times New Roman" panose="02020603050405020304" pitchFamily="18" charset="0"/>
              </a:rPr>
              <a:t>), (Vesta and Ceres images by HST)</a:t>
            </a:r>
          </a:p>
        </p:txBody>
      </p:sp>
    </p:spTree>
    <p:extLst>
      <p:ext uri="{BB962C8B-B14F-4D97-AF65-F5344CB8AC3E}">
        <p14:creationId xmlns:p14="http://schemas.microsoft.com/office/powerpoint/2010/main" val="1363874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6" descr="Sx2.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2366" y="1493441"/>
            <a:ext cx="3705977" cy="4253920"/>
          </a:xfrm>
          <a:prstGeom prst="rect">
            <a:avLst/>
          </a:prstGeom>
          <a:noFill/>
          <a:ln w="635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Sx2.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6956" y="1297203"/>
            <a:ext cx="4077730" cy="4450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4"/>
          <p:cNvSpPr>
            <a:spLocks noChangeArrowheads="1"/>
          </p:cNvSpPr>
          <p:nvPr/>
        </p:nvSpPr>
        <p:spPr bwMode="auto">
          <a:xfrm>
            <a:off x="7496432" y="2285366"/>
            <a:ext cx="44237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5113" indent="-265113"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Wingdings 2" panose="05020102010507070707" pitchFamily="18" charset="2"/>
              <a:buNone/>
            </a:pPr>
            <a:r>
              <a:rPr lang="el-GR" altLang="en-US" b="1" i="1" dirty="0" smtClean="0">
                <a:latin typeface="+mn-lt"/>
              </a:rPr>
              <a:t>     Μεταβολή </a:t>
            </a:r>
            <a:r>
              <a:rPr lang="el-GR" altLang="en-US" b="1" i="1" dirty="0">
                <a:latin typeface="+mn-lt"/>
              </a:rPr>
              <a:t>της </a:t>
            </a:r>
            <a:r>
              <a:rPr lang="el-GR" altLang="en-US" b="1" i="1" u="sng" dirty="0">
                <a:latin typeface="+mn-lt"/>
              </a:rPr>
              <a:t>δομής</a:t>
            </a:r>
            <a:r>
              <a:rPr lang="el-GR" altLang="en-US" b="1" i="1" dirty="0">
                <a:latin typeface="+mn-lt"/>
              </a:rPr>
              <a:t> του εσωτερικού της Γης σε 1 και περισσότερες διαστάσεις &amp; συμπεράσματα για την </a:t>
            </a:r>
            <a:r>
              <a:rPr lang="el-GR" altLang="en-US" b="1" i="1" u="sng" dirty="0">
                <a:latin typeface="+mn-lt"/>
              </a:rPr>
              <a:t>Πετρολογία</a:t>
            </a:r>
            <a:r>
              <a:rPr lang="el-GR" altLang="en-US" b="1" i="1" dirty="0">
                <a:latin typeface="+mn-lt"/>
              </a:rPr>
              <a:t> και την </a:t>
            </a:r>
            <a:r>
              <a:rPr lang="el-GR" altLang="en-US" b="1" i="1" u="sng" dirty="0">
                <a:latin typeface="+mn-lt"/>
              </a:rPr>
              <a:t>Παγκόσμια τεκτονική </a:t>
            </a:r>
          </a:p>
        </p:txBody>
      </p:sp>
      <p:sp>
        <p:nvSpPr>
          <p:cNvPr id="4" name="Title 3"/>
          <p:cNvSpPr>
            <a:spLocks noGrp="1"/>
          </p:cNvSpPr>
          <p:nvPr>
            <p:ph type="title"/>
          </p:nvPr>
        </p:nvSpPr>
        <p:spPr/>
        <p:txBody>
          <a:bodyPr/>
          <a:lstStyle/>
          <a:p>
            <a:r>
              <a:rPr lang="el-GR" dirty="0"/>
              <a:t>ΑΝΤΙΚΕΙΜΕΝΟ ΓΕΩΦΥΣΙΚΗΣ</a:t>
            </a:r>
            <a:endParaRPr lang="en-US" dirty="0"/>
          </a:p>
        </p:txBody>
      </p:sp>
      <p:sp>
        <p:nvSpPr>
          <p:cNvPr id="5" name="TextBox 4"/>
          <p:cNvSpPr txBox="1"/>
          <p:nvPr/>
        </p:nvSpPr>
        <p:spPr>
          <a:xfrm>
            <a:off x="2918347" y="5857543"/>
            <a:ext cx="4435605" cy="469115"/>
          </a:xfrm>
          <a:prstGeom prst="rect">
            <a:avLst/>
          </a:prstGeom>
        </p:spPr>
        <p:txBody>
          <a:bodyPr vert="horz" wrap="square" lIns="91440" tIns="45720" rIns="91440" bIns="45720" rtlCol="0" anchor="ctr">
            <a:normAutofit fontScale="62500" lnSpcReduction="20000"/>
          </a:bodyPr>
          <a:lstStyle/>
          <a:p>
            <a:pPr algn="just"/>
            <a:r>
              <a:rPr lang="el-GR" dirty="0" smtClean="0"/>
              <a:t>Μεταβολή της ταχύτητας των </a:t>
            </a:r>
            <a:r>
              <a:rPr lang="en-US" dirty="0" smtClean="0"/>
              <a:t>P </a:t>
            </a:r>
            <a:r>
              <a:rPr lang="el-GR" dirty="0" smtClean="0"/>
              <a:t>κυμάτων, από </a:t>
            </a:r>
            <a:r>
              <a:rPr lang="el-GR" dirty="0" err="1" smtClean="0"/>
              <a:t>τομογραφική</a:t>
            </a:r>
            <a:r>
              <a:rPr lang="el-GR" dirty="0" smtClean="0"/>
              <a:t> ερμηνεία χρόνων διαδρομής στην κεντρική και νότια Αμερική </a:t>
            </a:r>
            <a:r>
              <a:rPr lang="en-US" dirty="0" smtClean="0"/>
              <a:t>(McKenzie, 1983)</a:t>
            </a:r>
          </a:p>
        </p:txBody>
      </p:sp>
      <p:sp>
        <p:nvSpPr>
          <p:cNvPr id="10" name="TextBox 9"/>
          <p:cNvSpPr txBox="1"/>
          <p:nvPr/>
        </p:nvSpPr>
        <p:spPr>
          <a:xfrm>
            <a:off x="3092366" y="5819222"/>
            <a:ext cx="4016418" cy="469115"/>
          </a:xfrm>
          <a:prstGeom prst="rect">
            <a:avLst/>
          </a:prstGeom>
        </p:spPr>
        <p:txBody>
          <a:bodyPr vert="horz" wrap="square" lIns="91440" tIns="45720" rIns="91440" bIns="45720" rtlCol="0" anchor="ctr">
            <a:noAutofit/>
          </a:bodyPr>
          <a:lstStyle/>
          <a:p>
            <a:pPr algn="just"/>
            <a:r>
              <a:rPr lang="el-GR" sz="1100" dirty="0" smtClean="0"/>
              <a:t>Μεταβολή της ταχύτητας β, των εγκαρσίων κυμάτων με το βάθος (αριστερά), και σύσταση του άνω μανδύα (δεξιά) </a:t>
            </a:r>
            <a:r>
              <a:rPr lang="en-US" sz="1100" dirty="0" smtClean="0"/>
              <a:t>(McKenzie, 1983)</a:t>
            </a:r>
          </a:p>
        </p:txBody>
      </p:sp>
    </p:spTree>
    <p:extLst>
      <p:ext uri="{BB962C8B-B14F-4D97-AF65-F5344CB8AC3E}">
        <p14:creationId xmlns:p14="http://schemas.microsoft.com/office/powerpoint/2010/main" val="3828749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par>
                                <p:cTn id="10" presetID="1" presetClass="exit"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South Pole of Ves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763"/>
            <a:ext cx="8595605" cy="6451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11" descr="Vesta, taken by NASA's Dawn spacecra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
            <a:ext cx="8589256" cy="6446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7"/>
          <p:cNvSpPr>
            <a:spLocks noChangeArrowheads="1"/>
          </p:cNvSpPr>
          <p:nvPr/>
        </p:nvSpPr>
        <p:spPr bwMode="auto">
          <a:xfrm>
            <a:off x="10043815" y="125507"/>
            <a:ext cx="2223974" cy="51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sz="2800" b="1" dirty="0">
                <a:latin typeface="+mn-lt"/>
              </a:rPr>
              <a:t>ΕΣΤΙΑ</a:t>
            </a:r>
            <a:r>
              <a:rPr lang="en-US" altLang="en-US" sz="2800" b="1" dirty="0">
                <a:latin typeface="+mn-lt"/>
              </a:rPr>
              <a:t> </a:t>
            </a:r>
            <a:r>
              <a:rPr lang="el-GR" altLang="en-US" sz="2800" b="1" dirty="0">
                <a:latin typeface="+mn-lt"/>
              </a:rPr>
              <a:t>(</a:t>
            </a:r>
            <a:r>
              <a:rPr lang="en-US" altLang="en-US" sz="2800" b="1" dirty="0">
                <a:latin typeface="+mn-lt"/>
              </a:rPr>
              <a:t>VESTA)</a:t>
            </a:r>
            <a:endParaRPr lang="en-US" altLang="en-US" sz="2800" dirty="0">
              <a:latin typeface="+mn-lt"/>
            </a:endParaRPr>
          </a:p>
        </p:txBody>
      </p:sp>
      <p:sp>
        <p:nvSpPr>
          <p:cNvPr id="3" name="Rectangle 2"/>
          <p:cNvSpPr/>
          <p:nvPr/>
        </p:nvSpPr>
        <p:spPr>
          <a:xfrm>
            <a:off x="0" y="6328211"/>
            <a:ext cx="12191999" cy="584775"/>
          </a:xfrm>
          <a:prstGeom prst="rect">
            <a:avLst/>
          </a:prstGeom>
        </p:spPr>
        <p:txBody>
          <a:bodyPr wrap="square">
            <a:spAutoFit/>
          </a:bodyPr>
          <a:lstStyle/>
          <a:p>
            <a:r>
              <a:rPr lang="en-US" altLang="en-US" sz="1600" dirty="0">
                <a:latin typeface="Times New Roman" panose="02020603050405020304" pitchFamily="18" charset="0"/>
              </a:rPr>
              <a:t>Dawn (artist’s concept): NASA, Vesta: NASA, ESA, and L. McFadden (UMD), Ceres: NASA, ESA, and J. Parker (</a:t>
            </a:r>
            <a:r>
              <a:rPr lang="en-US" altLang="en-US" sz="1600" dirty="0" err="1">
                <a:latin typeface="Times New Roman" panose="02020603050405020304" pitchFamily="18" charset="0"/>
              </a:rPr>
              <a:t>SwRI</a:t>
            </a:r>
            <a:r>
              <a:rPr lang="en-US" altLang="en-US" sz="1600" dirty="0">
                <a:latin typeface="Times New Roman" panose="02020603050405020304" pitchFamily="18" charset="0"/>
              </a:rPr>
              <a:t>), (Vesta and Ceres images by HST)</a:t>
            </a:r>
          </a:p>
        </p:txBody>
      </p:sp>
    </p:spTree>
    <p:extLst>
      <p:ext uri="{BB962C8B-B14F-4D97-AF65-F5344CB8AC3E}">
        <p14:creationId xmlns:p14="http://schemas.microsoft.com/office/powerpoint/2010/main" val="1234217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fade">
                                      <p:cBhvr>
                                        <p:cTn id="7" dur="1000"/>
                                        <p:tgtEl>
                                          <p:spTgt spid="74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descr="T32_enlarged"/>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963270" y="570633"/>
            <a:ext cx="8341410" cy="5979459"/>
          </a:xfrm>
        </p:spPr>
      </p:pic>
      <p:sp>
        <p:nvSpPr>
          <p:cNvPr id="5" name="TextBox 4"/>
          <p:cNvSpPr txBox="1"/>
          <p:nvPr/>
        </p:nvSpPr>
        <p:spPr>
          <a:xfrm>
            <a:off x="2970399" y="57382"/>
            <a:ext cx="7097712" cy="574675"/>
          </a:xfrm>
          <a:prstGeom prst="rect">
            <a:avLst/>
          </a:prstGeom>
          <a:noFill/>
        </p:spPr>
        <p:txBody>
          <a:bodyPr lIns="82058" tIns="41029" rIns="82058" bIns="41029">
            <a:spAutoFit/>
          </a:bodyPr>
          <a:lstStyle/>
          <a:p>
            <a:pPr>
              <a:defRPr/>
            </a:pPr>
            <a:r>
              <a:rPr lang="el-GR" sz="3200" b="1" dirty="0">
                <a:latin typeface="+mj-lt"/>
              </a:rPr>
              <a:t>ΤΙΤΑΝΑΣ  (Διαστημόπλοιο </a:t>
            </a:r>
            <a:r>
              <a:rPr lang="en-US" sz="3200" b="1" dirty="0">
                <a:latin typeface="+mj-lt"/>
              </a:rPr>
              <a:t>CASINI</a:t>
            </a:r>
            <a:r>
              <a:rPr lang="el-GR" sz="3200" b="1" dirty="0">
                <a:latin typeface="+mj-lt"/>
              </a:rPr>
              <a:t>)</a:t>
            </a:r>
            <a:endParaRPr lang="en-US" sz="3200" b="1" dirty="0">
              <a:latin typeface="+mj-lt"/>
            </a:endParaRPr>
          </a:p>
        </p:txBody>
      </p:sp>
      <p:sp>
        <p:nvSpPr>
          <p:cNvPr id="2" name="Rectangle 1"/>
          <p:cNvSpPr/>
          <p:nvPr/>
        </p:nvSpPr>
        <p:spPr>
          <a:xfrm>
            <a:off x="9149813" y="6488668"/>
            <a:ext cx="2952540" cy="369332"/>
          </a:xfrm>
          <a:prstGeom prst="rect">
            <a:avLst/>
          </a:prstGeom>
        </p:spPr>
        <p:txBody>
          <a:bodyPr wrap="none">
            <a:spAutoFit/>
          </a:bodyPr>
          <a:lstStyle/>
          <a:p>
            <a:r>
              <a:rPr lang="en-US" altLang="en-US" dirty="0">
                <a:latin typeface="Times New Roman" panose="02020603050405020304" pitchFamily="18" charset="0"/>
              </a:rPr>
              <a:t>NASA/JPL (Artist’s concept) </a:t>
            </a:r>
          </a:p>
        </p:txBody>
      </p:sp>
    </p:spTree>
    <p:extLst>
      <p:ext uri="{BB962C8B-B14F-4D97-AF65-F5344CB8AC3E}">
        <p14:creationId xmlns:p14="http://schemas.microsoft.com/office/powerpoint/2010/main" val="25411004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otating_Io_NASA.mpg">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524467" y="381655"/>
            <a:ext cx="9144000" cy="614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774205" y="-107576"/>
            <a:ext cx="985183" cy="571500"/>
          </a:xfrm>
          <a:prstGeom prst="rect">
            <a:avLst/>
          </a:prstGeom>
          <a:noFill/>
        </p:spPr>
        <p:txBody>
          <a:bodyPr wrap="square" lIns="82058" tIns="41029" rIns="82058" bIns="41029">
            <a:spAutoFit/>
          </a:bodyPr>
          <a:lstStyle/>
          <a:p>
            <a:pPr>
              <a:defRPr/>
            </a:pPr>
            <a:r>
              <a:rPr lang="el-GR" sz="3200" b="1" dirty="0">
                <a:latin typeface="+mj-lt"/>
              </a:rPr>
              <a:t>ΙΩ</a:t>
            </a:r>
            <a:endParaRPr lang="en-US" sz="3200" b="1" dirty="0">
              <a:latin typeface="+mj-lt"/>
            </a:endParaRPr>
          </a:p>
        </p:txBody>
      </p:sp>
      <p:sp>
        <p:nvSpPr>
          <p:cNvPr id="2" name="Rectangle 1"/>
          <p:cNvSpPr/>
          <p:nvPr/>
        </p:nvSpPr>
        <p:spPr>
          <a:xfrm>
            <a:off x="8091064" y="6523692"/>
            <a:ext cx="2894767" cy="369332"/>
          </a:xfrm>
          <a:prstGeom prst="rect">
            <a:avLst/>
          </a:prstGeom>
        </p:spPr>
        <p:txBody>
          <a:bodyPr wrap="none">
            <a:spAutoFit/>
          </a:bodyPr>
          <a:lstStyle/>
          <a:p>
            <a:r>
              <a:rPr lang="en-US" altLang="en-US" dirty="0">
                <a:latin typeface="Times New Roman" panose="02020603050405020304" pitchFamily="18" charset="0"/>
              </a:rPr>
              <a:t>NASA/JPL (Galileo mission)</a:t>
            </a:r>
          </a:p>
        </p:txBody>
      </p:sp>
    </p:spTree>
    <p:extLst>
      <p:ext uri="{BB962C8B-B14F-4D97-AF65-F5344CB8AC3E}">
        <p14:creationId xmlns:p14="http://schemas.microsoft.com/office/powerpoint/2010/main" val="1334439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 presetClass="mediacall" presetSubtype="0" fill="hold" nodeType="afterEffect">
                                  <p:stCondLst>
                                    <p:cond delay="0"/>
                                  </p:stCondLst>
                                  <p:childTnLst>
                                    <p:cmd type="call" cmd="playFrom(0.0)">
                                      <p:cBhvr>
                                        <p:cTn id="10" dur="239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8344" y="0"/>
            <a:ext cx="8351838" cy="574675"/>
          </a:xfrm>
          <a:prstGeom prst="rect">
            <a:avLst/>
          </a:prstGeom>
          <a:noFill/>
        </p:spPr>
        <p:txBody>
          <a:bodyPr lIns="82058" tIns="41029" rIns="82058" bIns="41029">
            <a:spAutoFit/>
          </a:bodyPr>
          <a:lstStyle/>
          <a:p>
            <a:pPr algn="ctr">
              <a:defRPr/>
            </a:pPr>
            <a:r>
              <a:rPr lang="el-GR" sz="3200" b="1" dirty="0">
                <a:latin typeface="+mj-lt"/>
              </a:rPr>
              <a:t>ΙΩ (Ηφαιστειακή έκρηξη λειωμένου θείου)</a:t>
            </a:r>
            <a:endParaRPr lang="en-US" sz="3200" b="1" dirty="0">
              <a:latin typeface="+mj-lt"/>
            </a:endParaRPr>
          </a:p>
        </p:txBody>
      </p:sp>
      <p:pic>
        <p:nvPicPr>
          <p:cNvPr id="77827" name="Picture 5" descr="051407_loop_I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5585" y="528919"/>
            <a:ext cx="6264275"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949860" y="6423862"/>
            <a:ext cx="2894767" cy="369332"/>
          </a:xfrm>
          <a:prstGeom prst="rect">
            <a:avLst/>
          </a:prstGeom>
        </p:spPr>
        <p:txBody>
          <a:bodyPr wrap="none">
            <a:spAutoFit/>
          </a:bodyPr>
          <a:lstStyle/>
          <a:p>
            <a:r>
              <a:rPr lang="en-US" altLang="en-US" dirty="0">
                <a:latin typeface="Times New Roman" panose="02020603050405020304" pitchFamily="18" charset="0"/>
              </a:rPr>
              <a:t>NASA/JPL (Galileo mission)</a:t>
            </a:r>
          </a:p>
        </p:txBody>
      </p:sp>
    </p:spTree>
    <p:extLst>
      <p:ext uri="{BB962C8B-B14F-4D97-AF65-F5344CB8AC3E}">
        <p14:creationId xmlns:p14="http://schemas.microsoft.com/office/powerpoint/2010/main" val="27577424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Europa global real and enhanced cropped"/>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859088" y="532935"/>
            <a:ext cx="6338887" cy="6080125"/>
          </a:xfrm>
        </p:spPr>
      </p:pic>
      <p:sp>
        <p:nvSpPr>
          <p:cNvPr id="5" name="TextBox 4"/>
          <p:cNvSpPr txBox="1"/>
          <p:nvPr/>
        </p:nvSpPr>
        <p:spPr>
          <a:xfrm>
            <a:off x="5137150" y="-36978"/>
            <a:ext cx="2635250" cy="569913"/>
          </a:xfrm>
          <a:prstGeom prst="rect">
            <a:avLst/>
          </a:prstGeom>
          <a:noFill/>
        </p:spPr>
        <p:txBody>
          <a:bodyPr lIns="82058" tIns="41029" rIns="82058" bIns="41029">
            <a:spAutoFit/>
          </a:bodyPr>
          <a:lstStyle/>
          <a:p>
            <a:pPr>
              <a:defRPr/>
            </a:pPr>
            <a:r>
              <a:rPr lang="el-GR" sz="3200" b="1" dirty="0">
                <a:latin typeface="+mj-lt"/>
              </a:rPr>
              <a:t>ΕΥΡΩΠΗ</a:t>
            </a:r>
            <a:endParaRPr lang="en-US" sz="3200" b="1" dirty="0">
              <a:latin typeface="+mj-lt"/>
            </a:endParaRPr>
          </a:p>
        </p:txBody>
      </p:sp>
      <p:sp>
        <p:nvSpPr>
          <p:cNvPr id="2" name="Rectangle 1"/>
          <p:cNvSpPr/>
          <p:nvPr/>
        </p:nvSpPr>
        <p:spPr>
          <a:xfrm>
            <a:off x="9220153" y="6243728"/>
            <a:ext cx="2894767" cy="369332"/>
          </a:xfrm>
          <a:prstGeom prst="rect">
            <a:avLst/>
          </a:prstGeom>
        </p:spPr>
        <p:txBody>
          <a:bodyPr wrap="none">
            <a:spAutoFit/>
          </a:bodyPr>
          <a:lstStyle/>
          <a:p>
            <a:r>
              <a:rPr lang="en-US" altLang="en-US" dirty="0">
                <a:latin typeface="Times New Roman" panose="02020603050405020304" pitchFamily="18" charset="0"/>
              </a:rPr>
              <a:t>NASA/JPL (Galileo mission)</a:t>
            </a:r>
          </a:p>
        </p:txBody>
      </p:sp>
    </p:spTree>
    <p:extLst>
      <p:ext uri="{BB962C8B-B14F-4D97-AF65-F5344CB8AC3E}">
        <p14:creationId xmlns:p14="http://schemas.microsoft.com/office/powerpoint/2010/main" val="173313007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5" descr="Europa full and CU detail cropped"/>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95836" y="260351"/>
            <a:ext cx="8894763" cy="6423025"/>
          </a:xfrm>
        </p:spPr>
      </p:pic>
      <p:sp>
        <p:nvSpPr>
          <p:cNvPr id="5" name="TextBox 4"/>
          <p:cNvSpPr txBox="1"/>
          <p:nvPr/>
        </p:nvSpPr>
        <p:spPr>
          <a:xfrm>
            <a:off x="9265304" y="134845"/>
            <a:ext cx="2633662" cy="569913"/>
          </a:xfrm>
          <a:prstGeom prst="rect">
            <a:avLst/>
          </a:prstGeom>
          <a:noFill/>
        </p:spPr>
        <p:txBody>
          <a:bodyPr lIns="82058" tIns="41029" rIns="82058" bIns="41029">
            <a:spAutoFit/>
          </a:bodyPr>
          <a:lstStyle/>
          <a:p>
            <a:pPr>
              <a:defRPr/>
            </a:pPr>
            <a:r>
              <a:rPr lang="el-GR" sz="3200" b="1" dirty="0">
                <a:latin typeface="+mj-lt"/>
              </a:rPr>
              <a:t>ΕΥΡΩΠΗ</a:t>
            </a:r>
            <a:endParaRPr lang="en-US" sz="3200" b="1" dirty="0">
              <a:latin typeface="+mj-lt"/>
            </a:endParaRPr>
          </a:p>
        </p:txBody>
      </p:sp>
      <p:sp>
        <p:nvSpPr>
          <p:cNvPr id="2" name="Rectangle 1"/>
          <p:cNvSpPr/>
          <p:nvPr/>
        </p:nvSpPr>
        <p:spPr>
          <a:xfrm>
            <a:off x="9190599" y="6220616"/>
            <a:ext cx="2894767" cy="369332"/>
          </a:xfrm>
          <a:prstGeom prst="rect">
            <a:avLst/>
          </a:prstGeom>
        </p:spPr>
        <p:txBody>
          <a:bodyPr wrap="none">
            <a:spAutoFit/>
          </a:bodyPr>
          <a:lstStyle/>
          <a:p>
            <a:r>
              <a:rPr lang="en-US" altLang="en-US" dirty="0">
                <a:latin typeface="Times New Roman" panose="02020603050405020304" pitchFamily="18" charset="0"/>
              </a:rPr>
              <a:t>NASA/JPL (Galileo mission)</a:t>
            </a:r>
          </a:p>
        </p:txBody>
      </p:sp>
    </p:spTree>
    <p:extLst>
      <p:ext uri="{BB962C8B-B14F-4D97-AF65-F5344CB8AC3E}">
        <p14:creationId xmlns:p14="http://schemas.microsoft.com/office/powerpoint/2010/main" val="29929789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Europa_interior_ocean from Bob P black bg"/>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063876" y="296864"/>
            <a:ext cx="6086475" cy="5907087"/>
          </a:xfrm>
        </p:spPr>
      </p:pic>
      <p:sp>
        <p:nvSpPr>
          <p:cNvPr id="5" name="TextBox 4"/>
          <p:cNvSpPr txBox="1"/>
          <p:nvPr/>
        </p:nvSpPr>
        <p:spPr>
          <a:xfrm>
            <a:off x="9283234" y="161740"/>
            <a:ext cx="2633662" cy="569913"/>
          </a:xfrm>
          <a:prstGeom prst="rect">
            <a:avLst/>
          </a:prstGeom>
          <a:noFill/>
        </p:spPr>
        <p:txBody>
          <a:bodyPr lIns="82058" tIns="41029" rIns="82058" bIns="41029">
            <a:spAutoFit/>
          </a:bodyPr>
          <a:lstStyle/>
          <a:p>
            <a:pPr>
              <a:defRPr/>
            </a:pPr>
            <a:r>
              <a:rPr lang="el-GR" sz="3200" b="1" smtClean="0">
                <a:latin typeface="+mj-lt"/>
              </a:rPr>
              <a:t>ΕΥΡΩΠΗ</a:t>
            </a:r>
            <a:endParaRPr lang="en-US" sz="3200" b="1" dirty="0">
              <a:latin typeface="+mj-lt"/>
            </a:endParaRPr>
          </a:p>
        </p:txBody>
      </p:sp>
      <p:sp>
        <p:nvSpPr>
          <p:cNvPr id="2" name="Rectangle 1"/>
          <p:cNvSpPr/>
          <p:nvPr/>
        </p:nvSpPr>
        <p:spPr>
          <a:xfrm>
            <a:off x="9152649" y="6244993"/>
            <a:ext cx="2894831" cy="369332"/>
          </a:xfrm>
          <a:prstGeom prst="rect">
            <a:avLst/>
          </a:prstGeom>
        </p:spPr>
        <p:txBody>
          <a:bodyPr wrap="none">
            <a:spAutoFit/>
          </a:bodyPr>
          <a:lstStyle/>
          <a:p>
            <a:r>
              <a:rPr lang="en-US" altLang="en-US" dirty="0">
                <a:latin typeface="Times New Roman" panose="02020603050405020304" pitchFamily="18" charset="0"/>
              </a:rPr>
              <a:t>NASA/JPL (Artist’s concept)</a:t>
            </a:r>
            <a:endParaRPr lang="en-US" dirty="0"/>
          </a:p>
        </p:txBody>
      </p:sp>
    </p:spTree>
    <p:extLst>
      <p:ext uri="{BB962C8B-B14F-4D97-AF65-F5344CB8AC3E}">
        <p14:creationId xmlns:p14="http://schemas.microsoft.com/office/powerpoint/2010/main" val="30518459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descr="MRO (cropped)"/>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524000" y="469900"/>
            <a:ext cx="9144000" cy="6032500"/>
          </a:xfrm>
        </p:spPr>
      </p:pic>
      <p:sp>
        <p:nvSpPr>
          <p:cNvPr id="5" name="TextBox 4"/>
          <p:cNvSpPr txBox="1"/>
          <p:nvPr/>
        </p:nvSpPr>
        <p:spPr>
          <a:xfrm>
            <a:off x="1804988" y="1"/>
            <a:ext cx="7097712" cy="574675"/>
          </a:xfrm>
          <a:prstGeom prst="rect">
            <a:avLst/>
          </a:prstGeom>
          <a:noFill/>
        </p:spPr>
        <p:txBody>
          <a:bodyPr lIns="82058" tIns="41029" rIns="82058" bIns="41029">
            <a:spAutoFit/>
          </a:bodyPr>
          <a:lstStyle/>
          <a:p>
            <a:pPr>
              <a:defRPr/>
            </a:pPr>
            <a:r>
              <a:rPr lang="el-GR" sz="3200" b="1" dirty="0">
                <a:latin typeface="+mj-lt"/>
              </a:rPr>
              <a:t>ΑΡΗΣ  (Διαστημόπλοιο </a:t>
            </a:r>
            <a:r>
              <a:rPr lang="en-US" sz="3200" b="1" dirty="0">
                <a:latin typeface="+mj-lt"/>
              </a:rPr>
              <a:t>MRO</a:t>
            </a:r>
            <a:r>
              <a:rPr lang="el-GR" sz="3200" b="1" dirty="0">
                <a:latin typeface="+mj-lt"/>
              </a:rPr>
              <a:t>)</a:t>
            </a:r>
            <a:endParaRPr lang="en-US" sz="3200" b="1" dirty="0">
              <a:latin typeface="+mj-lt"/>
            </a:endParaRPr>
          </a:p>
        </p:txBody>
      </p:sp>
      <p:sp>
        <p:nvSpPr>
          <p:cNvPr id="2" name="Rectangle 1"/>
          <p:cNvSpPr/>
          <p:nvPr/>
        </p:nvSpPr>
        <p:spPr>
          <a:xfrm>
            <a:off x="7166684" y="6502400"/>
            <a:ext cx="3685689" cy="369332"/>
          </a:xfrm>
          <a:prstGeom prst="rect">
            <a:avLst/>
          </a:prstGeom>
        </p:spPr>
        <p:txBody>
          <a:bodyPr wrap="none">
            <a:spAutoFit/>
          </a:bodyPr>
          <a:lstStyle/>
          <a:p>
            <a:r>
              <a:rPr lang="en-US" altLang="en-US" dirty="0">
                <a:latin typeface="Times New Roman" panose="02020603050405020304" pitchFamily="18" charset="0"/>
              </a:rPr>
              <a:t>NASA/JPL-Caltech (Artist’s concept)</a:t>
            </a:r>
          </a:p>
        </p:txBody>
      </p:sp>
    </p:spTree>
    <p:extLst>
      <p:ext uri="{BB962C8B-B14F-4D97-AF65-F5344CB8AC3E}">
        <p14:creationId xmlns:p14="http://schemas.microsoft.com/office/powerpoint/2010/main" val="1346209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descr="Viking 2 on Mars (enhanced)"/>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828800" y="1"/>
            <a:ext cx="8516938" cy="6524625"/>
          </a:xfrm>
        </p:spPr>
      </p:pic>
      <p:sp>
        <p:nvSpPr>
          <p:cNvPr id="5" name="TextBox 4"/>
          <p:cNvSpPr txBox="1"/>
          <p:nvPr/>
        </p:nvSpPr>
        <p:spPr>
          <a:xfrm>
            <a:off x="213846" y="155109"/>
            <a:ext cx="2622550" cy="1068387"/>
          </a:xfrm>
          <a:prstGeom prst="rect">
            <a:avLst/>
          </a:prstGeom>
          <a:noFill/>
        </p:spPr>
        <p:txBody>
          <a:bodyPr lIns="82058" tIns="41029" rIns="82058" bIns="41029">
            <a:spAutoFit/>
          </a:bodyPr>
          <a:lstStyle/>
          <a:p>
            <a:pPr>
              <a:defRPr/>
            </a:pPr>
            <a:r>
              <a:rPr lang="el-GR" sz="3200" b="1" dirty="0">
                <a:latin typeface="+mj-lt"/>
              </a:rPr>
              <a:t>ΑΡΗΣ</a:t>
            </a:r>
          </a:p>
          <a:p>
            <a:pPr>
              <a:defRPr/>
            </a:pPr>
            <a:r>
              <a:rPr lang="el-GR" sz="3200" b="1" dirty="0">
                <a:latin typeface="+mj-lt"/>
              </a:rPr>
              <a:t>(</a:t>
            </a:r>
            <a:r>
              <a:rPr lang="en-US" sz="3200" b="1" dirty="0">
                <a:latin typeface="+mj-lt"/>
              </a:rPr>
              <a:t>MRO</a:t>
            </a:r>
            <a:r>
              <a:rPr lang="el-GR" sz="3200" b="1" dirty="0">
                <a:latin typeface="+mj-lt"/>
              </a:rPr>
              <a:t>)</a:t>
            </a:r>
            <a:endParaRPr lang="en-US" sz="3200" b="1" dirty="0">
              <a:latin typeface="+mj-lt"/>
            </a:endParaRPr>
          </a:p>
        </p:txBody>
      </p:sp>
      <p:sp>
        <p:nvSpPr>
          <p:cNvPr id="2" name="Rectangle 1"/>
          <p:cNvSpPr/>
          <p:nvPr/>
        </p:nvSpPr>
        <p:spPr>
          <a:xfrm>
            <a:off x="8611895" y="6488668"/>
            <a:ext cx="2588209" cy="369332"/>
          </a:xfrm>
          <a:prstGeom prst="rect">
            <a:avLst/>
          </a:prstGeom>
        </p:spPr>
        <p:txBody>
          <a:bodyPr wrap="none">
            <a:spAutoFit/>
          </a:bodyPr>
          <a:lstStyle/>
          <a:p>
            <a:r>
              <a:rPr lang="en-US" altLang="en-US" dirty="0">
                <a:latin typeface="Times New Roman" panose="02020603050405020304" pitchFamily="18" charset="0"/>
              </a:rPr>
              <a:t>NASA (Viking 2 mission)</a:t>
            </a:r>
          </a:p>
        </p:txBody>
      </p:sp>
    </p:spTree>
    <p:extLst>
      <p:ext uri="{BB962C8B-B14F-4D97-AF65-F5344CB8AC3E}">
        <p14:creationId xmlns:p14="http://schemas.microsoft.com/office/powerpoint/2010/main" val="1803274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3" descr="Mars rover at Victoria crater modified"/>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524000" y="173038"/>
            <a:ext cx="9144000" cy="6343650"/>
          </a:xfrm>
        </p:spPr>
      </p:pic>
      <p:sp>
        <p:nvSpPr>
          <p:cNvPr id="5" name="TextBox 4"/>
          <p:cNvSpPr txBox="1"/>
          <p:nvPr/>
        </p:nvSpPr>
        <p:spPr>
          <a:xfrm>
            <a:off x="142128" y="173038"/>
            <a:ext cx="2622550" cy="1068387"/>
          </a:xfrm>
          <a:prstGeom prst="rect">
            <a:avLst/>
          </a:prstGeom>
          <a:noFill/>
        </p:spPr>
        <p:txBody>
          <a:bodyPr lIns="82058" tIns="41029" rIns="82058" bIns="41029">
            <a:spAutoFit/>
          </a:bodyPr>
          <a:lstStyle/>
          <a:p>
            <a:pPr>
              <a:defRPr/>
            </a:pPr>
            <a:r>
              <a:rPr lang="el-GR" sz="3200" b="1" dirty="0">
                <a:latin typeface="+mj-lt"/>
              </a:rPr>
              <a:t>ΑΡΗΣ</a:t>
            </a:r>
          </a:p>
          <a:p>
            <a:pPr>
              <a:defRPr/>
            </a:pPr>
            <a:r>
              <a:rPr lang="el-GR" sz="3200" b="1" dirty="0">
                <a:latin typeface="+mj-lt"/>
              </a:rPr>
              <a:t>(</a:t>
            </a:r>
            <a:r>
              <a:rPr lang="en-US" sz="3200" b="1" dirty="0">
                <a:latin typeface="+mj-lt"/>
              </a:rPr>
              <a:t>MRO</a:t>
            </a:r>
            <a:r>
              <a:rPr lang="el-GR" sz="3200" b="1" dirty="0">
                <a:latin typeface="+mj-lt"/>
              </a:rPr>
              <a:t>)</a:t>
            </a:r>
            <a:endParaRPr lang="en-US" sz="3200" b="1" dirty="0">
              <a:latin typeface="+mj-lt"/>
            </a:endParaRPr>
          </a:p>
        </p:txBody>
      </p:sp>
      <p:sp>
        <p:nvSpPr>
          <p:cNvPr id="2" name="Rectangle 1"/>
          <p:cNvSpPr/>
          <p:nvPr/>
        </p:nvSpPr>
        <p:spPr>
          <a:xfrm>
            <a:off x="71064" y="6488668"/>
            <a:ext cx="12049871" cy="369332"/>
          </a:xfrm>
          <a:prstGeom prst="rect">
            <a:avLst/>
          </a:prstGeom>
        </p:spPr>
        <p:txBody>
          <a:bodyPr wrap="square">
            <a:spAutoFit/>
          </a:bodyPr>
          <a:lstStyle/>
          <a:p>
            <a:r>
              <a:rPr lang="en-US" altLang="en-US" dirty="0">
                <a:latin typeface="Times New Roman" panose="02020603050405020304" pitchFamily="18" charset="0"/>
              </a:rPr>
              <a:t>NASA/JPL-Solar System Visualization Team (artist’s rendering of Opportunity rover, superimposed on photo of Victoria crater)</a:t>
            </a:r>
          </a:p>
        </p:txBody>
      </p:sp>
    </p:spTree>
    <p:extLst>
      <p:ext uri="{BB962C8B-B14F-4D97-AF65-F5344CB8AC3E}">
        <p14:creationId xmlns:p14="http://schemas.microsoft.com/office/powerpoint/2010/main" val="992651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0" name="Rectangle 4"/>
          <p:cNvSpPr>
            <a:spLocks noChangeArrowheads="1"/>
          </p:cNvSpPr>
          <p:nvPr/>
        </p:nvSpPr>
        <p:spPr bwMode="auto">
          <a:xfrm>
            <a:off x="7888987" y="5867381"/>
            <a:ext cx="3601179" cy="338554"/>
          </a:xfrm>
          <a:prstGeom prst="rect">
            <a:avLst/>
          </a:prstGeom>
          <a:noFill/>
          <a:ln w="9525">
            <a:noFill/>
            <a:miter lim="800000"/>
            <a:headEnd/>
            <a:tailEnd/>
          </a:ln>
          <a:effectLst/>
        </p:spPr>
        <p:txBody>
          <a:bodyPr wrap="none">
            <a:spAutoFit/>
          </a:bodyPr>
          <a:lstStyle/>
          <a:p>
            <a:pPr>
              <a:defRPr/>
            </a:pPr>
            <a:r>
              <a:rPr lang="el-GR" sz="1600" dirty="0"/>
              <a:t>τροποποιημένο από </a:t>
            </a:r>
            <a:r>
              <a:rPr lang="en-US" sz="1600" b="1" dirty="0" smtClean="0"/>
              <a:t>Lawver </a:t>
            </a:r>
            <a:r>
              <a:rPr lang="en-US" sz="1600" b="1" dirty="0"/>
              <a:t>et al. (2003)</a:t>
            </a:r>
            <a:endParaRPr lang="el-GR" sz="1600" b="1" dirty="0"/>
          </a:p>
        </p:txBody>
      </p:sp>
      <p:pic>
        <p:nvPicPr>
          <p:cNvPr id="290822" name="Picture 6" descr="Pangaea400Myr_m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4" y="1434910"/>
            <a:ext cx="4795837"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3" name="Rectangle 7"/>
          <p:cNvSpPr>
            <a:spLocks noChangeArrowheads="1"/>
          </p:cNvSpPr>
          <p:nvPr/>
        </p:nvSpPr>
        <p:spPr bwMode="auto">
          <a:xfrm>
            <a:off x="2208214" y="1700214"/>
            <a:ext cx="1160895" cy="461665"/>
          </a:xfrm>
          <a:prstGeom prst="rect">
            <a:avLst/>
          </a:prstGeom>
          <a:noFill/>
          <a:ln w="9525">
            <a:noFill/>
            <a:miter lim="800000"/>
            <a:headEnd/>
            <a:tailEnd/>
          </a:ln>
          <a:effectLst/>
        </p:spPr>
        <p:txBody>
          <a:bodyPr wrap="none">
            <a:spAutoFit/>
          </a:bodyPr>
          <a:lstStyle/>
          <a:p>
            <a:pPr>
              <a:defRPr/>
            </a:pPr>
            <a:r>
              <a:rPr lang="en-US" sz="2400" dirty="0"/>
              <a:t>400Myr</a:t>
            </a:r>
          </a:p>
        </p:txBody>
      </p:sp>
      <p:pic>
        <p:nvPicPr>
          <p:cNvPr id="290824" name="Picture 8" descr="Pangaea250Myr_m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175" y="1434910"/>
            <a:ext cx="489585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5" name="Rectangle 9"/>
          <p:cNvSpPr>
            <a:spLocks noChangeArrowheads="1"/>
          </p:cNvSpPr>
          <p:nvPr/>
        </p:nvSpPr>
        <p:spPr bwMode="auto">
          <a:xfrm>
            <a:off x="2208214" y="2060576"/>
            <a:ext cx="1160895" cy="461665"/>
          </a:xfrm>
          <a:prstGeom prst="rect">
            <a:avLst/>
          </a:prstGeom>
          <a:noFill/>
          <a:ln w="9525">
            <a:noFill/>
            <a:miter lim="800000"/>
            <a:headEnd/>
            <a:tailEnd/>
          </a:ln>
          <a:effectLst/>
        </p:spPr>
        <p:txBody>
          <a:bodyPr wrap="none">
            <a:spAutoFit/>
          </a:bodyPr>
          <a:lstStyle/>
          <a:p>
            <a:pPr>
              <a:defRPr/>
            </a:pPr>
            <a:r>
              <a:rPr lang="en-US" sz="2400"/>
              <a:t>250Myr</a:t>
            </a:r>
          </a:p>
        </p:txBody>
      </p:sp>
      <p:pic>
        <p:nvPicPr>
          <p:cNvPr id="290827" name="Picture 11" descr="Pangaea150Myr_m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2175" y="1434911"/>
            <a:ext cx="4960938"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8" name="Rectangle 12"/>
          <p:cNvSpPr>
            <a:spLocks noChangeArrowheads="1"/>
          </p:cNvSpPr>
          <p:nvPr/>
        </p:nvSpPr>
        <p:spPr bwMode="auto">
          <a:xfrm>
            <a:off x="2208214" y="2420939"/>
            <a:ext cx="1160895" cy="461665"/>
          </a:xfrm>
          <a:prstGeom prst="rect">
            <a:avLst/>
          </a:prstGeom>
          <a:noFill/>
          <a:ln w="9525">
            <a:noFill/>
            <a:miter lim="800000"/>
            <a:headEnd/>
            <a:tailEnd/>
          </a:ln>
          <a:effectLst/>
        </p:spPr>
        <p:txBody>
          <a:bodyPr wrap="none">
            <a:spAutoFit/>
          </a:bodyPr>
          <a:lstStyle/>
          <a:p>
            <a:pPr>
              <a:defRPr/>
            </a:pPr>
            <a:r>
              <a:rPr lang="en-US" sz="2400" dirty="0"/>
              <a:t>150Myr</a:t>
            </a:r>
          </a:p>
        </p:txBody>
      </p:sp>
      <p:pic>
        <p:nvPicPr>
          <p:cNvPr id="290829" name="Picture 13" descr="Pangaea80Myr_m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9150" y="1434911"/>
            <a:ext cx="504190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30" name="Rectangle 14"/>
          <p:cNvSpPr>
            <a:spLocks noChangeArrowheads="1"/>
          </p:cNvSpPr>
          <p:nvPr/>
        </p:nvSpPr>
        <p:spPr bwMode="auto">
          <a:xfrm>
            <a:off x="2279651" y="2781301"/>
            <a:ext cx="1005403" cy="461665"/>
          </a:xfrm>
          <a:prstGeom prst="rect">
            <a:avLst/>
          </a:prstGeom>
          <a:noFill/>
          <a:ln w="9525">
            <a:noFill/>
            <a:miter lim="800000"/>
            <a:headEnd/>
            <a:tailEnd/>
          </a:ln>
          <a:effectLst/>
        </p:spPr>
        <p:txBody>
          <a:bodyPr wrap="none">
            <a:spAutoFit/>
          </a:bodyPr>
          <a:lstStyle/>
          <a:p>
            <a:pPr>
              <a:defRPr/>
            </a:pPr>
            <a:r>
              <a:rPr lang="en-US" sz="2400"/>
              <a:t>80Myr</a:t>
            </a:r>
          </a:p>
        </p:txBody>
      </p:sp>
      <p:sp>
        <p:nvSpPr>
          <p:cNvPr id="290831" name="Rectangle 15"/>
          <p:cNvSpPr>
            <a:spLocks noChangeArrowheads="1"/>
          </p:cNvSpPr>
          <p:nvPr/>
        </p:nvSpPr>
        <p:spPr bwMode="auto">
          <a:xfrm>
            <a:off x="2279651" y="3068639"/>
            <a:ext cx="1005403" cy="461665"/>
          </a:xfrm>
          <a:prstGeom prst="rect">
            <a:avLst/>
          </a:prstGeom>
          <a:noFill/>
          <a:ln w="9525">
            <a:noFill/>
            <a:miter lim="800000"/>
            <a:headEnd/>
            <a:tailEnd/>
          </a:ln>
          <a:effectLst/>
        </p:spPr>
        <p:txBody>
          <a:bodyPr wrap="none">
            <a:spAutoFit/>
          </a:bodyPr>
          <a:lstStyle/>
          <a:p>
            <a:pPr>
              <a:defRPr/>
            </a:pPr>
            <a:r>
              <a:rPr lang="en-US" sz="2400"/>
              <a:t>40Myr</a:t>
            </a:r>
          </a:p>
        </p:txBody>
      </p:sp>
      <p:pic>
        <p:nvPicPr>
          <p:cNvPr id="290832" name="Picture 16" descr="Pangaea40Myr_mo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9150" y="1361886"/>
            <a:ext cx="5024438"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33" name="Picture 17" descr="Pangaea0Myr_mo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9150" y="1290448"/>
            <a:ext cx="5068888"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34" name="Rectangle 18"/>
          <p:cNvSpPr>
            <a:spLocks noChangeArrowheads="1"/>
          </p:cNvSpPr>
          <p:nvPr/>
        </p:nvSpPr>
        <p:spPr bwMode="auto">
          <a:xfrm>
            <a:off x="2135189" y="3357564"/>
            <a:ext cx="1132041" cy="461665"/>
          </a:xfrm>
          <a:prstGeom prst="rect">
            <a:avLst/>
          </a:prstGeom>
          <a:noFill/>
          <a:ln w="9525">
            <a:noFill/>
            <a:miter lim="800000"/>
            <a:headEnd/>
            <a:tailEnd/>
          </a:ln>
          <a:effectLst/>
        </p:spPr>
        <p:txBody>
          <a:bodyPr wrap="none">
            <a:spAutoFit/>
          </a:bodyPr>
          <a:lstStyle/>
          <a:p>
            <a:pPr>
              <a:defRPr/>
            </a:pPr>
            <a:r>
              <a:rPr lang="el-GR" sz="2400"/>
              <a:t>Σήμερα</a:t>
            </a:r>
            <a:endParaRPr lang="en-US" sz="2400"/>
          </a:p>
        </p:txBody>
      </p:sp>
      <p:sp>
        <p:nvSpPr>
          <p:cNvPr id="21" name="Rectangle 2"/>
          <p:cNvSpPr txBox="1">
            <a:spLocks noChangeArrowheads="1"/>
          </p:cNvSpPr>
          <p:nvPr/>
        </p:nvSpPr>
        <p:spPr>
          <a:xfrm>
            <a:off x="8085931" y="1467495"/>
            <a:ext cx="3947573" cy="1647826"/>
          </a:xfrm>
          <a:prstGeom prst="rect">
            <a:avLst/>
          </a:prstGeom>
        </p:spPr>
        <p:txBody>
          <a:bodyPr vert="horz" lIns="91440" tIns="45720" rIns="91440" bIns="45720" rtlCol="0" anchor="ctr">
            <a:normAutofit/>
          </a:bodyPr>
          <a:lstStyle>
            <a:lvl1pPr algn="ctr" rtl="0" eaLnBrk="1" fontAlgn="base" hangingPunct="1">
              <a:spcBef>
                <a:spcPct val="0"/>
              </a:spcBef>
              <a:spcAft>
                <a:spcPct val="0"/>
              </a:spcAft>
              <a:defRPr sz="4400" b="1" kern="1200">
                <a:solidFill>
                  <a:schemeClr val="tx1"/>
                </a:solidFill>
                <a:latin typeface="+mj-lt"/>
                <a:ea typeface="+mj-ea"/>
                <a:cs typeface="+mj-cs"/>
              </a:defRPr>
            </a:lvl1pPr>
            <a:lvl2pPr algn="ctr" rtl="0" eaLnBrk="1" fontAlgn="base" hangingPunct="1">
              <a:spcBef>
                <a:spcPct val="0"/>
              </a:spcBef>
              <a:spcAft>
                <a:spcPct val="0"/>
              </a:spcAft>
              <a:defRPr sz="4400" b="1">
                <a:solidFill>
                  <a:srgbClr val="F2F2F2"/>
                </a:solidFill>
                <a:latin typeface="Calibri" pitchFamily="34" charset="0"/>
              </a:defRPr>
            </a:lvl2pPr>
            <a:lvl3pPr algn="ctr" rtl="0" eaLnBrk="1" fontAlgn="base" hangingPunct="1">
              <a:spcBef>
                <a:spcPct val="0"/>
              </a:spcBef>
              <a:spcAft>
                <a:spcPct val="0"/>
              </a:spcAft>
              <a:defRPr sz="4400" b="1">
                <a:solidFill>
                  <a:srgbClr val="F2F2F2"/>
                </a:solidFill>
                <a:latin typeface="Calibri" pitchFamily="34" charset="0"/>
              </a:defRPr>
            </a:lvl3pPr>
            <a:lvl4pPr algn="ctr" rtl="0" eaLnBrk="1" fontAlgn="base" hangingPunct="1">
              <a:spcBef>
                <a:spcPct val="0"/>
              </a:spcBef>
              <a:spcAft>
                <a:spcPct val="0"/>
              </a:spcAft>
              <a:defRPr sz="4400" b="1">
                <a:solidFill>
                  <a:srgbClr val="F2F2F2"/>
                </a:solidFill>
                <a:latin typeface="Calibri" pitchFamily="34" charset="0"/>
              </a:defRPr>
            </a:lvl4pPr>
            <a:lvl5pPr algn="ctr" rtl="0" eaLnBrk="1" fontAlgn="base" hangingPunct="1">
              <a:spcBef>
                <a:spcPct val="0"/>
              </a:spcBef>
              <a:spcAft>
                <a:spcPct val="0"/>
              </a:spcAft>
              <a:defRPr sz="4400" b="1">
                <a:solidFill>
                  <a:srgbClr val="F2F2F2"/>
                </a:solidFill>
                <a:latin typeface="Calibri" pitchFamily="34" charset="0"/>
              </a:defRPr>
            </a:lvl5pPr>
            <a:lvl6pPr marL="457200" algn="ctr" rtl="0" eaLnBrk="1" fontAlgn="base" hangingPunct="1">
              <a:spcBef>
                <a:spcPct val="0"/>
              </a:spcBef>
              <a:spcAft>
                <a:spcPct val="0"/>
              </a:spcAft>
              <a:defRPr sz="4400" b="1">
                <a:solidFill>
                  <a:srgbClr val="F2F2F2"/>
                </a:solidFill>
                <a:latin typeface="Calibri" pitchFamily="34" charset="0"/>
              </a:defRPr>
            </a:lvl6pPr>
            <a:lvl7pPr marL="914400" algn="ctr" rtl="0" eaLnBrk="1" fontAlgn="base" hangingPunct="1">
              <a:spcBef>
                <a:spcPct val="0"/>
              </a:spcBef>
              <a:spcAft>
                <a:spcPct val="0"/>
              </a:spcAft>
              <a:defRPr sz="4400" b="1">
                <a:solidFill>
                  <a:srgbClr val="F2F2F2"/>
                </a:solidFill>
                <a:latin typeface="Calibri" pitchFamily="34" charset="0"/>
              </a:defRPr>
            </a:lvl7pPr>
            <a:lvl8pPr marL="1371600" algn="ctr" rtl="0" eaLnBrk="1" fontAlgn="base" hangingPunct="1">
              <a:spcBef>
                <a:spcPct val="0"/>
              </a:spcBef>
              <a:spcAft>
                <a:spcPct val="0"/>
              </a:spcAft>
              <a:defRPr sz="4400" b="1">
                <a:solidFill>
                  <a:srgbClr val="F2F2F2"/>
                </a:solidFill>
                <a:latin typeface="Calibri" pitchFamily="34" charset="0"/>
              </a:defRPr>
            </a:lvl8pPr>
            <a:lvl9pPr marL="1828800" algn="ctr" rtl="0" eaLnBrk="1" fontAlgn="base" hangingPunct="1">
              <a:spcBef>
                <a:spcPct val="0"/>
              </a:spcBef>
              <a:spcAft>
                <a:spcPct val="0"/>
              </a:spcAft>
              <a:defRPr sz="4400" b="1">
                <a:solidFill>
                  <a:srgbClr val="F2F2F2"/>
                </a:solidFill>
                <a:latin typeface="Calibri" pitchFamily="34" charset="0"/>
              </a:defRPr>
            </a:lvl9pPr>
          </a:lstStyle>
          <a:p>
            <a:r>
              <a:rPr lang="el-GR" altLang="en-US" sz="2000" dirty="0" err="1" smtClean="0">
                <a:latin typeface="+mn-lt"/>
              </a:rPr>
              <a:t>Λιθοσφαιρικές</a:t>
            </a:r>
            <a:r>
              <a:rPr lang="el-GR" altLang="en-US" sz="2000" dirty="0" smtClean="0">
                <a:latin typeface="+mn-lt"/>
              </a:rPr>
              <a:t> πλάκες και μετακίνηση ηπείρων στη διάρκεια του γεωλογικού χρόνου</a:t>
            </a:r>
            <a:endParaRPr lang="el-GR" altLang="en-US" sz="2000" dirty="0">
              <a:latin typeface="+mn-lt"/>
            </a:endParaRPr>
          </a:p>
        </p:txBody>
      </p:sp>
      <p:sp>
        <p:nvSpPr>
          <p:cNvPr id="22" name="Title 2"/>
          <p:cNvSpPr>
            <a:spLocks noGrp="1"/>
          </p:cNvSpPr>
          <p:nvPr>
            <p:ph type="title"/>
          </p:nvPr>
        </p:nvSpPr>
        <p:spPr/>
        <p:txBody>
          <a:bodyPr/>
          <a:lstStyle/>
          <a:p>
            <a:r>
              <a:rPr lang="el-GR" dirty="0" smtClean="0"/>
              <a:t>ΑΝΤΙΚΕΙΜΕΝΟ ΓΕΩΦΥΣΙΚΗΣ</a:t>
            </a:r>
            <a:endParaRPr lang="en-US" dirty="0"/>
          </a:p>
        </p:txBody>
      </p:sp>
    </p:spTree>
    <p:extLst>
      <p:ext uri="{BB962C8B-B14F-4D97-AF65-F5344CB8AC3E}">
        <p14:creationId xmlns:p14="http://schemas.microsoft.com/office/powerpoint/2010/main" val="3879105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290823"/>
                                        </p:tgtEl>
                                      </p:cBhvr>
                                    </p:animEffect>
                                    <p:set>
                                      <p:cBhvr>
                                        <p:cTn id="7" dur="1" fill="hold">
                                          <p:stCondLst>
                                            <p:cond delay="499"/>
                                          </p:stCondLst>
                                        </p:cTn>
                                        <p:tgtEl>
                                          <p:spTgt spid="290823"/>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290822"/>
                                        </p:tgtEl>
                                      </p:cBhvr>
                                    </p:animEffect>
                                    <p:set>
                                      <p:cBhvr>
                                        <p:cTn id="10" dur="1" fill="hold">
                                          <p:stCondLst>
                                            <p:cond delay="499"/>
                                          </p:stCondLst>
                                        </p:cTn>
                                        <p:tgtEl>
                                          <p:spTgt spid="290822"/>
                                        </p:tgtEl>
                                        <p:attrNameLst>
                                          <p:attrName>style.visibility</p:attrName>
                                        </p:attrNameLst>
                                      </p:cBhvr>
                                      <p:to>
                                        <p:strVal val="hidden"/>
                                      </p:to>
                                    </p:set>
                                  </p:childTnLst>
                                </p:cTn>
                              </p:par>
                              <p:par>
                                <p:cTn id="11" presetID="9" presetClass="entr" presetSubtype="0" fill="hold" grpId="0" nodeType="withEffect">
                                  <p:stCondLst>
                                    <p:cond delay="0"/>
                                  </p:stCondLst>
                                  <p:childTnLst>
                                    <p:set>
                                      <p:cBhvr>
                                        <p:cTn id="12" dur="1" fill="hold">
                                          <p:stCondLst>
                                            <p:cond delay="0"/>
                                          </p:stCondLst>
                                        </p:cTn>
                                        <p:tgtEl>
                                          <p:spTgt spid="290825"/>
                                        </p:tgtEl>
                                        <p:attrNameLst>
                                          <p:attrName>style.visibility</p:attrName>
                                        </p:attrNameLst>
                                      </p:cBhvr>
                                      <p:to>
                                        <p:strVal val="visible"/>
                                      </p:to>
                                    </p:set>
                                    <p:animEffect transition="in" filter="dissolve">
                                      <p:cBhvr>
                                        <p:cTn id="13" dur="500"/>
                                        <p:tgtEl>
                                          <p:spTgt spid="290825"/>
                                        </p:tgtEl>
                                      </p:cBhvr>
                                    </p:animEffect>
                                  </p:childTnLst>
                                </p:cTn>
                              </p:par>
                              <p:par>
                                <p:cTn id="14" presetID="9" presetClass="entr" presetSubtype="0" fill="hold" nodeType="withEffect">
                                  <p:stCondLst>
                                    <p:cond delay="0"/>
                                  </p:stCondLst>
                                  <p:childTnLst>
                                    <p:set>
                                      <p:cBhvr>
                                        <p:cTn id="15" dur="1" fill="hold">
                                          <p:stCondLst>
                                            <p:cond delay="0"/>
                                          </p:stCondLst>
                                        </p:cTn>
                                        <p:tgtEl>
                                          <p:spTgt spid="290824"/>
                                        </p:tgtEl>
                                        <p:attrNameLst>
                                          <p:attrName>style.visibility</p:attrName>
                                        </p:attrNameLst>
                                      </p:cBhvr>
                                      <p:to>
                                        <p:strVal val="visible"/>
                                      </p:to>
                                    </p:set>
                                    <p:animEffect transition="in" filter="dissolve">
                                      <p:cBhvr>
                                        <p:cTn id="16" dur="500"/>
                                        <p:tgtEl>
                                          <p:spTgt spid="2908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xit" presetSubtype="0" fill="hold" grpId="1" nodeType="clickEffect">
                                  <p:stCondLst>
                                    <p:cond delay="0"/>
                                  </p:stCondLst>
                                  <p:childTnLst>
                                    <p:animEffect transition="out" filter="dissolve">
                                      <p:cBhvr>
                                        <p:cTn id="20" dur="500"/>
                                        <p:tgtEl>
                                          <p:spTgt spid="290825"/>
                                        </p:tgtEl>
                                      </p:cBhvr>
                                    </p:animEffect>
                                    <p:set>
                                      <p:cBhvr>
                                        <p:cTn id="21" dur="1" fill="hold">
                                          <p:stCondLst>
                                            <p:cond delay="499"/>
                                          </p:stCondLst>
                                        </p:cTn>
                                        <p:tgtEl>
                                          <p:spTgt spid="290825"/>
                                        </p:tgtEl>
                                        <p:attrNameLst>
                                          <p:attrName>style.visibility</p:attrName>
                                        </p:attrNameLst>
                                      </p:cBhvr>
                                      <p:to>
                                        <p:strVal val="hidden"/>
                                      </p:to>
                                    </p:set>
                                  </p:childTnLst>
                                </p:cTn>
                              </p:par>
                              <p:par>
                                <p:cTn id="22" presetID="9" presetClass="exit" presetSubtype="0" fill="hold" nodeType="withEffect">
                                  <p:stCondLst>
                                    <p:cond delay="0"/>
                                  </p:stCondLst>
                                  <p:childTnLst>
                                    <p:animEffect transition="out" filter="dissolve">
                                      <p:cBhvr>
                                        <p:cTn id="23" dur="500"/>
                                        <p:tgtEl>
                                          <p:spTgt spid="290824"/>
                                        </p:tgtEl>
                                      </p:cBhvr>
                                    </p:animEffect>
                                    <p:set>
                                      <p:cBhvr>
                                        <p:cTn id="24" dur="1" fill="hold">
                                          <p:stCondLst>
                                            <p:cond delay="499"/>
                                          </p:stCondLst>
                                        </p:cTn>
                                        <p:tgtEl>
                                          <p:spTgt spid="290824"/>
                                        </p:tgtEl>
                                        <p:attrNameLst>
                                          <p:attrName>style.visibility</p:attrName>
                                        </p:attrNameLst>
                                      </p:cBhvr>
                                      <p:to>
                                        <p:strVal val="hidden"/>
                                      </p:to>
                                    </p:set>
                                  </p:childTnLst>
                                </p:cTn>
                              </p:par>
                              <p:par>
                                <p:cTn id="25" presetID="9" presetClass="entr" presetSubtype="0" fill="hold" grpId="0" nodeType="withEffect">
                                  <p:stCondLst>
                                    <p:cond delay="0"/>
                                  </p:stCondLst>
                                  <p:childTnLst>
                                    <p:set>
                                      <p:cBhvr>
                                        <p:cTn id="26" dur="1" fill="hold">
                                          <p:stCondLst>
                                            <p:cond delay="0"/>
                                          </p:stCondLst>
                                        </p:cTn>
                                        <p:tgtEl>
                                          <p:spTgt spid="290828"/>
                                        </p:tgtEl>
                                        <p:attrNameLst>
                                          <p:attrName>style.visibility</p:attrName>
                                        </p:attrNameLst>
                                      </p:cBhvr>
                                      <p:to>
                                        <p:strVal val="visible"/>
                                      </p:to>
                                    </p:set>
                                    <p:animEffect transition="in" filter="dissolve">
                                      <p:cBhvr>
                                        <p:cTn id="27" dur="500"/>
                                        <p:tgtEl>
                                          <p:spTgt spid="290828"/>
                                        </p:tgtEl>
                                      </p:cBhvr>
                                    </p:animEffect>
                                  </p:childTnLst>
                                </p:cTn>
                              </p:par>
                              <p:par>
                                <p:cTn id="28" presetID="9" presetClass="entr" presetSubtype="0" fill="hold" nodeType="withEffect">
                                  <p:stCondLst>
                                    <p:cond delay="0"/>
                                  </p:stCondLst>
                                  <p:childTnLst>
                                    <p:set>
                                      <p:cBhvr>
                                        <p:cTn id="29" dur="1" fill="hold">
                                          <p:stCondLst>
                                            <p:cond delay="0"/>
                                          </p:stCondLst>
                                        </p:cTn>
                                        <p:tgtEl>
                                          <p:spTgt spid="290827"/>
                                        </p:tgtEl>
                                        <p:attrNameLst>
                                          <p:attrName>style.visibility</p:attrName>
                                        </p:attrNameLst>
                                      </p:cBhvr>
                                      <p:to>
                                        <p:strVal val="visible"/>
                                      </p:to>
                                    </p:set>
                                    <p:animEffect transition="in" filter="dissolve">
                                      <p:cBhvr>
                                        <p:cTn id="30" dur="500"/>
                                        <p:tgtEl>
                                          <p:spTgt spid="29082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xit" presetSubtype="0" fill="hold" grpId="1" nodeType="clickEffect">
                                  <p:stCondLst>
                                    <p:cond delay="0"/>
                                  </p:stCondLst>
                                  <p:childTnLst>
                                    <p:animEffect transition="out" filter="dissolve">
                                      <p:cBhvr>
                                        <p:cTn id="34" dur="500"/>
                                        <p:tgtEl>
                                          <p:spTgt spid="290828"/>
                                        </p:tgtEl>
                                      </p:cBhvr>
                                    </p:animEffect>
                                    <p:set>
                                      <p:cBhvr>
                                        <p:cTn id="35" dur="1" fill="hold">
                                          <p:stCondLst>
                                            <p:cond delay="499"/>
                                          </p:stCondLst>
                                        </p:cTn>
                                        <p:tgtEl>
                                          <p:spTgt spid="290828"/>
                                        </p:tgtEl>
                                        <p:attrNameLst>
                                          <p:attrName>style.visibility</p:attrName>
                                        </p:attrNameLst>
                                      </p:cBhvr>
                                      <p:to>
                                        <p:strVal val="hidden"/>
                                      </p:to>
                                    </p:set>
                                  </p:childTnLst>
                                </p:cTn>
                              </p:par>
                              <p:par>
                                <p:cTn id="36" presetID="9" presetClass="exit" presetSubtype="0" fill="hold" nodeType="withEffect">
                                  <p:stCondLst>
                                    <p:cond delay="0"/>
                                  </p:stCondLst>
                                  <p:childTnLst>
                                    <p:animEffect transition="out" filter="dissolve">
                                      <p:cBhvr>
                                        <p:cTn id="37" dur="500"/>
                                        <p:tgtEl>
                                          <p:spTgt spid="290827"/>
                                        </p:tgtEl>
                                      </p:cBhvr>
                                    </p:animEffect>
                                    <p:set>
                                      <p:cBhvr>
                                        <p:cTn id="38" dur="1" fill="hold">
                                          <p:stCondLst>
                                            <p:cond delay="499"/>
                                          </p:stCondLst>
                                        </p:cTn>
                                        <p:tgtEl>
                                          <p:spTgt spid="290827"/>
                                        </p:tgtEl>
                                        <p:attrNameLst>
                                          <p:attrName>style.visibility</p:attrName>
                                        </p:attrNameLst>
                                      </p:cBhvr>
                                      <p:to>
                                        <p:strVal val="hidden"/>
                                      </p:to>
                                    </p:set>
                                  </p:childTnLst>
                                </p:cTn>
                              </p:par>
                              <p:par>
                                <p:cTn id="39" presetID="9" presetClass="entr" presetSubtype="0" fill="hold" grpId="0" nodeType="withEffect">
                                  <p:stCondLst>
                                    <p:cond delay="0"/>
                                  </p:stCondLst>
                                  <p:childTnLst>
                                    <p:set>
                                      <p:cBhvr>
                                        <p:cTn id="40" dur="1" fill="hold">
                                          <p:stCondLst>
                                            <p:cond delay="0"/>
                                          </p:stCondLst>
                                        </p:cTn>
                                        <p:tgtEl>
                                          <p:spTgt spid="290830"/>
                                        </p:tgtEl>
                                        <p:attrNameLst>
                                          <p:attrName>style.visibility</p:attrName>
                                        </p:attrNameLst>
                                      </p:cBhvr>
                                      <p:to>
                                        <p:strVal val="visible"/>
                                      </p:to>
                                    </p:set>
                                    <p:animEffect transition="in" filter="dissolve">
                                      <p:cBhvr>
                                        <p:cTn id="41" dur="500"/>
                                        <p:tgtEl>
                                          <p:spTgt spid="290830"/>
                                        </p:tgtEl>
                                      </p:cBhvr>
                                    </p:animEffect>
                                  </p:childTnLst>
                                </p:cTn>
                              </p:par>
                              <p:par>
                                <p:cTn id="42" presetID="9" presetClass="entr" presetSubtype="0" fill="hold" nodeType="withEffect">
                                  <p:stCondLst>
                                    <p:cond delay="0"/>
                                  </p:stCondLst>
                                  <p:childTnLst>
                                    <p:set>
                                      <p:cBhvr>
                                        <p:cTn id="43" dur="1" fill="hold">
                                          <p:stCondLst>
                                            <p:cond delay="0"/>
                                          </p:stCondLst>
                                        </p:cTn>
                                        <p:tgtEl>
                                          <p:spTgt spid="290829"/>
                                        </p:tgtEl>
                                        <p:attrNameLst>
                                          <p:attrName>style.visibility</p:attrName>
                                        </p:attrNameLst>
                                      </p:cBhvr>
                                      <p:to>
                                        <p:strVal val="visible"/>
                                      </p:to>
                                    </p:set>
                                    <p:animEffect transition="in" filter="dissolve">
                                      <p:cBhvr>
                                        <p:cTn id="44" dur="500"/>
                                        <p:tgtEl>
                                          <p:spTgt spid="29082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xit" presetSubtype="0" fill="hold" grpId="1" nodeType="clickEffect">
                                  <p:stCondLst>
                                    <p:cond delay="0"/>
                                  </p:stCondLst>
                                  <p:childTnLst>
                                    <p:animEffect transition="out" filter="dissolve">
                                      <p:cBhvr>
                                        <p:cTn id="48" dur="500"/>
                                        <p:tgtEl>
                                          <p:spTgt spid="290830"/>
                                        </p:tgtEl>
                                      </p:cBhvr>
                                    </p:animEffect>
                                    <p:set>
                                      <p:cBhvr>
                                        <p:cTn id="49" dur="1" fill="hold">
                                          <p:stCondLst>
                                            <p:cond delay="499"/>
                                          </p:stCondLst>
                                        </p:cTn>
                                        <p:tgtEl>
                                          <p:spTgt spid="290830"/>
                                        </p:tgtEl>
                                        <p:attrNameLst>
                                          <p:attrName>style.visibility</p:attrName>
                                        </p:attrNameLst>
                                      </p:cBhvr>
                                      <p:to>
                                        <p:strVal val="hidden"/>
                                      </p:to>
                                    </p:set>
                                  </p:childTnLst>
                                </p:cTn>
                              </p:par>
                              <p:par>
                                <p:cTn id="50" presetID="9" presetClass="exit" presetSubtype="0" fill="hold" nodeType="withEffect">
                                  <p:stCondLst>
                                    <p:cond delay="0"/>
                                  </p:stCondLst>
                                  <p:childTnLst>
                                    <p:animEffect transition="out" filter="dissolve">
                                      <p:cBhvr>
                                        <p:cTn id="51" dur="500"/>
                                        <p:tgtEl>
                                          <p:spTgt spid="290829"/>
                                        </p:tgtEl>
                                      </p:cBhvr>
                                    </p:animEffect>
                                    <p:set>
                                      <p:cBhvr>
                                        <p:cTn id="52" dur="1" fill="hold">
                                          <p:stCondLst>
                                            <p:cond delay="499"/>
                                          </p:stCondLst>
                                        </p:cTn>
                                        <p:tgtEl>
                                          <p:spTgt spid="290829"/>
                                        </p:tgtEl>
                                        <p:attrNameLst>
                                          <p:attrName>style.visibility</p:attrName>
                                        </p:attrNameLst>
                                      </p:cBhvr>
                                      <p:to>
                                        <p:strVal val="hidden"/>
                                      </p:to>
                                    </p:set>
                                  </p:childTnLst>
                                </p:cTn>
                              </p:par>
                              <p:par>
                                <p:cTn id="53" presetID="9" presetClass="entr" presetSubtype="0" fill="hold" grpId="0" nodeType="withEffect">
                                  <p:stCondLst>
                                    <p:cond delay="0"/>
                                  </p:stCondLst>
                                  <p:childTnLst>
                                    <p:set>
                                      <p:cBhvr>
                                        <p:cTn id="54" dur="1" fill="hold">
                                          <p:stCondLst>
                                            <p:cond delay="0"/>
                                          </p:stCondLst>
                                        </p:cTn>
                                        <p:tgtEl>
                                          <p:spTgt spid="290831"/>
                                        </p:tgtEl>
                                        <p:attrNameLst>
                                          <p:attrName>style.visibility</p:attrName>
                                        </p:attrNameLst>
                                      </p:cBhvr>
                                      <p:to>
                                        <p:strVal val="visible"/>
                                      </p:to>
                                    </p:set>
                                    <p:animEffect transition="in" filter="dissolve">
                                      <p:cBhvr>
                                        <p:cTn id="55" dur="500"/>
                                        <p:tgtEl>
                                          <p:spTgt spid="290831"/>
                                        </p:tgtEl>
                                      </p:cBhvr>
                                    </p:animEffect>
                                  </p:childTnLst>
                                </p:cTn>
                              </p:par>
                              <p:par>
                                <p:cTn id="56" presetID="9" presetClass="entr" presetSubtype="0" fill="hold" nodeType="withEffect">
                                  <p:stCondLst>
                                    <p:cond delay="0"/>
                                  </p:stCondLst>
                                  <p:childTnLst>
                                    <p:set>
                                      <p:cBhvr>
                                        <p:cTn id="57" dur="1" fill="hold">
                                          <p:stCondLst>
                                            <p:cond delay="0"/>
                                          </p:stCondLst>
                                        </p:cTn>
                                        <p:tgtEl>
                                          <p:spTgt spid="290832"/>
                                        </p:tgtEl>
                                        <p:attrNameLst>
                                          <p:attrName>style.visibility</p:attrName>
                                        </p:attrNameLst>
                                      </p:cBhvr>
                                      <p:to>
                                        <p:strVal val="visible"/>
                                      </p:to>
                                    </p:set>
                                    <p:animEffect transition="in" filter="dissolve">
                                      <p:cBhvr>
                                        <p:cTn id="58" dur="500"/>
                                        <p:tgtEl>
                                          <p:spTgt spid="29083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xit" presetSubtype="0" fill="hold" grpId="1" nodeType="clickEffect">
                                  <p:stCondLst>
                                    <p:cond delay="0"/>
                                  </p:stCondLst>
                                  <p:childTnLst>
                                    <p:animEffect transition="out" filter="dissolve">
                                      <p:cBhvr>
                                        <p:cTn id="62" dur="500"/>
                                        <p:tgtEl>
                                          <p:spTgt spid="290831"/>
                                        </p:tgtEl>
                                      </p:cBhvr>
                                    </p:animEffect>
                                    <p:set>
                                      <p:cBhvr>
                                        <p:cTn id="63" dur="1" fill="hold">
                                          <p:stCondLst>
                                            <p:cond delay="499"/>
                                          </p:stCondLst>
                                        </p:cTn>
                                        <p:tgtEl>
                                          <p:spTgt spid="290831"/>
                                        </p:tgtEl>
                                        <p:attrNameLst>
                                          <p:attrName>style.visibility</p:attrName>
                                        </p:attrNameLst>
                                      </p:cBhvr>
                                      <p:to>
                                        <p:strVal val="hidden"/>
                                      </p:to>
                                    </p:set>
                                  </p:childTnLst>
                                </p:cTn>
                              </p:par>
                              <p:par>
                                <p:cTn id="64" presetID="9" presetClass="exit" presetSubtype="0" fill="hold" nodeType="withEffect">
                                  <p:stCondLst>
                                    <p:cond delay="0"/>
                                  </p:stCondLst>
                                  <p:childTnLst>
                                    <p:animEffect transition="out" filter="dissolve">
                                      <p:cBhvr>
                                        <p:cTn id="65" dur="500"/>
                                        <p:tgtEl>
                                          <p:spTgt spid="290832"/>
                                        </p:tgtEl>
                                      </p:cBhvr>
                                    </p:animEffect>
                                    <p:set>
                                      <p:cBhvr>
                                        <p:cTn id="66" dur="1" fill="hold">
                                          <p:stCondLst>
                                            <p:cond delay="499"/>
                                          </p:stCondLst>
                                        </p:cTn>
                                        <p:tgtEl>
                                          <p:spTgt spid="290832"/>
                                        </p:tgtEl>
                                        <p:attrNameLst>
                                          <p:attrName>style.visibility</p:attrName>
                                        </p:attrNameLst>
                                      </p:cBhvr>
                                      <p:to>
                                        <p:strVal val="hidden"/>
                                      </p:to>
                                    </p:set>
                                  </p:childTnLst>
                                </p:cTn>
                              </p:par>
                              <p:par>
                                <p:cTn id="67" presetID="9" presetClass="entr" presetSubtype="0" fill="hold" grpId="0" nodeType="withEffect">
                                  <p:stCondLst>
                                    <p:cond delay="0"/>
                                  </p:stCondLst>
                                  <p:childTnLst>
                                    <p:set>
                                      <p:cBhvr>
                                        <p:cTn id="68" dur="1" fill="hold">
                                          <p:stCondLst>
                                            <p:cond delay="0"/>
                                          </p:stCondLst>
                                        </p:cTn>
                                        <p:tgtEl>
                                          <p:spTgt spid="290834"/>
                                        </p:tgtEl>
                                        <p:attrNameLst>
                                          <p:attrName>style.visibility</p:attrName>
                                        </p:attrNameLst>
                                      </p:cBhvr>
                                      <p:to>
                                        <p:strVal val="visible"/>
                                      </p:to>
                                    </p:set>
                                    <p:animEffect transition="in" filter="dissolve">
                                      <p:cBhvr>
                                        <p:cTn id="69" dur="500"/>
                                        <p:tgtEl>
                                          <p:spTgt spid="290834"/>
                                        </p:tgtEl>
                                      </p:cBhvr>
                                    </p:animEffect>
                                  </p:childTnLst>
                                </p:cTn>
                              </p:par>
                              <p:par>
                                <p:cTn id="70" presetID="9" presetClass="entr" presetSubtype="0" fill="hold" nodeType="withEffect">
                                  <p:stCondLst>
                                    <p:cond delay="0"/>
                                  </p:stCondLst>
                                  <p:childTnLst>
                                    <p:set>
                                      <p:cBhvr>
                                        <p:cTn id="71" dur="1" fill="hold">
                                          <p:stCondLst>
                                            <p:cond delay="0"/>
                                          </p:stCondLst>
                                        </p:cTn>
                                        <p:tgtEl>
                                          <p:spTgt spid="290833"/>
                                        </p:tgtEl>
                                        <p:attrNameLst>
                                          <p:attrName>style.visibility</p:attrName>
                                        </p:attrNameLst>
                                      </p:cBhvr>
                                      <p:to>
                                        <p:strVal val="visible"/>
                                      </p:to>
                                    </p:set>
                                    <p:animEffect transition="in" filter="dissolve">
                                      <p:cBhvr>
                                        <p:cTn id="72" dur="500"/>
                                        <p:tgtEl>
                                          <p:spTgt spid="290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3" grpId="0"/>
      <p:bldP spid="290825" grpId="0"/>
      <p:bldP spid="290825" grpId="1"/>
      <p:bldP spid="290828" grpId="0"/>
      <p:bldP spid="290828" grpId="1"/>
      <p:bldP spid="290830" grpId="0"/>
      <p:bldP spid="290830" grpId="1"/>
      <p:bldP spid="290831" grpId="0"/>
      <p:bldP spid="290831" grpId="1"/>
      <p:bldP spid="29083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3" descr="Huygens descent on Titan (cropped 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752164" y="0"/>
            <a:ext cx="9144000" cy="6535738"/>
          </a:xfrm>
        </p:spPr>
      </p:pic>
      <p:sp>
        <p:nvSpPr>
          <p:cNvPr id="5" name="TextBox 4"/>
          <p:cNvSpPr txBox="1"/>
          <p:nvPr/>
        </p:nvSpPr>
        <p:spPr>
          <a:xfrm>
            <a:off x="0" y="197224"/>
            <a:ext cx="7097712" cy="1375521"/>
          </a:xfrm>
          <a:prstGeom prst="rect">
            <a:avLst/>
          </a:prstGeom>
          <a:noFill/>
        </p:spPr>
        <p:txBody>
          <a:bodyPr lIns="82058" tIns="41029" rIns="82058" bIns="41029">
            <a:spAutoFit/>
          </a:bodyPr>
          <a:lstStyle/>
          <a:p>
            <a:pPr>
              <a:defRPr/>
            </a:pPr>
            <a:r>
              <a:rPr lang="el-GR" sz="2800" b="1" dirty="0">
                <a:latin typeface="+mj-lt"/>
              </a:rPr>
              <a:t>ΤΙΤΑΝΑΣ  </a:t>
            </a:r>
          </a:p>
          <a:p>
            <a:pPr>
              <a:defRPr/>
            </a:pPr>
            <a:r>
              <a:rPr lang="el-GR" sz="2800" b="1" dirty="0">
                <a:latin typeface="+mj-lt"/>
              </a:rPr>
              <a:t>(Διαστημόπλοιο </a:t>
            </a:r>
          </a:p>
          <a:p>
            <a:pPr>
              <a:defRPr/>
            </a:pPr>
            <a:r>
              <a:rPr lang="en-US" sz="2800" b="1" dirty="0">
                <a:latin typeface="+mj-lt"/>
              </a:rPr>
              <a:t>CASINI</a:t>
            </a:r>
            <a:r>
              <a:rPr lang="el-GR" sz="2800" b="1" dirty="0">
                <a:latin typeface="+mj-lt"/>
              </a:rPr>
              <a:t>-</a:t>
            </a:r>
            <a:r>
              <a:rPr lang="en-US" sz="2800" b="1" dirty="0">
                <a:latin typeface="+mj-lt"/>
              </a:rPr>
              <a:t>Huygens</a:t>
            </a:r>
            <a:r>
              <a:rPr lang="el-GR" sz="2800" b="1" dirty="0">
                <a:latin typeface="+mj-lt"/>
              </a:rPr>
              <a:t>)</a:t>
            </a:r>
            <a:endParaRPr lang="en-US" sz="2800" b="1" dirty="0">
              <a:latin typeface="+mj-lt"/>
            </a:endParaRPr>
          </a:p>
        </p:txBody>
      </p:sp>
      <p:sp>
        <p:nvSpPr>
          <p:cNvPr id="2" name="Rectangle 1"/>
          <p:cNvSpPr/>
          <p:nvPr/>
        </p:nvSpPr>
        <p:spPr>
          <a:xfrm>
            <a:off x="9148867" y="6488668"/>
            <a:ext cx="2894831" cy="369332"/>
          </a:xfrm>
          <a:prstGeom prst="rect">
            <a:avLst/>
          </a:prstGeom>
        </p:spPr>
        <p:txBody>
          <a:bodyPr wrap="none">
            <a:spAutoFit/>
          </a:bodyPr>
          <a:lstStyle/>
          <a:p>
            <a:r>
              <a:rPr lang="en-US" altLang="en-US" dirty="0">
                <a:latin typeface="Times New Roman" panose="02020603050405020304" pitchFamily="18" charset="0"/>
              </a:rPr>
              <a:t>NASA/JPL (Artist’s concept)</a:t>
            </a:r>
            <a:endParaRPr lang="en-US" dirty="0"/>
          </a:p>
        </p:txBody>
      </p:sp>
    </p:spTree>
    <p:extLst>
      <p:ext uri="{BB962C8B-B14F-4D97-AF65-F5344CB8AC3E}">
        <p14:creationId xmlns:p14="http://schemas.microsoft.com/office/powerpoint/2010/main" val="3281514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descr="Titan lakes"/>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551239" y="0"/>
            <a:ext cx="5145087" cy="6529388"/>
          </a:xfrm>
        </p:spPr>
      </p:pic>
      <p:sp>
        <p:nvSpPr>
          <p:cNvPr id="5" name="TextBox 4"/>
          <p:cNvSpPr txBox="1"/>
          <p:nvPr/>
        </p:nvSpPr>
        <p:spPr>
          <a:xfrm>
            <a:off x="770312" y="172945"/>
            <a:ext cx="2635250" cy="1068388"/>
          </a:xfrm>
          <a:prstGeom prst="rect">
            <a:avLst/>
          </a:prstGeom>
          <a:noFill/>
        </p:spPr>
        <p:txBody>
          <a:bodyPr lIns="82058" tIns="41029" rIns="82058" bIns="41029">
            <a:spAutoFit/>
          </a:bodyPr>
          <a:lstStyle/>
          <a:p>
            <a:pPr>
              <a:defRPr/>
            </a:pPr>
            <a:r>
              <a:rPr lang="el-GR" sz="3200" b="1" dirty="0"/>
              <a:t>Λίμνες</a:t>
            </a:r>
          </a:p>
          <a:p>
            <a:pPr>
              <a:defRPr/>
            </a:pPr>
            <a:r>
              <a:rPr lang="el-GR" sz="3200" b="1" dirty="0"/>
              <a:t>Τιτάνα</a:t>
            </a:r>
            <a:endParaRPr lang="en-US" sz="3200" b="1" dirty="0"/>
          </a:p>
        </p:txBody>
      </p:sp>
      <p:sp>
        <p:nvSpPr>
          <p:cNvPr id="2" name="Rectangle 1"/>
          <p:cNvSpPr/>
          <p:nvPr/>
        </p:nvSpPr>
        <p:spPr>
          <a:xfrm>
            <a:off x="6123782" y="6529388"/>
            <a:ext cx="3557384" cy="369332"/>
          </a:xfrm>
          <a:prstGeom prst="rect">
            <a:avLst/>
          </a:prstGeom>
        </p:spPr>
        <p:txBody>
          <a:bodyPr wrap="none">
            <a:spAutoFit/>
          </a:bodyPr>
          <a:lstStyle/>
          <a:p>
            <a:r>
              <a:rPr lang="en-US" altLang="en-US" dirty="0">
                <a:latin typeface="Times New Roman" panose="02020603050405020304" pitchFamily="18" charset="0"/>
              </a:rPr>
              <a:t>NASA/JPL/USGS (Cassini mission)</a:t>
            </a:r>
            <a:endParaRPr lang="en-US" dirty="0"/>
          </a:p>
        </p:txBody>
      </p:sp>
    </p:spTree>
    <p:extLst>
      <p:ext uri="{BB962C8B-B14F-4D97-AF65-F5344CB8AC3E}">
        <p14:creationId xmlns:p14="http://schemas.microsoft.com/office/powerpoint/2010/main" val="3118744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descr="TitanExplorer blimp cropped &amp; sharpened"/>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524000" y="1"/>
            <a:ext cx="9144000" cy="6543675"/>
          </a:xfrm>
        </p:spPr>
      </p:pic>
      <p:sp>
        <p:nvSpPr>
          <p:cNvPr id="5" name="TextBox 4"/>
          <p:cNvSpPr txBox="1"/>
          <p:nvPr/>
        </p:nvSpPr>
        <p:spPr>
          <a:xfrm>
            <a:off x="5514976" y="198439"/>
            <a:ext cx="2620963" cy="1068387"/>
          </a:xfrm>
          <a:prstGeom prst="rect">
            <a:avLst/>
          </a:prstGeom>
          <a:noFill/>
        </p:spPr>
        <p:txBody>
          <a:bodyPr lIns="82058" tIns="41029" rIns="82058" bIns="41029">
            <a:spAutoFit/>
          </a:bodyPr>
          <a:lstStyle/>
          <a:p>
            <a:pPr>
              <a:defRPr/>
            </a:pPr>
            <a:r>
              <a:rPr lang="el-GR" sz="3200" b="1" dirty="0">
                <a:latin typeface="+mj-lt"/>
              </a:rPr>
              <a:t>ΤΙΤΑΝΑΣ</a:t>
            </a:r>
          </a:p>
          <a:p>
            <a:pPr>
              <a:defRPr/>
            </a:pPr>
            <a:r>
              <a:rPr lang="el-GR" sz="3200" b="1" dirty="0">
                <a:latin typeface="+mj-lt"/>
              </a:rPr>
              <a:t>(Αερόστατο)</a:t>
            </a:r>
            <a:endParaRPr lang="en-US" sz="3200" b="1" dirty="0">
              <a:latin typeface="+mj-lt"/>
            </a:endParaRPr>
          </a:p>
        </p:txBody>
      </p:sp>
      <p:sp>
        <p:nvSpPr>
          <p:cNvPr id="2" name="Rectangle 1"/>
          <p:cNvSpPr/>
          <p:nvPr/>
        </p:nvSpPr>
        <p:spPr>
          <a:xfrm>
            <a:off x="7773169" y="6543676"/>
            <a:ext cx="2894831" cy="369332"/>
          </a:xfrm>
          <a:prstGeom prst="rect">
            <a:avLst/>
          </a:prstGeom>
        </p:spPr>
        <p:txBody>
          <a:bodyPr wrap="none">
            <a:spAutoFit/>
          </a:bodyPr>
          <a:lstStyle/>
          <a:p>
            <a:r>
              <a:rPr lang="en-US" altLang="en-US" dirty="0">
                <a:latin typeface="Times New Roman" panose="02020603050405020304" pitchFamily="18" charset="0"/>
              </a:rPr>
              <a:t>NASA/JPL (Artist’s concept)</a:t>
            </a:r>
          </a:p>
        </p:txBody>
      </p:sp>
    </p:spTree>
    <p:extLst>
      <p:ext uri="{BB962C8B-B14F-4D97-AF65-F5344CB8AC3E}">
        <p14:creationId xmlns:p14="http://schemas.microsoft.com/office/powerpoint/2010/main" val="3249621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3" descr="apollo_rover_(cropped and enhanced)"/>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792288" y="1"/>
            <a:ext cx="8553450" cy="6450013"/>
          </a:xfrm>
        </p:spPr>
      </p:pic>
      <p:sp>
        <p:nvSpPr>
          <p:cNvPr id="2" name="Rectangle 1"/>
          <p:cNvSpPr/>
          <p:nvPr/>
        </p:nvSpPr>
        <p:spPr>
          <a:xfrm>
            <a:off x="7628263" y="6488668"/>
            <a:ext cx="2717475" cy="369332"/>
          </a:xfrm>
          <a:prstGeom prst="rect">
            <a:avLst/>
          </a:prstGeom>
        </p:spPr>
        <p:txBody>
          <a:bodyPr wrap="none">
            <a:spAutoFit/>
          </a:bodyPr>
          <a:lstStyle/>
          <a:p>
            <a:r>
              <a:rPr lang="en-US" altLang="en-US" dirty="0">
                <a:latin typeface="Times New Roman" panose="02020603050405020304" pitchFamily="18" charset="0"/>
              </a:rPr>
              <a:t>NASA (Apollo 15 mission)</a:t>
            </a:r>
            <a:endParaRPr lang="en-US" dirty="0"/>
          </a:p>
        </p:txBody>
      </p:sp>
    </p:spTree>
    <p:extLst>
      <p:ext uri="{BB962C8B-B14F-4D97-AF65-F5344CB8AC3E}">
        <p14:creationId xmlns:p14="http://schemas.microsoft.com/office/powerpoint/2010/main" val="298045137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5 - Ορθογώνιο"/>
          <p:cNvSpPr>
            <a:spLocks noChangeArrowheads="1"/>
          </p:cNvSpPr>
          <p:nvPr/>
        </p:nvSpPr>
        <p:spPr bwMode="auto">
          <a:xfrm>
            <a:off x="6833348" y="920751"/>
            <a:ext cx="457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n-US">
                <a:latin typeface="+mn-lt"/>
              </a:rPr>
              <a:t>α) Η ζώνη </a:t>
            </a:r>
            <a:r>
              <a:rPr lang="el-GR" altLang="en-US" b="1">
                <a:latin typeface="+mn-lt"/>
              </a:rPr>
              <a:t>αστεροειδών</a:t>
            </a:r>
            <a:r>
              <a:rPr lang="el-GR" altLang="en-US">
                <a:latin typeface="+mn-lt"/>
              </a:rPr>
              <a:t>, η οποία βρίσκεται κυρίως μεταξύ του </a:t>
            </a:r>
            <a:r>
              <a:rPr lang="el-GR" altLang="en-US" b="1">
                <a:latin typeface="+mn-lt"/>
              </a:rPr>
              <a:t>Άρη</a:t>
            </a:r>
            <a:r>
              <a:rPr lang="el-GR" altLang="en-US">
                <a:latin typeface="+mn-lt"/>
              </a:rPr>
              <a:t> και του </a:t>
            </a:r>
            <a:r>
              <a:rPr lang="el-GR" altLang="en-US" b="1">
                <a:latin typeface="+mn-lt"/>
              </a:rPr>
              <a:t>Δία</a:t>
            </a:r>
            <a:r>
              <a:rPr lang="el-GR" altLang="en-US">
                <a:latin typeface="+mn-lt"/>
              </a:rPr>
              <a:t>.</a:t>
            </a:r>
          </a:p>
        </p:txBody>
      </p:sp>
      <p:sp>
        <p:nvSpPr>
          <p:cNvPr id="94211" name="6 - Ορθογώνιο"/>
          <p:cNvSpPr>
            <a:spLocks noChangeArrowheads="1"/>
          </p:cNvSpPr>
          <p:nvPr/>
        </p:nvSpPr>
        <p:spPr bwMode="auto">
          <a:xfrm>
            <a:off x="6833349" y="1844675"/>
            <a:ext cx="47148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n-US" dirty="0">
                <a:latin typeface="+mn-lt"/>
              </a:rPr>
              <a:t>β) Ο </a:t>
            </a:r>
            <a:r>
              <a:rPr lang="el-GR" altLang="en-US" b="1" dirty="0" err="1">
                <a:latin typeface="+mn-lt"/>
              </a:rPr>
              <a:t>Πλούτωνας</a:t>
            </a:r>
            <a:r>
              <a:rPr lang="el-GR" altLang="en-US" dirty="0">
                <a:latin typeface="+mn-lt"/>
              </a:rPr>
              <a:t>, ο οποίος δεν θεωρείται πλανήτης από το 2006, αφού σύμφωνα με την Διεθνή Αστρονομική Ένωση (IAU) δεν έχει τροχιά «καθαρή» από άλλα αντικείμενα και κυρίως πλανήτες.</a:t>
            </a:r>
          </a:p>
        </p:txBody>
      </p:sp>
      <p:sp>
        <p:nvSpPr>
          <p:cNvPr id="94212" name="7 - Ορθογώνιο"/>
          <p:cNvSpPr>
            <a:spLocks noChangeArrowheads="1"/>
          </p:cNvSpPr>
          <p:nvPr/>
        </p:nvSpPr>
        <p:spPr bwMode="auto">
          <a:xfrm>
            <a:off x="6833348" y="3576639"/>
            <a:ext cx="45720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n-US" dirty="0">
                <a:latin typeface="+mn-lt"/>
              </a:rPr>
              <a:t>γ) Η ζώνη </a:t>
            </a:r>
            <a:r>
              <a:rPr lang="el-GR" altLang="en-US" b="1" dirty="0" err="1">
                <a:latin typeface="+mn-lt"/>
              </a:rPr>
              <a:t>Kuiper</a:t>
            </a:r>
            <a:r>
              <a:rPr lang="el-GR" altLang="en-US" dirty="0">
                <a:latin typeface="+mn-lt"/>
              </a:rPr>
              <a:t>, η ύπαρξη της οποίας προτάθηκε από τον G. </a:t>
            </a:r>
            <a:r>
              <a:rPr lang="el-GR" altLang="en-US" dirty="0" err="1">
                <a:latin typeface="+mn-lt"/>
              </a:rPr>
              <a:t>Kuiper</a:t>
            </a:r>
            <a:r>
              <a:rPr lang="el-GR" altLang="en-US" dirty="0">
                <a:latin typeface="+mn-lt"/>
              </a:rPr>
              <a:t> το 1951, αν και η πρώτη παρατήρηση αντικειμένων στη ζώνη αυτή έγινε το 1992. Αποτελείται από </a:t>
            </a:r>
            <a:r>
              <a:rPr lang="el-GR" altLang="en-US" b="1" dirty="0">
                <a:latin typeface="+mn-lt"/>
              </a:rPr>
              <a:t>εκατοντάδες εκατομμύρια μικρά σώματα </a:t>
            </a:r>
            <a:r>
              <a:rPr lang="el-GR" altLang="en-US" dirty="0">
                <a:latin typeface="+mn-lt"/>
              </a:rPr>
              <a:t>κυρίως πάγου (παγωμένο μεθάνιο) και θεωρείται ως πηγή των κομητών.</a:t>
            </a:r>
          </a:p>
        </p:txBody>
      </p:sp>
      <p:sp>
        <p:nvSpPr>
          <p:cNvPr id="94213" name="8 - Ορθογώνιο"/>
          <p:cNvSpPr>
            <a:spLocks noChangeArrowheads="1"/>
          </p:cNvSpPr>
          <p:nvPr/>
        </p:nvSpPr>
        <p:spPr bwMode="auto">
          <a:xfrm>
            <a:off x="6833348" y="5876926"/>
            <a:ext cx="46434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n-US" dirty="0">
                <a:latin typeface="+mn-lt"/>
              </a:rPr>
              <a:t>Σήμερα, σώματα όπως η </a:t>
            </a:r>
            <a:r>
              <a:rPr lang="el-GR" altLang="en-US" b="1" dirty="0">
                <a:latin typeface="+mn-lt"/>
              </a:rPr>
              <a:t>Δήμητρα</a:t>
            </a:r>
            <a:r>
              <a:rPr lang="el-GR" altLang="en-US" dirty="0">
                <a:latin typeface="+mn-lt"/>
              </a:rPr>
              <a:t>, ο </a:t>
            </a:r>
            <a:r>
              <a:rPr lang="el-GR" altLang="en-US" b="1" dirty="0" err="1">
                <a:latin typeface="+mn-lt"/>
              </a:rPr>
              <a:t>Πλούτωνας</a:t>
            </a:r>
            <a:r>
              <a:rPr lang="el-GR" altLang="en-US" dirty="0">
                <a:latin typeface="+mn-lt"/>
              </a:rPr>
              <a:t> και η </a:t>
            </a:r>
            <a:r>
              <a:rPr lang="el-GR" altLang="en-US" b="1" dirty="0">
                <a:latin typeface="+mn-lt"/>
              </a:rPr>
              <a:t>Έριδα</a:t>
            </a:r>
            <a:r>
              <a:rPr lang="el-GR" altLang="en-US" dirty="0">
                <a:latin typeface="+mn-lt"/>
              </a:rPr>
              <a:t> ονομάζονται </a:t>
            </a:r>
            <a:r>
              <a:rPr lang="el-GR" altLang="en-US" b="1" dirty="0">
                <a:latin typeface="+mn-lt"/>
              </a:rPr>
              <a:t>πλανήτες νάνοι (</a:t>
            </a:r>
            <a:r>
              <a:rPr lang="en-US" altLang="en-US" b="1" dirty="0">
                <a:latin typeface="+mn-lt"/>
              </a:rPr>
              <a:t>dwarf planets).</a:t>
            </a:r>
            <a:endParaRPr lang="el-GR" altLang="en-US" dirty="0">
              <a:latin typeface="+mn-lt"/>
            </a:endParaRPr>
          </a:p>
        </p:txBody>
      </p:sp>
      <p:sp>
        <p:nvSpPr>
          <p:cNvPr id="89094" name="6 - Ορθογώνιο"/>
          <p:cNvSpPr>
            <a:spLocks noChangeArrowheads="1"/>
          </p:cNvSpPr>
          <p:nvPr/>
        </p:nvSpPr>
        <p:spPr bwMode="auto">
          <a:xfrm>
            <a:off x="6690474" y="71439"/>
            <a:ext cx="50006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n-US" dirty="0">
                <a:latin typeface="+mn-lt"/>
              </a:rPr>
              <a:t>Εκτός από τους πλανήτες στο ηλιακό σύστημα παρουσιάζονται ακόμα και οι ακόλουθες περιοχές ενδιαφέροντος:</a:t>
            </a:r>
          </a:p>
        </p:txBody>
      </p:sp>
      <p:grpSp>
        <p:nvGrpSpPr>
          <p:cNvPr id="89095" name="8 - Ομάδα"/>
          <p:cNvGrpSpPr>
            <a:grpSpLocks/>
          </p:cNvGrpSpPr>
          <p:nvPr/>
        </p:nvGrpSpPr>
        <p:grpSpPr bwMode="auto">
          <a:xfrm>
            <a:off x="1954680" y="283509"/>
            <a:ext cx="3606800" cy="6451600"/>
            <a:chOff x="106969" y="247721"/>
            <a:chExt cx="3607775" cy="6452052"/>
          </a:xfrm>
        </p:grpSpPr>
        <p:pic>
          <p:nvPicPr>
            <p:cNvPr id="2050" name="Picture 2"/>
            <p:cNvPicPr>
              <a:picLocks noChangeAspect="1" noChangeArrowheads="1"/>
            </p:cNvPicPr>
            <p:nvPr/>
          </p:nvPicPr>
          <p:blipFill>
            <a:blip r:embed="rId2" cstate="email"/>
            <a:srcRect/>
            <a:stretch>
              <a:fillRect/>
            </a:stretch>
          </p:blipFill>
          <p:spPr bwMode="auto">
            <a:xfrm>
              <a:off x="214282" y="247721"/>
              <a:ext cx="3500462" cy="6395989"/>
            </a:xfrm>
            <a:prstGeom prst="rect">
              <a:avLst/>
            </a:prstGeom>
            <a:ln w="228600" cap="sq" cmpd="thickThin">
              <a:solidFill>
                <a:srgbClr val="000000"/>
              </a:solidFill>
              <a:prstDash val="solid"/>
              <a:miter lim="800000"/>
            </a:ln>
            <a:effectLst>
              <a:innerShdw blurRad="76200">
                <a:srgbClr val="000000"/>
              </a:innerShdw>
            </a:effectLst>
          </p:spPr>
        </p:pic>
        <p:sp>
          <p:nvSpPr>
            <p:cNvPr id="89097" name="7 - Ορθογώνιο"/>
            <p:cNvSpPr>
              <a:spLocks noChangeArrowheads="1"/>
            </p:cNvSpPr>
            <p:nvPr/>
          </p:nvSpPr>
          <p:spPr bwMode="auto">
            <a:xfrm>
              <a:off x="106969" y="6453523"/>
              <a:ext cx="2198903" cy="2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000"/>
                <a:t>(</a:t>
              </a:r>
              <a:r>
                <a:rPr lang="el-GR" altLang="en-US" sz="1000" b="1"/>
                <a:t>Παπαζάχος &amp; Παπαζάχος, 2008</a:t>
              </a:r>
              <a:r>
                <a:rPr lang="en-US" altLang="en-US" sz="1000" b="1"/>
                <a:t>)</a:t>
              </a:r>
              <a:endParaRPr lang="el-GR" altLang="en-US" sz="1000" b="1"/>
            </a:p>
          </p:txBody>
        </p:sp>
      </p:grpSp>
    </p:spTree>
    <p:extLst>
      <p:ext uri="{BB962C8B-B14F-4D97-AF65-F5344CB8AC3E}">
        <p14:creationId xmlns:p14="http://schemas.microsoft.com/office/powerpoint/2010/main" val="1707192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fade">
                                      <p:cBhvr>
                                        <p:cTn id="7" dur="1000"/>
                                        <p:tgtEl>
                                          <p:spTgt spid="942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4211"/>
                                        </p:tgtEl>
                                        <p:attrNameLst>
                                          <p:attrName>style.visibility</p:attrName>
                                        </p:attrNameLst>
                                      </p:cBhvr>
                                      <p:to>
                                        <p:strVal val="visible"/>
                                      </p:to>
                                    </p:set>
                                    <p:animEffect transition="in" filter="fade">
                                      <p:cBhvr>
                                        <p:cTn id="12" dur="1000"/>
                                        <p:tgtEl>
                                          <p:spTgt spid="942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4212"/>
                                        </p:tgtEl>
                                        <p:attrNameLst>
                                          <p:attrName>style.visibility</p:attrName>
                                        </p:attrNameLst>
                                      </p:cBhvr>
                                      <p:to>
                                        <p:strVal val="visible"/>
                                      </p:to>
                                    </p:set>
                                    <p:animEffect transition="in" filter="fade">
                                      <p:cBhvr>
                                        <p:cTn id="17" dur="1000"/>
                                        <p:tgtEl>
                                          <p:spTgt spid="942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4213"/>
                                        </p:tgtEl>
                                        <p:attrNameLst>
                                          <p:attrName>style.visibility</p:attrName>
                                        </p:attrNameLst>
                                      </p:cBhvr>
                                      <p:to>
                                        <p:strVal val="visible"/>
                                      </p:to>
                                    </p:set>
                                    <p:animEffect transition="in" filter="fade">
                                      <p:cBhvr>
                                        <p:cTn id="22" dur="1000"/>
                                        <p:tgtEl>
                                          <p:spTgt spid="94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P spid="94211" grpId="0"/>
      <p:bldP spid="94212" grpId="0"/>
      <p:bldP spid="9421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7 - Ορθογώνιο"/>
          <p:cNvSpPr>
            <a:spLocks noChangeArrowheads="1"/>
          </p:cNvSpPr>
          <p:nvPr/>
        </p:nvSpPr>
        <p:spPr bwMode="auto">
          <a:xfrm>
            <a:off x="7608888" y="333376"/>
            <a:ext cx="3623888" cy="1692771"/>
          </a:xfrm>
          <a:prstGeom prst="rect">
            <a:avLst/>
          </a:prstGeom>
          <a:noFill/>
          <a:ln w="9525">
            <a:noFill/>
            <a:miter lim="800000"/>
            <a:headEnd/>
            <a:tailEnd/>
          </a:ln>
        </p:spPr>
        <p:txBody>
          <a:bodyPr wrap="square">
            <a:spAutoFit/>
          </a:bodyPr>
          <a:lstStyle/>
          <a:p>
            <a:pPr>
              <a:defRPr/>
            </a:pPr>
            <a:r>
              <a:rPr lang="el-GR" dirty="0"/>
              <a:t>Γνωστά αντικείμενα της ζώνης </a:t>
            </a:r>
            <a:r>
              <a:rPr lang="el-GR" b="1" dirty="0" err="1"/>
              <a:t>Kuiper</a:t>
            </a:r>
            <a:r>
              <a:rPr lang="el-GR" b="1" dirty="0"/>
              <a:t> (πράσινο χρώμα)</a:t>
            </a:r>
            <a:r>
              <a:rPr lang="el-GR" dirty="0"/>
              <a:t>, όπως έχουν αναφερθεί από το </a:t>
            </a:r>
            <a:r>
              <a:rPr lang="en-US" b="1" dirty="0"/>
              <a:t>Minor Planet Center </a:t>
            </a:r>
            <a:endParaRPr lang="el-GR" b="1" dirty="0"/>
          </a:p>
          <a:p>
            <a:pPr algn="just">
              <a:defRPr/>
            </a:pPr>
            <a:endParaRPr lang="el-GR" sz="1600" b="1" dirty="0"/>
          </a:p>
          <a:p>
            <a:pPr>
              <a:defRPr/>
            </a:pPr>
            <a:r>
              <a:rPr lang="en-US" sz="1600" b="1" dirty="0"/>
              <a:t>http://www.minorplanetcenter.net/</a:t>
            </a:r>
            <a:endParaRPr lang="el-GR" sz="1600" b="1" dirty="0"/>
          </a:p>
        </p:txBody>
      </p:sp>
      <p:pic>
        <p:nvPicPr>
          <p:cNvPr id="90115" name="Picture 4" descr="File:Outersolarsystem objectpositions labels com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333376"/>
            <a:ext cx="5819775"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4213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7 - Ορθογώνιο"/>
          <p:cNvSpPr>
            <a:spLocks noChangeArrowheads="1"/>
          </p:cNvSpPr>
          <p:nvPr/>
        </p:nvSpPr>
        <p:spPr bwMode="auto">
          <a:xfrm>
            <a:off x="7830953" y="765175"/>
            <a:ext cx="3975565" cy="1200329"/>
          </a:xfrm>
          <a:prstGeom prst="rect">
            <a:avLst/>
          </a:prstGeom>
          <a:noFill/>
          <a:ln w="9525">
            <a:noFill/>
            <a:miter lim="800000"/>
            <a:headEnd/>
            <a:tailEnd/>
          </a:ln>
        </p:spPr>
        <p:txBody>
          <a:bodyPr wrap="square">
            <a:spAutoFit/>
          </a:bodyPr>
          <a:lstStyle/>
          <a:p>
            <a:pPr>
              <a:defRPr/>
            </a:pPr>
            <a:r>
              <a:rPr lang="el-GR" dirty="0"/>
              <a:t>Απεικόνιση σε διαφορετική κλίμακα του </a:t>
            </a:r>
            <a:r>
              <a:rPr lang="el-GR" b="1" dirty="0"/>
              <a:t>ηλιακού συστήματος</a:t>
            </a:r>
            <a:r>
              <a:rPr lang="el-GR" dirty="0"/>
              <a:t>, της </a:t>
            </a:r>
            <a:r>
              <a:rPr lang="el-GR" b="1" dirty="0"/>
              <a:t>ζώνης </a:t>
            </a:r>
            <a:r>
              <a:rPr lang="en-US" b="1" dirty="0" err="1"/>
              <a:t>Kuiper</a:t>
            </a:r>
            <a:r>
              <a:rPr lang="el-GR" dirty="0"/>
              <a:t>, της τροχιάς του </a:t>
            </a:r>
            <a:r>
              <a:rPr lang="el-GR" dirty="0" err="1"/>
              <a:t>νανοπλανήτη</a:t>
            </a:r>
            <a:r>
              <a:rPr lang="el-GR" dirty="0"/>
              <a:t> </a:t>
            </a:r>
            <a:r>
              <a:rPr lang="en-US" b="1" dirty="0" err="1"/>
              <a:t>Sedna</a:t>
            </a:r>
            <a:r>
              <a:rPr lang="el-GR" dirty="0"/>
              <a:t> και του </a:t>
            </a:r>
            <a:r>
              <a:rPr lang="el-GR" b="1" dirty="0"/>
              <a:t>νέφους του </a:t>
            </a:r>
            <a:r>
              <a:rPr lang="en-US" b="1" dirty="0" err="1"/>
              <a:t>Oort</a:t>
            </a:r>
            <a:r>
              <a:rPr lang="en-US" dirty="0"/>
              <a:t>.</a:t>
            </a:r>
            <a:endParaRPr lang="el-GR" sz="1600" b="1" dirty="0"/>
          </a:p>
        </p:txBody>
      </p:sp>
      <p:pic>
        <p:nvPicPr>
          <p:cNvPr id="91139" name="Picture 2" descr="File:Oort cloud Sedna orbit.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69215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41017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ΑΣΤΕΡΟΕΙΔΕΙΣ</a:t>
            </a:r>
            <a:endParaRPr lang="en-US" dirty="0"/>
          </a:p>
        </p:txBody>
      </p:sp>
      <p:pic>
        <p:nvPicPr>
          <p:cNvPr id="92163" name="Picture 3" descr="Asteroid belt cropped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128899" y="1326776"/>
            <a:ext cx="6930371" cy="4864388"/>
          </a:xfrm>
        </p:spPr>
      </p:pic>
      <p:sp>
        <p:nvSpPr>
          <p:cNvPr id="3" name="Rectangle 2"/>
          <p:cNvSpPr/>
          <p:nvPr/>
        </p:nvSpPr>
        <p:spPr>
          <a:xfrm>
            <a:off x="8059270" y="5979526"/>
            <a:ext cx="3685689" cy="369332"/>
          </a:xfrm>
          <a:prstGeom prst="rect">
            <a:avLst/>
          </a:prstGeom>
        </p:spPr>
        <p:txBody>
          <a:bodyPr wrap="none">
            <a:spAutoFit/>
          </a:bodyPr>
          <a:lstStyle/>
          <a:p>
            <a:r>
              <a:rPr lang="en-US" altLang="en-US" dirty="0">
                <a:latin typeface="Times New Roman" panose="02020603050405020304" pitchFamily="18" charset="0"/>
              </a:rPr>
              <a:t>NASA/JPL-Caltech (Artist’s concept)</a:t>
            </a:r>
          </a:p>
        </p:txBody>
      </p:sp>
    </p:spTree>
    <p:extLst>
      <p:ext uri="{BB962C8B-B14F-4D97-AF65-F5344CB8AC3E}">
        <p14:creationId xmlns:p14="http://schemas.microsoft.com/office/powerpoint/2010/main" val="71936686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4" descr="id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642" y="1339850"/>
            <a:ext cx="7976421" cy="483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p:txBody>
          <a:bodyPr/>
          <a:lstStyle/>
          <a:p>
            <a:r>
              <a:rPr lang="el-GR" dirty="0"/>
              <a:t>ΑΣΤΕΡΟΕΙΔΕΙΣ</a:t>
            </a:r>
            <a:endParaRPr lang="en-US" dirty="0"/>
          </a:p>
        </p:txBody>
      </p:sp>
      <p:sp>
        <p:nvSpPr>
          <p:cNvPr id="3" name="Rectangle 2"/>
          <p:cNvSpPr/>
          <p:nvPr/>
        </p:nvSpPr>
        <p:spPr>
          <a:xfrm>
            <a:off x="0" y="1339850"/>
            <a:ext cx="705642" cy="523220"/>
          </a:xfrm>
          <a:prstGeom prst="rect">
            <a:avLst/>
          </a:prstGeom>
        </p:spPr>
        <p:txBody>
          <a:bodyPr wrap="none">
            <a:spAutoFit/>
          </a:bodyPr>
          <a:lstStyle/>
          <a:p>
            <a:pPr>
              <a:defRPr/>
            </a:pPr>
            <a:r>
              <a:rPr lang="el-GR" sz="2800" b="1" dirty="0" smtClean="0"/>
              <a:t>ΙΔΑ</a:t>
            </a:r>
            <a:endParaRPr lang="en-US" sz="2800" b="1" dirty="0"/>
          </a:p>
        </p:txBody>
      </p:sp>
      <p:sp>
        <p:nvSpPr>
          <p:cNvPr id="4" name="Rectangle 3"/>
          <p:cNvSpPr/>
          <p:nvPr/>
        </p:nvSpPr>
        <p:spPr>
          <a:xfrm>
            <a:off x="8610003" y="5682734"/>
            <a:ext cx="3685689" cy="369332"/>
          </a:xfrm>
          <a:prstGeom prst="rect">
            <a:avLst/>
          </a:prstGeom>
        </p:spPr>
        <p:txBody>
          <a:bodyPr wrap="none">
            <a:spAutoFit/>
          </a:bodyPr>
          <a:lstStyle/>
          <a:p>
            <a:r>
              <a:rPr lang="en-US" altLang="en-US" dirty="0">
                <a:latin typeface="Times New Roman" panose="02020603050405020304" pitchFamily="18" charset="0"/>
              </a:rPr>
              <a:t>NASA/JPL-Caltech (Artist’s concept)</a:t>
            </a:r>
          </a:p>
        </p:txBody>
      </p:sp>
    </p:spTree>
    <p:extLst>
      <p:ext uri="{BB962C8B-B14F-4D97-AF65-F5344CB8AC3E}">
        <p14:creationId xmlns:p14="http://schemas.microsoft.com/office/powerpoint/2010/main" val="201429696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6" descr="p43731.gif"/>
          <p:cNvPicPr>
            <a:picLocks noChangeAspect="1"/>
          </p:cNvPicPr>
          <p:nvPr/>
        </p:nvPicPr>
        <p:blipFill>
          <a:blip r:embed="rId3">
            <a:extLst>
              <a:ext uri="{28A0092B-C50C-407E-A947-70E740481C1C}">
                <a14:useLocalDpi xmlns:a14="http://schemas.microsoft.com/office/drawing/2010/main" val="0"/>
              </a:ext>
            </a:extLst>
          </a:blip>
          <a:srcRect l="17734" t="18236" r="18536" b="24268"/>
          <a:stretch>
            <a:fillRect/>
          </a:stretch>
        </p:blipFill>
        <p:spPr bwMode="auto">
          <a:xfrm>
            <a:off x="3030514" y="1386823"/>
            <a:ext cx="7296828" cy="472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11555" y="1386823"/>
            <a:ext cx="2518959" cy="492443"/>
          </a:xfrm>
          <a:prstGeom prst="rect">
            <a:avLst/>
          </a:prstGeom>
        </p:spPr>
        <p:txBody>
          <a:bodyPr wrap="none">
            <a:spAutoFit/>
          </a:bodyPr>
          <a:lstStyle/>
          <a:p>
            <a:r>
              <a:rPr lang="el-GR" sz="2600" b="1" dirty="0"/>
              <a:t>ΙΔΑ &amp; ΔΑΚΤΥΛΟΣ</a:t>
            </a:r>
            <a:endParaRPr lang="en-US" sz="2600" dirty="0"/>
          </a:p>
        </p:txBody>
      </p:sp>
      <p:sp>
        <p:nvSpPr>
          <p:cNvPr id="3" name="Title 2"/>
          <p:cNvSpPr>
            <a:spLocks noGrp="1"/>
          </p:cNvSpPr>
          <p:nvPr>
            <p:ph type="title"/>
          </p:nvPr>
        </p:nvSpPr>
        <p:spPr/>
        <p:txBody>
          <a:bodyPr/>
          <a:lstStyle/>
          <a:p>
            <a:r>
              <a:rPr lang="el-GR" dirty="0"/>
              <a:t>ΑΣΤΕΡΟΕΙΔΕΙΣ</a:t>
            </a:r>
            <a:endParaRPr lang="en-US" dirty="0"/>
          </a:p>
        </p:txBody>
      </p:sp>
      <p:sp>
        <p:nvSpPr>
          <p:cNvPr id="4" name="Rectangle 3"/>
          <p:cNvSpPr/>
          <p:nvPr/>
        </p:nvSpPr>
        <p:spPr>
          <a:xfrm>
            <a:off x="5553038" y="6032357"/>
            <a:ext cx="3685689" cy="369332"/>
          </a:xfrm>
          <a:prstGeom prst="rect">
            <a:avLst/>
          </a:prstGeom>
        </p:spPr>
        <p:txBody>
          <a:bodyPr wrap="none">
            <a:spAutoFit/>
          </a:bodyPr>
          <a:lstStyle/>
          <a:p>
            <a:r>
              <a:rPr lang="en-US" altLang="en-US" dirty="0">
                <a:latin typeface="Times New Roman" panose="02020603050405020304" pitchFamily="18" charset="0"/>
              </a:rPr>
              <a:t>NASA/JPL-Caltech (Artist’s concept)</a:t>
            </a:r>
          </a:p>
        </p:txBody>
      </p:sp>
    </p:spTree>
    <p:extLst>
      <p:ext uri="{BB962C8B-B14F-4D97-AF65-F5344CB8AC3E}">
        <p14:creationId xmlns:p14="http://schemas.microsoft.com/office/powerpoint/2010/main" val="22712589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x3.3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1989138"/>
            <a:ext cx="8694738"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x3.3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3158" y="1169082"/>
            <a:ext cx="5483098" cy="515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p:txBody>
          <a:bodyPr/>
          <a:lstStyle/>
          <a:p>
            <a:r>
              <a:rPr lang="el-GR" dirty="0" smtClean="0"/>
              <a:t>ΑΝΤΙΚΕΙΜΕΝΟ ΓΕΩΦΥΣΙΚΗΣ</a:t>
            </a:r>
            <a:endParaRPr lang="en-US" dirty="0"/>
          </a:p>
        </p:txBody>
      </p:sp>
      <p:sp>
        <p:nvSpPr>
          <p:cNvPr id="9" name="Rectangle 8"/>
          <p:cNvSpPr>
            <a:spLocks noChangeArrowheads="1"/>
          </p:cNvSpPr>
          <p:nvPr/>
        </p:nvSpPr>
        <p:spPr bwMode="auto">
          <a:xfrm>
            <a:off x="1739106" y="1291431"/>
            <a:ext cx="8713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2" panose="05020102010507070707" pitchFamily="18" charset="2"/>
              <a:buNone/>
            </a:pPr>
            <a:r>
              <a:rPr lang="el-GR" altLang="en-US" b="1" i="1" dirty="0">
                <a:latin typeface="+mn-lt"/>
              </a:rPr>
              <a:t>Θερμές κηλίδες και άλλα γεωδυναμικά φαινόμενα και ο ρόλος τους στην Παγκόσμια Τεκτονική</a:t>
            </a:r>
          </a:p>
        </p:txBody>
      </p:sp>
      <p:sp>
        <p:nvSpPr>
          <p:cNvPr id="8" name="TextBox 7"/>
          <p:cNvSpPr txBox="1"/>
          <p:nvPr/>
        </p:nvSpPr>
        <p:spPr>
          <a:xfrm>
            <a:off x="8979408" y="5696712"/>
            <a:ext cx="3138488" cy="469138"/>
          </a:xfrm>
          <a:prstGeom prst="rect">
            <a:avLst/>
          </a:prstGeom>
        </p:spPr>
        <p:txBody>
          <a:bodyPr vert="horz" wrap="square" lIns="91440" tIns="45720" rIns="91440" bIns="45720" rtlCol="0" anchor="ctr">
            <a:normAutofit fontScale="85000" lnSpcReduction="20000"/>
          </a:bodyPr>
          <a:lstStyle/>
          <a:p>
            <a:r>
              <a:rPr lang="el-GR" dirty="0" smtClean="0"/>
              <a:t>Τροποποιημένο από </a:t>
            </a:r>
            <a:r>
              <a:rPr lang="en-US" dirty="0" smtClean="0"/>
              <a:t>(Stacey, 1992) </a:t>
            </a:r>
            <a:r>
              <a:rPr lang="el-GR" dirty="0" smtClean="0"/>
              <a:t>και </a:t>
            </a:r>
            <a:r>
              <a:rPr lang="en-US" dirty="0" smtClean="0"/>
              <a:t>(Stein &amp; </a:t>
            </a:r>
            <a:r>
              <a:rPr lang="en-US" dirty="0" err="1" smtClean="0"/>
              <a:t>Wysession</a:t>
            </a:r>
            <a:r>
              <a:rPr lang="en-US" dirty="0" smtClean="0"/>
              <a:t>, 2003)</a:t>
            </a:r>
          </a:p>
        </p:txBody>
      </p:sp>
      <p:sp>
        <p:nvSpPr>
          <p:cNvPr id="10" name="TextBox 9"/>
          <p:cNvSpPr txBox="1"/>
          <p:nvPr/>
        </p:nvSpPr>
        <p:spPr>
          <a:xfrm>
            <a:off x="8829751" y="4811250"/>
            <a:ext cx="2752649" cy="316956"/>
          </a:xfrm>
          <a:prstGeom prst="rect">
            <a:avLst/>
          </a:prstGeom>
        </p:spPr>
        <p:txBody>
          <a:bodyPr vert="horz" wrap="square" lIns="91440" tIns="45720" rIns="91440" bIns="45720" rtlCol="0" anchor="ctr">
            <a:noAutofit/>
          </a:bodyPr>
          <a:lstStyle/>
          <a:p>
            <a:r>
              <a:rPr lang="en-US" sz="1500" dirty="0" smtClean="0"/>
              <a:t>(</a:t>
            </a:r>
            <a:r>
              <a:rPr lang="el-GR" sz="1500" dirty="0" smtClean="0"/>
              <a:t>Παπαζάχος &amp; Παπαζάχος, 2008</a:t>
            </a:r>
            <a:r>
              <a:rPr lang="en-US" sz="1500" dirty="0" smtClean="0"/>
              <a:t>)</a:t>
            </a:r>
          </a:p>
        </p:txBody>
      </p:sp>
    </p:spTree>
    <p:extLst>
      <p:ext uri="{BB962C8B-B14F-4D97-AF65-F5344CB8AC3E}">
        <p14:creationId xmlns:p14="http://schemas.microsoft.com/office/powerpoint/2010/main" val="1809728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xit" presetSubtype="0" fill="hold" grpId="0" nodeType="withEffect">
                                  <p:stCondLst>
                                    <p:cond delay="0"/>
                                  </p:stCondLst>
                                  <p:childTnLst>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3 - Ορθογώνιο"/>
          <p:cNvSpPr>
            <a:spLocks noChangeArrowheads="1"/>
          </p:cNvSpPr>
          <p:nvPr/>
        </p:nvSpPr>
        <p:spPr bwMode="auto">
          <a:xfrm>
            <a:off x="215153" y="1761741"/>
            <a:ext cx="7566212" cy="1508105"/>
          </a:xfrm>
          <a:prstGeom prst="rect">
            <a:avLst/>
          </a:prstGeom>
          <a:noFill/>
          <a:ln w="9525">
            <a:noFill/>
            <a:miter lim="800000"/>
            <a:headEnd/>
            <a:tailEnd/>
          </a:ln>
        </p:spPr>
        <p:txBody>
          <a:bodyPr wrap="square">
            <a:spAutoFit/>
          </a:bodyPr>
          <a:lstStyle/>
          <a:p>
            <a:pPr algn="just">
              <a:defRPr/>
            </a:pPr>
            <a:r>
              <a:rPr lang="el-GR" dirty="0"/>
              <a:t>   Οι αποστάσεις των πλανητών από τον Ήλιο παρουσιάζουν μία ιδιαίτερη κανονικότητα. Αυτή παρουσιάζεται στο διπλανό σχήμα, όπου η απόσταση του κάθε πλανήτη είναι χαρτογραφημένη ως συνάρτηση του </a:t>
            </a:r>
            <a:r>
              <a:rPr lang="el-GR" b="1" dirty="0"/>
              <a:t>αριθμού του πλανήτη</a:t>
            </a:r>
            <a:r>
              <a:rPr lang="el-GR" dirty="0"/>
              <a:t>. Η σχέση αυτή είναι γνωστή ως σχέση </a:t>
            </a:r>
            <a:r>
              <a:rPr lang="el-GR" b="1" dirty="0" err="1"/>
              <a:t>Titius</a:t>
            </a:r>
            <a:r>
              <a:rPr lang="el-GR" b="1" dirty="0"/>
              <a:t>-</a:t>
            </a:r>
            <a:r>
              <a:rPr lang="el-GR" b="1" dirty="0" err="1"/>
              <a:t>Bode</a:t>
            </a:r>
            <a:r>
              <a:rPr lang="el-GR" dirty="0"/>
              <a:t> και η μέση ακτίνα τροχιάς, </a:t>
            </a:r>
            <a:r>
              <a:rPr lang="el-GR" sz="2000" dirty="0" err="1"/>
              <a:t>r</a:t>
            </a:r>
            <a:r>
              <a:rPr lang="el-GR" sz="2000" baseline="-25000" dirty="0" err="1"/>
              <a:t>k</a:t>
            </a:r>
            <a:r>
              <a:rPr lang="el-GR" dirty="0"/>
              <a:t>, δίνεται (σε </a:t>
            </a:r>
            <a:r>
              <a:rPr lang="el-GR" b="1" dirty="0"/>
              <a:t>A.U.</a:t>
            </a:r>
            <a:r>
              <a:rPr lang="el-GR" dirty="0"/>
              <a:t>) περίπου από τη σχέση:</a:t>
            </a:r>
          </a:p>
        </p:txBody>
      </p:sp>
      <p:graphicFrame>
        <p:nvGraphicFramePr>
          <p:cNvPr id="1026" name="Object 3"/>
          <p:cNvGraphicFramePr>
            <a:graphicFrameLocks noChangeAspect="1"/>
          </p:cNvGraphicFramePr>
          <p:nvPr>
            <p:extLst>
              <p:ext uri="{D42A27DB-BD31-4B8C-83A1-F6EECF244321}">
                <p14:modId xmlns:p14="http://schemas.microsoft.com/office/powerpoint/2010/main" val="1819837228"/>
              </p:ext>
            </p:extLst>
          </p:nvPr>
        </p:nvGraphicFramePr>
        <p:xfrm>
          <a:off x="2625490" y="3824637"/>
          <a:ext cx="2095500" cy="508000"/>
        </p:xfrm>
        <a:graphic>
          <a:graphicData uri="http://schemas.openxmlformats.org/presentationml/2006/ole">
            <mc:AlternateContent xmlns:mc="http://schemas.openxmlformats.org/markup-compatibility/2006">
              <mc:Choice xmlns:v="urn:schemas-microsoft-com:vml" Requires="v">
                <p:oleObj spid="_x0000_s1047" name="Equation" r:id="rId3" imgW="977760" imgH="241200" progId="Equation.DSMT4">
                  <p:embed/>
                </p:oleObj>
              </mc:Choice>
              <mc:Fallback>
                <p:oleObj name="Equation" r:id="rId3" imgW="977760" imgH="241200" progId="Equation.DSMT4">
                  <p:embed/>
                  <p:pic>
                    <p:nvPicPr>
                      <p:cNvPr id="0" name=""/>
                      <p:cNvPicPr>
                        <a:picLocks noChangeAspect="1" noChangeArrowheads="1"/>
                      </p:cNvPicPr>
                      <p:nvPr/>
                    </p:nvPicPr>
                    <p:blipFill>
                      <a:blip r:embed="rId4">
                        <a:lum bright="-100000" contrast="-100000"/>
                        <a:extLst>
                          <a:ext uri="{28A0092B-C50C-407E-A947-70E740481C1C}">
                            <a14:useLocalDpi xmlns:a14="http://schemas.microsoft.com/office/drawing/2010/main" val="0"/>
                          </a:ext>
                        </a:extLst>
                      </a:blip>
                      <a:srcRect/>
                      <a:stretch>
                        <a:fillRect/>
                      </a:stretch>
                    </p:blipFill>
                    <p:spPr bwMode="auto">
                      <a:xfrm>
                        <a:off x="2625490" y="3824637"/>
                        <a:ext cx="20955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9" name="5 - Ορθογώνιο"/>
          <p:cNvSpPr>
            <a:spLocks noChangeArrowheads="1"/>
          </p:cNvSpPr>
          <p:nvPr/>
        </p:nvSpPr>
        <p:spPr bwMode="auto">
          <a:xfrm>
            <a:off x="717176" y="4887428"/>
            <a:ext cx="11376212" cy="1477328"/>
          </a:xfrm>
          <a:prstGeom prst="rect">
            <a:avLst/>
          </a:prstGeom>
          <a:noFill/>
          <a:ln w="9525">
            <a:noFill/>
            <a:miter lim="800000"/>
            <a:headEnd/>
            <a:tailEnd/>
          </a:ln>
        </p:spPr>
        <p:txBody>
          <a:bodyPr wrap="square">
            <a:spAutoFit/>
          </a:bodyPr>
          <a:lstStyle/>
          <a:p>
            <a:pPr>
              <a:defRPr/>
            </a:pPr>
            <a:r>
              <a:rPr lang="el-GR" dirty="0"/>
              <a:t>όπου το </a:t>
            </a:r>
            <a:r>
              <a:rPr lang="el-GR" b="1" dirty="0"/>
              <a:t>k</a:t>
            </a:r>
            <a:r>
              <a:rPr lang="el-GR" dirty="0"/>
              <a:t> παίρνει τιμή </a:t>
            </a:r>
            <a:r>
              <a:rPr lang="el-GR" dirty="0" err="1"/>
              <a:t>−∞</a:t>
            </a:r>
            <a:r>
              <a:rPr lang="el-GR" dirty="0"/>
              <a:t> για τον Ερμή και ακέραιες τιμές (0, 1, 2, κλπ.) για τους υπόλοιπους πλανήτες. </a:t>
            </a:r>
          </a:p>
          <a:p>
            <a:pPr>
              <a:defRPr/>
            </a:pPr>
            <a:endParaRPr lang="el-GR" dirty="0"/>
          </a:p>
          <a:p>
            <a:pPr algn="just">
              <a:defRPr/>
            </a:pPr>
            <a:r>
              <a:rPr lang="el-GR" dirty="0"/>
              <a:t>Η σχέση </a:t>
            </a:r>
            <a:r>
              <a:rPr lang="el-GR" b="1" dirty="0" err="1"/>
              <a:t>Titius</a:t>
            </a:r>
            <a:r>
              <a:rPr lang="el-GR" b="1" dirty="0"/>
              <a:t>-</a:t>
            </a:r>
            <a:r>
              <a:rPr lang="el-GR" b="1" dirty="0" err="1"/>
              <a:t>Bode</a:t>
            </a:r>
            <a:r>
              <a:rPr lang="el-GR" dirty="0"/>
              <a:t> ισχύει μόνο αν η ζώνη των αστεροειδών θεωρηθεί ως ένας ανεξάρτητος πλανήτης ενώ η πρώτη, ιστορικά, απόκλιση από τον νόμο παρατηρήθηκε με την ανακάλυψη του </a:t>
            </a:r>
            <a:r>
              <a:rPr lang="el-GR" b="1" dirty="0"/>
              <a:t>Ποσειδώνα</a:t>
            </a:r>
            <a:r>
              <a:rPr lang="el-GR" dirty="0"/>
              <a:t>, αφού η αναμενόμενή του θέση από το νόμο </a:t>
            </a:r>
            <a:r>
              <a:rPr lang="el-GR" dirty="0" err="1"/>
              <a:t>Titius</a:t>
            </a:r>
            <a:r>
              <a:rPr lang="el-GR" dirty="0"/>
              <a:t>-</a:t>
            </a:r>
            <a:r>
              <a:rPr lang="el-GR" dirty="0" err="1"/>
              <a:t>Bode</a:t>
            </a:r>
            <a:r>
              <a:rPr lang="el-GR" dirty="0"/>
              <a:t> είναι εκεί που βρίσκεται ο </a:t>
            </a:r>
            <a:r>
              <a:rPr lang="el-GR" b="1" dirty="0"/>
              <a:t>Πλούτωνας</a:t>
            </a:r>
            <a:r>
              <a:rPr lang="el-GR" dirty="0"/>
              <a:t>.</a:t>
            </a:r>
          </a:p>
        </p:txBody>
      </p:sp>
      <p:grpSp>
        <p:nvGrpSpPr>
          <p:cNvPr id="1030" name="6 - Ομάδα"/>
          <p:cNvGrpSpPr>
            <a:grpSpLocks/>
          </p:cNvGrpSpPr>
          <p:nvPr/>
        </p:nvGrpSpPr>
        <p:grpSpPr bwMode="auto">
          <a:xfrm>
            <a:off x="8104520" y="1329396"/>
            <a:ext cx="4152132" cy="3711945"/>
            <a:chOff x="71439" y="71438"/>
            <a:chExt cx="4351402" cy="4138317"/>
          </a:xfrm>
        </p:grpSpPr>
        <p:pic>
          <p:nvPicPr>
            <p:cNvPr id="3075" name="Picture 3"/>
            <p:cNvPicPr>
              <a:picLocks noChangeAspect="1" noChangeArrowheads="1"/>
            </p:cNvPicPr>
            <p:nvPr/>
          </p:nvPicPr>
          <p:blipFill>
            <a:blip r:embed="rId5"/>
            <a:srcRect/>
            <a:stretch>
              <a:fillRect/>
            </a:stretch>
          </p:blipFill>
          <p:spPr bwMode="auto">
            <a:xfrm>
              <a:off x="71439" y="71438"/>
              <a:ext cx="4095749" cy="3928419"/>
            </a:xfrm>
            <a:prstGeom prst="rect">
              <a:avLst/>
            </a:prstGeom>
            <a:ln>
              <a:noFill/>
            </a:ln>
            <a:effectLst>
              <a:outerShdw blurRad="292100" dist="139700" dir="2700000" algn="tl" rotWithShape="0">
                <a:srgbClr val="333333">
                  <a:alpha val="65000"/>
                </a:srgbClr>
              </a:outerShdw>
            </a:effectLst>
          </p:spPr>
        </p:pic>
        <p:sp>
          <p:nvSpPr>
            <p:cNvPr id="1032" name="5 - Ορθογώνιο"/>
            <p:cNvSpPr>
              <a:spLocks noChangeArrowheads="1"/>
            </p:cNvSpPr>
            <p:nvPr/>
          </p:nvSpPr>
          <p:spPr bwMode="auto">
            <a:xfrm>
              <a:off x="2119314" y="3935252"/>
              <a:ext cx="2303527" cy="27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000" b="1" dirty="0"/>
                <a:t>(</a:t>
              </a:r>
              <a:r>
                <a:rPr lang="el-GR" altLang="en-US" sz="1000" b="1" dirty="0" smtClean="0"/>
                <a:t>Παπαζάχος &amp; Παπαζάχος, </a:t>
              </a:r>
              <a:r>
                <a:rPr lang="el-GR" altLang="en-US" sz="1000" b="1" dirty="0"/>
                <a:t>2008</a:t>
              </a:r>
              <a:r>
                <a:rPr lang="en-US" altLang="en-US" sz="1000" b="1" dirty="0"/>
                <a:t>)</a:t>
              </a:r>
              <a:endParaRPr lang="el-GR" altLang="en-US" sz="1000" b="1" dirty="0"/>
            </a:p>
          </p:txBody>
        </p:sp>
      </p:grpSp>
      <p:sp>
        <p:nvSpPr>
          <p:cNvPr id="9" name="Title 2"/>
          <p:cNvSpPr>
            <a:spLocks noGrp="1"/>
          </p:cNvSpPr>
          <p:nvPr>
            <p:ph type="title"/>
          </p:nvPr>
        </p:nvSpPr>
        <p:spPr/>
        <p:txBody>
          <a:bodyPr/>
          <a:lstStyle/>
          <a:p>
            <a:r>
              <a:rPr lang="el-GR" dirty="0"/>
              <a:t>ΑΣΤΕΡΟΕΙΔΕΙΣ</a:t>
            </a:r>
            <a:endParaRPr lang="en-US" dirty="0"/>
          </a:p>
        </p:txBody>
      </p:sp>
    </p:spTree>
    <p:extLst>
      <p:ext uri="{BB962C8B-B14F-4D97-AF65-F5344CB8AC3E}">
        <p14:creationId xmlns:p14="http://schemas.microsoft.com/office/powerpoint/2010/main" val="217719551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solidFill>
                  <a:srgbClr val="000000"/>
                </a:solidFill>
              </a:rPr>
              <a:t>ΜΕΤΕΩΡΙΤΕΣ</a:t>
            </a:r>
            <a:endParaRPr lang="en-US" dirty="0"/>
          </a:p>
        </p:txBody>
      </p:sp>
      <p:pic>
        <p:nvPicPr>
          <p:cNvPr id="95235" name="Picture 9" descr="Murchison meteorite cropped"/>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117538" y="1389529"/>
            <a:ext cx="6750718" cy="4831697"/>
          </a:xfrm>
        </p:spPr>
      </p:pic>
      <p:sp>
        <p:nvSpPr>
          <p:cNvPr id="3" name="Rectangle 2"/>
          <p:cNvSpPr/>
          <p:nvPr/>
        </p:nvSpPr>
        <p:spPr>
          <a:xfrm>
            <a:off x="8966822" y="5924781"/>
            <a:ext cx="659155" cy="369332"/>
          </a:xfrm>
          <a:prstGeom prst="rect">
            <a:avLst/>
          </a:prstGeom>
        </p:spPr>
        <p:txBody>
          <a:bodyPr wrap="none">
            <a:spAutoFit/>
          </a:bodyPr>
          <a:lstStyle/>
          <a:p>
            <a:r>
              <a:rPr lang="en-US" altLang="en-US" dirty="0">
                <a:latin typeface="Times New Roman" panose="02020603050405020304" pitchFamily="18" charset="0"/>
              </a:rPr>
              <a:t>DOE</a:t>
            </a:r>
          </a:p>
        </p:txBody>
      </p:sp>
    </p:spTree>
    <p:extLst>
      <p:ext uri="{BB962C8B-B14F-4D97-AF65-F5344CB8AC3E}">
        <p14:creationId xmlns:p14="http://schemas.microsoft.com/office/powerpoint/2010/main" val="228991765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2" descr="See Explanation.  Clicking on the picture will download&#10; the highest resolution version available."/>
          <p:cNvPicPr>
            <a:picLocks noChangeAspect="1" noChangeArrowheads="1"/>
          </p:cNvPicPr>
          <p:nvPr/>
        </p:nvPicPr>
        <p:blipFill>
          <a:blip r:embed="rId3">
            <a:extLst>
              <a:ext uri="{28A0092B-C50C-407E-A947-70E740481C1C}">
                <a14:useLocalDpi xmlns:a14="http://schemas.microsoft.com/office/drawing/2010/main" val="0"/>
              </a:ext>
            </a:extLst>
          </a:blip>
          <a:srcRect b="16226"/>
          <a:stretch>
            <a:fillRect/>
          </a:stretch>
        </p:blipFill>
        <p:spPr bwMode="auto">
          <a:xfrm>
            <a:off x="3952316" y="1316566"/>
            <a:ext cx="4656590" cy="4967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l-GR" dirty="0" smtClean="0"/>
              <a:t>ΜΕΤΕΩΡΙΤΕΣ</a:t>
            </a:r>
            <a:endParaRPr lang="en-US" dirty="0"/>
          </a:p>
        </p:txBody>
      </p:sp>
      <p:sp>
        <p:nvSpPr>
          <p:cNvPr id="3" name="Rectangle 2"/>
          <p:cNvSpPr/>
          <p:nvPr/>
        </p:nvSpPr>
        <p:spPr>
          <a:xfrm>
            <a:off x="8608906" y="5914927"/>
            <a:ext cx="659155" cy="369332"/>
          </a:xfrm>
          <a:prstGeom prst="rect">
            <a:avLst/>
          </a:prstGeom>
        </p:spPr>
        <p:txBody>
          <a:bodyPr wrap="none">
            <a:spAutoFit/>
          </a:bodyPr>
          <a:lstStyle/>
          <a:p>
            <a:r>
              <a:rPr lang="en-US" altLang="en-US" dirty="0">
                <a:latin typeface="Times New Roman" panose="02020603050405020304" pitchFamily="18" charset="0"/>
              </a:rPr>
              <a:t>DOE</a:t>
            </a:r>
          </a:p>
        </p:txBody>
      </p:sp>
    </p:spTree>
    <p:extLst>
      <p:ext uri="{BB962C8B-B14F-4D97-AF65-F5344CB8AC3E}">
        <p14:creationId xmlns:p14="http://schemas.microsoft.com/office/powerpoint/2010/main" val="11376065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2" descr="See Explanation.  Clicking on the picture will download&#10; the highest resolution vers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777" y="1333589"/>
            <a:ext cx="7691624" cy="497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l-GR" dirty="0"/>
              <a:t>ΜΕΤΕΩΡΙΤΕΣ</a:t>
            </a:r>
            <a:endParaRPr lang="en-US" dirty="0"/>
          </a:p>
        </p:txBody>
      </p:sp>
      <p:sp>
        <p:nvSpPr>
          <p:cNvPr id="3" name="Rectangle 2"/>
          <p:cNvSpPr/>
          <p:nvPr/>
        </p:nvSpPr>
        <p:spPr>
          <a:xfrm>
            <a:off x="10058401" y="5941271"/>
            <a:ext cx="659155" cy="369332"/>
          </a:xfrm>
          <a:prstGeom prst="rect">
            <a:avLst/>
          </a:prstGeom>
        </p:spPr>
        <p:txBody>
          <a:bodyPr wrap="none">
            <a:spAutoFit/>
          </a:bodyPr>
          <a:lstStyle/>
          <a:p>
            <a:r>
              <a:rPr lang="en-US" altLang="en-US" dirty="0">
                <a:latin typeface="Times New Roman" panose="02020603050405020304" pitchFamily="18" charset="0"/>
              </a:rPr>
              <a:t>DOE</a:t>
            </a:r>
          </a:p>
        </p:txBody>
      </p:sp>
    </p:spTree>
    <p:extLst>
      <p:ext uri="{BB962C8B-B14F-4D97-AF65-F5344CB8AC3E}">
        <p14:creationId xmlns:p14="http://schemas.microsoft.com/office/powerpoint/2010/main" val="290858921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30413" y="192088"/>
            <a:ext cx="3619500" cy="569912"/>
          </a:xfrm>
          <a:prstGeom prst="rect">
            <a:avLst/>
          </a:prstGeom>
          <a:noFill/>
        </p:spPr>
        <p:txBody>
          <a:bodyPr lIns="82058" tIns="41029" rIns="82058" bIns="41029">
            <a:spAutoFit/>
          </a:bodyPr>
          <a:lstStyle/>
          <a:p>
            <a:pPr>
              <a:defRPr/>
            </a:pPr>
            <a:r>
              <a:rPr lang="el-GR" sz="3200" b="1" dirty="0">
                <a:solidFill>
                  <a:schemeClr val="bg1"/>
                </a:solidFill>
                <a:latin typeface="+mj-lt"/>
              </a:rPr>
              <a:t>ΜΕΤΕΩΡΙΤΕΣ</a:t>
            </a:r>
            <a:endParaRPr lang="en-US" sz="3200" b="1" dirty="0">
              <a:solidFill>
                <a:schemeClr val="bg1"/>
              </a:solidFill>
              <a:latin typeface="+mj-lt"/>
            </a:endParaRPr>
          </a:p>
        </p:txBody>
      </p:sp>
      <p:pic>
        <p:nvPicPr>
          <p:cNvPr id="98307" name="Picture 4" descr="http://www.gatewaytosedona.com/gateway/image/MeteorCra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6783" y="1534735"/>
            <a:ext cx="8548688"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526398" y="1169082"/>
            <a:ext cx="7786688" cy="482969"/>
          </a:xfrm>
          <a:prstGeom prst="rect">
            <a:avLst/>
          </a:prstGeom>
          <a:noFill/>
        </p:spPr>
        <p:txBody>
          <a:bodyPr lIns="82058" tIns="41029" rIns="82058" bIns="41029">
            <a:spAutoFit/>
          </a:bodyPr>
          <a:lstStyle/>
          <a:p>
            <a:pPr>
              <a:defRPr/>
            </a:pPr>
            <a:r>
              <a:rPr lang="el-GR" sz="2600" b="1" dirty="0">
                <a:latin typeface="+mj-lt"/>
              </a:rPr>
              <a:t>ΚΡΑΤΗΡΑΣ ΜΕΤΕΩΡΙΤΗ ΑΡΙΖΟΝΑ</a:t>
            </a:r>
            <a:endParaRPr lang="en-US" sz="2600" b="1" dirty="0">
              <a:latin typeface="+mj-lt"/>
            </a:endParaRPr>
          </a:p>
        </p:txBody>
      </p:sp>
      <p:sp>
        <p:nvSpPr>
          <p:cNvPr id="2" name="Title 1"/>
          <p:cNvSpPr>
            <a:spLocks noGrp="1"/>
          </p:cNvSpPr>
          <p:nvPr>
            <p:ph type="title"/>
          </p:nvPr>
        </p:nvSpPr>
        <p:spPr/>
        <p:txBody>
          <a:bodyPr/>
          <a:lstStyle/>
          <a:p>
            <a:r>
              <a:rPr lang="el-GR" dirty="0"/>
              <a:t>ΜΕΤΕΩΡΙΤΕΣ</a:t>
            </a:r>
            <a:endParaRPr lang="en-US" dirty="0"/>
          </a:p>
        </p:txBody>
      </p:sp>
      <p:sp>
        <p:nvSpPr>
          <p:cNvPr id="6" name="Rectangle 5"/>
          <p:cNvSpPr/>
          <p:nvPr/>
        </p:nvSpPr>
        <p:spPr>
          <a:xfrm>
            <a:off x="10445471" y="5969178"/>
            <a:ext cx="659155" cy="369332"/>
          </a:xfrm>
          <a:prstGeom prst="rect">
            <a:avLst/>
          </a:prstGeom>
        </p:spPr>
        <p:txBody>
          <a:bodyPr wrap="none">
            <a:spAutoFit/>
          </a:bodyPr>
          <a:lstStyle/>
          <a:p>
            <a:r>
              <a:rPr lang="en-US" altLang="en-US" dirty="0">
                <a:latin typeface="Times New Roman" panose="02020603050405020304" pitchFamily="18" charset="0"/>
              </a:rPr>
              <a:t>DOE</a:t>
            </a:r>
          </a:p>
        </p:txBody>
      </p:sp>
    </p:spTree>
    <p:extLst>
      <p:ext uri="{BB962C8B-B14F-4D97-AF65-F5344CB8AC3E}">
        <p14:creationId xmlns:p14="http://schemas.microsoft.com/office/powerpoint/2010/main" val="504029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l-GR" dirty="0"/>
              <a:t>ΜΕΤΕΩΡΙΤΕΣ</a:t>
            </a:r>
            <a:endParaRPr lang="en-US" dirty="0"/>
          </a:p>
        </p:txBody>
      </p:sp>
      <p:pic>
        <p:nvPicPr>
          <p:cNvPr id="4" name="Edmonton_Fireball_1.avi">
            <a:hlinkClick r:id="" action="ppaction://media"/>
          </p:cNvPr>
          <p:cNvPicPr>
            <a:picLocks noRot="1" noChangeAspect="1"/>
          </p:cNvPicPr>
          <p:nvPr>
            <a:videoFile r:link="rId1"/>
          </p:nvPr>
        </p:nvPicPr>
        <p:blipFill>
          <a:blip r:embed="rId3" cstate="print"/>
          <a:srcRect/>
          <a:stretch>
            <a:fillRect/>
          </a:stretch>
        </p:blipFill>
        <p:spPr bwMode="auto">
          <a:xfrm>
            <a:off x="2351368" y="1320237"/>
            <a:ext cx="6819526" cy="4972987"/>
          </a:xfrm>
          <a:prstGeom prst="rect">
            <a:avLst/>
          </a:prstGeom>
          <a:noFill/>
          <a:ln w="9525">
            <a:noFill/>
            <a:miter lim="800000"/>
            <a:headEnd/>
            <a:tailEnd/>
          </a:ln>
        </p:spPr>
      </p:pic>
    </p:spTree>
    <p:extLst>
      <p:ext uri="{BB962C8B-B14F-4D97-AF65-F5344CB8AC3E}">
        <p14:creationId xmlns:p14="http://schemas.microsoft.com/office/powerpoint/2010/main" val="405562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l-GR" dirty="0"/>
              <a:t>ΜΕΤΕΩΡΙΤΕΣ</a:t>
            </a:r>
            <a:endParaRPr lang="en-US" dirty="0"/>
          </a:p>
        </p:txBody>
      </p:sp>
      <p:pic>
        <p:nvPicPr>
          <p:cNvPr id="4" name="Australia_fireball_1.mpg">
            <a:hlinkClick r:id="" action="ppaction://media"/>
          </p:cNvPr>
          <p:cNvPicPr>
            <a:picLocks noRot="1" noChangeAspect="1"/>
          </p:cNvPicPr>
          <p:nvPr>
            <a:videoFile r:link="rId1"/>
          </p:nvPr>
        </p:nvPicPr>
        <p:blipFill>
          <a:blip r:embed="rId3" cstate="print"/>
          <a:srcRect/>
          <a:stretch>
            <a:fillRect/>
          </a:stretch>
        </p:blipFill>
        <p:spPr bwMode="auto">
          <a:xfrm>
            <a:off x="2604910" y="1307133"/>
            <a:ext cx="6982179" cy="5083992"/>
          </a:xfrm>
          <a:prstGeom prst="rect">
            <a:avLst/>
          </a:prstGeom>
          <a:noFill/>
          <a:ln w="9525">
            <a:noFill/>
            <a:miter lim="800000"/>
            <a:headEnd/>
            <a:tailEnd/>
          </a:ln>
        </p:spPr>
      </p:pic>
    </p:spTree>
    <p:extLst>
      <p:ext uri="{BB962C8B-B14F-4D97-AF65-F5344CB8AC3E}">
        <p14:creationId xmlns:p14="http://schemas.microsoft.com/office/powerpoint/2010/main" val="54675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4 - Ορθογώνιο"/>
          <p:cNvSpPr>
            <a:spLocks noChangeArrowheads="1"/>
          </p:cNvSpPr>
          <p:nvPr/>
        </p:nvSpPr>
        <p:spPr bwMode="auto">
          <a:xfrm>
            <a:off x="4701428" y="1416996"/>
            <a:ext cx="6880972" cy="3416320"/>
          </a:xfrm>
          <a:prstGeom prst="rect">
            <a:avLst/>
          </a:prstGeom>
          <a:noFill/>
          <a:ln w="9525">
            <a:noFill/>
            <a:miter lim="800000"/>
            <a:headEnd/>
            <a:tailEnd/>
          </a:ln>
        </p:spPr>
        <p:txBody>
          <a:bodyPr wrap="square">
            <a:spAutoFit/>
          </a:bodyPr>
          <a:lstStyle/>
          <a:p>
            <a:pPr algn="just">
              <a:defRPr/>
            </a:pPr>
            <a:r>
              <a:rPr lang="el-GR" dirty="0"/>
              <a:t>Οι </a:t>
            </a:r>
            <a:r>
              <a:rPr lang="el-GR" b="1" dirty="0"/>
              <a:t>μετεωρίτες</a:t>
            </a:r>
            <a:r>
              <a:rPr lang="el-GR" dirty="0"/>
              <a:t> είναι σώματα από σίδηρο ή πυριτικό υλικό </a:t>
            </a:r>
            <a:r>
              <a:rPr lang="el-GR" dirty="0" smtClean="0"/>
              <a:t>(«λίθους») </a:t>
            </a:r>
            <a:r>
              <a:rPr lang="el-GR" dirty="0"/>
              <a:t>που φθάνουν στη Γη αφού διαγράψουν τροχιές γύρω από τον ήλιο όπως οι πλανήτες. </a:t>
            </a:r>
          </a:p>
          <a:p>
            <a:pPr algn="just">
              <a:defRPr/>
            </a:pPr>
            <a:endParaRPr lang="el-GR" dirty="0"/>
          </a:p>
          <a:p>
            <a:pPr algn="just">
              <a:defRPr/>
            </a:pPr>
            <a:r>
              <a:rPr lang="el-GR" dirty="0"/>
              <a:t>Αν και για λίγους έχουμε ακριβείς παρατηρήσεις της τροχιάς τους, η πλειονότητά τους προέρχεται από τη ζώνη των αστεροειδών και κυρίως την προαναφερθείσα ομάδα αστεροειδών του Απόλλωνα (</a:t>
            </a:r>
            <a:r>
              <a:rPr lang="el-GR" dirty="0" err="1"/>
              <a:t>Near</a:t>
            </a:r>
            <a:r>
              <a:rPr lang="el-GR" dirty="0"/>
              <a:t> </a:t>
            </a:r>
            <a:r>
              <a:rPr lang="el-GR" dirty="0" err="1"/>
              <a:t>Earth</a:t>
            </a:r>
            <a:r>
              <a:rPr lang="el-GR" dirty="0"/>
              <a:t> </a:t>
            </a:r>
            <a:r>
              <a:rPr lang="el-GR" dirty="0" err="1"/>
              <a:t>Asteroids</a:t>
            </a:r>
            <a:r>
              <a:rPr lang="el-GR" dirty="0"/>
              <a:t>). </a:t>
            </a:r>
          </a:p>
          <a:p>
            <a:pPr algn="just">
              <a:defRPr/>
            </a:pPr>
            <a:endParaRPr lang="el-GR" dirty="0"/>
          </a:p>
          <a:p>
            <a:pPr algn="just">
              <a:defRPr/>
            </a:pPr>
            <a:r>
              <a:rPr lang="el-GR" dirty="0"/>
              <a:t>Σχετικά λίγοι μετεωρίτες έχει διαπιστωθεί ότι προέρχονται από τη Σελήνη και τον Άρη. </a:t>
            </a:r>
          </a:p>
          <a:p>
            <a:pPr algn="just">
              <a:defRPr/>
            </a:pPr>
            <a:endParaRPr lang="el-GR" dirty="0"/>
          </a:p>
        </p:txBody>
      </p:sp>
      <p:sp>
        <p:nvSpPr>
          <p:cNvPr id="2" name="Title 1"/>
          <p:cNvSpPr>
            <a:spLocks noGrp="1"/>
          </p:cNvSpPr>
          <p:nvPr>
            <p:ph type="title"/>
          </p:nvPr>
        </p:nvSpPr>
        <p:spPr/>
        <p:txBody>
          <a:bodyPr/>
          <a:lstStyle/>
          <a:p>
            <a:r>
              <a:rPr lang="el-GR" dirty="0"/>
              <a:t>ΜΕΤΕΩΡΙΤΕΣ</a:t>
            </a:r>
            <a:endParaRPr lang="en-US" dirty="0"/>
          </a:p>
        </p:txBody>
      </p:sp>
      <p:pic>
        <p:nvPicPr>
          <p:cNvPr id="5" name="Picture 6" descr="http://t1.gstatic.com/images?q=tbn:ANd9GcSgXCr-rueQypVWtm6AfjJZyIm4hObRB7sFE83LVQXSVZiRAvCXGA"/>
          <p:cNvPicPr>
            <a:picLocks noChangeAspect="1" noChangeArrowheads="1"/>
          </p:cNvPicPr>
          <p:nvPr/>
        </p:nvPicPr>
        <p:blipFill>
          <a:blip r:embed="rId2" cstate="print"/>
          <a:srcRect/>
          <a:stretch>
            <a:fillRect/>
          </a:stretch>
        </p:blipFill>
        <p:spPr bwMode="auto">
          <a:xfrm>
            <a:off x="2053643" y="5057515"/>
            <a:ext cx="1580293" cy="1305182"/>
          </a:xfrm>
          <a:prstGeom prst="rect">
            <a:avLst/>
          </a:prstGeom>
          <a:noFill/>
        </p:spPr>
      </p:pic>
      <p:pic>
        <p:nvPicPr>
          <p:cNvPr id="7" name="Picture 4" descr="http://t0.gstatic.com/images?q=tbn:ANd9GcQ0EPqZRM2jhGHBY2JjnFns1W9hCGLpN3j1TTN1V65sdDB6bbj_tw"/>
          <p:cNvPicPr>
            <a:picLocks noChangeAspect="1" noChangeArrowheads="1"/>
          </p:cNvPicPr>
          <p:nvPr/>
        </p:nvPicPr>
        <p:blipFill>
          <a:blip r:embed="rId3" cstate="print">
            <a:lum bright="12000" contrast="70000"/>
          </a:blip>
          <a:srcRect/>
          <a:stretch>
            <a:fillRect/>
          </a:stretch>
        </p:blipFill>
        <p:spPr bwMode="auto">
          <a:xfrm>
            <a:off x="358080" y="3905386"/>
            <a:ext cx="2191891" cy="1440160"/>
          </a:xfrm>
          <a:prstGeom prst="rect">
            <a:avLst/>
          </a:prstGeom>
          <a:noFill/>
        </p:spPr>
      </p:pic>
      <p:pic>
        <p:nvPicPr>
          <p:cNvPr id="8" name="Picture 2" descr="http://t1.gstatic.com/images?q=tbn:ANd9GcRX0OKQ6ziOInBMUhZUbNDTQtdf5Ak-cXT7rpFQLSrQDX3b50Qm"/>
          <p:cNvPicPr>
            <a:picLocks noChangeAspect="1" noChangeArrowheads="1"/>
          </p:cNvPicPr>
          <p:nvPr/>
        </p:nvPicPr>
        <p:blipFill>
          <a:blip r:embed="rId4" cstate="print"/>
          <a:srcRect/>
          <a:stretch>
            <a:fillRect/>
          </a:stretch>
        </p:blipFill>
        <p:spPr bwMode="auto">
          <a:xfrm>
            <a:off x="609600" y="1287224"/>
            <a:ext cx="2913529" cy="2762178"/>
          </a:xfrm>
          <a:prstGeom prst="rect">
            <a:avLst/>
          </a:prstGeom>
          <a:noFill/>
        </p:spPr>
      </p:pic>
      <p:sp>
        <p:nvSpPr>
          <p:cNvPr id="9" name="Rectangle 8"/>
          <p:cNvSpPr/>
          <p:nvPr/>
        </p:nvSpPr>
        <p:spPr>
          <a:xfrm>
            <a:off x="6096000" y="5057515"/>
            <a:ext cx="3672408" cy="830997"/>
          </a:xfrm>
          <a:prstGeom prst="rect">
            <a:avLst/>
          </a:prstGeom>
        </p:spPr>
        <p:txBody>
          <a:bodyPr wrap="square">
            <a:spAutoFit/>
          </a:bodyPr>
          <a:lstStyle/>
          <a:p>
            <a:pPr algn="ctr"/>
            <a:r>
              <a:rPr lang="el-GR" sz="2400" b="1" i="1" dirty="0" smtClean="0">
                <a:latin typeface="+mn-lt"/>
              </a:rPr>
              <a:t>Γιατί μας ενδιαφέρουν οι μετεωρίτες για τη ΓΗ;</a:t>
            </a:r>
            <a:endParaRPr lang="en-US" sz="2400" b="1" dirty="0">
              <a:latin typeface="+mn-lt"/>
            </a:endParaRPr>
          </a:p>
        </p:txBody>
      </p:sp>
    </p:spTree>
    <p:extLst>
      <p:ext uri="{BB962C8B-B14F-4D97-AF65-F5344CB8AC3E}">
        <p14:creationId xmlns:p14="http://schemas.microsoft.com/office/powerpoint/2010/main" val="77602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compare4"/>
          <p:cNvPicPr>
            <a:picLocks noChangeAspect="1" noChangeArrowheads="1"/>
          </p:cNvPicPr>
          <p:nvPr/>
        </p:nvPicPr>
        <p:blipFill>
          <a:blip r:embed="rId2" cstate="print"/>
          <a:srcRect/>
          <a:stretch>
            <a:fillRect/>
          </a:stretch>
        </p:blipFill>
        <p:spPr bwMode="auto">
          <a:xfrm>
            <a:off x="8474712" y="1570572"/>
            <a:ext cx="3541908" cy="43577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Rectangle 3"/>
          <p:cNvSpPr/>
          <p:nvPr/>
        </p:nvSpPr>
        <p:spPr>
          <a:xfrm>
            <a:off x="3432867" y="1873266"/>
            <a:ext cx="4726549" cy="2031325"/>
          </a:xfrm>
          <a:prstGeom prst="rect">
            <a:avLst/>
          </a:prstGeom>
        </p:spPr>
        <p:txBody>
          <a:bodyPr wrap="square">
            <a:spAutoFit/>
          </a:bodyPr>
          <a:lstStyle/>
          <a:p>
            <a:pPr algn="just">
              <a:defRPr/>
            </a:pPr>
            <a:r>
              <a:rPr lang="el-GR" dirty="0"/>
              <a:t>Οι μετεωρίτες θεωρείται ότι </a:t>
            </a:r>
            <a:r>
              <a:rPr lang="el-GR" dirty="0" smtClean="0"/>
              <a:t>αντιπροσωπεύουν :</a:t>
            </a:r>
          </a:p>
          <a:p>
            <a:pPr algn="just">
              <a:defRPr/>
            </a:pPr>
            <a:endParaRPr lang="el-GR" dirty="0"/>
          </a:p>
          <a:p>
            <a:pPr marL="285750" indent="-285750" algn="just">
              <a:buFont typeface="Arial" panose="020B0604020202020204" pitchFamily="34" charset="0"/>
              <a:buChar char="•"/>
              <a:defRPr/>
            </a:pPr>
            <a:r>
              <a:rPr lang="el-GR" dirty="0" smtClean="0"/>
              <a:t>Το </a:t>
            </a:r>
            <a:r>
              <a:rPr lang="el-GR" b="1" dirty="0"/>
              <a:t>πρωτογενές υλικό</a:t>
            </a:r>
            <a:r>
              <a:rPr lang="el-GR" dirty="0"/>
              <a:t> του ηλιακού συστήματος από το οποίο φτιάχτηκαν οι </a:t>
            </a:r>
            <a:r>
              <a:rPr lang="el-GR" dirty="0" smtClean="0"/>
              <a:t>πλανήτες (</a:t>
            </a:r>
            <a:r>
              <a:rPr lang="el-GR" b="1" dirty="0" smtClean="0"/>
              <a:t>οι περισσότεροι)</a:t>
            </a:r>
          </a:p>
          <a:p>
            <a:pPr marL="285750" indent="-285750" algn="just">
              <a:buFont typeface="Arial" panose="020B0604020202020204" pitchFamily="34" charset="0"/>
              <a:buChar char="•"/>
              <a:defRPr/>
            </a:pPr>
            <a:r>
              <a:rPr lang="el-GR" dirty="0"/>
              <a:t> Έχουν φτάσει στη Γη πρακτικά χωρίς να «</a:t>
            </a:r>
            <a:r>
              <a:rPr lang="el-GR" b="1" dirty="0"/>
              <a:t>μολυνθούν</a:t>
            </a:r>
            <a:r>
              <a:rPr lang="el-GR" dirty="0"/>
              <a:t>» από γήινα υλικά</a:t>
            </a:r>
            <a:r>
              <a:rPr lang="el-GR" dirty="0" smtClean="0"/>
              <a:t>.</a:t>
            </a:r>
            <a:endParaRPr lang="el-GR" dirty="0"/>
          </a:p>
        </p:txBody>
      </p:sp>
      <p:sp>
        <p:nvSpPr>
          <p:cNvPr id="5" name="Title 1"/>
          <p:cNvSpPr>
            <a:spLocks noGrp="1"/>
          </p:cNvSpPr>
          <p:nvPr>
            <p:ph type="title"/>
          </p:nvPr>
        </p:nvSpPr>
        <p:spPr/>
        <p:txBody>
          <a:bodyPr/>
          <a:lstStyle/>
          <a:p>
            <a:r>
              <a:rPr lang="el-GR" dirty="0"/>
              <a:t>ΜΕΤΕΩΡΙΤΕΣ</a:t>
            </a:r>
            <a:endParaRPr lang="en-US" dirty="0"/>
          </a:p>
        </p:txBody>
      </p:sp>
      <p:pic>
        <p:nvPicPr>
          <p:cNvPr id="6" name="Picture 6" descr="http://t1.gstatic.com/images?q=tbn:ANd9GcSgXCr-rueQypVWtm6AfjJZyIm4hObRB7sFE83LVQXSVZiRAvCXGA"/>
          <p:cNvPicPr>
            <a:picLocks noChangeAspect="1" noChangeArrowheads="1"/>
          </p:cNvPicPr>
          <p:nvPr/>
        </p:nvPicPr>
        <p:blipFill>
          <a:blip r:embed="rId3" cstate="print"/>
          <a:srcRect/>
          <a:stretch>
            <a:fillRect/>
          </a:stretch>
        </p:blipFill>
        <p:spPr bwMode="auto">
          <a:xfrm>
            <a:off x="1795460" y="5053416"/>
            <a:ext cx="1580293" cy="1305182"/>
          </a:xfrm>
          <a:prstGeom prst="rect">
            <a:avLst/>
          </a:prstGeom>
          <a:noFill/>
        </p:spPr>
      </p:pic>
      <p:pic>
        <p:nvPicPr>
          <p:cNvPr id="7" name="Picture 4" descr="http://t0.gstatic.com/images?q=tbn:ANd9GcQ0EPqZRM2jhGHBY2JjnFns1W9hCGLpN3j1TTN1V65sdDB6bbj_tw"/>
          <p:cNvPicPr>
            <a:picLocks noChangeAspect="1" noChangeArrowheads="1"/>
          </p:cNvPicPr>
          <p:nvPr/>
        </p:nvPicPr>
        <p:blipFill>
          <a:blip r:embed="rId4" cstate="print">
            <a:lum bright="12000" contrast="70000"/>
          </a:blip>
          <a:srcRect/>
          <a:stretch>
            <a:fillRect/>
          </a:stretch>
        </p:blipFill>
        <p:spPr bwMode="auto">
          <a:xfrm>
            <a:off x="99897" y="3901287"/>
            <a:ext cx="2191891" cy="1440160"/>
          </a:xfrm>
          <a:prstGeom prst="rect">
            <a:avLst/>
          </a:prstGeom>
          <a:noFill/>
        </p:spPr>
      </p:pic>
      <p:pic>
        <p:nvPicPr>
          <p:cNvPr id="8" name="Picture 2" descr="http://t1.gstatic.com/images?q=tbn:ANd9GcRX0OKQ6ziOInBMUhZUbNDTQtdf5Ak-cXT7rpFQLSrQDX3b50Qm"/>
          <p:cNvPicPr>
            <a:picLocks noChangeAspect="1" noChangeArrowheads="1"/>
          </p:cNvPicPr>
          <p:nvPr/>
        </p:nvPicPr>
        <p:blipFill>
          <a:blip r:embed="rId5" cstate="print"/>
          <a:srcRect/>
          <a:stretch>
            <a:fillRect/>
          </a:stretch>
        </p:blipFill>
        <p:spPr bwMode="auto">
          <a:xfrm>
            <a:off x="351417" y="1283125"/>
            <a:ext cx="2913529" cy="2762178"/>
          </a:xfrm>
          <a:prstGeom prst="rect">
            <a:avLst/>
          </a:prstGeom>
          <a:noFill/>
        </p:spPr>
      </p:pic>
    </p:spTree>
    <p:extLst>
      <p:ext uri="{BB962C8B-B14F-4D97-AF65-F5344CB8AC3E}">
        <p14:creationId xmlns:p14="http://schemas.microsoft.com/office/powerpoint/2010/main" val="12276911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3 - Ορθογώνιο"/>
          <p:cNvSpPr>
            <a:spLocks noChangeArrowheads="1"/>
          </p:cNvSpPr>
          <p:nvPr/>
        </p:nvSpPr>
        <p:spPr bwMode="auto">
          <a:xfrm>
            <a:off x="80403" y="1305107"/>
            <a:ext cx="11945704" cy="1631216"/>
          </a:xfrm>
          <a:prstGeom prst="rect">
            <a:avLst/>
          </a:prstGeom>
          <a:noFill/>
          <a:ln w="9525">
            <a:noFill/>
            <a:miter lim="800000"/>
            <a:headEnd/>
            <a:tailEnd/>
          </a:ln>
        </p:spPr>
        <p:txBody>
          <a:bodyPr wrap="square">
            <a:spAutoFit/>
          </a:bodyPr>
          <a:lstStyle/>
          <a:p>
            <a:pPr algn="just">
              <a:defRPr/>
            </a:pPr>
            <a:r>
              <a:rPr lang="el-GR" sz="2000" b="1" dirty="0"/>
              <a:t>Διακρίνονται σε</a:t>
            </a:r>
            <a:r>
              <a:rPr lang="el-GR" sz="2000" dirty="0"/>
              <a:t>: </a:t>
            </a:r>
          </a:p>
          <a:p>
            <a:pPr algn="just">
              <a:defRPr/>
            </a:pPr>
            <a:r>
              <a:rPr lang="el-GR" sz="2000" dirty="0" smtClean="0"/>
              <a:t>α)   </a:t>
            </a:r>
            <a:r>
              <a:rPr lang="el-GR" sz="2000" b="1" dirty="0" err="1" smtClean="0"/>
              <a:t>Σιδηρομετεωρίτες</a:t>
            </a:r>
            <a:r>
              <a:rPr lang="el-GR" sz="2000" b="1" dirty="0" smtClean="0"/>
              <a:t> </a:t>
            </a:r>
            <a:r>
              <a:rPr lang="el-GR" sz="2000" dirty="0"/>
              <a:t>π.χ. </a:t>
            </a:r>
            <a:r>
              <a:rPr lang="el-GR" sz="2000" dirty="0" err="1"/>
              <a:t>οκταεδρίτες</a:t>
            </a:r>
            <a:r>
              <a:rPr lang="el-GR" sz="2000" dirty="0"/>
              <a:t> (~5% όσων πέφτουν στη Γη) που αποτελούνται κατά &gt;98% από μέταλλα, κυρίως σίδηρο (στη μορφή του </a:t>
            </a:r>
            <a:r>
              <a:rPr lang="el-GR" sz="2000" dirty="0" err="1"/>
              <a:t>ταενίτη</a:t>
            </a:r>
            <a:r>
              <a:rPr lang="el-GR" sz="2000" dirty="0"/>
              <a:t> και </a:t>
            </a:r>
            <a:r>
              <a:rPr lang="el-GR" sz="2000" dirty="0" err="1"/>
              <a:t>καμασίτη</a:t>
            </a:r>
            <a:r>
              <a:rPr lang="el-GR" sz="2000" dirty="0"/>
              <a:t>, συχνά σε </a:t>
            </a:r>
            <a:r>
              <a:rPr lang="el-GR" sz="2000" dirty="0" err="1"/>
              <a:t>λαμέλλες</a:t>
            </a:r>
            <a:r>
              <a:rPr lang="el-GR" sz="2000" dirty="0"/>
              <a:t>) και νικέλιο</a:t>
            </a:r>
            <a:r>
              <a:rPr lang="el-GR" sz="2000" dirty="0" smtClean="0"/>
              <a:t>.</a:t>
            </a:r>
          </a:p>
          <a:p>
            <a:pPr algn="just">
              <a:defRPr/>
            </a:pPr>
            <a:r>
              <a:rPr lang="el-GR" sz="2000" dirty="0" smtClean="0"/>
              <a:t>β</a:t>
            </a:r>
            <a:r>
              <a:rPr lang="el-GR" sz="2000" dirty="0"/>
              <a:t>) </a:t>
            </a:r>
            <a:r>
              <a:rPr lang="el-GR" sz="2000" b="1" dirty="0" err="1"/>
              <a:t>Σιδηρολιθομετεωρίτες</a:t>
            </a:r>
            <a:r>
              <a:rPr lang="el-GR" sz="2000" b="1" dirty="0"/>
              <a:t> </a:t>
            </a:r>
            <a:r>
              <a:rPr lang="el-GR" sz="2000" dirty="0" err="1"/>
              <a:t>π.χ</a:t>
            </a:r>
            <a:r>
              <a:rPr lang="el-GR" sz="2000" dirty="0"/>
              <a:t> </a:t>
            </a:r>
            <a:r>
              <a:rPr lang="el-GR" sz="2000" dirty="0" err="1"/>
              <a:t>παλλασίτες</a:t>
            </a:r>
            <a:r>
              <a:rPr lang="el-GR" sz="2000" dirty="0"/>
              <a:t> (~1% όσων πέφτουν στη Γη) που αποτελούνται περίπου κατά 50% από μέταλλα και κατά 50% από πυριτικά υλικά </a:t>
            </a:r>
          </a:p>
        </p:txBody>
      </p:sp>
      <p:pic>
        <p:nvPicPr>
          <p:cNvPr id="100358" name="Picture 6" descr="stoneir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738" y="3072348"/>
            <a:ext cx="3560212" cy="2670841"/>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100361" name="8 - Ορθογώνιο"/>
          <p:cNvSpPr>
            <a:spLocks noChangeArrowheads="1"/>
          </p:cNvSpPr>
          <p:nvPr/>
        </p:nvSpPr>
        <p:spPr bwMode="auto">
          <a:xfrm>
            <a:off x="7547149" y="5610842"/>
            <a:ext cx="17355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sz="1600" b="1" dirty="0" err="1" smtClean="0">
                <a:latin typeface="+mn-lt"/>
              </a:rPr>
              <a:t>Σιδηρομετεωρίτες</a:t>
            </a:r>
            <a:endParaRPr lang="el-GR" altLang="en-US" sz="1600" b="1" dirty="0">
              <a:latin typeface="+mn-lt"/>
            </a:endParaRPr>
          </a:p>
        </p:txBody>
      </p:sp>
      <p:sp>
        <p:nvSpPr>
          <p:cNvPr id="11" name="10 - Ορθογώνιο"/>
          <p:cNvSpPr/>
          <p:nvPr/>
        </p:nvSpPr>
        <p:spPr>
          <a:xfrm>
            <a:off x="80403" y="5728249"/>
            <a:ext cx="2129494" cy="338554"/>
          </a:xfrm>
          <a:prstGeom prst="rect">
            <a:avLst/>
          </a:prstGeom>
        </p:spPr>
        <p:txBody>
          <a:bodyPr wrap="none">
            <a:spAutoFit/>
          </a:bodyPr>
          <a:lstStyle/>
          <a:p>
            <a:pPr>
              <a:defRPr/>
            </a:pPr>
            <a:r>
              <a:rPr lang="el-GR" sz="1600" b="1" dirty="0" err="1"/>
              <a:t>Σιδηρολιθομετεωρίτης</a:t>
            </a:r>
            <a:endParaRPr lang="el-GR" sz="1600" dirty="0"/>
          </a:p>
        </p:txBody>
      </p:sp>
      <p:sp>
        <p:nvSpPr>
          <p:cNvPr id="2" name="Title 1"/>
          <p:cNvSpPr>
            <a:spLocks noGrp="1"/>
          </p:cNvSpPr>
          <p:nvPr>
            <p:ph type="title"/>
          </p:nvPr>
        </p:nvSpPr>
        <p:spPr/>
        <p:txBody>
          <a:bodyPr/>
          <a:lstStyle/>
          <a:p>
            <a:r>
              <a:rPr lang="el-GR" dirty="0"/>
              <a:t>ΜΕΤΕΩΡΙΤΕΣ</a:t>
            </a:r>
            <a:endParaRPr lang="en-US" dirty="0"/>
          </a:p>
        </p:txBody>
      </p:sp>
      <p:pic>
        <p:nvPicPr>
          <p:cNvPr id="13" name="Picture 2" descr="File:Widmanstatten hand.jpg"/>
          <p:cNvPicPr>
            <a:picLocks noChangeAspect="1" noChangeArrowheads="1"/>
          </p:cNvPicPr>
          <p:nvPr/>
        </p:nvPicPr>
        <p:blipFill>
          <a:blip r:embed="rId3" cstate="print"/>
          <a:srcRect l="4651" t="6605" r="4652"/>
          <a:stretch>
            <a:fillRect/>
          </a:stretch>
        </p:blipFill>
        <p:spPr bwMode="auto">
          <a:xfrm>
            <a:off x="4933884" y="2936322"/>
            <a:ext cx="3424807" cy="2644979"/>
          </a:xfrm>
          <a:prstGeom prst="rect">
            <a:avLst/>
          </a:prstGeom>
          <a:noFill/>
        </p:spPr>
      </p:pic>
      <p:pic>
        <p:nvPicPr>
          <p:cNvPr id="14" name="Picture 13" descr="52031_20134_2583.jpg"/>
          <p:cNvPicPr>
            <a:picLocks noChangeAspect="1"/>
          </p:cNvPicPr>
          <p:nvPr/>
        </p:nvPicPr>
        <p:blipFill>
          <a:blip r:embed="rId4" cstate="print"/>
          <a:stretch>
            <a:fillRect/>
          </a:stretch>
        </p:blipFill>
        <p:spPr>
          <a:xfrm>
            <a:off x="8414918" y="2936321"/>
            <a:ext cx="3526639" cy="2644979"/>
          </a:xfrm>
          <a:prstGeom prst="rect">
            <a:avLst/>
          </a:prstGeom>
        </p:spPr>
      </p:pic>
    </p:spTree>
    <p:extLst>
      <p:ext uri="{BB962C8B-B14F-4D97-AF65-F5344CB8AC3E}">
        <p14:creationId xmlns:p14="http://schemas.microsoft.com/office/powerpoint/2010/main" val="60825033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1e4ebb9c9423b6855846a263df73efa0ecb9"/>
</p:tagLst>
</file>

<file path=ppt/tags/tag2.xml><?xml version="1.0" encoding="utf-8"?>
<p:tagLst xmlns:a="http://schemas.openxmlformats.org/drawingml/2006/main" xmlns:r="http://schemas.openxmlformats.org/officeDocument/2006/relationships" xmlns:p="http://schemas.openxmlformats.org/presentationml/2006/main">
  <p:tag name="GENSWF_ADVANCE_TIME" val="4.602"/>
  <p:tag name="ISPRING_CUSTOM_TIMING_USED" val="1"/>
  <p:tag name="ISPRING_SLIDE_ID" val="{295B122A-8B08-4289-BC04-C955A53CCAB0}"/>
</p:tagLst>
</file>

<file path=ppt/tags/tag3.xml><?xml version="1.0" encoding="utf-8"?>
<p:tagLst xmlns:a="http://schemas.openxmlformats.org/drawingml/2006/main" xmlns:r="http://schemas.openxmlformats.org/officeDocument/2006/relationships" xmlns:p="http://schemas.openxmlformats.org/presentationml/2006/main">
  <p:tag name="GENSWF_ADVANCE_TIME" val="2.598"/>
  <p:tag name="ISPRING_CUSTOM_TIMING_USED" val="1"/>
  <p:tag name="ISPRING_SLIDE_ID" val="{48EBD0AD-1436-4484-8D22-16D88AF2370B}"/>
</p:tagLst>
</file>

<file path=ppt/tags/tag4.xml><?xml version="1.0" encoding="utf-8"?>
<p:tagLst xmlns:a="http://schemas.openxmlformats.org/drawingml/2006/main" xmlns:r="http://schemas.openxmlformats.org/officeDocument/2006/relationships" xmlns:p="http://schemas.openxmlformats.org/presentationml/2006/main">
  <p:tag name="GENSWF_ADVANCE_TIME" val="2.4"/>
  <p:tag name="ISPRING_CUSTOM_TIMING_USED" val="1"/>
  <p:tag name="ISPRING_SLIDE_ID" val="{557B831B-0CCB-4EE3-A482-DE5D7756FE5C}"/>
</p:tagLst>
</file>

<file path=ppt/tags/tag5.xml><?xml version="1.0" encoding="utf-8"?>
<p:tagLst xmlns:a="http://schemas.openxmlformats.org/drawingml/2006/main" xmlns:r="http://schemas.openxmlformats.org/officeDocument/2006/relationships" xmlns:p="http://schemas.openxmlformats.org/presentationml/2006/main">
  <p:tag name="GENSWF_ADVANCE_TIME" val="2527.613"/>
  <p:tag name="ISPRING_CUSTOM_TIMING_USED" val="1"/>
  <p:tag name="ISPRING_SLIDE_ID" val="{458B06B2-D456-4B40-BC78-F2BECBD21BCB}"/>
</p:tagLst>
</file>

<file path=ppt/tags/tag6.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F1F6B265-4FD5-42A8-8C33-F91BF278EC77}"/>
</p:tagLst>
</file>

<file path=ppt/tags/tag7.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897ABBFB-9E22-4675-AF51-7FC3410AC352}"/>
</p:tagLst>
</file>

<file path=ppt/tags/tag8.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E906E85F-4D39-450A-9ED2-D8B3AAB5D2BC}"/>
</p:tagLst>
</file>

<file path=ppt/tags/tag9.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952B194D-E596-47ED-9CBC-4BF2A0D18C99}"/>
</p:tagLst>
</file>

<file path=ppt/theme/theme1.xml><?xml version="1.0" encoding="utf-8"?>
<a:theme xmlns:a="http://schemas.openxmlformats.org/drawingml/2006/main" name="Opencourses AUTh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Opencourses AUTh Template_0</Template>
  <TotalTime>725</TotalTime>
  <Words>6374</Words>
  <Application>Microsoft Office PowerPoint</Application>
  <PresentationFormat>Widescreen</PresentationFormat>
  <Paragraphs>759</Paragraphs>
  <Slides>145</Slides>
  <Notes>77</Notes>
  <HiddenSlides>0</HiddenSlides>
  <MMClips>3</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145</vt:i4>
      </vt:variant>
    </vt:vector>
  </HeadingPairs>
  <TitlesOfParts>
    <vt:vector size="160" baseType="lpstr">
      <vt:lpstr>Arial Unicode MS</vt:lpstr>
      <vt:lpstr>55 Helvetica Roman</vt:lpstr>
      <vt:lpstr>75 Helvetica Bold</vt:lpstr>
      <vt:lpstr>Arial</vt:lpstr>
      <vt:lpstr>Arial Black</vt:lpstr>
      <vt:lpstr>Calibri</vt:lpstr>
      <vt:lpstr>Century Gothic</vt:lpstr>
      <vt:lpstr>Courier New</vt:lpstr>
      <vt:lpstr>MT Symbol</vt:lpstr>
      <vt:lpstr>Times New Roman</vt:lpstr>
      <vt:lpstr>Verdana</vt:lpstr>
      <vt:lpstr>Wingdings</vt:lpstr>
      <vt:lpstr>Wingdings 2</vt:lpstr>
      <vt:lpstr>Opencourses AUTh Template</vt:lpstr>
      <vt:lpstr>Equation</vt:lpstr>
      <vt:lpstr>ΕΙΣΑΓΩΓΗ ΣΤΗ ΓΕΩΦΥΣΙΚΗ</vt:lpstr>
      <vt:lpstr>Άδειες Χρήσης</vt:lpstr>
      <vt:lpstr>Χρηματοδότηση</vt:lpstr>
      <vt:lpstr>Ενημέρωση</vt:lpstr>
      <vt:lpstr>Γεωφυσική</vt:lpstr>
      <vt:lpstr>ΑΝΤΙΚΕΙΜΕΝΟ ΓΕΩΦΥΣΙΚΗΣ</vt:lpstr>
      <vt:lpstr>ΑΝΤΙΚΕΙΜΕΝΟ ΓΕΩΦΥΣΙΚΗΣ</vt:lpstr>
      <vt:lpstr>ΑΝΤΙΚΕΙΜΕΝΟ ΓΕΩΦΥΣΙΚΗΣ</vt:lpstr>
      <vt:lpstr>ΑΝΤΙΚΕΙΜΕΝΟ ΓΕΩΦΥΣΙΚΗΣ</vt:lpstr>
      <vt:lpstr>ΑΝΤΙΚΕΙΜΕΝΟ ΓΕΩΦΥΣΙΚΗΣ</vt:lpstr>
      <vt:lpstr>ΑΝΤΙΚΕΙΜΕΝΟ ΓΕΩΦΥΣΙΚΗΣ</vt:lpstr>
      <vt:lpstr>ΑΝΤΙΚΕΙΜΕΝΟ ΓΕΩΦΥΣΙΚΗΣ</vt:lpstr>
      <vt:lpstr>ΑΝΤΙΚΕΙΜΕΝΟ ΓΕΩΦΥΣΙΚΗΣ</vt:lpstr>
      <vt:lpstr>ΑΝΤΙΚΕΙΜΕΝΟ ΓΕΩΦΥΣΙΚΗΣ</vt:lpstr>
      <vt:lpstr>ΑΝΤΙΚΕΙΜΕΝΟ ΓΕΩΦΥΣΙΚΗΣ</vt:lpstr>
      <vt:lpstr>ΑΝΤΙΚΕΙΜΕΝΟ ΓΕΩΦΥΣΙΚΗΣ</vt:lpstr>
      <vt:lpstr>ΑΝΤΙΚΕΙΜΕΝΟ ΓΕΩΦΥΣΙΚΗΣ</vt:lpstr>
      <vt:lpstr>ΣΗΜΑΣΙΑ ΤΗΣ ΓΕΩΦΥΣΙΚΗΣ</vt:lpstr>
      <vt:lpstr>ΣΗΜΑΣΙΑ ΤΗΣ ΓΕΩΦΥΣΙΚΗΣ</vt:lpstr>
      <vt:lpstr>ΣΗΜΑΣΙΑ ΤΗΣ ΓΕΩΦΥΣΙΚΗΣ</vt:lpstr>
      <vt:lpstr>ΙΣΤΟΡΙΑ ΓΕΩΦΥΣΙΚΗΣ</vt:lpstr>
      <vt:lpstr>ΙΣΤΟΡΙΑ ΓΕΩΦΥΣΙΚΗΣ</vt:lpstr>
      <vt:lpstr>ΙΣΤΟΡΙΑ ΓΕΩΦΥΣΙΚΗΣ</vt:lpstr>
      <vt:lpstr>ΙΣΤΟΡΙΑ ΓΕΩΦΥΣΙΚΗΣ</vt:lpstr>
      <vt:lpstr>ΙΣΤΟΡΙΑ ΓΕΩΦΥΣΙΚΗΣ</vt:lpstr>
      <vt:lpstr>Η ΓΗ ΚΑΙ ΤΟ ΗΛΙΑΚΟ ΜΑΣ ΣΥΣΤΗΜΑ</vt:lpstr>
      <vt:lpstr>Η ΓΗ ΚΑΙ ΤΟ ΗΛΙΑΚΟ ΜΑΣ ΣΥΣΤΗΜΑ</vt:lpstr>
      <vt:lpstr>Η ΓΗ ΚΑΙ ΤΟ ΗΛΙΑΚΟ ΜΑΣ ΣΥΣΤΗΜΑ</vt:lpstr>
      <vt:lpstr>PowerPoint Presentation</vt:lpstr>
      <vt:lpstr>PowerPoint Presentation</vt:lpstr>
      <vt:lpstr>Η ΓΗ ΚΑΙ ΤΟ ΗΛΙΑΚΟ ΜΑΣ ΣΥΣΤΗΜΑ</vt:lpstr>
      <vt:lpstr>Η ΓΗ ΚΑΙ ΤΟ ΗΛΙΑΚΟ ΜΑΣ ΣΥΣΤΗΜΑ</vt:lpstr>
      <vt:lpstr>PowerPoint Presentation</vt:lpstr>
      <vt:lpstr>ΓΗΙΝΟΙ ή ΓΕΩΔΕΙΣ ΠΛΑΝΗΤΕΣ</vt:lpstr>
      <vt:lpstr>ΓΗΙΝΟΙ ή ΓΕΩΔΕΙΣ ΠΛΑΝΗΤΕΣ</vt:lpstr>
      <vt:lpstr>ΓΗΙΝΟΙ ή ΓΕΩΔΕΙΣ ΠΛΑΝΗΤΕΣ</vt:lpstr>
      <vt:lpstr>ΓΗΙΝΟΙ ή ΓΕΩΔΕΙΣ ΠΛΑΝΗΤΕΣ</vt:lpstr>
      <vt:lpstr>ΓΗΙΝΟΙ ή ΓΕΩΔΕΙΣ ΠΛΑΝΗΤΕΣ</vt:lpstr>
      <vt:lpstr>ΓΗΙΝΟΙ ή ΓΕΩΔΕΙΣ ΠΛΑΝΗΤΕΣ</vt:lpstr>
      <vt:lpstr>PowerPoint Presentation</vt:lpstr>
      <vt:lpstr>PowerPoint Presentation</vt:lpstr>
      <vt:lpstr>ΓΗΙΝΟΙ ή ΓΕΩΔΕΙΣ ΠΛΑΝΗΤΕΣ</vt:lpstr>
      <vt:lpstr>ΓΗΙΝΟΙ ή ΓΕΩΔΕΙΣ ΠΛΑΝΗΤΕΣ</vt:lpstr>
      <vt:lpstr>ΓΗΙΝΟΙ ή ΓΕΩΔΕΙΣ ΠΛΑΝΗΤΕΣ</vt:lpstr>
      <vt:lpstr>ΓΗΙΝΟΙ ή ΓΕΩΔΕΙΣ ΠΛΑΝΗΤΕΣ</vt:lpstr>
      <vt:lpstr>ΓΗΙΝΟΙ ή ΓΕΩΔΕΙΣ ΠΛΑΝΗΤΕΣ</vt:lpstr>
      <vt:lpstr>ΓΗΙΝΟΙ ή ΓΕΩΔΕΙΣ ΠΛΑΝΗΤΕΣ</vt:lpstr>
      <vt:lpstr>ΓΗΙΝΟΙ ή ΓΕΩΔΕΙΣ ΠΛΑΝΗΤΕΣ</vt:lpstr>
      <vt:lpstr>ΓΗΙΝΟΙ ή ΓΕΩΔΕΙΣ ΠΛΑΝΗΤΕΣ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ΑΣΤΕΡΟΕΙΔΕΙΣ</vt:lpstr>
      <vt:lpstr>ΑΣΤΕΡΟΕΙΔΕΙΣ</vt:lpstr>
      <vt:lpstr>ΑΣΤΕΡΟΕΙΔΕΙΣ</vt:lpstr>
      <vt:lpstr>ΑΣΤΕΡΟΕΙΔΕΙΣ</vt:lpstr>
      <vt:lpstr>ΜΕΤΕΩΡΙΤΕΣ</vt:lpstr>
      <vt:lpstr>ΜΕΤΕΩΡΙΤΕΣ</vt:lpstr>
      <vt:lpstr>ΜΕΤΕΩΡΙΤΕΣ</vt:lpstr>
      <vt:lpstr>ΜΕΤΕΩΡΙΤΕΣ</vt:lpstr>
      <vt:lpstr>ΜΕΤΕΩΡΙΤΕΣ</vt:lpstr>
      <vt:lpstr>ΜΕΤΕΩΡΙΤΕΣ</vt:lpstr>
      <vt:lpstr>ΜΕΤΕΩΡΙΤΕΣ</vt:lpstr>
      <vt:lpstr>ΜΕΤΕΩΡΙΤΕΣ</vt:lpstr>
      <vt:lpstr>ΜΕΤΕΩΡΙΤΕΣ</vt:lpstr>
      <vt:lpstr>ΜΕΤΕΩΡΙΤΕΣ</vt:lpstr>
      <vt:lpstr>ΜΕΤΕΩΡΙΤΕΣ</vt:lpstr>
      <vt:lpstr>ΜΕΤΕΩΡΙΤΕΣ</vt:lpstr>
      <vt:lpstr>ΜΕΤΕΩΡΙΤΕΣ</vt:lpstr>
      <vt:lpstr>ΜΕΤΕΩΡΙΤΕΣ</vt:lpstr>
      <vt:lpstr>ΜΕΤΕΩΡΙΤΕΣ</vt:lpstr>
      <vt:lpstr>Ηλικία της Γης</vt:lpstr>
      <vt:lpstr>Ηλικία της Γης</vt:lpstr>
      <vt:lpstr>Ηλικία της Γης</vt:lpstr>
      <vt:lpstr>Ηλικία της Γης</vt:lpstr>
      <vt:lpstr>ΜΕΤΕΩΡΙΤΕΣ</vt:lpstr>
      <vt:lpstr>ΜΕΤΕΩΡΙΤΕΣ</vt:lpstr>
      <vt:lpstr>ΜΕΤΕΩΡΙΤΕΣ</vt:lpstr>
      <vt:lpstr>ΜΕΤΕΩΡΙΤΕΣ</vt:lpstr>
      <vt:lpstr>ΜΕΤΕΩΡΙΤΕΣ</vt:lpstr>
      <vt:lpstr>ΜΕΤΕΩΡΙΤΕΣ</vt:lpstr>
      <vt:lpstr>ΜΕΤΕΩΡΙΤΕΣ</vt:lpstr>
      <vt:lpstr>ΚΟΜΗΤΕΣ</vt:lpstr>
      <vt:lpstr>ΚΟΜΗΤΕΣ</vt:lpstr>
      <vt:lpstr>ΓΕΝΕΣΗ ΤΟΥ ΣΥΜΠΑΝΤΟΣ</vt:lpstr>
      <vt:lpstr>ΓΕΝΕΣΗ ΤΟΥ ΣΥΜΠΑΝΤΟΣ</vt:lpstr>
      <vt:lpstr>ΓΕΝΕΣΗ ΤΟΥ ΣΥΜΠΑΝΤΟΣ</vt:lpstr>
      <vt:lpstr>ΓΕΝΕΣΗ ΤΟΥ ΣΥΜΠΑΝΤΟΣ</vt:lpstr>
      <vt:lpstr>ΓΕΝΕΣΗ ΤΟΥ ΣΥΜΠΑΝΤΟΣ</vt:lpstr>
      <vt:lpstr>ΓΕΝΕΣΗ ΤΟΥ ΣΥΜΠΑΝΤΟΣ</vt:lpstr>
      <vt:lpstr>ΓΕΝΕΣΗ ΤΟΥ ΣΥΜΠΑΝΤΟΣ</vt:lpstr>
      <vt:lpstr>ΓΕΝΕΣΗ ΤΟΥ ΣΥΜΠΑΝΤΟΣ</vt:lpstr>
      <vt:lpstr>ΓΕΝΕΣΗ ΤΟΥ ΣΥΜΠΑΝΤΟΣ</vt:lpstr>
      <vt:lpstr>ΣΤΑΔΙΑ ΔΗΜΙΟΥΡΓΙΑΣ ΠΛΑΝΗΤΩΝ</vt:lpstr>
      <vt:lpstr>ΜΗΧΑΝΙΣΜΟΣ ΔΗΜΙΟΥΡΓΙΑΣ ΠΛΑΝΗΤΩΝ</vt:lpstr>
      <vt:lpstr>ΜΗΧΑΝΙΣΜΟΣ ΔΗΜΙΟΥΡΓΙΑΣ ΠΛΑΝΗΤΩΝ</vt:lpstr>
      <vt:lpstr>PowerPoint Presentation</vt:lpstr>
      <vt:lpstr>ΜΗΧΑΝΙΣΜΟΣ ΔΗΜΙΟΥΡΓΙΑΣ ΠΛΑΝΗΤΩΝ</vt:lpstr>
      <vt:lpstr>ΓΕΝΕΣΗ &amp; ΕΞΕΛΙΞΗ ΤΟΥ ΕΣΩΤΕΡΙΚΟΥ ΤΗΣ ΓΗΣ</vt:lpstr>
      <vt:lpstr>ΓΕΝΕΣΗ &amp; ΕΞΕΛΙΞΗ ΤΟΥ ΕΣΩΤΕΡΙΚΟΥ ΤΗΣ ΓΗΣ</vt:lpstr>
      <vt:lpstr>ΓΕΝΕΣΗ &amp; ΕΞΕΛΙΞΗ ΤΟΥ ΕΣΩΤΕΡΙΚΟΥ ΤΗΣ ΓΗΣ</vt:lpstr>
      <vt:lpstr>ΓΕΝΕΣΗ &amp; ΕΞΕΛΙΞΗ ΤΟΥ ΕΣΩΤΕΡΙΚΟΥ ΤΗΣ ΓΗΣ</vt:lpstr>
      <vt:lpstr>ΓΕΝΕΣΗ &amp; ΕΞΕΛΙΞΗ ΤΟΥ ΕΣΩΤΕΡΙΚΟΥ ΤΗΣ ΓΗΣ</vt:lpstr>
      <vt:lpstr>ΓΕΝΕΣΗ &amp; ΕΞΕΛΙΞΗ ΤΟΥ ΕΣΩΤΕΡΙΚΟΥ ΤΗΣ ΓΗΣ</vt:lpstr>
      <vt:lpstr>ΣΥΣΤΑΣΗ ΤΟΥ ΕΣΩΤΕΡΙΚΟΥ ΤΗΣ ΓΗΣ</vt:lpstr>
      <vt:lpstr>ΣΥΣΤΑΣΗ ΤΟΥ ΕΣΩΤΕΡΙΚΟΥ ΤΗΣ ΓΗΣ</vt:lpstr>
      <vt:lpstr>ΣΥΣΤΑΣΗ ΤΟΥ ΕΣΩΤΕΡΙΚΟΥ ΤΗΣ ΓΗΣ</vt:lpstr>
      <vt:lpstr>Σημείωμα Αναφοράς</vt:lpstr>
      <vt:lpstr>Σημείωμα Αδειοδότησης</vt:lpstr>
      <vt:lpstr>Τέλος Ενότητας</vt:lpstr>
      <vt:lpstr>Διατήρηση Σημειωμάτων</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ΕΙΣΑΓΩΓΗ ΣΤΗ ΓΕΩΦΥΣΙΚΗ</dc:title>
  <dc:creator>CHRISA VENTOUZI</dc:creator>
  <cp:lastModifiedBy>CHRISA VENTOUZI</cp:lastModifiedBy>
  <cp:revision>48</cp:revision>
  <dcterms:created xsi:type="dcterms:W3CDTF">2015-11-30T10:16:09Z</dcterms:created>
  <dcterms:modified xsi:type="dcterms:W3CDTF">2016-02-17T15:38:39Z</dcterms:modified>
</cp:coreProperties>
</file>