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4" r:id="rId2"/>
    <p:sldId id="265" r:id="rId3"/>
    <p:sldId id="266" r:id="rId4"/>
    <p:sldId id="267" r:id="rId5"/>
    <p:sldId id="257" r:id="rId6"/>
    <p:sldId id="258" r:id="rId7"/>
    <p:sldId id="259" r:id="rId8"/>
    <p:sldId id="260" r:id="rId9"/>
    <p:sldId id="261" r:id="rId10"/>
    <p:sldId id="262" r:id="rId11"/>
    <p:sldId id="263"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BB21-F5CD-42FC-8FA3-6C058FCC0177}" type="datetimeFigureOut">
              <a:rPr lang="en-US" smtClean="0"/>
              <a:t>17-Feb-16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3C98F-996B-4336-8B50-A274A251F35B}" type="slidenum">
              <a:rPr lang="en-US" smtClean="0"/>
              <a:t>‹#›</a:t>
            </a:fld>
            <a:endParaRPr lang="en-US"/>
          </a:p>
        </p:txBody>
      </p:sp>
    </p:spTree>
    <p:extLst>
      <p:ext uri="{BB962C8B-B14F-4D97-AF65-F5344CB8AC3E}">
        <p14:creationId xmlns:p14="http://schemas.microsoft.com/office/powerpoint/2010/main" val="179568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60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F7863-645E-4CC6-8474-56C8216B595F}" type="slidenum">
              <a:rPr lang="el-GR">
                <a:solidFill>
                  <a:prstClr val="black"/>
                </a:solidFill>
              </a:rPr>
              <a:pPr fontAlgn="base">
                <a:spcBef>
                  <a:spcPct val="0"/>
                </a:spcBef>
                <a:spcAft>
                  <a:spcPct val="0"/>
                </a:spcAft>
              </a:pPr>
              <a:t>1</a:t>
            </a:fld>
            <a:endParaRPr lang="el-GR">
              <a:solidFill>
                <a:prstClr val="black"/>
              </a:solidFill>
            </a:endParaRPr>
          </a:p>
        </p:txBody>
      </p:sp>
    </p:spTree>
    <p:extLst>
      <p:ext uri="{BB962C8B-B14F-4D97-AF65-F5344CB8AC3E}">
        <p14:creationId xmlns:p14="http://schemas.microsoft.com/office/powerpoint/2010/main" val="350841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71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47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317ED-40BD-412C-93AF-82E8B1BBA3E4}" type="slidenum">
              <a:rPr lang="el-GR">
                <a:solidFill>
                  <a:prstClr val="black"/>
                </a:solidFill>
              </a:rPr>
              <a:pPr fontAlgn="base">
                <a:spcBef>
                  <a:spcPct val="0"/>
                </a:spcBef>
                <a:spcAft>
                  <a:spcPct val="0"/>
                </a:spcAft>
              </a:pPr>
              <a:t>2</a:t>
            </a:fld>
            <a:endParaRPr lang="el-GR">
              <a:solidFill>
                <a:prstClr val="black"/>
              </a:solidFill>
            </a:endParaRPr>
          </a:p>
        </p:txBody>
      </p:sp>
    </p:spTree>
    <p:extLst>
      <p:ext uri="{BB962C8B-B14F-4D97-AF65-F5344CB8AC3E}">
        <p14:creationId xmlns:p14="http://schemas.microsoft.com/office/powerpoint/2010/main" val="43774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4813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B794C6-4D55-4568-9BFA-00C68AC37007}" type="slidenum">
              <a:rPr lang="el-GR">
                <a:solidFill>
                  <a:prstClr val="black"/>
                </a:solidFill>
              </a:rPr>
              <a:pPr fontAlgn="base">
                <a:spcBef>
                  <a:spcPct val="0"/>
                </a:spcBef>
                <a:spcAft>
                  <a:spcPct val="0"/>
                </a:spcAft>
              </a:pPr>
              <a:t>3</a:t>
            </a:fld>
            <a:endParaRPr lang="el-GR">
              <a:solidFill>
                <a:prstClr val="black"/>
              </a:solidFill>
            </a:endParaRPr>
          </a:p>
        </p:txBody>
      </p:sp>
    </p:spTree>
    <p:extLst>
      <p:ext uri="{BB962C8B-B14F-4D97-AF65-F5344CB8AC3E}">
        <p14:creationId xmlns:p14="http://schemas.microsoft.com/office/powerpoint/2010/main" val="133993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0FE152E-94E2-4987-8DBE-C83F77B1FC83}" type="slidenum">
              <a:rPr lang="el-GR">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92241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30317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00518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CA5-D54C-4F21-9F79-8D022D4ED562}" type="slidenum">
              <a:rPr lang="el-GR"/>
              <a:pPr fontAlgn="base">
                <a:spcBef>
                  <a:spcPct val="0"/>
                </a:spcBef>
                <a:spcAft>
                  <a:spcPct val="0"/>
                </a:spcAft>
              </a:pPr>
              <a:t>24</a:t>
            </a:fld>
            <a:endParaRPr lang="el-GR"/>
          </a:p>
        </p:txBody>
      </p:sp>
    </p:spTree>
    <p:extLst>
      <p:ext uri="{BB962C8B-B14F-4D97-AF65-F5344CB8AC3E}">
        <p14:creationId xmlns:p14="http://schemas.microsoft.com/office/powerpoint/2010/main" val="6787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603735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pic>
        <p:nvPicPr>
          <p:cNvPr id="4" name="Picture 2" descr="W:\Opencourses\Brochures\auth_logo_color.jpg"/>
          <p:cNvPicPr>
            <a:picLocks noChangeAspect="1" noChangeArrowheads="1"/>
          </p:cNvPicPr>
          <p:nvPr/>
        </p:nvPicPr>
        <p:blipFill>
          <a:blip r:embed="rId2" cstate="print"/>
          <a:srcRect/>
          <a:stretch>
            <a:fillRect/>
          </a:stretch>
        </p:blipFill>
        <p:spPr bwMode="auto">
          <a:xfrm>
            <a:off x="143934" y="207963"/>
            <a:ext cx="1039284" cy="781050"/>
          </a:xfrm>
          <a:prstGeom prst="rect">
            <a:avLst/>
          </a:prstGeom>
          <a:noFill/>
          <a:ln w="9525">
            <a:noFill/>
            <a:miter lim="800000"/>
            <a:headEnd/>
            <a:tailEnd/>
          </a:ln>
        </p:spPr>
      </p:pic>
      <p:cxnSp>
        <p:nvCxnSpPr>
          <p:cNvPr id="5" name="Straight Connector 10"/>
          <p:cNvCxnSpPr/>
          <p:nvPr/>
        </p:nvCxnSpPr>
        <p:spPr>
          <a:xfrm>
            <a:off x="0" y="1266825"/>
            <a:ext cx="12192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
        <p:nvSpPr>
          <p:cNvPr id="2" name="Τίτλος 1"/>
          <p:cNvSpPr>
            <a:spLocks noGrp="1"/>
          </p:cNvSpPr>
          <p:nvPr>
            <p:ph type="ctrTitle"/>
          </p:nvPr>
        </p:nvSpPr>
        <p:spPr>
          <a:xfrm>
            <a:off x="914400" y="1844826"/>
            <a:ext cx="103632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911424" y="3501008"/>
            <a:ext cx="1036915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7" name="Picture 2" descr="W:\Opencourses\Brochures\Opencources GUnet.jpg"/>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10270067" y="138113"/>
            <a:ext cx="1875367" cy="1020762"/>
          </a:xfrm>
          <a:prstGeom prst="rect">
            <a:avLst/>
          </a:prstGeom>
          <a:noFill/>
          <a:ln w="9525">
            <a:noFill/>
            <a:miter lim="800000"/>
            <a:headEnd/>
            <a:tailEnd/>
          </a:ln>
        </p:spPr>
      </p:pic>
      <p:sp>
        <p:nvSpPr>
          <p:cNvPr id="8" name="7 - Ορθογώνιο"/>
          <p:cNvSpPr/>
          <p:nvPr/>
        </p:nvSpPr>
        <p:spPr>
          <a:xfrm>
            <a:off x="7728181" y="188640"/>
            <a:ext cx="2471936" cy="923330"/>
          </a:xfrm>
          <a:prstGeom prst="rect">
            <a:avLst/>
          </a:prstGeom>
        </p:spPr>
        <p:txBody>
          <a:bodyPr wrap="square">
            <a:spAutoFit/>
          </a:bodyPr>
          <a:lstStyle/>
          <a:p>
            <a:pPr algn="r"/>
            <a:r>
              <a:rPr lang="el-GR" b="1" dirty="0">
                <a:solidFill>
                  <a:prstClr val="black"/>
                </a:solidFill>
                <a:latin typeface="Century Gothic" pitchFamily="34" charset="0"/>
              </a:rPr>
              <a:t>ΑΝΟΙΧΤΑ</a:t>
            </a:r>
          </a:p>
          <a:p>
            <a:pPr algn="r"/>
            <a:r>
              <a:rPr lang="el-GR" b="1" dirty="0">
                <a:solidFill>
                  <a:prstClr val="black"/>
                </a:solidFill>
                <a:latin typeface="Century Gothic" pitchFamily="34" charset="0"/>
              </a:rPr>
              <a:t>ΑΚΑΔΗΜΑΙΚΑ</a:t>
            </a:r>
          </a:p>
          <a:p>
            <a:pPr algn="r"/>
            <a:r>
              <a:rPr lang="el-GR" b="1" dirty="0">
                <a:solidFill>
                  <a:prstClr val="black"/>
                </a:solidFill>
                <a:latin typeface="Century Gothic" pitchFamily="34" charset="0"/>
              </a:rPr>
              <a:t>ΜΑΘΗΜΑΤΑ</a:t>
            </a:r>
          </a:p>
        </p:txBody>
      </p:sp>
    </p:spTree>
    <p:extLst>
      <p:ext uri="{BB962C8B-B14F-4D97-AF65-F5344CB8AC3E}">
        <p14:creationId xmlns:p14="http://schemas.microsoft.com/office/powerpoint/2010/main" val="22662326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Εικόνα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1440000"/>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5013176"/>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8656364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Κατακόρυφο κεί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Θέση τίτλου 1"/>
          <p:cNvSpPr txBox="1">
            <a:spLocks/>
          </p:cNvSpPr>
          <p:nvPr/>
        </p:nvSpPr>
        <p:spPr>
          <a:xfrm>
            <a:off x="609600" y="25400"/>
            <a:ext cx="109728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a:defRPr/>
            </a:pPr>
            <a:r>
              <a:rPr lang="el-GR" dirty="0" smtClean="0">
                <a:solidFill>
                  <a:prstClr val="black"/>
                </a:solidFill>
              </a:rPr>
              <a:t>Στυλ κύριου τίτλου</a:t>
            </a:r>
            <a:endParaRPr lang="el-GR" dirty="0">
              <a:solidFill>
                <a:prstClr val="black"/>
              </a:solidFill>
            </a:endParaRPr>
          </a:p>
        </p:txBody>
      </p:sp>
      <p:cxnSp>
        <p:nvCxnSpPr>
          <p:cNvPr id="6" name="Straight Connector 1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623392" y="1440000"/>
            <a:ext cx="10972800" cy="4761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117353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7"/>
          <p:cNvCxnSpPr/>
          <p:nvPr/>
        </p:nvCxnSpPr>
        <p:spPr>
          <a:xfrm flipV="1">
            <a:off x="662517"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flipV="1">
            <a:off x="10502900"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ατακόρυφου κειμένου 2"/>
          <p:cNvSpPr>
            <a:spLocks noGrp="1"/>
          </p:cNvSpPr>
          <p:nvPr>
            <p:ph type="body" orient="vert" idx="1"/>
          </p:nvPr>
        </p:nvSpPr>
        <p:spPr>
          <a:xfrm>
            <a:off x="815413" y="274639"/>
            <a:ext cx="960106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 name="Κατακόρυφος τίτλος 1"/>
          <p:cNvSpPr>
            <a:spLocks noGrp="1"/>
          </p:cNvSpPr>
          <p:nvPr>
            <p:ph type="title" orient="vert"/>
          </p:nvPr>
        </p:nvSpPr>
        <p:spPr>
          <a:xfrm>
            <a:off x="10584000" y="274639"/>
            <a:ext cx="15264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156634" y="6356351"/>
            <a:ext cx="385233" cy="365125"/>
          </a:xfrm>
        </p:spPr>
        <p:txBody>
          <a:bodyPr vert="vert"/>
          <a:lstStyle>
            <a:lvl1pPr algn="l">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grpSp>
        <p:nvGrpSpPr>
          <p:cNvPr id="13" name="Group 12"/>
          <p:cNvGrpSpPr/>
          <p:nvPr/>
        </p:nvGrpSpPr>
        <p:grpSpPr>
          <a:xfrm rot="5400000">
            <a:off x="134831" y="-162311"/>
            <a:ext cx="720080" cy="1044701"/>
            <a:chOff x="11113" y="6074474"/>
            <a:chExt cx="720080" cy="783526"/>
          </a:xfrm>
        </p:grpSpPr>
        <p:pic>
          <p:nvPicPr>
            <p:cNvPr id="10" name="Picture 2" descr="W:\logos\AUTH logo\auth_logo_b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08552" y="6074474"/>
              <a:ext cx="468052"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13" y="6543366"/>
              <a:ext cx="720080"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grpSp>
      <p:sp>
        <p:nvSpPr>
          <p:cNvPr id="12" name="TextBox 11"/>
          <p:cNvSpPr txBox="1"/>
          <p:nvPr/>
        </p:nvSpPr>
        <p:spPr>
          <a:xfrm rot="5400000">
            <a:off x="-1095695" y="3062947"/>
            <a:ext cx="2880320" cy="732107"/>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389239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cxnSp>
        <p:nvCxnSpPr>
          <p:cNvPr id="3"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Straight Connector 16"/>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5"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5"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5789207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Straight Connector 4"/>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5"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7" name="TextBox 6"/>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4607905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fld id="{728778E2-04E4-467D-9333-3F987EE3EF1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8902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59D345-C333-482B-8852-B59197A309BD}" type="datetimeFigureOut">
              <a:rPr lang="en-US">
                <a:solidFill>
                  <a:prstClr val="black"/>
                </a:solidFill>
              </a:rPr>
              <a:pPr/>
              <a:t>17-Feb-16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28778E2-04E4-467D-9333-3F987EE3EF1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41434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a:xfrm>
            <a:off x="609600" y="6356351"/>
            <a:ext cx="2844800" cy="365125"/>
          </a:xfrm>
          <a:prstGeom prst="rect">
            <a:avLst/>
          </a:prstGeom>
        </p:spPr>
        <p:txBody>
          <a:bodyPr/>
          <a:lstStyle>
            <a:lvl1pPr>
              <a:defRPr/>
            </a:lvl1pPr>
          </a:lstStyle>
          <a:p>
            <a:pPr>
              <a:defRPr/>
            </a:pPr>
            <a:fld id="{D9D0BDF9-B5FE-4028-9EA3-E8FE87BB4802}" type="datetimeFigureOut">
              <a:rPr lang="el-GR">
                <a:solidFill>
                  <a:prstClr val="black"/>
                </a:solidFill>
              </a:rPr>
              <a:pPr>
                <a:defRPr/>
              </a:pPr>
              <a:t>17/2/2016</a:t>
            </a:fld>
            <a:endParaRPr lang="el-GR">
              <a:solidFill>
                <a:prstClr val="black"/>
              </a:solidFill>
            </a:endParaRPr>
          </a:p>
        </p:txBody>
      </p:sp>
      <p:sp>
        <p:nvSpPr>
          <p:cNvPr id="5" name="4 - Θέση υποσέλιδου"/>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l-GR">
              <a:solidFill>
                <a:prstClr val="black"/>
              </a:solidFill>
            </a:endParaRPr>
          </a:p>
        </p:txBody>
      </p:sp>
      <p:sp>
        <p:nvSpPr>
          <p:cNvPr id="6" name="5 - Θέση αριθμού διαφάνειας"/>
          <p:cNvSpPr>
            <a:spLocks noGrp="1"/>
          </p:cNvSpPr>
          <p:nvPr>
            <p:ph type="sldNum" sz="quarter" idx="12"/>
          </p:nvPr>
        </p:nvSpPr>
        <p:spPr/>
        <p:txBody>
          <a:bodyPr/>
          <a:lstStyle>
            <a:lvl1pPr>
              <a:defRPr/>
            </a:lvl1pPr>
          </a:lstStyle>
          <a:p>
            <a:fld id="{A0B8B46F-67E7-46F6-BB35-DAA08CF8DC93}" type="slidenum">
              <a:rPr lang="el-GR" altLang="en-US">
                <a:solidFill>
                  <a:prstClr val="black"/>
                </a:solidFill>
              </a:rPr>
              <a:pPr/>
              <a:t>‹#›</a:t>
            </a:fld>
            <a:endParaRPr lang="el-GR" altLang="en-US">
              <a:solidFill>
                <a:prstClr val="black"/>
              </a:solidFill>
            </a:endParaRPr>
          </a:p>
        </p:txBody>
      </p:sp>
    </p:spTree>
    <p:extLst>
      <p:ext uri="{BB962C8B-B14F-4D97-AF65-F5344CB8AC3E}">
        <p14:creationId xmlns:p14="http://schemas.microsoft.com/office/powerpoint/2010/main" val="22001068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986" y="1143000"/>
            <a:ext cx="11074015" cy="4266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US">
                <a:solidFill>
                  <a:prstClr val="black"/>
                </a:solidFill>
              </a:rPr>
              <a:t>Explorers</a:t>
            </a:r>
            <a:r>
              <a:rPr lang="en-US">
                <a:solidFill>
                  <a:prstClr val="black"/>
                </a:solidFill>
                <a:latin typeface="55 Helvetica Roman" pitchFamily="1" charset="0"/>
              </a:rPr>
              <a:t>’</a:t>
            </a:r>
            <a:r>
              <a:rPr lang="en-US">
                <a:solidFill>
                  <a:prstClr val="black"/>
                </a:solidFill>
              </a:rPr>
              <a:t> Guide to the Solar System</a:t>
            </a:r>
          </a:p>
        </p:txBody>
      </p:sp>
      <p:sp>
        <p:nvSpPr>
          <p:cNvPr id="4" name="Rectangle 6"/>
          <p:cNvSpPr>
            <a:spLocks noGrp="1" noChangeArrowheads="1"/>
          </p:cNvSpPr>
          <p:nvPr>
            <p:ph type="sldNum" sz="quarter" idx="11"/>
          </p:nvPr>
        </p:nvSpPr>
        <p:spPr/>
        <p:txBody>
          <a:bodyPr/>
          <a:lstStyle>
            <a:lvl1pPr>
              <a:defRPr/>
            </a:lvl1pPr>
          </a:lstStyle>
          <a:p>
            <a:fld id="{52B91FCF-D096-499F-B9E5-134A6A29973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451913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8"/>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Picture 3" descr="\\ccf2\dfs\winHome\home\apmoneda\My Documents\opencourses\Brochures\Saint APT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634" y="206375"/>
            <a:ext cx="1043517" cy="782638"/>
          </a:xfrm>
          <a:prstGeom prst="rect">
            <a:avLst/>
          </a:prstGeom>
          <a:noFill/>
          <a:ln w="9525">
            <a:noFill/>
            <a:miter lim="800000"/>
            <a:headEnd/>
            <a:tailEnd/>
          </a:ln>
        </p:spPr>
      </p:pic>
      <p:sp>
        <p:nvSpPr>
          <p:cNvPr id="2" name="Τίτλος 1"/>
          <p:cNvSpPr>
            <a:spLocks noGrp="1"/>
          </p:cNvSpPr>
          <p:nvPr>
            <p:ph type="title"/>
          </p:nvPr>
        </p:nvSpPr>
        <p:spPr>
          <a:xfrm>
            <a:off x="963084" y="3849068"/>
            <a:ext cx="103632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963084" y="234888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3"/>
          <p:cNvSpPr txBox="1"/>
          <p:nvPr/>
        </p:nvSpPr>
        <p:spPr>
          <a:xfrm>
            <a:off x="1301752" y="188913"/>
            <a:ext cx="2874433" cy="857250"/>
          </a:xfrm>
          <a:prstGeom prst="rect">
            <a:avLst/>
          </a:prstGeom>
        </p:spPr>
        <p:txBody>
          <a:bodyPr anchor="ctr"/>
          <a:lstStyle/>
          <a:p>
            <a:pPr>
              <a:defRPr/>
            </a:pPr>
            <a:r>
              <a:rPr lang="el-GR" b="1" dirty="0">
                <a:solidFill>
                  <a:prstClr val="black"/>
                </a:solidFill>
                <a:latin typeface="Century Gothic" pitchFamily="34" charset="0"/>
              </a:rPr>
              <a:t>ΑΡΙΣΤΟΤΕΛΕΙΟ</a:t>
            </a:r>
          </a:p>
          <a:p>
            <a:pPr>
              <a:defRPr/>
            </a:pPr>
            <a:r>
              <a:rPr lang="el-GR" b="1" dirty="0">
                <a:solidFill>
                  <a:prstClr val="black"/>
                </a:solidFill>
                <a:latin typeface="Century Gothic" pitchFamily="34" charset="0"/>
              </a:rPr>
              <a:t>ΠΑΝΕΠΙΣΤΗΜΙΟ</a:t>
            </a:r>
          </a:p>
          <a:p>
            <a:pPr>
              <a:defRPr/>
            </a:pPr>
            <a:r>
              <a:rPr lang="el-GR" b="1" dirty="0">
                <a:solidFill>
                  <a:prstClr val="black"/>
                </a:solidFill>
                <a:latin typeface="Century Gothic" pitchFamily="34" charset="0"/>
              </a:rPr>
              <a:t>ΘΕΣΣΑΛΟΝΙΚΗΣ</a:t>
            </a:r>
          </a:p>
        </p:txBody>
      </p:sp>
    </p:spTree>
    <p:extLst>
      <p:ext uri="{BB962C8B-B14F-4D97-AF65-F5344CB8AC3E}">
        <p14:creationId xmlns:p14="http://schemas.microsoft.com/office/powerpoint/2010/main" val="1086503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Τίτλος και Περιεχόμενο">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26"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8" name="TextBox 7"/>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5183163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Τίτλος και Περιεχόμενο (Αρίθμιση)">
    <p:spTree>
      <p:nvGrpSpPr>
        <p:cNvPr id="1" name=""/>
        <p:cNvGrpSpPr/>
        <p:nvPr/>
      </p:nvGrpSpPr>
      <p:grpSpPr>
        <a:xfrm>
          <a:off x="0" y="0"/>
          <a:ext cx="0" cy="0"/>
          <a:chOff x="0" y="0"/>
          <a:chExt cx="0" cy="0"/>
        </a:xfrm>
      </p:grpSpPr>
      <p:cxnSp>
        <p:nvCxnSpPr>
          <p:cNvPr id="4" name="Straight Connector 9"/>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idx="1"/>
          </p:nvPr>
        </p:nvSpPr>
        <p:spPr>
          <a:xfrm>
            <a:off x="609600" y="1440000"/>
            <a:ext cx="109728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31"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6"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7"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9" name="TextBox 8"/>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928854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a:spLocks noGrp="1"/>
          </p:cNvSpPr>
          <p:nvPr>
            <p:ph sz="half" idx="1"/>
          </p:nvPr>
        </p:nvSpPr>
        <p:spPr>
          <a:xfrm>
            <a:off x="609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6197600" y="1440000"/>
            <a:ext cx="5384800" cy="4761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18"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9750695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cxnSp>
        <p:nvCxnSpPr>
          <p:cNvPr id="7" name="Straight Connector 12"/>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0"/>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κειμένου 2"/>
          <p:cNvSpPr>
            <a:spLocks noGrp="1"/>
          </p:cNvSpPr>
          <p:nvPr>
            <p:ph type="body" idx="1"/>
          </p:nvPr>
        </p:nvSpPr>
        <p:spPr>
          <a:xfrm>
            <a:off x="609600" y="144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609600" y="2104656"/>
            <a:ext cx="5386917"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Θέση κειμένου 4"/>
          <p:cNvSpPr>
            <a:spLocks noGrp="1"/>
          </p:cNvSpPr>
          <p:nvPr>
            <p:ph type="body" sz="quarter" idx="3"/>
          </p:nvPr>
        </p:nvSpPr>
        <p:spPr>
          <a:xfrm>
            <a:off x="6193368" y="144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6193368" y="2104656"/>
            <a:ext cx="5389033" cy="41044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0"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9"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10"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2" name="TextBox 11"/>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09004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Περιεχόμενο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623392"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4847861"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29961934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2">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p:nvPr>
        </p:nvSpPr>
        <p:spPr>
          <a:xfrm>
            <a:off x="7549125" y="1440000"/>
            <a:ext cx="4033275"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4"/>
          </p:nvPr>
        </p:nvSpPr>
        <p:spPr>
          <a:xfrm>
            <a:off x="623392" y="1440000"/>
            <a:ext cx="6815667"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6"/>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9"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1" name="TextBox 10"/>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Τίτλος Μαθήματος</a:t>
            </a:r>
          </a:p>
          <a:p>
            <a:pPr algn="ctr"/>
            <a:r>
              <a:rPr lang="el-GR" sz="1000" dirty="0">
                <a:solidFill>
                  <a:prstClr val="black"/>
                </a:solidFill>
              </a:rPr>
              <a:t>Τμήμα</a:t>
            </a:r>
          </a:p>
        </p:txBody>
      </p:sp>
    </p:spTree>
    <p:extLst>
      <p:ext uri="{BB962C8B-B14F-4D97-AF65-F5344CB8AC3E}">
        <p14:creationId xmlns:p14="http://schemas.microsoft.com/office/powerpoint/2010/main" val="17706775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1">
    <p:spTree>
      <p:nvGrpSpPr>
        <p:cNvPr id="1" name=""/>
        <p:cNvGrpSpPr/>
        <p:nvPr/>
      </p:nvGrpSpPr>
      <p:grpSpPr>
        <a:xfrm>
          <a:off x="0" y="0"/>
          <a:ext cx="0" cy="0"/>
          <a:chOff x="0" y="0"/>
          <a:chExt cx="0" cy="0"/>
        </a:xfrm>
      </p:grpSpPr>
      <p:cxnSp>
        <p:nvCxnSpPr>
          <p:cNvPr id="5" name="Straight Connector 10"/>
          <p:cNvCxnSpPr/>
          <p:nvPr/>
        </p:nvCxnSpPr>
        <p:spPr>
          <a:xfrm>
            <a:off x="0" y="1266825"/>
            <a:ext cx="12192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0" y="6381750"/>
            <a:ext cx="12192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Θέση εικόνας 2"/>
          <p:cNvSpPr>
            <a:spLocks noGrp="1"/>
          </p:cNvSpPr>
          <p:nvPr>
            <p:ph type="pic" idx="1"/>
          </p:nvPr>
        </p:nvSpPr>
        <p:spPr>
          <a:xfrm>
            <a:off x="2389717" y="2780928"/>
            <a:ext cx="73152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Θέση κειμένου 3"/>
          <p:cNvSpPr>
            <a:spLocks noGrp="1"/>
          </p:cNvSpPr>
          <p:nvPr>
            <p:ph type="body" sz="half" idx="2"/>
          </p:nvPr>
        </p:nvSpPr>
        <p:spPr>
          <a:xfrm>
            <a:off x="2389717" y="1440000"/>
            <a:ext cx="73152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Θέση τίτλου 1"/>
          <p:cNvSpPr>
            <a:spLocks noGrp="1"/>
          </p:cNvSpPr>
          <p:nvPr>
            <p:ph type="title"/>
          </p:nvPr>
        </p:nvSpPr>
        <p:spPr>
          <a:xfrm>
            <a:off x="609600" y="26082"/>
            <a:ext cx="109728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7" name="Θέση αριθμού διαφάνειας 5"/>
          <p:cNvSpPr>
            <a:spLocks noGrp="1"/>
          </p:cNvSpPr>
          <p:nvPr>
            <p:ph type="sldNum" sz="quarter" idx="10"/>
          </p:nvPr>
        </p:nvSpPr>
        <p:spPr>
          <a:xfrm>
            <a:off x="8737600" y="6456364"/>
            <a:ext cx="2844800" cy="365125"/>
          </a:xfrm>
        </p:spPr>
        <p:txBody>
          <a:bodyPr/>
          <a:lstStyle>
            <a:lvl1pPr>
              <a:defRPr smtClean="0">
                <a:solidFill>
                  <a:schemeClr val="tx1"/>
                </a:solidFill>
              </a:defRPr>
            </a:lvl1pPr>
          </a:lstStyle>
          <a:p>
            <a:fld id="{728778E2-04E4-467D-9333-3F987EE3EF15}" type="slidenum">
              <a:rPr lang="en-US">
                <a:solidFill>
                  <a:prstClr val="black"/>
                </a:solidFill>
              </a:rPr>
              <a:pPr/>
              <a:t>‹#›</a:t>
            </a:fld>
            <a:endParaRPr lang="en-US">
              <a:solidFill>
                <a:prstClr val="black"/>
              </a:solidFill>
            </a:endParaRPr>
          </a:p>
        </p:txBody>
      </p:sp>
      <p:pic>
        <p:nvPicPr>
          <p:cNvPr id="8" name="Picture 2" descr="W:\logos\AUTH logo\auth_logo_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64" t="9230" r="9892" b="10804"/>
          <a:stretch/>
        </p:blipFill>
        <p:spPr bwMode="auto">
          <a:xfrm>
            <a:off x="144736" y="6074474"/>
            <a:ext cx="624069" cy="4688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817" y="6543366"/>
            <a:ext cx="960107" cy="314634"/>
          </a:xfrm>
          <a:prstGeom prst="rect">
            <a:avLst/>
          </a:prstGeom>
        </p:spPr>
        <p:txBody>
          <a:bodyPr vert="horz" wrap="square" lIns="91440" tIns="45720" rIns="91440" bIns="45720" rtlCol="0" anchor="ctr">
            <a:normAutofit fontScale="32500" lnSpcReduction="20000"/>
          </a:bodyPr>
          <a:lstStyle/>
          <a:p>
            <a:r>
              <a:rPr lang="el-GR" dirty="0">
                <a:solidFill>
                  <a:prstClr val="black"/>
                </a:solidFill>
                <a:latin typeface="Century Gothic" pitchFamily="34" charset="0"/>
                <a:ea typeface="Arial Unicode MS" pitchFamily="34" charset="-128"/>
                <a:cs typeface="Arial Unicode MS" pitchFamily="34" charset="-128"/>
              </a:rPr>
              <a:t>Αριστοτέλειο</a:t>
            </a:r>
          </a:p>
          <a:p>
            <a:r>
              <a:rPr lang="el-GR" dirty="0">
                <a:solidFill>
                  <a:prstClr val="black"/>
                </a:solidFill>
                <a:latin typeface="Century Gothic" pitchFamily="34" charset="0"/>
                <a:ea typeface="Arial Unicode MS" pitchFamily="34" charset="-128"/>
                <a:cs typeface="Arial Unicode MS" pitchFamily="34" charset="-128"/>
              </a:rPr>
              <a:t>Πανεπιστήμιο</a:t>
            </a:r>
          </a:p>
          <a:p>
            <a:r>
              <a:rPr lang="el-GR" dirty="0">
                <a:solidFill>
                  <a:prstClr val="black"/>
                </a:solidFill>
                <a:latin typeface="Century Gothic" pitchFamily="34" charset="0"/>
                <a:ea typeface="Arial Unicode MS" pitchFamily="34" charset="-128"/>
                <a:cs typeface="Arial Unicode MS" pitchFamily="34" charset="-128"/>
              </a:rPr>
              <a:t>Θεσσαλονίκης</a:t>
            </a:r>
          </a:p>
        </p:txBody>
      </p:sp>
      <p:sp>
        <p:nvSpPr>
          <p:cNvPr id="10" name="TextBox 9"/>
          <p:cNvSpPr txBox="1"/>
          <p:nvPr/>
        </p:nvSpPr>
        <p:spPr>
          <a:xfrm>
            <a:off x="4175787" y="6308920"/>
            <a:ext cx="3840427" cy="549080"/>
          </a:xfrm>
          <a:prstGeom prst="rect">
            <a:avLst/>
          </a:prstGeom>
        </p:spPr>
        <p:txBody>
          <a:bodyPr vert="horz" wrap="square" lIns="91440" tIns="0" rIns="91440" bIns="0" rtlCol="0" anchor="t">
            <a:noAutofit/>
          </a:bodyPr>
          <a:lstStyle/>
          <a:p>
            <a:pPr algn="ctr">
              <a:lnSpc>
                <a:spcPct val="220000"/>
              </a:lnSpc>
            </a:pPr>
            <a:r>
              <a:rPr lang="el-GR" sz="1000" dirty="0">
                <a:solidFill>
                  <a:prstClr val="black"/>
                </a:solidFill>
              </a:rPr>
              <a:t>Εισαγωγή στη Γεωφυσική</a:t>
            </a:r>
          </a:p>
          <a:p>
            <a:pPr algn="ctr"/>
            <a:r>
              <a:rPr lang="el-GR" sz="1000" dirty="0">
                <a:solidFill>
                  <a:prstClr val="black"/>
                </a:solidFill>
              </a:rPr>
              <a:t>Τμήμα Γεωλογίας</a:t>
            </a:r>
          </a:p>
        </p:txBody>
      </p:sp>
    </p:spTree>
    <p:extLst>
      <p:ext uri="{BB962C8B-B14F-4D97-AF65-F5344CB8AC3E}">
        <p14:creationId xmlns:p14="http://schemas.microsoft.com/office/powerpoint/2010/main" val="3318448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609600" y="1547813"/>
            <a:ext cx="10972800" cy="476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fld id="{728778E2-04E4-467D-9333-3F987EE3EF1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9360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5.wmf"/><Relationship Id="rId3" Type="http://schemas.openxmlformats.org/officeDocument/2006/relationships/image" Target="../media/image15.jpeg"/><Relationship Id="rId7" Type="http://schemas.openxmlformats.org/officeDocument/2006/relationships/image" Target="../media/image22.wmf"/><Relationship Id="rId12"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7.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21.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25.bin"/><Relationship Id="rId10" Type="http://schemas.openxmlformats.org/officeDocument/2006/relationships/image" Target="../media/image29.wmf"/><Relationship Id="rId4" Type="http://schemas.openxmlformats.org/officeDocument/2006/relationships/image" Target="../media/image34.wmf"/><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31.bin"/><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43.wmf"/><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9.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6.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9.bin"/><Relationship Id="rId14" Type="http://schemas.openxmlformats.org/officeDocument/2006/relationships/image" Target="../media/image50.wmf"/></Relationships>
</file>

<file path=ppt/slides/_rels/slide2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eclass.auth.gr/courses/OCRS519/"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hyperlink" Target="http://creativecommons.org/licenses/by/4.0/" TargetMode="External"/><Relationship Id="rId5" Type="http://schemas.openxmlformats.org/officeDocument/2006/relationships/hyperlink" Target="http://creativecommons.org/licenses/by-sa/4.0/"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15.jpe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sp>
        <p:nvSpPr>
          <p:cNvPr id="16386" name="Τίτλος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ΕΙΣΑΓΩΓΗ ΣΤΗ ΓΕΩΦΥΣΙΚΗ</a:t>
            </a:r>
          </a:p>
        </p:txBody>
      </p:sp>
      <p:sp>
        <p:nvSpPr>
          <p:cNvPr id="3" name="Υπότιτλος 2"/>
          <p:cNvSpPr>
            <a:spLocks noGrp="1"/>
          </p:cNvSpPr>
          <p:nvPr>
            <p:ph type="subTitle" idx="1"/>
          </p:nvPr>
        </p:nvSpPr>
        <p:spPr>
          <a:xfrm>
            <a:off x="2208214" y="2743200"/>
            <a:ext cx="7775575" cy="3124200"/>
          </a:xfrm>
        </p:spPr>
        <p:txBody>
          <a:bodyPr rtlCol="0">
            <a:normAutofit fontScale="77500" lnSpcReduction="20000"/>
          </a:bodyPr>
          <a:lstStyle/>
          <a:p>
            <a:r>
              <a:rPr lang="el-GR" b="1" dirty="0" smtClean="0"/>
              <a:t>Εργαστήριο</a:t>
            </a:r>
            <a:r>
              <a:rPr lang="el-GR" dirty="0" smtClean="0"/>
              <a:t> </a:t>
            </a:r>
            <a:r>
              <a:rPr lang="el-GR" b="1" dirty="0" smtClean="0"/>
              <a:t>3</a:t>
            </a:r>
            <a:r>
              <a:rPr lang="el-GR" dirty="0" smtClean="0"/>
              <a:t>:</a:t>
            </a:r>
            <a:r>
              <a:rPr lang="en-US" dirty="0" smtClean="0"/>
              <a:t> </a:t>
            </a:r>
            <a:r>
              <a:rPr lang="el-GR" altLang="en-US" sz="2800" dirty="0" smtClean="0"/>
              <a:t>Βασικές σχέσεις υπόθεσης </a:t>
            </a:r>
            <a:r>
              <a:rPr lang="en-US" altLang="en-US" sz="2800" dirty="0" smtClean="0"/>
              <a:t>Pratt, </a:t>
            </a:r>
            <a:r>
              <a:rPr lang="el-GR" altLang="en-US" sz="2800" dirty="0" smtClean="0"/>
              <a:t>Βασικές σχέσεις υπόθεσης </a:t>
            </a:r>
            <a:r>
              <a:rPr lang="en-US" altLang="en-US" sz="2800" dirty="0" smtClean="0"/>
              <a:t>Airy, </a:t>
            </a:r>
            <a:r>
              <a:rPr lang="el-GR" altLang="en-US" sz="2800" dirty="0" smtClean="0"/>
              <a:t>Υπολογισμός μορφολογίας </a:t>
            </a:r>
            <a:r>
              <a:rPr lang="el-GR" altLang="en-US" sz="2800" dirty="0" err="1" smtClean="0"/>
              <a:t>μεσοωκεάνιων</a:t>
            </a:r>
            <a:r>
              <a:rPr lang="el-GR" altLang="en-US" sz="2800" dirty="0" smtClean="0"/>
              <a:t> ραχών με βάση την αρχή της ισοστατικής αντιστάθμισης </a:t>
            </a:r>
            <a:endParaRPr lang="el-GR" sz="2800" dirty="0"/>
          </a:p>
          <a:p>
            <a:pPr fontAlgn="auto">
              <a:spcAft>
                <a:spcPts val="0"/>
              </a:spcAft>
              <a:defRPr/>
            </a:pPr>
            <a:endParaRPr lang="el-GR" b="1" dirty="0" smtClean="0"/>
          </a:p>
          <a:p>
            <a:pPr fontAlgn="auto">
              <a:spcAft>
                <a:spcPts val="0"/>
              </a:spcAft>
              <a:defRPr/>
            </a:pPr>
            <a:r>
              <a:rPr lang="el-GR" sz="3000" b="1" dirty="0" smtClean="0"/>
              <a:t>Κοντοπούλου </a:t>
            </a:r>
            <a:r>
              <a:rPr lang="el-GR" sz="3000" b="1" dirty="0"/>
              <a:t>Δέσποινα</a:t>
            </a:r>
          </a:p>
          <a:p>
            <a:pPr fontAlgn="auto">
              <a:spcAft>
                <a:spcPts val="0"/>
              </a:spcAft>
              <a:defRPr/>
            </a:pPr>
            <a:r>
              <a:rPr lang="el-GR" sz="3000" dirty="0"/>
              <a:t>Καθηγήτρια Φυσική Εσωτερικού της Γης, Τομέας Γεωφυσικής</a:t>
            </a:r>
          </a:p>
          <a:p>
            <a:pPr fontAlgn="auto">
              <a:spcAft>
                <a:spcPts val="0"/>
              </a:spcAft>
              <a:defRPr/>
            </a:pPr>
            <a:r>
              <a:rPr lang="el-GR" sz="3000" b="1" dirty="0" smtClean="0"/>
              <a:t>Παπαζάχος Κωνσταντίνος</a:t>
            </a:r>
            <a:r>
              <a:rPr lang="el-GR" sz="3000" dirty="0"/>
              <a:t> </a:t>
            </a:r>
            <a:endParaRPr lang="en-US" sz="3000" dirty="0"/>
          </a:p>
          <a:p>
            <a:pPr fontAlgn="auto">
              <a:spcAft>
                <a:spcPts val="0"/>
              </a:spcAft>
              <a:defRPr/>
            </a:pPr>
            <a:r>
              <a:rPr lang="el-GR" sz="3000" dirty="0" smtClean="0"/>
              <a:t>Καθηγητής Γεωφυσικής, Τομέας Γεωφυσικής</a:t>
            </a:r>
          </a:p>
          <a:p>
            <a:pPr fontAlgn="auto">
              <a:spcAft>
                <a:spcPts val="0"/>
              </a:spcAft>
              <a:defRPr/>
            </a:pPr>
            <a:endParaRPr lang="el-GR" dirty="0" smtClean="0"/>
          </a:p>
        </p:txBody>
      </p:sp>
      <p:pic>
        <p:nvPicPr>
          <p:cNvPr id="16388"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
        <p:nvSpPr>
          <p:cNvPr id="16395" name="AutoShape 11"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7" name="AutoShape 13"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16399" name="AutoShape 15" descr="data:image/jpeg;base64,/9j/4AAQSkZJRgABAQAAAQABAAD/2wCEAAkGBhQSEBUQEBMWFRUVGBsaGRgYFRodGxcfFhcYGCEfGRceICYfHBskHBUXIS8hJCcpLiwsGiIxNTAqNSYrLCkBCQoKDgwOFA8PFykYFBgpKSkpKSkpKSkpKSkpKSkpKSkpKSkpKSkpKSkpKSkpKSkpKSkpKSkpKSkpKSkpKSkpKf/AABEIAHABQgMBIgACEQEDEQH/xAAcAAACAgMBAQAAAAAAAAAAAAAABwYIAQQFAgP/xABIEAABAgMDBwgFCQgBBQEAAAABAgMABBEFEiEGBzFBUWGSExciY3GBkdEWUlShsQgUIzI1QmKDshU0cnOCosHC4SRDdLPxM//EABYBAQEBAAAAAAAAAAAAAAAAAAABAv/EABcRAQEBAQAAAAAAAAAAAAAAAAABESH/2gAMAwEAAhEDEQA/AOXIySrcU7OzzzpQXFJaaSqiW0jEYY44j3k1rhtc00l1vGPKDNL9n/mr+CYmkRlC+aaS63jHlBzTSXW8Y8omkEBC+aaS63jHlBzTSXW8Y8oklsW+xKpvzDiUV0DSpX8KRiYg1qZ5EgkSzBV+JxVP7U4+8QHV5ppLreMeUHNNJdbxjyiHvZ3pw/VSynsQo/qUYGc704PrJZV2oUP0qEF6mHNNJdbxjyg5ppLreMeUcmzM8iSQJlgp/E2qv9qsfeYnNjZQsTSb0u6ldNI0KT/Ek4j4QTqOc00l1vGPKDmmkut4x5RNIICF800l1vGPKDmmkut4x5RNIICF800l1vGPKDmmkut4x5RNIICF800l1vGPKDmmkut4x5RNIICF800l1vGPKDmmkut4x5RMXXQlJUogJAqSTQADWTqEL3KLO4hBKJJAcI/7i6hP9KcCe0074Do800l1vGPKDmlkut4/+Ihcvb9sTpKpcTCxr5Bo3R3pTQd5jYVZtvNdLkp7bghavcAaQXqWc00l1vGPKDmmkut4x5RD7PzpTjCrkwkOgGigtN1Y/qFMe0GGRk3lgxOj6FRCwKqbVgobxtG8QTrj800l1vGPKDmmkut4x5RNIICF800l1vGPKDmmkut4x5RNIICF800l1vGPKDmmkut4x5R28o8rGJJILyukfqoTipXdqG8wtbTzqzbyrkslLQOCQlN5Z7zr7AIHUv5pZLreMeUHNNJdbxjyiJIs63nekG57b9RafiBWPjMW3bElRUwJlCdH0zRunvUmh8YL1M+aaS63jHlBzTSXW8Y8o5eT2d1KiETqAjrGwbv9SDUjtFeyGIw+laQtCgpKhUEGoIOsGCIfzTSXW8Y8oOaaS63jHlE0ggIXzTSXW8Y8oOaaS63jHlE0ggIXzTSXW8Y8o+E9m7blmlzEk8+y80krSoOeqK0NADQ0/wDuiJ3Glbf7q/8Ayl/pMDUdkflEqS0hLrIUsJSFKxF5QAqaDRU1MEJSCK0c2aX7P/NX8ExNIheaX7P/ADV/BMTSIyIhmW+cJEpVhii36Y+q3X1tqvw+OyN3LvK0STHQoXnKhA2U0qI2Cvee+FJkzk4/ac4lhqqlrJUtaqkJFektZ2Y95oNcCRry8tMz8xdQlyYeXsBUe/UEjuAhq5N/JycWErn5jk66W2gFKG4uHog9gVDZyLyGl7MYDUumqjTlHD9dw7zqGxIwHviRRWi8lsw9lJFFNOOb1PLx4bojMzmIspQ6LTiN6Xl/7EiGFBAIjKL5OCkgrkJm/sbeABP5icK9qRCnnrPmrPmLrqHJd5GIrUHtSRgpO8Egxc+OHldkbL2iwWJlFdNxYwW2TrSr4jQdYgE3kLnFEzSXmaJe+6rQlzu1L3aDq2ROYQeWWSL1mTapd2uHSbcAoFprgpOw7RqIhn5vMrvnjFx0/TNABX4xoCu3Ud/bEZsS2CCCIgggggCME0xMZiHZ0bcLEnyaDRT5ubwmlVU7cB3wVDMtcrnJ98SkpeU1eCUpTWryiaA01iugd/Y1M3mY1iWQl+0UpffNDyZxbb3U0LVtJw2DWeX8nzIgBtVqPJBUolDFfugVC1jeTVI3BW2HXGmnIyit5mz5Rcy6KNtAdFIFTUhISkaKkkCIbkLnrYtGa+aKYUwtVeTJWFBd0FRBoBdVQE6xgcY3M5NvWY6y7Zk9OJaWoA4BSlNqFFJJABGw0JFQdVaws83cjZVnzgnJi1GnVN15NKGnQKqBTeUSnYThv04QDwyjyQlZ5FybZS5sVSi0/wAKx0h4xXXOBm4mLGeTMMLUpgq+jdGCkH1XKYA0rjoVjo0RZmy7UamWkvy7iXG1iqVJNQaGniCCKR5tiyW5phyXfSFtuJKVA79Y2EHEHURAJ/IfK5M8x0qB5ugcTt2KG4+490SWEpKocse2FMLODbnJrOpTa6UVwlKu6HXEZoiP5ZZVpkWL+BdXUNp2nafwivfgIkEJW3FO2ra4l2vvOci3sSlJNVHwUo/8QI2chsgpm25lbzq1BpKhyrysSTpuoGgqp3JFNwNjMmcipSQRclWUoOtZxWr+JZx7tG6NvJ+wmpOWblWE3UNppvJ1qO1RNSe2FPnmztOMOmzpBdxaQOWdH1kkitxB1GhBKtONMKGK0crj6U4KUB2kCPSkhQoaEHvBiolk5FWjaAL7LDrwP/cUQAqmmi3CL3cTHuVte0rGmAi89LrGPJrrcUD+A9FQNNI8YB1ZwcyEvNoU9IpTLzGmgwbc3FOhB/EO8awoMk8qHrMmVSs0FBsKKXEHS0qv1kj400jGLCZucvm7VleVSLjrZCXW6/VJ0FJ1pVQkdhGqIR8oLIpLkuLTaSA41RLtPvoUQlJO0pUQOxW6A7LbgUApJBBFQRoIOOEeohGai3C9KKZWaqYIA23FVI8CCOykTeMsiCCCCCNK2/3V/wDlL/SY3Y0rb/dX/wCUv9JgK5QQQRps5s0v2f8Amr+CYmkQvNL9n/mr+CYkOUs2WpOYcGlLS6biRQe8iIySeWtuGanXHQaoBuI2XU4Cnbie+LF5n8iRISCVOJpMP0W4SMUgjoo/pBxG0mK8Zv7GE3acrLrxSp0FQ2pR0yO8JI74uFFaEaK7clwq4ZhkK9Uuor4VrCFzz50HnZlyz5VwtsNG64UGhdWPrAqGNxJwprIJNcKcqwMxk/NSyZkFpsLTeQlxRvKBxBNEkJqMRWAs4lQIqMRGYrzmmXa8rPmUSy6thC7j6Fn6NvVeSs9EKAxASekNRwI+uevOe8qYXZ0osttNdF1STRTitaajEITooNJrXVAPNy3JdKrin2gr1S6gHwrWN1KwRUGoOsRWLJ7MdPzcsmZBaaC03kJcUbygcQSAk3QdIrjujp5rf2vJ2iZVDLq2kLuPtqP0aB6yVnopUB0hQ9IbYBs51MixaNnrQhIL7VVsnXUDFNdigKdtNkVnyStoyk429oSDdWPwqwPhp7RFyoqFnKsgS1rTTKfq8oVJ3ByiwO69SAeoMZjlZKzRckZdw6S0mvcLv+I6sZYEEEEAQo88cyTNMt1wS1e71LUPggQ3IUmeOWImmXKYKau96FqPwWIsWLDZESAZs2UaSKBLDfipIUfeTHcMcPIefD1myjqTUFhvxSkJPvBjuRWlSM6321Ofzf8AVMROGpnpzfvsPv2otbZaeeASkE3xeTrFKfdOuFxYtlKmZlqWbICnlpQkq0ArNBWmrGAsrmJ+xWv43f8A2KhgxF822S7ln2eiUeUhS0qWSUE06aioaQDriUQFcvlFSARaTTqRTlWBeO0oWtNeG6O6JzYj9+VZX6zSD/aIg3yip8LtJppJryTCbw2Fa1qpw3D3xObEYuSzKPVaQP7REqV9LTfuMOr9VCleCSf8Qvfk9yActVTqhXkmVqB2FRSivgpQ74YVpMX2XEeshSfFJH+YXvye58N2qppRpyrK0gbSkpXTwSo90IRYqfU4GlFgIU4B0QskJJ2EgEgHbQxUK2LMmnrSdZcZX86deVVulTeWonDdjW9opjoi4sJ+cz32c3NqcXJO/OG7zRcut3gEqxF69WlRFUzsnJNTUoy0tCG1IQlJQ2SUpoKUBIFe2mJrEFz/AFiodsozBHTl1oUk66OKDZHYbyT3CGPKzKXEJcQapWkKB2hQqPcYXOf+2UtWUWCenMLQkDc2oOE9gupHeIBZZgLVLVrBmvRfbWkjVVA5QHuuKHfFhMqZAPSMyyoVC2XE+KDT30ivGYKzC5a6XQMGG3Fk/wASeTHf0z4GLDZVT4YkZl5RoEMuHwQad9aQFbsz75E44jUponhUnzhvwoMz7BM44vUlojiUnyMN+JWaIIIIiCNK2/3V/wDlL/SY3Y0rb/dX/wCUv9JgK5QQQRps5s0v2f8Amr+CY6mX9f2bM09QeF9McvNL9n/mr+CYkGVEqXZKYbGJU0um8gXh7xEZLTMeB+25e9scp28mqLTRUDN1a4lbVlX14JS6Ao7AuqCT2BVe6LfxWlKrXJM06XK15Vd7bW+a9+mLpNABICaUphTRTVTdSK3Z583LsrNuTrKCqWeUVkpFeSWrFQVsBNSDoxpqgyez9zktLJl1NNPcmkJQtV4EACgCqGiqDDVogLJxTLKkn5/M39PLu17eUVWGPmxmbWtC1FTiXnENKWC+un0RCcAhKD0SaC6KYp012/HPZm5dYmnLQYQVy7xvLKRXklnTeA0JJxCtFSRhhULESwSEJCKXaC7TRSmHupH0iteTefmclZZMsppp4NpuoWq8FAAUAVTBVBhqMbObqcte0bUVNtPLbQpQL66fRXRhcCDVKjQXQMSNNdJgLGRVvPpT9tv09RqvbySf8Ui0kVGzoWsJi15p1P1eUuDeGgG/9YBoZvq/s2Xr6p8L6qRIo5OScsW5GWQdIaTX+oXv8x1oyyIIIIIIh+c+wjMSfKIFVsErprKaUVTsFD3RMIwRARr5PuXAuKst5QBBK2K/eBxUgbwaqHarZDtiq+W+Rzkk8JyUvBq8FAp0sqBqMdITXQdWjZVl5vc+zL6UsWmoMvDAO0o25vVT/wDNX9u8aI023vlD/ZKf/IR+lyEbm7+1pH/yWv1iLLZd5JIteTSwh8ITyiVhaQFg3QoUwIH3tsQvJ75P4lZtiaE4V8i4hy7yVL1xQNK3jStIBvCNO2bYalWHJmYWENtpqon4DaScANZMc3KbLiTkEFU08lJ1IHScVuCBj3mg2kRXjLrODNW0+lhlCkshX0bKcSo+s4daqdyR3khpyinLYthT7gwcc5RY1JbRSieEJSIdcRzInJFMizQ0Ly6FxX+qfwj3nHZSRxGaIS1vNu2Va4mWcKOcs3sIJNUnxUk7jvh0xwsr8lkTzHJnouJqW17DsP4Tr8dUCGlk9bzU7LNzTCgpDgrvSdaTsUDgYSmejNU6H12jJNlxtzpPISKqQrWoJ0lJ0mmg11aIlkbltN2HNKacQS2SOVZVr1XkHUqmg6CNOqlicl8vZO0EBUs8kq1tq6Lia7UH4io3xWlbLAzp2jJNCXZf+jTglC0JVc3JvCoG6tN0ai1WhbM0CeUmXjQVoAlA7gEITjuGMWvm7BlnTV2XZWdNVNIJ8SI+6GmmEdEIaQNgCUj4CAi+bLN8mypUoJC33SFOrGio0JT+FNT2kk7AIb8oHLZKGBZjSgXHaKep9xCSFJSdhUoA9id8bmcDPqxLpUxZ5D7+jlKVab31++rcMNp1QqckclHrSmDNzZUWyoqWtWl1Va0B2bSNAwgJfmpsMsyheWKKfII23E1A8SSeykTePKEAAJSAABQAaABsj1GWRBBBBBGlbf7q/wDyl/pMbsaVt/ur/wDKX+kwFcoIII02c2aX7P8AzV/BMTSF1mzyhlmZK48+22rlFG6pVDQgYxMJfKqUWoIRMtKUo0AC8STqG+IySeWFiGUnHGaUTW8j+FWI8NHdFk802WgtGz0KWqr7NG3RXEkDBf8AUMa7QrZEDy/yQ+esBTdOWbqUfiB0oJ36Rv7TCsyRyqfsucD7VQUm642cAtNcUqGrRp1EVirFw1JBFCKgxxnMi5FS+UVJSxVpvFhuvjdjxkhlnL2kwH5Zeil9B+u2TqUPgdB1R3YK8NMpSkJQAlIwAAoB2AR6IrgYzBAcZ3IuRUvlFSUsVabxYbJ8bsdVlhKEhKEhKRoCQAB2AR9I42VWV0vZzBfml3RoSkYrcPqoTrPuGsiA5mc3LIWbZ7jwI5ZfQZGGK1DTTWEiqj2Aa4q/kzZCpucbZxIUqqz+EYqNeyveY3MuctHrUmy+7UJHRabBqG010Dao6SdZ3AAMfNxkgZRkvOijzoFRrQnSE9p0nuGqCVMQKYDARmOVMZVSjaihcy0lSTQgrxBGox8/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UI+4ioR3qwUe6kMFpoJSEpASkCgAFAANQEcn0ykva2eOD0ykva2eOCOzBHG9MpL2tnjg9MpL2tnjiDswRxvTKS9rZ44PTKS9rZ44DsxpW3+6v/wApf6TGn6ZSXtbPHGpa+V0mqXdSmaaJLawAFaSUnCARMEYrBGmmI9JWQQQSCMQRqpHmCAemQmV6Z1i6s0fbACx62q+Nx17D2iNHLjN2marMS9EP6xoS5TbsVv169sKOzLTcl3UvMqKVp0EfAjWDsh0ZIZfMziQhRDb+tB0K3oOvs09umIhRSFozVnzF9pbku8jA0wPYpJwUncQQYbWTfyjqAItCXKiNLjJFT2tqoK9ih2R2rbybl5tN2YbCiNCtCk9ihj3aIgVqZmzUmWfFPVdBH96a/phppuSue2yV0/6koJ1LacFO03ae+MzOeyyUV/6q8diWnDXvu098Id7NTPJ0JbV2Op/2pHlrNZPq0toTvLqP8EmKumHlH8o8UKLPlyDqceIw7G0k+9XdCjtS2Jq0JgLfW4+6rBI09yEjBI3AARNrLzNmoMy+ANaWwT/cqnwid2HkzLyiaS7YSTpUcVq7VH4CgiamoxkPm4TL3ZiaAU9pSjSlvt9ZfuG/THVy6yvTJMUSavuAhA9XVfO4atp7485XZesyaShJDj+pA0J3rOrs0ndphLWnabkw6p55RUtWkn4AagNkBrrcJJJJJOJJOJrtjFYxBFVmsFYxBAZrBWMQQGax0kZNTZAUmVfIIqCGXKEHYaRzIs9lLaNpNWZImyWy4stthYuBVE8immnRjAVqnLOdZIDza2ydAWhSa9lQI9TVlPNJC3WXEJVoUpCkg1FcCRQ4Q+cr7UfVk26bcbQiZWq6ykAXibySk0FQlQF+ujojfHNzdWmi2rKdsWbV9MymrKzibo+oobShVEnakgbYBLSVnuvEpZbW4QKkIQpRA2kAHCPi60pKilQKVA0IIIII1EHQYfEtLDJqxVuLu/P5o3RiDQ4gAHWlCaqO1RprFEO66VKKlElSiSSTUknEknbAeawVjEEBmsFYxBAe22yohKQSSaAAVJJ1AazHSm8lptpHKuyr6EUreU0sAdpIw74Y/wAnVpkzcwV3eXDY5G9sJN8p3/VrTGhO+JMxlFb0lMLXaUsqblSFVDCG1AbCm6L13coaICv1Y2nLKeS2HlNOBs0osoUEmuiiqUxjqmRRP2pyUk2W0TD9EINPowtWOjCiRU9gixdqty023NZPtiimZVu7sBobmG1JS0r+uAqrWCsen2ShRQoUUkkEbCDQjxjxAZrBWMQQGawVjEEBmsFYxBAEEEEAQR6cbKSUqBBBoQRQgjChGox5gCMpVQ1GBEYggJnYGdKZYAQ9R9A9Y0WOxeNe8GJzZ2dOScAvqW0di01HEmop4Qk4IJiwzWVsmr6s0zxgfGkDuVsmn600zxg/CsV5giYYdlo51JJsG4pbp2ITQcSqCnjEHt7OlMvgoZowg+qarPavCn9IEQuCKYypVTU4kxiCCCiCCCAIIIIAggggCLK5Z2ZaL1lyAspTiVhDZXybvJm7yIpU1FRXVFao7TWWk8lISmdmQkAAATDgAAwAAvYCkA9LMlZtiw50ZQOBaSlVwOLStdLmAv41UV3buJIIhN5r5pTdsSZQopJeSk01hZukHcQTHDtK3JiYp84fdepo5RxS6dl4mka0tMqbWlxtSkLSapUkkFJGsEYgwDL+ULNrVaiG1KJShhF1OoXiomg2mg8BshXxs2habr6+UfdW6ugF5xZUaDQKkk0xjWgCCCCAIIIIBg5qMi2LRL6VTDjM00Ati4oJrgcdBV0VXa0NaGGJm9ayganUsz15cqKhanVoVgAaFDgN9RrTTXuiv0vMKQoLbUUqSahSSQQdoIxBjtTWXc+43yTk7MKQRQguqxB1HHEdsA6clrHl1W/aNpt3eQlRS8KXeUU0OVKeyjld6jtjRsPOTYv7T+dNMzSJiYVcU4ul36QpHSHKGiRROgYUhKS1uTDbSmG33UNLrebS4oIVeASbyAaGoABrqEaQOuAYGe7Jn5raq3EijcyOVTsCjgscQJ7FCF9G9aVuTExd+cPuvXa3eUcUu7XTS8TTQPCNGAIIIIAggggCCCCAII3W7EfUApLDpBFQQ2ogg6waYiMwH//Z"/>
          <p:cNvSpPr>
            <a:spLocks noChangeAspect="1" noChangeArrowheads="1"/>
          </p:cNvSpPr>
          <p:nvPr/>
        </p:nvSpPr>
        <p:spPr bwMode="auto">
          <a:xfrm>
            <a:off x="1668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Tree>
    <p:custDataLst>
      <p:tags r:id="rId1"/>
    </p:custDataLst>
    <p:extLst>
      <p:ext uri="{BB962C8B-B14F-4D97-AF65-F5344CB8AC3E}">
        <p14:creationId xmlns:p14="http://schemas.microsoft.com/office/powerpoint/2010/main" val="10831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5" name="Group 11"/>
          <p:cNvGrpSpPr>
            <a:grpSpLocks/>
          </p:cNvGrpSpPr>
          <p:nvPr/>
        </p:nvGrpSpPr>
        <p:grpSpPr bwMode="auto">
          <a:xfrm>
            <a:off x="8100818" y="1384982"/>
            <a:ext cx="3762763" cy="2589213"/>
            <a:chOff x="1406" y="96"/>
            <a:chExt cx="3024" cy="1835"/>
          </a:xfrm>
        </p:grpSpPr>
        <p:pic>
          <p:nvPicPr>
            <p:cNvPr id="6146" name="Picture 2" descr="Sx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 y="96"/>
              <a:ext cx="3024" cy="1835"/>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3923" y="913"/>
              <a:ext cx="204"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b="1" dirty="0"/>
                <a:t>ρ</a:t>
              </a:r>
            </a:p>
          </p:txBody>
        </p:sp>
      </p:grpSp>
      <p:graphicFrame>
        <p:nvGraphicFramePr>
          <p:cNvPr id="6148" name="Object 4"/>
          <p:cNvGraphicFramePr>
            <a:graphicFrameLocks noChangeAspect="1"/>
          </p:cNvGraphicFramePr>
          <p:nvPr>
            <p:extLst>
              <p:ext uri="{D42A27DB-BD31-4B8C-83A1-F6EECF244321}">
                <p14:modId xmlns:p14="http://schemas.microsoft.com/office/powerpoint/2010/main" val="2498379871"/>
              </p:ext>
            </p:extLst>
          </p:nvPr>
        </p:nvGraphicFramePr>
        <p:xfrm>
          <a:off x="327883" y="2376749"/>
          <a:ext cx="3430587" cy="630237"/>
        </p:xfrm>
        <a:graphic>
          <a:graphicData uri="http://schemas.openxmlformats.org/presentationml/2006/ole">
            <mc:AlternateContent xmlns:mc="http://schemas.openxmlformats.org/markup-compatibility/2006">
              <mc:Choice xmlns:v="urn:schemas-microsoft-com:vml" Requires="v">
                <p:oleObj spid="_x0000_s5162" name="Equation" r:id="rId4" imgW="1244520" imgH="228600" progId="Equation.3">
                  <p:embed/>
                </p:oleObj>
              </mc:Choice>
              <mc:Fallback>
                <p:oleObj name="Equation" r:id="rId4" imgW="12445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83" y="2376749"/>
                        <a:ext cx="3430587" cy="630237"/>
                      </a:xfrm>
                      <a:prstGeom prst="rect">
                        <a:avLst/>
                      </a:prstGeom>
                      <a:noFill/>
                      <a:ln>
                        <a:noFill/>
                      </a:ln>
                      <a:effec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2451442310"/>
              </p:ext>
            </p:extLst>
          </p:nvPr>
        </p:nvGraphicFramePr>
        <p:xfrm>
          <a:off x="1227994" y="3276861"/>
          <a:ext cx="1473200" cy="588963"/>
        </p:xfrm>
        <a:graphic>
          <a:graphicData uri="http://schemas.openxmlformats.org/presentationml/2006/ole">
            <mc:AlternateContent xmlns:mc="http://schemas.openxmlformats.org/markup-compatibility/2006">
              <mc:Choice xmlns:v="urn:schemas-microsoft-com:vml" Requires="v">
                <p:oleObj spid="_x0000_s5163" name="Equation" r:id="rId6" imgW="571320" imgH="228600" progId="Equation.3">
                  <p:embed/>
                </p:oleObj>
              </mc:Choice>
              <mc:Fallback>
                <p:oleObj name="Equation" r:id="rId6" imgW="5713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7994" y="3276861"/>
                        <a:ext cx="1473200" cy="588963"/>
                      </a:xfrm>
                      <a:prstGeom prst="rect">
                        <a:avLst/>
                      </a:prstGeom>
                      <a:noFill/>
                      <a:ln>
                        <a:noFill/>
                      </a:ln>
                      <a:effec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13265113"/>
              </p:ext>
            </p:extLst>
          </p:nvPr>
        </p:nvGraphicFramePr>
        <p:xfrm>
          <a:off x="1083532" y="4176973"/>
          <a:ext cx="1719262" cy="508000"/>
        </p:xfrm>
        <a:graphic>
          <a:graphicData uri="http://schemas.openxmlformats.org/presentationml/2006/ole">
            <mc:AlternateContent xmlns:mc="http://schemas.openxmlformats.org/markup-compatibility/2006">
              <mc:Choice xmlns:v="urn:schemas-microsoft-com:vml" Requires="v">
                <p:oleObj spid="_x0000_s5164" name="Equation" r:id="rId8" imgW="774360" imgH="228600" progId="Equation.3">
                  <p:embed/>
                </p:oleObj>
              </mc:Choice>
              <mc:Fallback>
                <p:oleObj name="Equation" r:id="rId8" imgW="7743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532" y="4176973"/>
                        <a:ext cx="1719262" cy="508000"/>
                      </a:xfrm>
                      <a:prstGeom prst="rect">
                        <a:avLst/>
                      </a:prstGeom>
                      <a:noFill/>
                      <a:ln>
                        <a:noFill/>
                      </a:ln>
                      <a:effectLst/>
                    </p:spPr>
                  </p:pic>
                </p:oleObj>
              </mc:Fallback>
            </mc:AlternateContent>
          </a:graphicData>
        </a:graphic>
      </p:graphicFrame>
      <p:sp>
        <p:nvSpPr>
          <p:cNvPr id="6151" name="AutoShape 7"/>
          <p:cNvSpPr>
            <a:spLocks/>
          </p:cNvSpPr>
          <p:nvPr/>
        </p:nvSpPr>
        <p:spPr bwMode="auto">
          <a:xfrm>
            <a:off x="4046798" y="2557723"/>
            <a:ext cx="396875" cy="1979612"/>
          </a:xfrm>
          <a:prstGeom prst="rightBrace">
            <a:avLst>
              <a:gd name="adj1" fmla="val 415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52" name="Object 8"/>
          <p:cNvGraphicFramePr>
            <a:graphicFrameLocks noChangeAspect="1"/>
          </p:cNvGraphicFramePr>
          <p:nvPr>
            <p:extLst>
              <p:ext uri="{D42A27DB-BD31-4B8C-83A1-F6EECF244321}">
                <p14:modId xmlns:p14="http://schemas.microsoft.com/office/powerpoint/2010/main" val="3631846688"/>
              </p:ext>
            </p:extLst>
          </p:nvPr>
        </p:nvGraphicFramePr>
        <p:xfrm>
          <a:off x="4431569" y="3168910"/>
          <a:ext cx="3886200" cy="630238"/>
        </p:xfrm>
        <a:graphic>
          <a:graphicData uri="http://schemas.openxmlformats.org/presentationml/2006/ole">
            <mc:AlternateContent xmlns:mc="http://schemas.openxmlformats.org/markup-compatibility/2006">
              <mc:Choice xmlns:v="urn:schemas-microsoft-com:vml" Requires="v">
                <p:oleObj spid="_x0000_s5165" name="Equation" r:id="rId10" imgW="1409400" imgH="228600" progId="Equation.3">
                  <p:embed/>
                </p:oleObj>
              </mc:Choice>
              <mc:Fallback>
                <p:oleObj name="Equation" r:id="rId10" imgW="14094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1569" y="3168910"/>
                        <a:ext cx="3886200" cy="630238"/>
                      </a:xfrm>
                      <a:prstGeom prst="rect">
                        <a:avLst/>
                      </a:prstGeom>
                      <a:noFill/>
                      <a:ln>
                        <a:noFill/>
                      </a:ln>
                      <a:effectLst/>
                    </p:spPr>
                  </p:pic>
                </p:oleObj>
              </mc:Fallback>
            </mc:AlternateContent>
          </a:graphicData>
        </a:graphic>
      </p:graphicFrame>
      <p:graphicFrame>
        <p:nvGraphicFramePr>
          <p:cNvPr id="6153" name="Object 9"/>
          <p:cNvGraphicFramePr>
            <a:graphicFrameLocks noChangeAspect="1"/>
          </p:cNvGraphicFramePr>
          <p:nvPr>
            <p:extLst>
              <p:ext uri="{D42A27DB-BD31-4B8C-83A1-F6EECF244321}">
                <p14:modId xmlns:p14="http://schemas.microsoft.com/office/powerpoint/2010/main" val="2019183632"/>
              </p:ext>
            </p:extLst>
          </p:nvPr>
        </p:nvGraphicFramePr>
        <p:xfrm>
          <a:off x="3797559" y="4861185"/>
          <a:ext cx="5181600" cy="630238"/>
        </p:xfrm>
        <a:graphic>
          <a:graphicData uri="http://schemas.openxmlformats.org/presentationml/2006/ole">
            <mc:AlternateContent xmlns:mc="http://schemas.openxmlformats.org/markup-compatibility/2006">
              <mc:Choice xmlns:v="urn:schemas-microsoft-com:vml" Requires="v">
                <p:oleObj spid="_x0000_s5166" name="Equation" r:id="rId12" imgW="1879560" imgH="228600" progId="Equation.3">
                  <p:embed/>
                </p:oleObj>
              </mc:Choice>
              <mc:Fallback>
                <p:oleObj name="Equation" r:id="rId12" imgW="18795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7559" y="4861185"/>
                        <a:ext cx="5181600" cy="630238"/>
                      </a:xfrm>
                      <a:prstGeom prst="rect">
                        <a:avLst/>
                      </a:prstGeom>
                      <a:noFill/>
                      <a:ln>
                        <a:noFill/>
                      </a:ln>
                      <a:effectLst/>
                    </p:spPr>
                  </p:pic>
                </p:oleObj>
              </mc:Fallback>
            </mc:AlternateContent>
          </a:graphicData>
        </a:graphic>
      </p:graphicFrame>
      <p:sp>
        <p:nvSpPr>
          <p:cNvPr id="6154" name="AutoShape 10"/>
          <p:cNvSpPr>
            <a:spLocks noChangeArrowheads="1"/>
          </p:cNvSpPr>
          <p:nvPr/>
        </p:nvSpPr>
        <p:spPr bwMode="auto">
          <a:xfrm>
            <a:off x="6268308" y="3961073"/>
            <a:ext cx="287337" cy="684212"/>
          </a:xfrm>
          <a:prstGeom prst="downArrow">
            <a:avLst>
              <a:gd name="adj1" fmla="val 50000"/>
              <a:gd name="adj2" fmla="val 5953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13" name="Title 1"/>
          <p:cNvSpPr>
            <a:spLocks noGrp="1"/>
          </p:cNvSpPr>
          <p:nvPr>
            <p:ph type="title"/>
          </p:nvPr>
        </p:nvSpPr>
        <p:spPr/>
        <p:txBody>
          <a:bodyPr>
            <a:normAutofit/>
          </a:bodyPr>
          <a:lstStyle/>
          <a:p>
            <a:r>
              <a:rPr lang="el-GR" dirty="0"/>
              <a:t>ΑΣΚΗΣΗ   </a:t>
            </a:r>
            <a:r>
              <a:rPr lang="el-GR" dirty="0" smtClean="0"/>
              <a:t>6.11</a:t>
            </a:r>
            <a:endParaRPr lang="en-US" dirty="0"/>
          </a:p>
        </p:txBody>
      </p:sp>
      <p:sp>
        <p:nvSpPr>
          <p:cNvPr id="15" name="11 - Ορθογώνιο"/>
          <p:cNvSpPr>
            <a:spLocks noChangeArrowheads="1"/>
          </p:cNvSpPr>
          <p:nvPr/>
        </p:nvSpPr>
        <p:spPr bwMode="auto">
          <a:xfrm>
            <a:off x="10293823" y="4061557"/>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109285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215984523"/>
              </p:ext>
            </p:extLst>
          </p:nvPr>
        </p:nvGraphicFramePr>
        <p:xfrm>
          <a:off x="3520551" y="1301397"/>
          <a:ext cx="5181600" cy="630237"/>
        </p:xfrm>
        <a:graphic>
          <a:graphicData uri="http://schemas.openxmlformats.org/presentationml/2006/ole">
            <mc:AlternateContent xmlns:mc="http://schemas.openxmlformats.org/markup-compatibility/2006">
              <mc:Choice xmlns:v="urn:schemas-microsoft-com:vml" Requires="v">
                <p:oleObj spid="_x0000_s6178" name="Equation" r:id="rId3" imgW="1879560" imgH="228600" progId="Equation.3">
                  <p:embed/>
                </p:oleObj>
              </mc:Choice>
              <mc:Fallback>
                <p:oleObj name="Equation" r:id="rId3" imgW="18795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551" y="1301397"/>
                        <a:ext cx="5181600" cy="630237"/>
                      </a:xfrm>
                      <a:prstGeom prst="rect">
                        <a:avLst/>
                      </a:prstGeom>
                      <a:noFill/>
                      <a:ln>
                        <a:noFill/>
                      </a:ln>
                      <a:effec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3880613225"/>
              </p:ext>
            </p:extLst>
          </p:nvPr>
        </p:nvGraphicFramePr>
        <p:xfrm>
          <a:off x="3264492" y="2455635"/>
          <a:ext cx="5727700" cy="566738"/>
        </p:xfrm>
        <a:graphic>
          <a:graphicData uri="http://schemas.openxmlformats.org/presentationml/2006/ole">
            <mc:AlternateContent xmlns:mc="http://schemas.openxmlformats.org/markup-compatibility/2006">
              <mc:Choice xmlns:v="urn:schemas-microsoft-com:vml" Requires="v">
                <p:oleObj spid="_x0000_s6179" name="Equation" r:id="rId5" imgW="2311200" imgH="228600" progId="Equation.3">
                  <p:embed/>
                </p:oleObj>
              </mc:Choice>
              <mc:Fallback>
                <p:oleObj name="Equation" r:id="rId5" imgW="231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492" y="2455635"/>
                        <a:ext cx="5727700" cy="566738"/>
                      </a:xfrm>
                      <a:prstGeom prst="rect">
                        <a:avLst/>
                      </a:prstGeom>
                      <a:noFill/>
                      <a:ln>
                        <a:noFill/>
                      </a:ln>
                      <a:effec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2215266228"/>
              </p:ext>
            </p:extLst>
          </p:nvPr>
        </p:nvGraphicFramePr>
        <p:xfrm>
          <a:off x="4251342" y="3596368"/>
          <a:ext cx="3671887" cy="554038"/>
        </p:xfrm>
        <a:graphic>
          <a:graphicData uri="http://schemas.openxmlformats.org/presentationml/2006/ole">
            <mc:AlternateContent xmlns:mc="http://schemas.openxmlformats.org/markup-compatibility/2006">
              <mc:Choice xmlns:v="urn:schemas-microsoft-com:vml" Requires="v">
                <p:oleObj spid="_x0000_s6180" name="Equation" r:id="rId7" imgW="1511280" imgH="228600" progId="Equation.3">
                  <p:embed/>
                </p:oleObj>
              </mc:Choice>
              <mc:Fallback>
                <p:oleObj name="Equation" r:id="rId7" imgW="15112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1342" y="3596368"/>
                        <a:ext cx="3671887" cy="554038"/>
                      </a:xfrm>
                      <a:prstGeom prst="rect">
                        <a:avLst/>
                      </a:prstGeom>
                      <a:noFill/>
                      <a:ln>
                        <a:noFill/>
                      </a:ln>
                      <a:effec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3290783866"/>
              </p:ext>
            </p:extLst>
          </p:nvPr>
        </p:nvGraphicFramePr>
        <p:xfrm>
          <a:off x="4619625" y="4724401"/>
          <a:ext cx="2916238" cy="1116013"/>
        </p:xfrm>
        <a:graphic>
          <a:graphicData uri="http://schemas.openxmlformats.org/presentationml/2006/ole">
            <mc:AlternateContent xmlns:mc="http://schemas.openxmlformats.org/markup-compatibility/2006">
              <mc:Choice xmlns:v="urn:schemas-microsoft-com:vml" Requires="v">
                <p:oleObj spid="_x0000_s6181" name="Equation" r:id="rId9" imgW="1091880" imgH="419040" progId="Equation.3">
                  <p:embed/>
                </p:oleObj>
              </mc:Choice>
              <mc:Fallback>
                <p:oleObj name="Equation" r:id="rId9" imgW="109188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25" y="4724401"/>
                        <a:ext cx="2916238" cy="1116013"/>
                      </a:xfrm>
                      <a:prstGeom prst="rect">
                        <a:avLst/>
                      </a:prstGeom>
                      <a:noFill/>
                      <a:ln>
                        <a:noFill/>
                      </a:ln>
                      <a:effectLst/>
                    </p:spPr>
                  </p:pic>
                </p:oleObj>
              </mc:Fallback>
            </mc:AlternateContent>
          </a:graphicData>
        </a:graphic>
      </p:graphicFrame>
      <p:sp>
        <p:nvSpPr>
          <p:cNvPr id="7174" name="Rectangle 11"/>
          <p:cNvSpPr>
            <a:spLocks noChangeArrowheads="1"/>
          </p:cNvSpPr>
          <p:nvPr/>
        </p:nvSpPr>
        <p:spPr bwMode="auto">
          <a:xfrm>
            <a:off x="7727432" y="5445160"/>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dirty="0">
                <a:latin typeface="+mn-lt"/>
                <a:cs typeface="Times New Roman" panose="02020603050405020304" pitchFamily="18" charset="0"/>
              </a:rPr>
              <a:t>(6.67)</a:t>
            </a:r>
            <a:endParaRPr lang="el-GR" altLang="en-US" dirty="0">
              <a:latin typeface="+mn-lt"/>
            </a:endParaRPr>
          </a:p>
        </p:txBody>
      </p:sp>
      <p:sp>
        <p:nvSpPr>
          <p:cNvPr id="7175" name="AutoShape 7"/>
          <p:cNvSpPr>
            <a:spLocks noChangeArrowheads="1"/>
          </p:cNvSpPr>
          <p:nvPr/>
        </p:nvSpPr>
        <p:spPr bwMode="auto">
          <a:xfrm>
            <a:off x="6025699" y="1963773"/>
            <a:ext cx="171304" cy="427584"/>
          </a:xfrm>
          <a:prstGeom prst="downArrow">
            <a:avLst>
              <a:gd name="adj1" fmla="val 50000"/>
              <a:gd name="adj2" fmla="val 66728"/>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7176" name="AutoShape 8"/>
          <p:cNvSpPr>
            <a:spLocks noChangeArrowheads="1"/>
          </p:cNvSpPr>
          <p:nvPr/>
        </p:nvSpPr>
        <p:spPr bwMode="auto">
          <a:xfrm>
            <a:off x="6042690" y="3131635"/>
            <a:ext cx="171304" cy="400455"/>
          </a:xfrm>
          <a:prstGeom prst="downArrow">
            <a:avLst>
              <a:gd name="adj1" fmla="val 50000"/>
              <a:gd name="adj2" fmla="val 66728"/>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7177" name="AutoShape 9"/>
          <p:cNvSpPr>
            <a:spLocks noChangeArrowheads="1"/>
          </p:cNvSpPr>
          <p:nvPr/>
        </p:nvSpPr>
        <p:spPr bwMode="auto">
          <a:xfrm>
            <a:off x="6087286" y="4214684"/>
            <a:ext cx="126708" cy="445439"/>
          </a:xfrm>
          <a:prstGeom prst="downArrow">
            <a:avLst>
              <a:gd name="adj1" fmla="val 50000"/>
              <a:gd name="adj2" fmla="val 66728"/>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11" name="Title 1"/>
          <p:cNvSpPr>
            <a:spLocks noGrp="1"/>
          </p:cNvSpPr>
          <p:nvPr>
            <p:ph type="title"/>
          </p:nvPr>
        </p:nvSpPr>
        <p:spPr/>
        <p:txBody>
          <a:bodyPr>
            <a:normAutofit/>
          </a:bodyPr>
          <a:lstStyle/>
          <a:p>
            <a:r>
              <a:rPr lang="el-GR" dirty="0"/>
              <a:t>ΑΣΚΗΣΗ   </a:t>
            </a:r>
            <a:r>
              <a:rPr lang="el-GR" dirty="0" smtClean="0"/>
              <a:t>6.11</a:t>
            </a:r>
            <a:endParaRPr lang="en-US" dirty="0"/>
          </a:p>
        </p:txBody>
      </p:sp>
    </p:spTree>
    <p:extLst>
      <p:ext uri="{BB962C8B-B14F-4D97-AF65-F5344CB8AC3E}">
        <p14:creationId xmlns:p14="http://schemas.microsoft.com/office/powerpoint/2010/main" val="396865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3000375" y="1989138"/>
            <a:ext cx="6408738" cy="492443"/>
          </a:xfrm>
          <a:prstGeom prst="rect">
            <a:avLst/>
          </a:prstGeom>
          <a:noFill/>
          <a:ln>
            <a:noFill/>
          </a:ln>
          <a:effectLst/>
        </p:spPr>
        <p:txBody>
          <a:bodyPr>
            <a:spAutoFit/>
          </a:bodyPr>
          <a:lstStyle/>
          <a:p>
            <a:pPr algn="ctr">
              <a:spcBef>
                <a:spcPct val="50000"/>
              </a:spcBef>
            </a:pPr>
            <a:r>
              <a:rPr lang="el-GR" altLang="en-US" sz="2600" dirty="0"/>
              <a:t>Να αποδειχθούν οι σχέσεις (6.</a:t>
            </a:r>
            <a:r>
              <a:rPr lang="en-US" altLang="en-US" sz="2600" dirty="0"/>
              <a:t>71</a:t>
            </a:r>
            <a:r>
              <a:rPr lang="el-GR" altLang="en-US" sz="2600" dirty="0"/>
              <a:t>) και (6.</a:t>
            </a:r>
            <a:r>
              <a:rPr lang="en-US" altLang="en-US" sz="2600" dirty="0"/>
              <a:t>72</a:t>
            </a:r>
            <a:r>
              <a:rPr lang="el-GR" altLang="en-US" sz="2600" dirty="0"/>
              <a:t>) </a:t>
            </a:r>
          </a:p>
        </p:txBody>
      </p:sp>
      <p:graphicFrame>
        <p:nvGraphicFramePr>
          <p:cNvPr id="2055" name="Object 7"/>
          <p:cNvGraphicFramePr>
            <a:graphicFrameLocks noChangeAspect="1"/>
          </p:cNvGraphicFramePr>
          <p:nvPr>
            <p:extLst>
              <p:ext uri="{D42A27DB-BD31-4B8C-83A1-F6EECF244321}">
                <p14:modId xmlns:p14="http://schemas.microsoft.com/office/powerpoint/2010/main" val="3922014346"/>
              </p:ext>
            </p:extLst>
          </p:nvPr>
        </p:nvGraphicFramePr>
        <p:xfrm>
          <a:off x="2509710" y="3114352"/>
          <a:ext cx="2879725" cy="1482725"/>
        </p:xfrm>
        <a:graphic>
          <a:graphicData uri="http://schemas.openxmlformats.org/presentationml/2006/ole">
            <mc:AlternateContent xmlns:mc="http://schemas.openxmlformats.org/markup-compatibility/2006">
              <mc:Choice xmlns:v="urn:schemas-microsoft-com:vml" Requires="v">
                <p:oleObj spid="_x0000_s7182" name="Equation" r:id="rId3" imgW="838080" imgH="431640" progId="Equation.3">
                  <p:embed/>
                </p:oleObj>
              </mc:Choice>
              <mc:Fallback>
                <p:oleObj name="Equation" r:id="rId3" imgW="8380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710" y="3114352"/>
                        <a:ext cx="2879725" cy="1482725"/>
                      </a:xfrm>
                      <a:prstGeom prst="rect">
                        <a:avLst/>
                      </a:prstGeom>
                      <a:noFill/>
                      <a:ln>
                        <a:noFill/>
                      </a:ln>
                      <a:effec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3411090307"/>
              </p:ext>
            </p:extLst>
          </p:nvPr>
        </p:nvGraphicFramePr>
        <p:xfrm>
          <a:off x="6794371" y="3077840"/>
          <a:ext cx="2967038" cy="1482725"/>
        </p:xfrm>
        <a:graphic>
          <a:graphicData uri="http://schemas.openxmlformats.org/presentationml/2006/ole">
            <mc:AlternateContent xmlns:mc="http://schemas.openxmlformats.org/markup-compatibility/2006">
              <mc:Choice xmlns:v="urn:schemas-microsoft-com:vml" Requires="v">
                <p:oleObj spid="_x0000_s7183" name="Equation" r:id="rId5" imgW="863280" imgH="431640" progId="Equation.3">
                  <p:embed/>
                </p:oleObj>
              </mc:Choice>
              <mc:Fallback>
                <p:oleObj name="Equation" r:id="rId5" imgW="8632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371" y="3077840"/>
                        <a:ext cx="2967038" cy="1482725"/>
                      </a:xfrm>
                      <a:prstGeom prst="rect">
                        <a:avLst/>
                      </a:prstGeom>
                      <a:noFill/>
                      <a:ln>
                        <a:noFill/>
                      </a:ln>
                      <a:effectLst/>
                    </p:spPr>
                  </p:pic>
                </p:oleObj>
              </mc:Fallback>
            </mc:AlternateContent>
          </a:graphicData>
        </a:graphic>
      </p:graphicFrame>
      <p:sp>
        <p:nvSpPr>
          <p:cNvPr id="2057" name="Rectangle 9"/>
          <p:cNvSpPr>
            <a:spLocks noChangeArrowheads="1"/>
          </p:cNvSpPr>
          <p:nvPr/>
        </p:nvSpPr>
        <p:spPr bwMode="auto">
          <a:xfrm>
            <a:off x="4706809" y="4735189"/>
            <a:ext cx="734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t>
            </a:r>
            <a:r>
              <a:rPr lang="el-GR" altLang="en-US" dirty="0"/>
              <a:t>6.</a:t>
            </a:r>
            <a:r>
              <a:rPr lang="en-US" altLang="en-US" dirty="0"/>
              <a:t>71)</a:t>
            </a:r>
            <a:endParaRPr lang="el-GR" altLang="en-US" dirty="0"/>
          </a:p>
        </p:txBody>
      </p:sp>
      <p:sp>
        <p:nvSpPr>
          <p:cNvPr id="2058" name="Rectangle 10"/>
          <p:cNvSpPr>
            <a:spLocks noChangeArrowheads="1"/>
          </p:cNvSpPr>
          <p:nvPr/>
        </p:nvSpPr>
        <p:spPr bwMode="auto">
          <a:xfrm>
            <a:off x="9026396" y="4662164"/>
            <a:ext cx="734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t>(6.</a:t>
            </a:r>
            <a:r>
              <a:rPr lang="en-US" altLang="en-US"/>
              <a:t>72</a:t>
            </a:r>
            <a:r>
              <a:rPr lang="el-GR" altLang="en-US"/>
              <a:t>)</a:t>
            </a:r>
          </a:p>
        </p:txBody>
      </p:sp>
      <p:sp>
        <p:nvSpPr>
          <p:cNvPr id="2" name="Title 1"/>
          <p:cNvSpPr>
            <a:spLocks noGrp="1"/>
          </p:cNvSpPr>
          <p:nvPr>
            <p:ph type="title"/>
          </p:nvPr>
        </p:nvSpPr>
        <p:spPr/>
        <p:txBody>
          <a:bodyPr>
            <a:normAutofit/>
          </a:bodyPr>
          <a:lstStyle/>
          <a:p>
            <a:r>
              <a:rPr lang="el-GR" dirty="0"/>
              <a:t>ΑΣΚΗΣΗ   </a:t>
            </a:r>
            <a:r>
              <a:rPr lang="el-GR" dirty="0" smtClean="0"/>
              <a:t>6.12</a:t>
            </a:r>
            <a:endParaRPr lang="en-US" dirty="0"/>
          </a:p>
        </p:txBody>
      </p:sp>
    </p:spTree>
    <p:extLst>
      <p:ext uri="{BB962C8B-B14F-4D97-AF65-F5344CB8AC3E}">
        <p14:creationId xmlns:p14="http://schemas.microsoft.com/office/powerpoint/2010/main" val="386544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21687" y="1343059"/>
            <a:ext cx="4900613" cy="3095625"/>
            <a:chOff x="226" y="255"/>
            <a:chExt cx="3087" cy="1950"/>
          </a:xfrm>
        </p:grpSpPr>
        <p:pic>
          <p:nvPicPr>
            <p:cNvPr id="24579" name="Picture 3" descr="Sx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255"/>
              <a:ext cx="3087" cy="1950"/>
            </a:xfrm>
            <a:prstGeom prst="rect">
              <a:avLst/>
            </a:prstGeom>
            <a:noFill/>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2857" y="1434"/>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d</a:t>
              </a:r>
              <a:r>
                <a:rPr lang="en-US" altLang="en-US" b="1" baseline="-25000">
                  <a:solidFill>
                    <a:srgbClr val="CC0000"/>
                  </a:solidFill>
                </a:rPr>
                <a:t>m3</a:t>
              </a:r>
              <a:endParaRPr lang="el-GR" altLang="en-US" b="1" baseline="-25000">
                <a:solidFill>
                  <a:srgbClr val="CC0000"/>
                </a:solidFill>
              </a:endParaRPr>
            </a:p>
          </p:txBody>
        </p:sp>
        <p:sp>
          <p:nvSpPr>
            <p:cNvPr id="24581" name="Line 5"/>
            <p:cNvSpPr>
              <a:spLocks noChangeShapeType="1"/>
            </p:cNvSpPr>
            <p:nvPr/>
          </p:nvSpPr>
          <p:spPr bwMode="auto">
            <a:xfrm>
              <a:off x="2903" y="1185"/>
              <a:ext cx="0" cy="771"/>
            </a:xfrm>
            <a:prstGeom prst="line">
              <a:avLst/>
            </a:prstGeom>
            <a:noFill/>
            <a:ln w="190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Text Box 6"/>
            <p:cNvSpPr txBox="1">
              <a:spLocks noChangeArrowheads="1"/>
            </p:cNvSpPr>
            <p:nvPr/>
          </p:nvSpPr>
          <p:spPr bwMode="auto">
            <a:xfrm>
              <a:off x="1315" y="1661"/>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d</a:t>
              </a:r>
              <a:r>
                <a:rPr lang="en-US" altLang="en-US" b="1" baseline="-25000">
                  <a:solidFill>
                    <a:srgbClr val="CC0000"/>
                  </a:solidFill>
                </a:rPr>
                <a:t>m2</a:t>
              </a:r>
              <a:endParaRPr lang="el-GR" altLang="en-US" b="1" baseline="-25000">
                <a:solidFill>
                  <a:srgbClr val="CC0000"/>
                </a:solidFill>
              </a:endParaRPr>
            </a:p>
          </p:txBody>
        </p:sp>
        <p:sp>
          <p:nvSpPr>
            <p:cNvPr id="24583" name="Line 7"/>
            <p:cNvSpPr>
              <a:spLocks noChangeShapeType="1"/>
            </p:cNvSpPr>
            <p:nvPr/>
          </p:nvSpPr>
          <p:spPr bwMode="auto">
            <a:xfrm>
              <a:off x="1633" y="1616"/>
              <a:ext cx="0" cy="340"/>
            </a:xfrm>
            <a:prstGeom prst="line">
              <a:avLst/>
            </a:prstGeom>
            <a:noFill/>
            <a:ln w="190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1247" y="1366"/>
              <a:ext cx="0" cy="567"/>
            </a:xfrm>
            <a:prstGeom prst="line">
              <a:avLst/>
            </a:prstGeom>
            <a:noFill/>
            <a:ln w="190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Text Box 9"/>
            <p:cNvSpPr txBox="1">
              <a:spLocks noChangeArrowheads="1"/>
            </p:cNvSpPr>
            <p:nvPr/>
          </p:nvSpPr>
          <p:spPr bwMode="auto">
            <a:xfrm>
              <a:off x="952" y="1480"/>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d</a:t>
              </a:r>
              <a:r>
                <a:rPr lang="en-US" altLang="en-US" b="1" baseline="-25000">
                  <a:solidFill>
                    <a:srgbClr val="CC0000"/>
                  </a:solidFill>
                </a:rPr>
                <a:t>m1</a:t>
              </a:r>
              <a:endParaRPr lang="el-GR" altLang="en-US" b="1" baseline="-25000">
                <a:solidFill>
                  <a:srgbClr val="CC0000"/>
                </a:solidFill>
              </a:endParaRPr>
            </a:p>
          </p:txBody>
        </p:sp>
        <p:sp>
          <p:nvSpPr>
            <p:cNvPr id="24586" name="Text Box 10"/>
            <p:cNvSpPr txBox="1">
              <a:spLocks noChangeArrowheads="1"/>
            </p:cNvSpPr>
            <p:nvPr/>
          </p:nvSpPr>
          <p:spPr bwMode="auto">
            <a:xfrm>
              <a:off x="975" y="890"/>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T</a:t>
              </a:r>
              <a:endParaRPr lang="el-GR" altLang="en-US" b="1">
                <a:solidFill>
                  <a:srgbClr val="CC0000"/>
                </a:solidFill>
              </a:endParaRPr>
            </a:p>
          </p:txBody>
        </p:sp>
      </p:grpSp>
      <p:sp>
        <p:nvSpPr>
          <p:cNvPr id="24587" name="Rectangle 11"/>
          <p:cNvSpPr>
            <a:spLocks noChangeArrowheads="1"/>
          </p:cNvSpPr>
          <p:nvPr/>
        </p:nvSpPr>
        <p:spPr bwMode="auto">
          <a:xfrm>
            <a:off x="5710724" y="2183442"/>
            <a:ext cx="57321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n-US" dirty="0"/>
              <a:t>Η στήλη υψομέτρου  </a:t>
            </a:r>
            <a:r>
              <a:rPr lang="en-US" altLang="en-US" b="1" i="1" dirty="0"/>
              <a:t>h</a:t>
            </a:r>
            <a:r>
              <a:rPr lang="en-US" altLang="en-US" b="1" dirty="0"/>
              <a:t> </a:t>
            </a:r>
            <a:r>
              <a:rPr lang="el-GR" altLang="en-US" dirty="0"/>
              <a:t> έχει ρίζα ύψους  </a:t>
            </a:r>
            <a:r>
              <a:rPr lang="en-US" altLang="en-US" b="1" i="1" dirty="0"/>
              <a:t>t</a:t>
            </a:r>
            <a:r>
              <a:rPr lang="en-US" altLang="en-US" b="1" dirty="0"/>
              <a:t> </a:t>
            </a:r>
            <a:r>
              <a:rPr lang="el-GR" altLang="en-US" dirty="0"/>
              <a:t> και η στήλη που έχει την κορυφή της κάτω από το επίπεδο της θάλασσας, σε βάθος </a:t>
            </a:r>
            <a:r>
              <a:rPr lang="en-US" altLang="en-US" b="1" i="1" dirty="0"/>
              <a:t>h</a:t>
            </a:r>
            <a:r>
              <a:rPr lang="el-GR" altLang="en-US" b="1" i="1" dirty="0"/>
              <a:t>ʹ</a:t>
            </a:r>
            <a:r>
              <a:rPr lang="el-GR" altLang="en-US" dirty="0"/>
              <a:t>,  έχει </a:t>
            </a:r>
            <a:r>
              <a:rPr lang="el-GR" altLang="en-US" dirty="0" err="1"/>
              <a:t>αντιρρίζα</a:t>
            </a:r>
            <a:r>
              <a:rPr lang="el-GR" altLang="en-US" dirty="0"/>
              <a:t>  </a:t>
            </a:r>
            <a:r>
              <a:rPr lang="en-US" altLang="en-US" b="1" i="1" dirty="0"/>
              <a:t>t</a:t>
            </a:r>
            <a:r>
              <a:rPr lang="el-GR" altLang="en-US" b="1" i="1" dirty="0"/>
              <a:t>ʹ</a:t>
            </a:r>
          </a:p>
        </p:txBody>
      </p:sp>
      <p:sp>
        <p:nvSpPr>
          <p:cNvPr id="24588" name="Text Box 12"/>
          <p:cNvSpPr txBox="1">
            <a:spLocks noChangeArrowheads="1"/>
          </p:cNvSpPr>
          <p:nvPr/>
        </p:nvSpPr>
        <p:spPr bwMode="auto">
          <a:xfrm>
            <a:off x="121688" y="5124483"/>
            <a:ext cx="5719276" cy="9350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n-US" dirty="0"/>
              <a:t>Εξισώνουμε τις πιέσεις στην </a:t>
            </a:r>
            <a:r>
              <a:rPr lang="el-GR" altLang="en-US" b="1" i="1" dirty="0"/>
              <a:t>επιφάνεια αντιστάθμισης </a:t>
            </a:r>
            <a:r>
              <a:rPr lang="el-GR" altLang="en-US" dirty="0"/>
              <a:t>: Α) της στήλης υψομέτρου </a:t>
            </a:r>
            <a:r>
              <a:rPr lang="en-US" altLang="en-US" b="1" i="1" dirty="0"/>
              <a:t>h</a:t>
            </a:r>
            <a:r>
              <a:rPr lang="el-GR" altLang="en-US" dirty="0"/>
              <a:t> και συνολικού πάχους </a:t>
            </a:r>
            <a:r>
              <a:rPr lang="en-US" altLang="en-US" b="1" i="1" dirty="0"/>
              <a:t>h</a:t>
            </a:r>
            <a:r>
              <a:rPr lang="el-GR" altLang="en-US" b="1" i="1" dirty="0"/>
              <a:t>+</a:t>
            </a:r>
            <a:r>
              <a:rPr lang="en-US" altLang="en-US" b="1" i="1" dirty="0"/>
              <a:t>T</a:t>
            </a:r>
            <a:r>
              <a:rPr lang="el-GR" altLang="en-US" b="1" i="1" dirty="0"/>
              <a:t>+</a:t>
            </a:r>
            <a:r>
              <a:rPr lang="en-US" altLang="en-US" b="1" i="1" dirty="0"/>
              <a:t>t </a:t>
            </a:r>
            <a:r>
              <a:rPr lang="en-US" altLang="en-US" dirty="0"/>
              <a:t> </a:t>
            </a:r>
            <a:r>
              <a:rPr lang="el-GR" altLang="en-US" dirty="0"/>
              <a:t>και Β) της στήλης μηδενικού υψομέτρου </a:t>
            </a:r>
            <a:endParaRPr lang="el-GR" altLang="en-US" b="1" i="1" dirty="0"/>
          </a:p>
        </p:txBody>
      </p:sp>
      <p:graphicFrame>
        <p:nvGraphicFramePr>
          <p:cNvPr id="24597" name="Object 21"/>
          <p:cNvGraphicFramePr>
            <a:graphicFrameLocks noChangeAspect="1"/>
          </p:cNvGraphicFramePr>
          <p:nvPr>
            <p:extLst>
              <p:ext uri="{D42A27DB-BD31-4B8C-83A1-F6EECF244321}">
                <p14:modId xmlns:p14="http://schemas.microsoft.com/office/powerpoint/2010/main" val="1611507291"/>
              </p:ext>
            </p:extLst>
          </p:nvPr>
        </p:nvGraphicFramePr>
        <p:xfrm>
          <a:off x="5071512" y="4388080"/>
          <a:ext cx="5508625" cy="576262"/>
        </p:xfrm>
        <a:graphic>
          <a:graphicData uri="http://schemas.openxmlformats.org/presentationml/2006/ole">
            <mc:AlternateContent xmlns:mc="http://schemas.openxmlformats.org/markup-compatibility/2006">
              <mc:Choice xmlns:v="urn:schemas-microsoft-com:vml" Requires="v">
                <p:oleObj spid="_x0000_s8206" name="Equation" r:id="rId4" imgW="2184120" imgH="228600" progId="Equation.3">
                  <p:embed/>
                </p:oleObj>
              </mc:Choice>
              <mc:Fallback>
                <p:oleObj name="Equation" r:id="rId4" imgW="21841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512" y="4388080"/>
                        <a:ext cx="5508625" cy="576262"/>
                      </a:xfrm>
                      <a:prstGeom prst="rect">
                        <a:avLst/>
                      </a:prstGeom>
                      <a:noFill/>
                      <a:ln>
                        <a:noFill/>
                      </a:ln>
                      <a:effectLst/>
                    </p:spPr>
                  </p:pic>
                </p:oleObj>
              </mc:Fallback>
            </mc:AlternateContent>
          </a:graphicData>
        </a:graphic>
      </p:graphicFrame>
      <p:graphicFrame>
        <p:nvGraphicFramePr>
          <p:cNvPr id="24598" name="Object 22"/>
          <p:cNvGraphicFramePr>
            <a:graphicFrameLocks noChangeAspect="1"/>
          </p:cNvGraphicFramePr>
          <p:nvPr>
            <p:extLst>
              <p:ext uri="{D42A27DB-BD31-4B8C-83A1-F6EECF244321}">
                <p14:modId xmlns:p14="http://schemas.microsoft.com/office/powerpoint/2010/main" val="1888265329"/>
              </p:ext>
            </p:extLst>
          </p:nvPr>
        </p:nvGraphicFramePr>
        <p:xfrm>
          <a:off x="7014612" y="5108806"/>
          <a:ext cx="1692275" cy="484187"/>
        </p:xfrm>
        <a:graphic>
          <a:graphicData uri="http://schemas.openxmlformats.org/presentationml/2006/ole">
            <mc:AlternateContent xmlns:mc="http://schemas.openxmlformats.org/markup-compatibility/2006">
              <mc:Choice xmlns:v="urn:schemas-microsoft-com:vml" Requires="v">
                <p:oleObj spid="_x0000_s8207" name="Equation" r:id="rId6" imgW="799920" imgH="228600" progId="Equation.3">
                  <p:embed/>
                </p:oleObj>
              </mc:Choice>
              <mc:Fallback>
                <p:oleObj name="Equation" r:id="rId6" imgW="799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4612" y="5108806"/>
                        <a:ext cx="1692275" cy="484187"/>
                      </a:xfrm>
                      <a:prstGeom prst="rect">
                        <a:avLst/>
                      </a:prstGeom>
                      <a:noFill/>
                      <a:ln>
                        <a:noFill/>
                      </a:ln>
                      <a:effectLst/>
                    </p:spPr>
                  </p:pic>
                </p:oleObj>
              </mc:Fallback>
            </mc:AlternateContent>
          </a:graphicData>
        </a:graphic>
      </p:graphicFrame>
      <p:sp>
        <p:nvSpPr>
          <p:cNvPr id="24599" name="AutoShape 23"/>
          <p:cNvSpPr>
            <a:spLocks/>
          </p:cNvSpPr>
          <p:nvPr/>
        </p:nvSpPr>
        <p:spPr bwMode="auto">
          <a:xfrm>
            <a:off x="10796036" y="4569055"/>
            <a:ext cx="323850" cy="1008062"/>
          </a:xfrm>
          <a:prstGeom prst="rightBrace">
            <a:avLst>
              <a:gd name="adj1" fmla="val 2594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AutoShape 24"/>
          <p:cNvSpPr>
            <a:spLocks noChangeArrowheads="1"/>
          </p:cNvSpPr>
          <p:nvPr/>
        </p:nvSpPr>
        <p:spPr bwMode="auto">
          <a:xfrm>
            <a:off x="1777450" y="4367246"/>
            <a:ext cx="179387" cy="755650"/>
          </a:xfrm>
          <a:prstGeom prst="upArrow">
            <a:avLst>
              <a:gd name="adj1" fmla="val 50000"/>
              <a:gd name="adj2" fmla="val 10531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4601" name="AutoShape 25"/>
          <p:cNvSpPr>
            <a:spLocks noChangeArrowheads="1"/>
          </p:cNvSpPr>
          <p:nvPr/>
        </p:nvSpPr>
        <p:spPr bwMode="auto">
          <a:xfrm>
            <a:off x="2317200" y="4367246"/>
            <a:ext cx="179387" cy="755650"/>
          </a:xfrm>
          <a:prstGeom prst="upArrow">
            <a:avLst>
              <a:gd name="adj1" fmla="val 50000"/>
              <a:gd name="adj2" fmla="val 105310"/>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4606" name="AutoShape 30"/>
          <p:cNvSpPr>
            <a:spLocks noChangeArrowheads="1"/>
          </p:cNvSpPr>
          <p:nvPr/>
        </p:nvSpPr>
        <p:spPr bwMode="auto">
          <a:xfrm>
            <a:off x="11227837" y="4964342"/>
            <a:ext cx="827087"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p:spPr>
        <p:txBody>
          <a:bodyPr wrap="none" anchor="ctr"/>
          <a:lstStyle/>
          <a:p>
            <a:endParaRPr lang="en-US"/>
          </a:p>
        </p:txBody>
      </p:sp>
      <p:sp>
        <p:nvSpPr>
          <p:cNvPr id="24" name="Title 1"/>
          <p:cNvSpPr>
            <a:spLocks noGrp="1"/>
          </p:cNvSpPr>
          <p:nvPr>
            <p:ph type="title"/>
          </p:nvPr>
        </p:nvSpPr>
        <p:spPr/>
        <p:txBody>
          <a:bodyPr>
            <a:normAutofit/>
          </a:bodyPr>
          <a:lstStyle/>
          <a:p>
            <a:r>
              <a:rPr lang="el-GR" dirty="0"/>
              <a:t>ΑΣΚΗΣΗ   </a:t>
            </a:r>
            <a:r>
              <a:rPr lang="el-GR" dirty="0" smtClean="0"/>
              <a:t>6.12</a:t>
            </a:r>
            <a:endParaRPr lang="en-US" dirty="0"/>
          </a:p>
        </p:txBody>
      </p:sp>
      <p:sp>
        <p:nvSpPr>
          <p:cNvPr id="21" name="11 - Ορθογώνιο"/>
          <p:cNvSpPr>
            <a:spLocks noChangeArrowheads="1"/>
          </p:cNvSpPr>
          <p:nvPr/>
        </p:nvSpPr>
        <p:spPr bwMode="auto">
          <a:xfrm>
            <a:off x="3287530" y="4483409"/>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2607431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11" name="Object 11"/>
          <p:cNvGraphicFramePr>
            <a:graphicFrameLocks noChangeAspect="1"/>
          </p:cNvGraphicFramePr>
          <p:nvPr>
            <p:extLst>
              <p:ext uri="{D42A27DB-BD31-4B8C-83A1-F6EECF244321}">
                <p14:modId xmlns:p14="http://schemas.microsoft.com/office/powerpoint/2010/main" val="979076877"/>
              </p:ext>
            </p:extLst>
          </p:nvPr>
        </p:nvGraphicFramePr>
        <p:xfrm>
          <a:off x="2947988" y="1310875"/>
          <a:ext cx="6149975" cy="576263"/>
        </p:xfrm>
        <a:graphic>
          <a:graphicData uri="http://schemas.openxmlformats.org/presentationml/2006/ole">
            <mc:AlternateContent xmlns:mc="http://schemas.openxmlformats.org/markup-compatibility/2006">
              <mc:Choice xmlns:v="urn:schemas-microsoft-com:vml" Requires="v">
                <p:oleObj spid="_x0000_s9242" name="Equation" r:id="rId3" imgW="2438280" imgH="228600" progId="Equation.3">
                  <p:embed/>
                </p:oleObj>
              </mc:Choice>
              <mc:Fallback>
                <p:oleObj name="Equation" r:id="rId3" imgW="2438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988" y="1310875"/>
                        <a:ext cx="6149975" cy="576263"/>
                      </a:xfrm>
                      <a:prstGeom prst="rect">
                        <a:avLst/>
                      </a:prstGeom>
                      <a:noFill/>
                      <a:ln>
                        <a:noFill/>
                      </a:ln>
                      <a:effectLst/>
                    </p:spPr>
                  </p:pic>
                </p:oleObj>
              </mc:Fallback>
            </mc:AlternateContent>
          </a:graphicData>
        </a:graphic>
      </p:graphicFrame>
      <p:graphicFrame>
        <p:nvGraphicFramePr>
          <p:cNvPr id="25612" name="Object 12"/>
          <p:cNvGraphicFramePr>
            <a:graphicFrameLocks noChangeAspect="1"/>
          </p:cNvGraphicFramePr>
          <p:nvPr>
            <p:extLst>
              <p:ext uri="{D42A27DB-BD31-4B8C-83A1-F6EECF244321}">
                <p14:modId xmlns:p14="http://schemas.microsoft.com/office/powerpoint/2010/main" val="3780196039"/>
              </p:ext>
            </p:extLst>
          </p:nvPr>
        </p:nvGraphicFramePr>
        <p:xfrm>
          <a:off x="4170363" y="2472530"/>
          <a:ext cx="3778250" cy="576262"/>
        </p:xfrm>
        <a:graphic>
          <a:graphicData uri="http://schemas.openxmlformats.org/presentationml/2006/ole">
            <mc:AlternateContent xmlns:mc="http://schemas.openxmlformats.org/markup-compatibility/2006">
              <mc:Choice xmlns:v="urn:schemas-microsoft-com:vml" Requires="v">
                <p:oleObj spid="_x0000_s9243" name="Equation" r:id="rId5" imgW="1498320" imgH="228600" progId="Equation.3">
                  <p:embed/>
                </p:oleObj>
              </mc:Choice>
              <mc:Fallback>
                <p:oleObj name="Equation" r:id="rId5" imgW="1498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2472530"/>
                        <a:ext cx="3778250" cy="576262"/>
                      </a:xfrm>
                      <a:prstGeom prst="rect">
                        <a:avLst/>
                      </a:prstGeom>
                      <a:noFill/>
                      <a:ln>
                        <a:noFill/>
                      </a:ln>
                      <a:effectLst/>
                    </p:spPr>
                  </p:pic>
                </p:oleObj>
              </mc:Fallback>
            </mc:AlternateContent>
          </a:graphicData>
        </a:graphic>
      </p:graphicFrame>
      <p:graphicFrame>
        <p:nvGraphicFramePr>
          <p:cNvPr id="25613" name="Object 13"/>
          <p:cNvGraphicFramePr>
            <a:graphicFrameLocks noChangeAspect="1"/>
          </p:cNvGraphicFramePr>
          <p:nvPr>
            <p:extLst>
              <p:ext uri="{D42A27DB-BD31-4B8C-83A1-F6EECF244321}">
                <p14:modId xmlns:p14="http://schemas.microsoft.com/office/powerpoint/2010/main" val="2851306964"/>
              </p:ext>
            </p:extLst>
          </p:nvPr>
        </p:nvGraphicFramePr>
        <p:xfrm>
          <a:off x="3961607" y="3643313"/>
          <a:ext cx="4195762" cy="576262"/>
        </p:xfrm>
        <a:graphic>
          <a:graphicData uri="http://schemas.openxmlformats.org/presentationml/2006/ole">
            <mc:AlternateContent xmlns:mc="http://schemas.openxmlformats.org/markup-compatibility/2006">
              <mc:Choice xmlns:v="urn:schemas-microsoft-com:vml" Requires="v">
                <p:oleObj spid="_x0000_s9244" name="Equation" r:id="rId7" imgW="1663560" imgH="228600" progId="Equation.3">
                  <p:embed/>
                </p:oleObj>
              </mc:Choice>
              <mc:Fallback>
                <p:oleObj name="Equation" r:id="rId7" imgW="16635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1607" y="3643313"/>
                        <a:ext cx="4195762" cy="576262"/>
                      </a:xfrm>
                      <a:prstGeom prst="rect">
                        <a:avLst/>
                      </a:prstGeom>
                      <a:noFill/>
                      <a:ln>
                        <a:noFill/>
                      </a:ln>
                      <a:effectLst/>
                    </p:spPr>
                  </p:pic>
                </p:oleObj>
              </mc:Fallback>
            </mc:AlternateContent>
          </a:graphicData>
        </a:graphic>
      </p:graphicFrame>
      <p:graphicFrame>
        <p:nvGraphicFramePr>
          <p:cNvPr id="25614" name="Object 14"/>
          <p:cNvGraphicFramePr>
            <a:graphicFrameLocks noChangeAspect="1"/>
          </p:cNvGraphicFramePr>
          <p:nvPr>
            <p:extLst>
              <p:ext uri="{D42A27DB-BD31-4B8C-83A1-F6EECF244321}">
                <p14:modId xmlns:p14="http://schemas.microsoft.com/office/powerpoint/2010/main" val="1838504604"/>
              </p:ext>
            </p:extLst>
          </p:nvPr>
        </p:nvGraphicFramePr>
        <p:xfrm>
          <a:off x="4583114" y="4868864"/>
          <a:ext cx="2879725" cy="1482725"/>
        </p:xfrm>
        <a:graphic>
          <a:graphicData uri="http://schemas.openxmlformats.org/presentationml/2006/ole">
            <mc:AlternateContent xmlns:mc="http://schemas.openxmlformats.org/markup-compatibility/2006">
              <mc:Choice xmlns:v="urn:schemas-microsoft-com:vml" Requires="v">
                <p:oleObj spid="_x0000_s9245" name="Equation" r:id="rId9" imgW="838080" imgH="431640" progId="Equation.3">
                  <p:embed/>
                </p:oleObj>
              </mc:Choice>
              <mc:Fallback>
                <p:oleObj name="Equation" r:id="rId9" imgW="8380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3114" y="4868864"/>
                        <a:ext cx="2879725" cy="1482725"/>
                      </a:xfrm>
                      <a:prstGeom prst="rect">
                        <a:avLst/>
                      </a:prstGeom>
                      <a:noFill/>
                      <a:ln>
                        <a:noFill/>
                      </a:ln>
                      <a:effectLst/>
                    </p:spPr>
                  </p:pic>
                </p:oleObj>
              </mc:Fallback>
            </mc:AlternateContent>
          </a:graphicData>
        </a:graphic>
      </p:graphicFrame>
      <p:sp>
        <p:nvSpPr>
          <p:cNvPr id="25615" name="AutoShape 15"/>
          <p:cNvSpPr>
            <a:spLocks noChangeArrowheads="1"/>
          </p:cNvSpPr>
          <p:nvPr/>
        </p:nvSpPr>
        <p:spPr bwMode="auto">
          <a:xfrm>
            <a:off x="5959606" y="1929606"/>
            <a:ext cx="215900" cy="504825"/>
          </a:xfrm>
          <a:prstGeom prst="downArrow">
            <a:avLst>
              <a:gd name="adj1" fmla="val 50000"/>
              <a:gd name="adj2" fmla="val 58456"/>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5617" name="AutoShape 17"/>
          <p:cNvSpPr>
            <a:spLocks noChangeArrowheads="1"/>
          </p:cNvSpPr>
          <p:nvPr/>
        </p:nvSpPr>
        <p:spPr bwMode="auto">
          <a:xfrm>
            <a:off x="5951538" y="3083720"/>
            <a:ext cx="215900" cy="504825"/>
          </a:xfrm>
          <a:prstGeom prst="downArrow">
            <a:avLst>
              <a:gd name="adj1" fmla="val 50000"/>
              <a:gd name="adj2" fmla="val 58456"/>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5618" name="AutoShape 18"/>
          <p:cNvSpPr>
            <a:spLocks noChangeArrowheads="1"/>
          </p:cNvSpPr>
          <p:nvPr/>
        </p:nvSpPr>
        <p:spPr bwMode="auto">
          <a:xfrm>
            <a:off x="5951538" y="4329111"/>
            <a:ext cx="215900" cy="504825"/>
          </a:xfrm>
          <a:prstGeom prst="downArrow">
            <a:avLst>
              <a:gd name="adj1" fmla="val 50000"/>
              <a:gd name="adj2" fmla="val 58456"/>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10" name="Title 1"/>
          <p:cNvSpPr>
            <a:spLocks noGrp="1"/>
          </p:cNvSpPr>
          <p:nvPr>
            <p:ph type="title"/>
          </p:nvPr>
        </p:nvSpPr>
        <p:spPr/>
        <p:txBody>
          <a:bodyPr>
            <a:normAutofit/>
          </a:bodyPr>
          <a:lstStyle/>
          <a:p>
            <a:r>
              <a:rPr lang="el-GR" dirty="0"/>
              <a:t>ΑΣΚΗΣΗ   </a:t>
            </a:r>
            <a:r>
              <a:rPr lang="el-GR" dirty="0" smtClean="0"/>
              <a:t>6.12</a:t>
            </a:r>
            <a:endParaRPr lang="en-US" dirty="0"/>
          </a:p>
        </p:txBody>
      </p:sp>
    </p:spTree>
    <p:extLst>
      <p:ext uri="{BB962C8B-B14F-4D97-AF65-F5344CB8AC3E}">
        <p14:creationId xmlns:p14="http://schemas.microsoft.com/office/powerpoint/2010/main" val="3178441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89708" y="1319214"/>
            <a:ext cx="4900612" cy="3095625"/>
            <a:chOff x="226" y="255"/>
            <a:chExt cx="3087" cy="1950"/>
          </a:xfrm>
        </p:grpSpPr>
        <p:pic>
          <p:nvPicPr>
            <p:cNvPr id="26627" name="Picture 3" descr="Sx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255"/>
              <a:ext cx="3087" cy="195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2857" y="1434"/>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d</a:t>
              </a:r>
              <a:r>
                <a:rPr lang="en-US" altLang="en-US" b="1" baseline="-25000">
                  <a:solidFill>
                    <a:srgbClr val="CC0000"/>
                  </a:solidFill>
                </a:rPr>
                <a:t>m3</a:t>
              </a:r>
              <a:endParaRPr lang="el-GR" altLang="en-US" b="1" baseline="-25000">
                <a:solidFill>
                  <a:srgbClr val="CC0000"/>
                </a:solidFill>
              </a:endParaRPr>
            </a:p>
          </p:txBody>
        </p:sp>
        <p:sp>
          <p:nvSpPr>
            <p:cNvPr id="26629" name="Line 5"/>
            <p:cNvSpPr>
              <a:spLocks noChangeShapeType="1"/>
            </p:cNvSpPr>
            <p:nvPr/>
          </p:nvSpPr>
          <p:spPr bwMode="auto">
            <a:xfrm>
              <a:off x="2903" y="1185"/>
              <a:ext cx="0" cy="771"/>
            </a:xfrm>
            <a:prstGeom prst="line">
              <a:avLst/>
            </a:prstGeom>
            <a:noFill/>
            <a:ln w="190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Text Box 6"/>
            <p:cNvSpPr txBox="1">
              <a:spLocks noChangeArrowheads="1"/>
            </p:cNvSpPr>
            <p:nvPr/>
          </p:nvSpPr>
          <p:spPr bwMode="auto">
            <a:xfrm>
              <a:off x="1315" y="1661"/>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d</a:t>
              </a:r>
              <a:r>
                <a:rPr lang="en-US" altLang="en-US" b="1" baseline="-25000">
                  <a:solidFill>
                    <a:srgbClr val="CC0000"/>
                  </a:solidFill>
                </a:rPr>
                <a:t>m2</a:t>
              </a:r>
              <a:endParaRPr lang="el-GR" altLang="en-US" b="1" baseline="-25000">
                <a:solidFill>
                  <a:srgbClr val="CC0000"/>
                </a:solidFill>
              </a:endParaRPr>
            </a:p>
          </p:txBody>
        </p:sp>
        <p:sp>
          <p:nvSpPr>
            <p:cNvPr id="26631" name="Line 7"/>
            <p:cNvSpPr>
              <a:spLocks noChangeShapeType="1"/>
            </p:cNvSpPr>
            <p:nvPr/>
          </p:nvSpPr>
          <p:spPr bwMode="auto">
            <a:xfrm>
              <a:off x="1633" y="1616"/>
              <a:ext cx="0" cy="340"/>
            </a:xfrm>
            <a:prstGeom prst="line">
              <a:avLst/>
            </a:prstGeom>
            <a:noFill/>
            <a:ln w="190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8"/>
            <p:cNvSpPr>
              <a:spLocks noChangeShapeType="1"/>
            </p:cNvSpPr>
            <p:nvPr/>
          </p:nvSpPr>
          <p:spPr bwMode="auto">
            <a:xfrm>
              <a:off x="1247" y="1366"/>
              <a:ext cx="0" cy="567"/>
            </a:xfrm>
            <a:prstGeom prst="line">
              <a:avLst/>
            </a:prstGeom>
            <a:noFill/>
            <a:ln w="190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Text Box 9"/>
            <p:cNvSpPr txBox="1">
              <a:spLocks noChangeArrowheads="1"/>
            </p:cNvSpPr>
            <p:nvPr/>
          </p:nvSpPr>
          <p:spPr bwMode="auto">
            <a:xfrm>
              <a:off x="952" y="1480"/>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d</a:t>
              </a:r>
              <a:r>
                <a:rPr lang="en-US" altLang="en-US" b="1" baseline="-25000">
                  <a:solidFill>
                    <a:srgbClr val="CC0000"/>
                  </a:solidFill>
                </a:rPr>
                <a:t>m1</a:t>
              </a:r>
              <a:endParaRPr lang="el-GR" altLang="en-US" b="1" baseline="-25000">
                <a:solidFill>
                  <a:srgbClr val="CC0000"/>
                </a:solidFill>
              </a:endParaRPr>
            </a:p>
          </p:txBody>
        </p:sp>
        <p:sp>
          <p:nvSpPr>
            <p:cNvPr id="26634" name="Text Box 10"/>
            <p:cNvSpPr txBox="1">
              <a:spLocks noChangeArrowheads="1"/>
            </p:cNvSpPr>
            <p:nvPr/>
          </p:nvSpPr>
          <p:spPr bwMode="auto">
            <a:xfrm>
              <a:off x="975" y="890"/>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T</a:t>
              </a:r>
              <a:endParaRPr lang="el-GR" altLang="en-US" b="1">
                <a:solidFill>
                  <a:srgbClr val="CC0000"/>
                </a:solidFill>
              </a:endParaRPr>
            </a:p>
          </p:txBody>
        </p:sp>
      </p:grpSp>
      <p:grpSp>
        <p:nvGrpSpPr>
          <p:cNvPr id="26638" name="Group 14"/>
          <p:cNvGrpSpPr>
            <a:grpSpLocks/>
          </p:cNvGrpSpPr>
          <p:nvPr/>
        </p:nvGrpSpPr>
        <p:grpSpPr bwMode="auto">
          <a:xfrm>
            <a:off x="189708" y="3875088"/>
            <a:ext cx="4932362" cy="2290762"/>
            <a:chOff x="204" y="1933"/>
            <a:chExt cx="3107" cy="1443"/>
          </a:xfrm>
        </p:grpSpPr>
        <p:sp>
          <p:nvSpPr>
            <p:cNvPr id="26635" name="Rectangle 11"/>
            <p:cNvSpPr>
              <a:spLocks noChangeArrowheads="1"/>
            </p:cNvSpPr>
            <p:nvPr/>
          </p:nvSpPr>
          <p:spPr bwMode="auto">
            <a:xfrm>
              <a:off x="204" y="2614"/>
              <a:ext cx="3107" cy="7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a:t>Εξισώνουμε τις πιέσεις στην επιφάνεια αντιστάθμισης : Α) της στήλης </a:t>
              </a:r>
              <a:r>
                <a:rPr lang="el-GR" altLang="en-US" b="1"/>
                <a:t>μηδενικού υψομέτρου</a:t>
              </a:r>
              <a:r>
                <a:rPr lang="el-GR" altLang="en-US"/>
                <a:t>  και Β) της στήλης βάθους </a:t>
              </a:r>
              <a:r>
                <a:rPr lang="en-US" altLang="en-US" b="1"/>
                <a:t>h’</a:t>
              </a:r>
              <a:r>
                <a:rPr lang="el-GR" altLang="en-US"/>
                <a:t> κάτω από την επιφάνεια της θάλασσας</a:t>
              </a:r>
            </a:p>
          </p:txBody>
        </p:sp>
        <p:sp>
          <p:nvSpPr>
            <p:cNvPr id="26636" name="AutoShape 12"/>
            <p:cNvSpPr>
              <a:spLocks noChangeArrowheads="1"/>
            </p:cNvSpPr>
            <p:nvPr/>
          </p:nvSpPr>
          <p:spPr bwMode="auto">
            <a:xfrm>
              <a:off x="1270" y="1933"/>
              <a:ext cx="113" cy="681"/>
            </a:xfrm>
            <a:prstGeom prst="upArrow">
              <a:avLst>
                <a:gd name="adj1" fmla="val 50000"/>
                <a:gd name="adj2" fmla="val 15066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637" name="AutoShape 13"/>
            <p:cNvSpPr>
              <a:spLocks noChangeArrowheads="1"/>
            </p:cNvSpPr>
            <p:nvPr/>
          </p:nvSpPr>
          <p:spPr bwMode="auto">
            <a:xfrm>
              <a:off x="2721" y="1933"/>
              <a:ext cx="113" cy="680"/>
            </a:xfrm>
            <a:prstGeom prst="upArrow">
              <a:avLst>
                <a:gd name="adj1" fmla="val 50000"/>
                <a:gd name="adj2" fmla="val 15044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aphicFrame>
        <p:nvGraphicFramePr>
          <p:cNvPr id="26639" name="Object 15"/>
          <p:cNvGraphicFramePr>
            <a:graphicFrameLocks noChangeAspect="1"/>
          </p:cNvGraphicFramePr>
          <p:nvPr>
            <p:extLst>
              <p:ext uri="{D42A27DB-BD31-4B8C-83A1-F6EECF244321}">
                <p14:modId xmlns:p14="http://schemas.microsoft.com/office/powerpoint/2010/main" val="1068109742"/>
              </p:ext>
            </p:extLst>
          </p:nvPr>
        </p:nvGraphicFramePr>
        <p:xfrm>
          <a:off x="5198269" y="3059115"/>
          <a:ext cx="6516687" cy="571500"/>
        </p:xfrm>
        <a:graphic>
          <a:graphicData uri="http://schemas.openxmlformats.org/presentationml/2006/ole">
            <mc:AlternateContent xmlns:mc="http://schemas.openxmlformats.org/markup-compatibility/2006">
              <mc:Choice xmlns:v="urn:schemas-microsoft-com:vml" Requires="v">
                <p:oleObj spid="_x0000_s10254" name="Equation" r:id="rId4" imgW="2603160" imgH="228600" progId="Equation.3">
                  <p:embed/>
                </p:oleObj>
              </mc:Choice>
              <mc:Fallback>
                <p:oleObj name="Equation" r:id="rId4" imgW="26031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269" y="3059115"/>
                        <a:ext cx="6516687" cy="571500"/>
                      </a:xfrm>
                      <a:prstGeom prst="rect">
                        <a:avLst/>
                      </a:prstGeom>
                      <a:noFill/>
                      <a:ln>
                        <a:noFill/>
                      </a:ln>
                      <a:effectLst/>
                    </p:spPr>
                  </p:pic>
                </p:oleObj>
              </mc:Fallback>
            </mc:AlternateContent>
          </a:graphicData>
        </a:graphic>
      </p:graphicFrame>
      <p:graphicFrame>
        <p:nvGraphicFramePr>
          <p:cNvPr id="26640" name="Object 16"/>
          <p:cNvGraphicFramePr>
            <a:graphicFrameLocks noChangeAspect="1"/>
          </p:cNvGraphicFramePr>
          <p:nvPr>
            <p:extLst>
              <p:ext uri="{D42A27DB-BD31-4B8C-83A1-F6EECF244321}">
                <p14:modId xmlns:p14="http://schemas.microsoft.com/office/powerpoint/2010/main" val="3971818270"/>
              </p:ext>
            </p:extLst>
          </p:nvPr>
        </p:nvGraphicFramePr>
        <p:xfrm>
          <a:off x="7430294" y="3743327"/>
          <a:ext cx="2016125" cy="558800"/>
        </p:xfrm>
        <a:graphic>
          <a:graphicData uri="http://schemas.openxmlformats.org/presentationml/2006/ole">
            <mc:AlternateContent xmlns:mc="http://schemas.openxmlformats.org/markup-compatibility/2006">
              <mc:Choice xmlns:v="urn:schemas-microsoft-com:vml" Requires="v">
                <p:oleObj spid="_x0000_s10255" name="Equation" r:id="rId6" imgW="825480" imgH="228600" progId="Equation.3">
                  <p:embed/>
                </p:oleObj>
              </mc:Choice>
              <mc:Fallback>
                <p:oleObj name="Equation" r:id="rId6" imgW="8254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0294" y="3743327"/>
                        <a:ext cx="2016125" cy="558800"/>
                      </a:xfrm>
                      <a:prstGeom prst="rect">
                        <a:avLst/>
                      </a:prstGeom>
                      <a:noFill/>
                      <a:ln>
                        <a:noFill/>
                      </a:ln>
                      <a:effectLst/>
                    </p:spPr>
                  </p:pic>
                </p:oleObj>
              </mc:Fallback>
            </mc:AlternateContent>
          </a:graphicData>
        </a:graphic>
      </p:graphicFrame>
      <p:sp>
        <p:nvSpPr>
          <p:cNvPr id="26641" name="AutoShape 17"/>
          <p:cNvSpPr>
            <a:spLocks/>
          </p:cNvSpPr>
          <p:nvPr/>
        </p:nvSpPr>
        <p:spPr bwMode="auto">
          <a:xfrm>
            <a:off x="11714956" y="3263902"/>
            <a:ext cx="395288" cy="971550"/>
          </a:xfrm>
          <a:prstGeom prst="rightBrace">
            <a:avLst>
              <a:gd name="adj1" fmla="val 20482"/>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itle 1"/>
          <p:cNvSpPr>
            <a:spLocks noGrp="1"/>
          </p:cNvSpPr>
          <p:nvPr>
            <p:ph type="title"/>
          </p:nvPr>
        </p:nvSpPr>
        <p:spPr/>
        <p:txBody>
          <a:bodyPr>
            <a:normAutofit/>
          </a:bodyPr>
          <a:lstStyle/>
          <a:p>
            <a:r>
              <a:rPr lang="el-GR" dirty="0"/>
              <a:t>ΑΣΚΗΣΗ   </a:t>
            </a:r>
            <a:r>
              <a:rPr lang="el-GR" dirty="0" smtClean="0"/>
              <a:t>6.12</a:t>
            </a:r>
            <a:endParaRPr lang="en-US" dirty="0"/>
          </a:p>
        </p:txBody>
      </p:sp>
      <p:sp>
        <p:nvSpPr>
          <p:cNvPr id="21" name="11 - Ορθογώνιο"/>
          <p:cNvSpPr>
            <a:spLocks noChangeArrowheads="1"/>
          </p:cNvSpPr>
          <p:nvPr/>
        </p:nvSpPr>
        <p:spPr bwMode="auto">
          <a:xfrm>
            <a:off x="187511" y="4480398"/>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989284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1844097785"/>
              </p:ext>
            </p:extLst>
          </p:nvPr>
        </p:nvGraphicFramePr>
        <p:xfrm>
          <a:off x="3641045" y="1644805"/>
          <a:ext cx="4959350" cy="571500"/>
        </p:xfrm>
        <a:graphic>
          <a:graphicData uri="http://schemas.openxmlformats.org/presentationml/2006/ole">
            <mc:AlternateContent xmlns:mc="http://schemas.openxmlformats.org/markup-compatibility/2006">
              <mc:Choice xmlns:v="urn:schemas-microsoft-com:vml" Requires="v">
                <p:oleObj spid="_x0000_s11284" name="Equation" r:id="rId3" imgW="1981080" imgH="228600" progId="Equation.3">
                  <p:embed/>
                </p:oleObj>
              </mc:Choice>
              <mc:Fallback>
                <p:oleObj name="Equation" r:id="rId3" imgW="1981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045" y="1644805"/>
                        <a:ext cx="4959350" cy="571500"/>
                      </a:xfrm>
                      <a:prstGeom prst="rect">
                        <a:avLst/>
                      </a:prstGeom>
                      <a:noFill/>
                      <a:ln>
                        <a:noFill/>
                      </a:ln>
                      <a:effec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2364087876"/>
              </p:ext>
            </p:extLst>
          </p:nvPr>
        </p:nvGraphicFramePr>
        <p:xfrm>
          <a:off x="3194844" y="3291344"/>
          <a:ext cx="5659438" cy="571500"/>
        </p:xfrm>
        <a:graphic>
          <a:graphicData uri="http://schemas.openxmlformats.org/presentationml/2006/ole">
            <mc:AlternateContent xmlns:mc="http://schemas.openxmlformats.org/markup-compatibility/2006">
              <mc:Choice xmlns:v="urn:schemas-microsoft-com:vml" Requires="v">
                <p:oleObj spid="_x0000_s11285" name="Equation" r:id="rId5" imgW="2260440" imgH="228600" progId="Equation.3">
                  <p:embed/>
                </p:oleObj>
              </mc:Choice>
              <mc:Fallback>
                <p:oleObj name="Equation" r:id="rId5" imgW="22604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844" y="3291344"/>
                        <a:ext cx="5659438" cy="571500"/>
                      </a:xfrm>
                      <a:prstGeom prst="rect">
                        <a:avLst/>
                      </a:prstGeom>
                      <a:noFill/>
                      <a:ln>
                        <a:noFill/>
                      </a:ln>
                      <a:effec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2117724570"/>
              </p:ext>
            </p:extLst>
          </p:nvPr>
        </p:nvGraphicFramePr>
        <p:xfrm>
          <a:off x="4644231" y="4703147"/>
          <a:ext cx="2967037" cy="1482725"/>
        </p:xfrm>
        <a:graphic>
          <a:graphicData uri="http://schemas.openxmlformats.org/presentationml/2006/ole">
            <mc:AlternateContent xmlns:mc="http://schemas.openxmlformats.org/markup-compatibility/2006">
              <mc:Choice xmlns:v="urn:schemas-microsoft-com:vml" Requires="v">
                <p:oleObj spid="_x0000_s11286" name="Equation" r:id="rId7" imgW="863280" imgH="431640" progId="Equation.3">
                  <p:embed/>
                </p:oleObj>
              </mc:Choice>
              <mc:Fallback>
                <p:oleObj name="Equation" r:id="rId7" imgW="8632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231" y="4703147"/>
                        <a:ext cx="2967037" cy="1482725"/>
                      </a:xfrm>
                      <a:prstGeom prst="rect">
                        <a:avLst/>
                      </a:prstGeom>
                      <a:noFill/>
                      <a:ln>
                        <a:noFill/>
                      </a:ln>
                      <a:effectLst/>
                    </p:spPr>
                  </p:pic>
                </p:oleObj>
              </mc:Fallback>
            </mc:AlternateContent>
          </a:graphicData>
        </a:graphic>
      </p:graphicFrame>
      <p:sp>
        <p:nvSpPr>
          <p:cNvPr id="27662" name="AutoShape 14"/>
          <p:cNvSpPr>
            <a:spLocks noChangeArrowheads="1"/>
          </p:cNvSpPr>
          <p:nvPr/>
        </p:nvSpPr>
        <p:spPr bwMode="auto">
          <a:xfrm>
            <a:off x="6024563" y="2561422"/>
            <a:ext cx="215900" cy="611187"/>
          </a:xfrm>
          <a:prstGeom prst="downArrow">
            <a:avLst>
              <a:gd name="adj1" fmla="val 50000"/>
              <a:gd name="adj2" fmla="val 70772"/>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27663" name="AutoShape 15"/>
          <p:cNvSpPr>
            <a:spLocks noChangeArrowheads="1"/>
          </p:cNvSpPr>
          <p:nvPr/>
        </p:nvSpPr>
        <p:spPr bwMode="auto">
          <a:xfrm>
            <a:off x="6012770" y="3977402"/>
            <a:ext cx="215900" cy="611187"/>
          </a:xfrm>
          <a:prstGeom prst="downArrow">
            <a:avLst>
              <a:gd name="adj1" fmla="val 50000"/>
              <a:gd name="adj2" fmla="val 70772"/>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8" name="Title 1"/>
          <p:cNvSpPr>
            <a:spLocks noGrp="1"/>
          </p:cNvSpPr>
          <p:nvPr>
            <p:ph type="title"/>
          </p:nvPr>
        </p:nvSpPr>
        <p:spPr/>
        <p:txBody>
          <a:bodyPr>
            <a:normAutofit/>
          </a:bodyPr>
          <a:lstStyle/>
          <a:p>
            <a:r>
              <a:rPr lang="el-GR" dirty="0"/>
              <a:t>ΑΣΚΗΣΗ   </a:t>
            </a:r>
            <a:r>
              <a:rPr lang="el-GR" dirty="0" smtClean="0"/>
              <a:t>6.12</a:t>
            </a:r>
            <a:endParaRPr lang="en-US" dirty="0"/>
          </a:p>
        </p:txBody>
      </p:sp>
    </p:spTree>
    <p:extLst>
      <p:ext uri="{BB962C8B-B14F-4D97-AF65-F5344CB8AC3E}">
        <p14:creationId xmlns:p14="http://schemas.microsoft.com/office/powerpoint/2010/main" val="399198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466532" y="1449388"/>
            <a:ext cx="11206064" cy="163121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eaLnBrk="1" hangingPunct="1"/>
            <a:r>
              <a:rPr lang="el-GR" altLang="en-US">
                <a:latin typeface="+mn-lt"/>
              </a:rPr>
              <a:t>Μια κατακόρυφη στήλη ωκεάνιου φλοιού που απομακρύνεται από μια ωκεάνια ράχη, συρρικνώνεται λόγω ψύξης κατά </a:t>
            </a:r>
            <a:r>
              <a:rPr lang="el-GR" altLang="en-US" b="1" i="1">
                <a:latin typeface="+mn-lt"/>
              </a:rPr>
              <a:t>δ</a:t>
            </a:r>
            <a:r>
              <a:rPr lang="en-US" altLang="en-US" b="1" i="1">
                <a:latin typeface="+mn-lt"/>
              </a:rPr>
              <a:t>h</a:t>
            </a:r>
            <a:r>
              <a:rPr lang="el-GR" altLang="en-US">
                <a:latin typeface="+mn-lt"/>
              </a:rPr>
              <a:t> και βυθίζεται περισσότερο στον μανδύα. Αν υποθέσουμε ότι κατά τη βύθιση αυτή ισχύει η αρχή της ισοστασίας, να αποδειχθεί ότι η αντίστοιχη αύξηση του βάθους του θαλάσσιου πυθμένα, </a:t>
            </a:r>
            <a:r>
              <a:rPr lang="el-GR" altLang="en-US" b="1" i="1">
                <a:latin typeface="+mn-lt"/>
              </a:rPr>
              <a:t>δ</a:t>
            </a:r>
            <a:r>
              <a:rPr lang="en-US" altLang="en-US" b="1" i="1">
                <a:latin typeface="+mn-lt"/>
              </a:rPr>
              <a:t>z</a:t>
            </a:r>
            <a:r>
              <a:rPr lang="el-GR" altLang="en-US">
                <a:latin typeface="+mn-lt"/>
              </a:rPr>
              <a:t>, δίνεται από την παρακάτω σχέση (όπου </a:t>
            </a:r>
            <a:r>
              <a:rPr lang="el-GR" altLang="en-US" b="1" i="1">
                <a:latin typeface="+mn-lt"/>
              </a:rPr>
              <a:t>ρ</a:t>
            </a:r>
            <a:r>
              <a:rPr lang="en-US" altLang="en-US" b="1" i="1" baseline="-25000">
                <a:latin typeface="+mn-lt"/>
              </a:rPr>
              <a:t>m</a:t>
            </a:r>
            <a:r>
              <a:rPr lang="en-US" altLang="en-US">
                <a:latin typeface="+mn-lt"/>
              </a:rPr>
              <a:t> </a:t>
            </a:r>
            <a:r>
              <a:rPr lang="el-GR" altLang="en-US">
                <a:latin typeface="+mn-lt"/>
              </a:rPr>
              <a:t>είναι η πυκνότητα του μανδύα και </a:t>
            </a:r>
            <a:r>
              <a:rPr lang="el-GR" altLang="en-US" b="1" i="1">
                <a:latin typeface="+mn-lt"/>
              </a:rPr>
              <a:t>ρ</a:t>
            </a:r>
            <a:r>
              <a:rPr lang="en-US" altLang="en-US" b="1" i="1" baseline="-25000">
                <a:latin typeface="+mn-lt"/>
              </a:rPr>
              <a:t>w</a:t>
            </a:r>
            <a:r>
              <a:rPr lang="el-GR" altLang="en-US">
                <a:latin typeface="+mn-lt"/>
              </a:rPr>
              <a:t> είναι η πυκνότητα του νερού). Να δοθεί μια ενδεικτική τιμή της σταθεράς </a:t>
            </a:r>
            <a:r>
              <a:rPr lang="en-US" altLang="en-US" b="1" i="1">
                <a:latin typeface="+mn-lt"/>
              </a:rPr>
              <a:t>k</a:t>
            </a:r>
            <a:r>
              <a:rPr lang="en-US" altLang="en-US">
                <a:latin typeface="+mn-lt"/>
              </a:rPr>
              <a:t>.</a:t>
            </a:r>
            <a:endParaRPr lang="el-GR" altLang="en-US">
              <a:latin typeface="+mn-lt"/>
            </a:endParaRPr>
          </a:p>
        </p:txBody>
      </p:sp>
      <p:graphicFrame>
        <p:nvGraphicFramePr>
          <p:cNvPr id="1026" name="Object 6"/>
          <p:cNvGraphicFramePr>
            <a:graphicFrameLocks noChangeAspect="1"/>
          </p:cNvGraphicFramePr>
          <p:nvPr>
            <p:extLst>
              <p:ext uri="{D42A27DB-BD31-4B8C-83A1-F6EECF244321}">
                <p14:modId xmlns:p14="http://schemas.microsoft.com/office/powerpoint/2010/main" val="424069385"/>
              </p:ext>
            </p:extLst>
          </p:nvPr>
        </p:nvGraphicFramePr>
        <p:xfrm>
          <a:off x="4646322" y="4088786"/>
          <a:ext cx="3313113" cy="1042987"/>
        </p:xfrm>
        <a:graphic>
          <a:graphicData uri="http://schemas.openxmlformats.org/presentationml/2006/ole">
            <mc:AlternateContent xmlns:mc="http://schemas.openxmlformats.org/markup-compatibility/2006">
              <mc:Choice xmlns:v="urn:schemas-microsoft-com:vml" Requires="v">
                <p:oleObj spid="_x0000_s12296" name="Equation" r:id="rId3" imgW="1371600" imgH="431640" progId="Equation.3">
                  <p:embed/>
                </p:oleObj>
              </mc:Choice>
              <mc:Fallback>
                <p:oleObj name="Equation" r:id="rId3" imgW="13716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322" y="4088786"/>
                        <a:ext cx="3313113" cy="1042987"/>
                      </a:xfrm>
                      <a:prstGeom prst="rect">
                        <a:avLst/>
                      </a:prstGeom>
                      <a:noFill/>
                      <a:ln>
                        <a:noFill/>
                      </a:ln>
                      <a:effectLst/>
                    </p:spPr>
                  </p:pic>
                </p:oleObj>
              </mc:Fallback>
            </mc:AlternateContent>
          </a:graphicData>
        </a:graphic>
      </p:graphicFrame>
      <p:sp>
        <p:nvSpPr>
          <p:cNvPr id="2" name="Title 1"/>
          <p:cNvSpPr>
            <a:spLocks noGrp="1"/>
          </p:cNvSpPr>
          <p:nvPr>
            <p:ph type="title"/>
          </p:nvPr>
        </p:nvSpPr>
        <p:spPr/>
        <p:txBody>
          <a:bodyPr>
            <a:normAutofit/>
          </a:bodyPr>
          <a:lstStyle/>
          <a:p>
            <a:r>
              <a:rPr lang="el-GR" dirty="0"/>
              <a:t>ΑΣΚΗΣΗ   </a:t>
            </a:r>
            <a:r>
              <a:rPr lang="el-GR" dirty="0" smtClean="0"/>
              <a:t>6.13</a:t>
            </a:r>
            <a:endParaRPr lang="en-US" dirty="0"/>
          </a:p>
        </p:txBody>
      </p:sp>
    </p:spTree>
    <p:extLst>
      <p:ext uri="{BB962C8B-B14F-4D97-AF65-F5344CB8AC3E}">
        <p14:creationId xmlns:p14="http://schemas.microsoft.com/office/powerpoint/2010/main" val="2398413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x_L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88" y="1338264"/>
            <a:ext cx="4500563" cy="26511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171" name="Group 5"/>
          <p:cNvGrpSpPr>
            <a:grpSpLocks/>
          </p:cNvGrpSpPr>
          <p:nvPr/>
        </p:nvGrpSpPr>
        <p:grpSpPr bwMode="auto">
          <a:xfrm>
            <a:off x="4514300" y="2994027"/>
            <a:ext cx="4068762" cy="720725"/>
            <a:chOff x="2925" y="1230"/>
            <a:chExt cx="2563" cy="454"/>
          </a:xfrm>
        </p:grpSpPr>
        <p:sp>
          <p:nvSpPr>
            <p:cNvPr id="7178" name="Text Box 3"/>
            <p:cNvSpPr txBox="1">
              <a:spLocks noChangeArrowheads="1"/>
            </p:cNvSpPr>
            <p:nvPr/>
          </p:nvSpPr>
          <p:spPr bwMode="auto">
            <a:xfrm>
              <a:off x="3402" y="1230"/>
              <a:ext cx="2086" cy="4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a:latin typeface="+mn-lt"/>
                </a:rPr>
                <a:t>Μετατόπιση βάθους ισοστάθμισης κατά: (δ</a:t>
              </a:r>
              <a:r>
                <a:rPr lang="en-US" altLang="en-US">
                  <a:latin typeface="+mn-lt"/>
                </a:rPr>
                <a:t>z</a:t>
              </a:r>
              <a:r>
                <a:rPr lang="el-GR" altLang="en-US">
                  <a:latin typeface="+mn-lt"/>
                </a:rPr>
                <a:t>-δ</a:t>
              </a:r>
              <a:r>
                <a:rPr lang="en-US" altLang="en-US">
                  <a:latin typeface="+mn-lt"/>
                </a:rPr>
                <a:t>h</a:t>
              </a:r>
              <a:r>
                <a:rPr lang="el-GR" altLang="en-US">
                  <a:latin typeface="+mn-lt"/>
                </a:rPr>
                <a:t>)</a:t>
              </a:r>
            </a:p>
          </p:txBody>
        </p:sp>
        <p:sp>
          <p:nvSpPr>
            <p:cNvPr id="7179" name="AutoShape 4"/>
            <p:cNvSpPr>
              <a:spLocks noChangeArrowheads="1"/>
            </p:cNvSpPr>
            <p:nvPr/>
          </p:nvSpPr>
          <p:spPr bwMode="auto">
            <a:xfrm>
              <a:off x="2925" y="1434"/>
              <a:ext cx="477" cy="114"/>
            </a:xfrm>
            <a:prstGeom prst="leftArrow">
              <a:avLst>
                <a:gd name="adj1" fmla="val 50000"/>
                <a:gd name="adj2" fmla="val 104605"/>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latin typeface="+mn-lt"/>
              </a:endParaRPr>
            </a:p>
          </p:txBody>
        </p:sp>
      </p:grpSp>
      <p:sp>
        <p:nvSpPr>
          <p:cNvPr id="7172" name="Text Box 6"/>
          <p:cNvSpPr txBox="1">
            <a:spLocks noChangeArrowheads="1"/>
          </p:cNvSpPr>
          <p:nvPr/>
        </p:nvSpPr>
        <p:spPr bwMode="auto">
          <a:xfrm>
            <a:off x="4989903" y="3863013"/>
            <a:ext cx="5545137" cy="415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a:latin typeface="+mn-lt"/>
              </a:rPr>
              <a:t>Αρχική συνθήκη: Πάχος ( </a:t>
            </a:r>
            <a:r>
              <a:rPr lang="en-US" altLang="en-US" b="1" i="1">
                <a:latin typeface="+mn-lt"/>
              </a:rPr>
              <a:t>h</a:t>
            </a:r>
            <a:r>
              <a:rPr lang="el-GR" altLang="en-US" b="1" i="1">
                <a:latin typeface="+mn-lt"/>
              </a:rPr>
              <a:t> </a:t>
            </a:r>
            <a:r>
              <a:rPr lang="el-GR" altLang="en-US">
                <a:latin typeface="+mn-lt"/>
              </a:rPr>
              <a:t>), Πυκνότητα ( </a:t>
            </a:r>
            <a:r>
              <a:rPr lang="el-GR" altLang="en-US" b="1" i="1">
                <a:latin typeface="+mn-lt"/>
              </a:rPr>
              <a:t>ρ </a:t>
            </a:r>
            <a:r>
              <a:rPr lang="el-GR" altLang="en-US">
                <a:latin typeface="+mn-lt"/>
              </a:rPr>
              <a:t>)</a:t>
            </a:r>
          </a:p>
        </p:txBody>
      </p:sp>
      <p:sp>
        <p:nvSpPr>
          <p:cNvPr id="7173" name="Text Box 7"/>
          <p:cNvSpPr txBox="1">
            <a:spLocks noChangeArrowheads="1"/>
          </p:cNvSpPr>
          <p:nvPr/>
        </p:nvSpPr>
        <p:spPr bwMode="auto">
          <a:xfrm>
            <a:off x="5162001" y="4383237"/>
            <a:ext cx="5761038" cy="415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a:latin typeface="+mn-lt"/>
              </a:rPr>
              <a:t>Τελική συνθήκη: Πάχος ( </a:t>
            </a:r>
            <a:r>
              <a:rPr lang="en-US" altLang="en-US" b="1" i="1">
                <a:latin typeface="+mn-lt"/>
              </a:rPr>
              <a:t>h</a:t>
            </a:r>
            <a:r>
              <a:rPr lang="el-GR" altLang="en-US" b="1" i="1">
                <a:latin typeface="+mn-lt"/>
              </a:rPr>
              <a:t>-δ</a:t>
            </a:r>
            <a:r>
              <a:rPr lang="en-US" altLang="en-US" b="1" i="1">
                <a:latin typeface="+mn-lt"/>
              </a:rPr>
              <a:t>h</a:t>
            </a:r>
            <a:r>
              <a:rPr lang="el-GR" altLang="en-US" b="1" i="1">
                <a:latin typeface="+mn-lt"/>
              </a:rPr>
              <a:t> </a:t>
            </a:r>
            <a:r>
              <a:rPr lang="el-GR" altLang="en-US">
                <a:latin typeface="+mn-lt"/>
              </a:rPr>
              <a:t>), Πυκνότητα ( </a:t>
            </a:r>
            <a:r>
              <a:rPr lang="el-GR" altLang="en-US" b="1" i="1">
                <a:latin typeface="+mn-lt"/>
              </a:rPr>
              <a:t>ρ’ </a:t>
            </a:r>
            <a:r>
              <a:rPr lang="el-GR" altLang="en-US">
                <a:latin typeface="+mn-lt"/>
              </a:rPr>
              <a:t>)</a:t>
            </a:r>
          </a:p>
        </p:txBody>
      </p:sp>
      <p:sp>
        <p:nvSpPr>
          <p:cNvPr id="7174" name="Text Box 8"/>
          <p:cNvSpPr txBox="1">
            <a:spLocks noChangeArrowheads="1"/>
          </p:cNvSpPr>
          <p:nvPr/>
        </p:nvSpPr>
        <p:spPr bwMode="auto">
          <a:xfrm>
            <a:off x="4622251" y="5751662"/>
            <a:ext cx="2197100" cy="41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a:latin typeface="+mn-lt"/>
              </a:rPr>
              <a:t>Βύθιση κατά </a:t>
            </a:r>
            <a:r>
              <a:rPr lang="el-GR" altLang="en-US" b="1" i="1">
                <a:latin typeface="+mn-lt"/>
              </a:rPr>
              <a:t>δ</a:t>
            </a:r>
            <a:r>
              <a:rPr lang="en-US" altLang="en-US" b="1" i="1">
                <a:latin typeface="+mn-lt"/>
              </a:rPr>
              <a:t>z</a:t>
            </a:r>
            <a:endParaRPr lang="el-GR" altLang="en-US" b="1" i="1">
              <a:latin typeface="+mn-lt"/>
            </a:endParaRPr>
          </a:p>
        </p:txBody>
      </p:sp>
      <p:sp>
        <p:nvSpPr>
          <p:cNvPr id="7175" name="AutoShape 9"/>
          <p:cNvSpPr>
            <a:spLocks noChangeArrowheads="1"/>
          </p:cNvSpPr>
          <p:nvPr/>
        </p:nvSpPr>
        <p:spPr bwMode="auto">
          <a:xfrm>
            <a:off x="6351040" y="5189061"/>
            <a:ext cx="179387" cy="477500"/>
          </a:xfrm>
          <a:prstGeom prst="upArrow">
            <a:avLst>
              <a:gd name="adj1" fmla="val 50000"/>
              <a:gd name="adj2" fmla="val 90266"/>
            </a:avLst>
          </a:prstGeom>
          <a:solidFill>
            <a:schemeClr val="tx1"/>
          </a:solidFill>
          <a:ln>
            <a:noFill/>
          </a:ln>
        </p:spPr>
        <p:txBody>
          <a:bodyPr anchor="ct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7176" name="Text Box 11"/>
          <p:cNvSpPr txBox="1">
            <a:spLocks noChangeArrowheads="1"/>
          </p:cNvSpPr>
          <p:nvPr/>
        </p:nvSpPr>
        <p:spPr bwMode="auto">
          <a:xfrm>
            <a:off x="7717876" y="5751662"/>
            <a:ext cx="3816350" cy="41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a:latin typeface="+mn-lt"/>
              </a:rPr>
              <a:t>Πάχος με νερό μαζί:  </a:t>
            </a:r>
            <a:r>
              <a:rPr lang="en-US" altLang="en-US" b="1" i="1">
                <a:latin typeface="+mn-lt"/>
              </a:rPr>
              <a:t>h-</a:t>
            </a:r>
            <a:r>
              <a:rPr lang="el-GR" altLang="en-US" b="1" i="1">
                <a:latin typeface="+mn-lt"/>
              </a:rPr>
              <a:t>δ</a:t>
            </a:r>
            <a:r>
              <a:rPr lang="en-US" altLang="en-US" b="1" i="1">
                <a:latin typeface="+mn-lt"/>
              </a:rPr>
              <a:t>h+</a:t>
            </a:r>
            <a:r>
              <a:rPr lang="el-GR" altLang="en-US" b="1" i="1">
                <a:latin typeface="+mn-lt"/>
              </a:rPr>
              <a:t>δ</a:t>
            </a:r>
            <a:r>
              <a:rPr lang="en-US" altLang="en-US" b="1" i="1">
                <a:latin typeface="+mn-lt"/>
              </a:rPr>
              <a:t>z</a:t>
            </a:r>
            <a:endParaRPr lang="el-GR" altLang="en-US" b="1" i="1">
              <a:latin typeface="+mn-lt"/>
            </a:endParaRPr>
          </a:p>
        </p:txBody>
      </p:sp>
      <p:sp>
        <p:nvSpPr>
          <p:cNvPr id="7177" name="AutoShape 12"/>
          <p:cNvSpPr>
            <a:spLocks noChangeArrowheads="1"/>
          </p:cNvSpPr>
          <p:nvPr/>
        </p:nvSpPr>
        <p:spPr bwMode="auto">
          <a:xfrm>
            <a:off x="8114751" y="5187474"/>
            <a:ext cx="179388" cy="477500"/>
          </a:xfrm>
          <a:prstGeom prst="upArrow">
            <a:avLst>
              <a:gd name="adj1" fmla="val 50000"/>
              <a:gd name="adj2" fmla="val 90265"/>
            </a:avLst>
          </a:prstGeom>
          <a:solidFill>
            <a:schemeClr val="tx1"/>
          </a:solidFill>
          <a:ln>
            <a:noFill/>
          </a:ln>
        </p:spPr>
        <p:txBody>
          <a:bodyPr anchor="ct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13" name="Title 1"/>
          <p:cNvSpPr>
            <a:spLocks noGrp="1"/>
          </p:cNvSpPr>
          <p:nvPr>
            <p:ph type="title"/>
          </p:nvPr>
        </p:nvSpPr>
        <p:spPr/>
        <p:txBody>
          <a:bodyPr>
            <a:normAutofit/>
          </a:bodyPr>
          <a:lstStyle/>
          <a:p>
            <a:r>
              <a:rPr lang="el-GR" dirty="0"/>
              <a:t>ΑΣΚΗΣΗ   </a:t>
            </a:r>
            <a:r>
              <a:rPr lang="el-GR" dirty="0" smtClean="0"/>
              <a:t>6.13</a:t>
            </a:r>
            <a:endParaRPr lang="en-US" dirty="0"/>
          </a:p>
        </p:txBody>
      </p:sp>
      <p:sp>
        <p:nvSpPr>
          <p:cNvPr id="15" name="11 - Ορθογώνιο"/>
          <p:cNvSpPr>
            <a:spLocks noChangeArrowheads="1"/>
          </p:cNvSpPr>
          <p:nvPr/>
        </p:nvSpPr>
        <p:spPr bwMode="auto">
          <a:xfrm>
            <a:off x="400180" y="4070975"/>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148227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x_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621" y="1328324"/>
            <a:ext cx="3992336" cy="2352074"/>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3342482" y="3697216"/>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dirty="0">
                <a:latin typeface="+mn-lt"/>
              </a:rPr>
              <a:t>Εξίσωση πιέσεων στο νέο βάθος ισοστάθμισης</a:t>
            </a:r>
          </a:p>
        </p:txBody>
      </p:sp>
      <p:graphicFrame>
        <p:nvGraphicFramePr>
          <p:cNvPr id="2050" name="Object 6"/>
          <p:cNvGraphicFramePr>
            <a:graphicFrameLocks noChangeAspect="1"/>
          </p:cNvGraphicFramePr>
          <p:nvPr>
            <p:extLst>
              <p:ext uri="{D42A27DB-BD31-4B8C-83A1-F6EECF244321}">
                <p14:modId xmlns:p14="http://schemas.microsoft.com/office/powerpoint/2010/main" val="2073356456"/>
              </p:ext>
            </p:extLst>
          </p:nvPr>
        </p:nvGraphicFramePr>
        <p:xfrm>
          <a:off x="3786255" y="4117739"/>
          <a:ext cx="4928538" cy="515916"/>
        </p:xfrm>
        <a:graphic>
          <a:graphicData uri="http://schemas.openxmlformats.org/presentationml/2006/ole">
            <mc:AlternateContent xmlns:mc="http://schemas.openxmlformats.org/markup-compatibility/2006">
              <mc:Choice xmlns:v="urn:schemas-microsoft-com:vml" Requires="v">
                <p:oleObj spid="_x0000_s13326" name="Equation" r:id="rId4" imgW="2184120" imgH="228600" progId="Equation.3">
                  <p:embed/>
                </p:oleObj>
              </mc:Choice>
              <mc:Fallback>
                <p:oleObj name="Equation" r:id="rId4" imgW="21841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255" y="4117739"/>
                        <a:ext cx="4928538" cy="515916"/>
                      </a:xfrm>
                      <a:prstGeom prst="rect">
                        <a:avLst/>
                      </a:prstGeom>
                      <a:noFill/>
                      <a:ln>
                        <a:noFill/>
                      </a:ln>
                      <a:effectLst/>
                    </p:spPr>
                  </p:pic>
                </p:oleObj>
              </mc:Fallback>
            </mc:AlternateContent>
          </a:graphicData>
        </a:graphic>
      </p:graphicFrame>
      <p:sp>
        <p:nvSpPr>
          <p:cNvPr id="2054" name="Text Box 7"/>
          <p:cNvSpPr txBox="1">
            <a:spLocks noChangeArrowheads="1"/>
          </p:cNvSpPr>
          <p:nvPr/>
        </p:nvSpPr>
        <p:spPr bwMode="auto">
          <a:xfrm>
            <a:off x="2747964" y="4868864"/>
            <a:ext cx="6732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dirty="0">
                <a:latin typeface="+mn-lt"/>
              </a:rPr>
              <a:t>Η μάζα της λιθόσφαιρας (άρα και η ισοδύναμη πίεση) είναι ίδια πριν και μετά τη συρρίκνωση … Άρα:</a:t>
            </a:r>
          </a:p>
        </p:txBody>
      </p:sp>
      <p:graphicFrame>
        <p:nvGraphicFramePr>
          <p:cNvPr id="2051" name="Object 8"/>
          <p:cNvGraphicFramePr>
            <a:graphicFrameLocks noChangeAspect="1"/>
          </p:cNvGraphicFramePr>
          <p:nvPr>
            <p:extLst>
              <p:ext uri="{D42A27DB-BD31-4B8C-83A1-F6EECF244321}">
                <p14:modId xmlns:p14="http://schemas.microsoft.com/office/powerpoint/2010/main" val="573940159"/>
              </p:ext>
            </p:extLst>
          </p:nvPr>
        </p:nvGraphicFramePr>
        <p:xfrm>
          <a:off x="4745038" y="5763132"/>
          <a:ext cx="2628900" cy="595313"/>
        </p:xfrm>
        <a:graphic>
          <a:graphicData uri="http://schemas.openxmlformats.org/presentationml/2006/ole">
            <mc:AlternateContent xmlns:mc="http://schemas.openxmlformats.org/markup-compatibility/2006">
              <mc:Choice xmlns:v="urn:schemas-microsoft-com:vml" Requires="v">
                <p:oleObj spid="_x0000_s13327" name="Equation" r:id="rId6" imgW="952200" imgH="215640" progId="Equation.3">
                  <p:embed/>
                </p:oleObj>
              </mc:Choice>
              <mc:Fallback>
                <p:oleObj name="Equation" r:id="rId6" imgW="95220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5038" y="5763132"/>
                        <a:ext cx="2628900" cy="595313"/>
                      </a:xfrm>
                      <a:prstGeom prst="rect">
                        <a:avLst/>
                      </a:prstGeom>
                      <a:noFill/>
                      <a:ln>
                        <a:noFill/>
                      </a:ln>
                      <a:effectLst/>
                    </p:spPr>
                  </p:pic>
                </p:oleObj>
              </mc:Fallback>
            </mc:AlternateContent>
          </a:graphicData>
        </a:graphic>
      </p:graphicFrame>
      <p:sp>
        <p:nvSpPr>
          <p:cNvPr id="2055" name="AutoShape 9"/>
          <p:cNvSpPr>
            <a:spLocks noChangeArrowheads="1"/>
          </p:cNvSpPr>
          <p:nvPr/>
        </p:nvSpPr>
        <p:spPr bwMode="auto">
          <a:xfrm rot="-1370019">
            <a:off x="4124610" y="5611019"/>
            <a:ext cx="377976" cy="838594"/>
          </a:xfrm>
          <a:prstGeom prst="curvedRightArrow">
            <a:avLst>
              <a:gd name="adj1" fmla="val 50108"/>
              <a:gd name="adj2" fmla="val 96765"/>
              <a:gd name="adj3" fmla="val 33333"/>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2056" name="Text Box 10"/>
          <p:cNvSpPr txBox="1">
            <a:spLocks noChangeArrowheads="1"/>
          </p:cNvSpPr>
          <p:nvPr/>
        </p:nvSpPr>
        <p:spPr bwMode="auto">
          <a:xfrm>
            <a:off x="9551988" y="4149726"/>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l" eaLnBrk="1" hangingPunct="1"/>
            <a:r>
              <a:rPr lang="el-GR" altLang="en-US">
                <a:latin typeface="+mn-lt"/>
              </a:rPr>
              <a:t>(1)</a:t>
            </a:r>
          </a:p>
        </p:txBody>
      </p:sp>
      <p:sp>
        <p:nvSpPr>
          <p:cNvPr id="2057" name="Text Box 11"/>
          <p:cNvSpPr txBox="1">
            <a:spLocks noChangeArrowheads="1"/>
          </p:cNvSpPr>
          <p:nvPr/>
        </p:nvSpPr>
        <p:spPr bwMode="auto">
          <a:xfrm>
            <a:off x="7468488" y="5862350"/>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l" eaLnBrk="1" hangingPunct="1"/>
            <a:r>
              <a:rPr lang="el-GR" altLang="en-US" dirty="0">
                <a:latin typeface="+mn-lt"/>
              </a:rPr>
              <a:t>(2)</a:t>
            </a:r>
          </a:p>
        </p:txBody>
      </p:sp>
      <p:sp>
        <p:nvSpPr>
          <p:cNvPr id="2058" name="AutoShape 12"/>
          <p:cNvSpPr>
            <a:spLocks noChangeArrowheads="1"/>
          </p:cNvSpPr>
          <p:nvPr/>
        </p:nvSpPr>
        <p:spPr bwMode="auto">
          <a:xfrm flipV="1">
            <a:off x="8304594" y="3458772"/>
            <a:ext cx="431800" cy="400110"/>
          </a:xfrm>
          <a:prstGeom prst="curvedLeftArrow">
            <a:avLst>
              <a:gd name="adj1" fmla="val 31463"/>
              <a:gd name="adj2" fmla="val 110147"/>
              <a:gd name="adj3" fmla="val 46690"/>
            </a:avLst>
          </a:prstGeom>
          <a:solidFill>
            <a:schemeClr val="tx1"/>
          </a:solidFill>
          <a:ln>
            <a:noFill/>
          </a:ln>
        </p:spPr>
        <p:txBody>
          <a:bodyPr anchor="ct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12" name="Title 1"/>
          <p:cNvSpPr>
            <a:spLocks noGrp="1"/>
          </p:cNvSpPr>
          <p:nvPr>
            <p:ph type="title"/>
          </p:nvPr>
        </p:nvSpPr>
        <p:spPr/>
        <p:txBody>
          <a:bodyPr>
            <a:normAutofit/>
          </a:bodyPr>
          <a:lstStyle/>
          <a:p>
            <a:r>
              <a:rPr lang="el-GR" dirty="0"/>
              <a:t>ΑΣΚΗΣΗ   </a:t>
            </a:r>
            <a:r>
              <a:rPr lang="el-GR" dirty="0" smtClean="0"/>
              <a:t>6.13</a:t>
            </a:r>
            <a:endParaRPr lang="en-US" dirty="0"/>
          </a:p>
        </p:txBody>
      </p:sp>
      <p:sp>
        <p:nvSpPr>
          <p:cNvPr id="13" name="11 - Ορθογώνιο"/>
          <p:cNvSpPr>
            <a:spLocks noChangeArrowheads="1"/>
          </p:cNvSpPr>
          <p:nvPr/>
        </p:nvSpPr>
        <p:spPr bwMode="auto">
          <a:xfrm>
            <a:off x="4137918" y="1407120"/>
            <a:ext cx="10727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a:latin typeface="+mn-lt"/>
              </a:rPr>
              <a:t>Παπαζάχος, 2008</a:t>
            </a:r>
            <a:r>
              <a:rPr lang="en-US" altLang="en-US" sz="900" dirty="0">
                <a:latin typeface="+mn-lt"/>
              </a:rPr>
              <a:t>)</a:t>
            </a:r>
            <a:endParaRPr lang="el-GR" altLang="en-US" sz="900" dirty="0">
              <a:latin typeface="+mn-lt"/>
            </a:endParaRPr>
          </a:p>
        </p:txBody>
      </p:sp>
      <p:sp>
        <p:nvSpPr>
          <p:cNvPr id="15" name="11 - Ορθογώνιο"/>
          <p:cNvSpPr>
            <a:spLocks noChangeArrowheads="1"/>
          </p:cNvSpPr>
          <p:nvPr/>
        </p:nvSpPr>
        <p:spPr bwMode="auto">
          <a:xfrm>
            <a:off x="8154957" y="1407120"/>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270197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http://www.lib.umich.edu/files/services/copyright/cc-by-sa.png"/>
          <p:cNvPicPr>
            <a:picLocks noChangeAspect="1" noChangeArrowheads="1"/>
          </p:cNvPicPr>
          <p:nvPr/>
        </p:nvPicPr>
        <p:blipFill>
          <a:blip r:embed="rId4" cstate="print"/>
          <a:srcRect/>
          <a:stretch>
            <a:fillRect/>
          </a:stretch>
        </p:blipFill>
        <p:spPr bwMode="auto">
          <a:xfrm>
            <a:off x="5232400" y="4941888"/>
            <a:ext cx="1584176" cy="554266"/>
          </a:xfrm>
          <a:prstGeom prst="rect">
            <a:avLst/>
          </a:prstGeom>
          <a:noFill/>
        </p:spPr>
      </p:pic>
      <p:sp>
        <p:nvSpPr>
          <p:cNvPr id="17410" name="Subtitle 8"/>
          <p:cNvSpPr>
            <a:spLocks noGrp="1"/>
          </p:cNvSpPr>
          <p:nvPr>
            <p:ph idx="1"/>
          </p:nvPr>
        </p:nvSpPr>
        <p:spPr>
          <a:xfrm>
            <a:off x="1919536" y="1484784"/>
            <a:ext cx="8229600" cy="4760912"/>
          </a:xfrm>
        </p:spPr>
        <p:txBody>
          <a:bodyPr/>
          <a:lstStyle/>
          <a:p>
            <a:r>
              <a:rPr lang="el-GR" dirty="0" smtClean="0"/>
              <a:t>Το παρόν εκπαιδευτικό υλικό υπόκειται σε</a:t>
            </a:r>
            <a:r>
              <a:rPr lang="en-US" dirty="0" smtClean="0"/>
              <a:t> </a:t>
            </a:r>
            <a:r>
              <a:rPr lang="el-GR" dirty="0" smtClean="0"/>
              <a:t>άδειες χρήσης </a:t>
            </a:r>
            <a:r>
              <a:rPr lang="en-US" dirty="0" smtClean="0"/>
              <a:t>Creative Commons. </a:t>
            </a:r>
          </a:p>
          <a:p>
            <a:r>
              <a:rPr lang="el-GR" dirty="0" smtClean="0"/>
              <a:t>Για εκπαιδευτικό υλικό, όπως εικόνες, που υπόκειται σε άλλου τύπου άδειας χρήσης, η άδεια χρήσης αναφέρεται ρητώς. </a:t>
            </a:r>
          </a:p>
        </p:txBody>
      </p:sp>
      <p:sp>
        <p:nvSpPr>
          <p:cNvPr id="17412" name="Title 7"/>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Άδειες Χρήσης</a:t>
            </a:r>
          </a:p>
        </p:txBody>
      </p:sp>
      <p:sp>
        <p:nvSpPr>
          <p:cNvPr id="17411"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00525-0E54-41CE-88AB-DC30D3D1FEFF}" type="slidenum">
              <a:rPr lang="el-GR">
                <a:solidFill>
                  <a:prstClr val="black"/>
                </a:solidFill>
              </a:rPr>
              <a:pPr fontAlgn="base">
                <a:spcBef>
                  <a:spcPct val="0"/>
                </a:spcBef>
                <a:spcAft>
                  <a:spcPct val="0"/>
                </a:spcAft>
              </a:pPr>
              <a:t>2</a:t>
            </a:fld>
            <a:endParaRPr lang="el-GR">
              <a:solidFill>
                <a:prstClr val="black"/>
              </a:solidFill>
            </a:endParaRPr>
          </a:p>
        </p:txBody>
      </p:sp>
    </p:spTree>
    <p:custDataLst>
      <p:tags r:id="rId1"/>
    </p:custDataLst>
    <p:extLst>
      <p:ext uri="{BB962C8B-B14F-4D97-AF65-F5344CB8AC3E}">
        <p14:creationId xmlns:p14="http://schemas.microsoft.com/office/powerpoint/2010/main" val="54393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AutoShape 2"/>
          <p:cNvSpPr>
            <a:spLocks noChangeArrowheads="1"/>
          </p:cNvSpPr>
          <p:nvPr/>
        </p:nvSpPr>
        <p:spPr bwMode="auto">
          <a:xfrm>
            <a:off x="147769" y="1647826"/>
            <a:ext cx="2789237" cy="671513"/>
          </a:xfrm>
          <a:prstGeom prst="downArrowCallout">
            <a:avLst>
              <a:gd name="adj1" fmla="val 111549"/>
              <a:gd name="adj2" fmla="val 111539"/>
              <a:gd name="adj3" fmla="val 16667"/>
              <a:gd name="adj4" fmla="val 68495"/>
            </a:avLst>
          </a:prstGeom>
          <a:solidFill>
            <a:schemeClr val="bg1"/>
          </a:solidFill>
          <a:ln>
            <a:solidFill>
              <a:schemeClr val="tx1"/>
            </a:solidFill>
          </a:ln>
        </p:spPr>
        <p:txBody>
          <a:bodyPr anchor="ct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sz="2400" b="1" dirty="0">
                <a:latin typeface="+mn-lt"/>
              </a:rPr>
              <a:t>ΣΧΕΣΕΙΣ  (1)  +  (2)</a:t>
            </a:r>
          </a:p>
        </p:txBody>
      </p:sp>
      <p:grpSp>
        <p:nvGrpSpPr>
          <p:cNvPr id="2" name="Group 44"/>
          <p:cNvGrpSpPr>
            <a:grpSpLocks/>
          </p:cNvGrpSpPr>
          <p:nvPr/>
        </p:nvGrpSpPr>
        <p:grpSpPr bwMode="auto">
          <a:xfrm>
            <a:off x="2533489" y="3957771"/>
            <a:ext cx="7812087" cy="2162175"/>
            <a:chOff x="340" y="2772"/>
            <a:chExt cx="4921" cy="1362"/>
          </a:xfrm>
        </p:grpSpPr>
        <p:graphicFrame>
          <p:nvGraphicFramePr>
            <p:cNvPr id="3077" name="Object 37"/>
            <p:cNvGraphicFramePr>
              <a:graphicFrameLocks noChangeAspect="1"/>
            </p:cNvGraphicFramePr>
            <p:nvPr>
              <p:extLst>
                <p:ext uri="{D42A27DB-BD31-4B8C-83A1-F6EECF244321}">
                  <p14:modId xmlns:p14="http://schemas.microsoft.com/office/powerpoint/2010/main" val="4248735223"/>
                </p:ext>
              </p:extLst>
            </p:nvPr>
          </p:nvGraphicFramePr>
          <p:xfrm>
            <a:off x="4195" y="3294"/>
            <a:ext cx="1066" cy="293"/>
          </p:xfrm>
          <a:graphic>
            <a:graphicData uri="http://schemas.openxmlformats.org/presentationml/2006/ole">
              <mc:AlternateContent xmlns:mc="http://schemas.openxmlformats.org/markup-compatibility/2006">
                <mc:Choice xmlns:v="urn:schemas-microsoft-com:vml" Requires="v">
                  <p:oleObj spid="_x0000_s14374" name="Equation" r:id="rId3" imgW="647640" imgH="177480" progId="Equation.3">
                    <p:embed/>
                  </p:oleObj>
                </mc:Choice>
                <mc:Fallback>
                  <p:oleObj name="Equation" r:id="rId3" imgW="6476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 y="3294"/>
                          <a:ext cx="1066" cy="293"/>
                        </a:xfrm>
                        <a:prstGeom prst="rect">
                          <a:avLst/>
                        </a:prstGeom>
                        <a:solidFill>
                          <a:schemeClr val="bg1"/>
                        </a:solidFill>
                        <a:ln w="28575">
                          <a:solidFill>
                            <a:schemeClr val="tx1"/>
                          </a:solidFill>
                          <a:miter lim="800000"/>
                          <a:headEnd/>
                          <a:tailEnd/>
                        </a:ln>
                        <a:effectLst/>
                      </p:spPr>
                    </p:pic>
                  </p:oleObj>
                </mc:Fallback>
              </mc:AlternateContent>
            </a:graphicData>
          </a:graphic>
        </p:graphicFrame>
        <p:sp>
          <p:nvSpPr>
            <p:cNvPr id="3085" name="AutoShape 38"/>
            <p:cNvSpPr>
              <a:spLocks noChangeArrowheads="1"/>
            </p:cNvSpPr>
            <p:nvPr/>
          </p:nvSpPr>
          <p:spPr bwMode="auto">
            <a:xfrm>
              <a:off x="3626" y="3233"/>
              <a:ext cx="161" cy="458"/>
            </a:xfrm>
            <a:custGeom>
              <a:avLst/>
              <a:gdLst>
                <a:gd name="T0" fmla="*/ 272 w 21600"/>
                <a:gd name="T1" fmla="*/ 0 h 21600"/>
                <a:gd name="T2" fmla="*/ 0 w 21600"/>
                <a:gd name="T3" fmla="*/ 57 h 21600"/>
                <a:gd name="T4" fmla="*/ 272 w 21600"/>
                <a:gd name="T5" fmla="*/ 113 h 21600"/>
                <a:gd name="T6" fmla="*/ 363 w 21600"/>
                <a:gd name="T7" fmla="*/ 57 h 21600"/>
                <a:gd name="T8" fmla="*/ 17694720 60000 65536"/>
                <a:gd name="T9" fmla="*/ 11796480 60000 65536"/>
                <a:gd name="T10" fmla="*/ 5898240 60000 65536"/>
                <a:gd name="T11" fmla="*/ 0 60000 65536"/>
                <a:gd name="T12" fmla="*/ 3392 w 21600"/>
                <a:gd name="T13" fmla="*/ 5352 h 21600"/>
                <a:gd name="T14" fmla="*/ 18922 w 21600"/>
                <a:gd name="T15" fmla="*/ 1624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graphicFrame>
          <p:nvGraphicFramePr>
            <p:cNvPr id="3078" name="Object 39"/>
            <p:cNvGraphicFramePr>
              <a:graphicFrameLocks noChangeAspect="1"/>
            </p:cNvGraphicFramePr>
            <p:nvPr>
              <p:extLst>
                <p:ext uri="{D42A27DB-BD31-4B8C-83A1-F6EECF244321}">
                  <p14:modId xmlns:p14="http://schemas.microsoft.com/office/powerpoint/2010/main" val="972223456"/>
                </p:ext>
              </p:extLst>
            </p:nvPr>
          </p:nvGraphicFramePr>
          <p:xfrm>
            <a:off x="2540" y="3294"/>
            <a:ext cx="839" cy="326"/>
          </p:xfrm>
          <a:graphic>
            <a:graphicData uri="http://schemas.openxmlformats.org/presentationml/2006/ole">
              <mc:AlternateContent xmlns:mc="http://schemas.openxmlformats.org/markup-compatibility/2006">
                <mc:Choice xmlns:v="urn:schemas-microsoft-com:vml" Requires="v">
                  <p:oleObj spid="_x0000_s14375" name="Equation" r:id="rId5" imgW="457200" imgH="177480" progId="Equation.3">
                    <p:embed/>
                  </p:oleObj>
                </mc:Choice>
                <mc:Fallback>
                  <p:oleObj name="Equation" r:id="rId5" imgW="457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 y="3294"/>
                          <a:ext cx="839" cy="326"/>
                        </a:xfrm>
                        <a:prstGeom prst="rect">
                          <a:avLst/>
                        </a:prstGeom>
                        <a:noFill/>
                        <a:ln>
                          <a:noFill/>
                        </a:ln>
                        <a:effectLst/>
                      </p:spPr>
                    </p:pic>
                  </p:oleObj>
                </mc:Fallback>
              </mc:AlternateContent>
            </a:graphicData>
          </a:graphic>
        </p:graphicFrame>
        <p:sp>
          <p:nvSpPr>
            <p:cNvPr id="3086" name="AutoShape 40"/>
            <p:cNvSpPr>
              <a:spLocks/>
            </p:cNvSpPr>
            <p:nvPr/>
          </p:nvSpPr>
          <p:spPr bwMode="auto">
            <a:xfrm>
              <a:off x="1882" y="3340"/>
              <a:ext cx="327" cy="293"/>
            </a:xfrm>
            <a:prstGeom prst="rightBrace">
              <a:avLst>
                <a:gd name="adj1" fmla="val 27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latin typeface="+mn-lt"/>
              </a:endParaRPr>
            </a:p>
          </p:txBody>
        </p:sp>
        <p:graphicFrame>
          <p:nvGraphicFramePr>
            <p:cNvPr id="3079" name="Object 41"/>
            <p:cNvGraphicFramePr>
              <a:graphicFrameLocks noChangeAspect="1"/>
            </p:cNvGraphicFramePr>
            <p:nvPr>
              <p:extLst>
                <p:ext uri="{D42A27DB-BD31-4B8C-83A1-F6EECF244321}">
                  <p14:modId xmlns:p14="http://schemas.microsoft.com/office/powerpoint/2010/main" val="8686793"/>
                </p:ext>
              </p:extLst>
            </p:nvPr>
          </p:nvGraphicFramePr>
          <p:xfrm>
            <a:off x="340" y="2772"/>
            <a:ext cx="1198" cy="657"/>
          </p:xfrm>
          <a:graphic>
            <a:graphicData uri="http://schemas.openxmlformats.org/presentationml/2006/ole">
              <mc:AlternateContent xmlns:mc="http://schemas.openxmlformats.org/markup-compatibility/2006">
                <mc:Choice xmlns:v="urn:schemas-microsoft-com:vml" Requires="v">
                  <p:oleObj spid="_x0000_s14376" name="Equation" r:id="rId7" imgW="787320" imgH="431640" progId="Equation.3">
                    <p:embed/>
                  </p:oleObj>
                </mc:Choice>
                <mc:Fallback>
                  <p:oleObj name="Equation" r:id="rId7" imgW="7873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 y="2772"/>
                          <a:ext cx="1198" cy="657"/>
                        </a:xfrm>
                        <a:prstGeom prst="rect">
                          <a:avLst/>
                        </a:prstGeom>
                        <a:solidFill>
                          <a:schemeClr val="bg1"/>
                        </a:solidFill>
                        <a:ln w="28575">
                          <a:solidFill>
                            <a:schemeClr val="tx1"/>
                          </a:solidFill>
                          <a:miter lim="800000"/>
                          <a:headEnd/>
                          <a:tailEnd/>
                        </a:ln>
                        <a:effectLst/>
                      </p:spPr>
                    </p:pic>
                  </p:oleObj>
                </mc:Fallback>
              </mc:AlternateContent>
            </a:graphicData>
          </a:graphic>
        </p:graphicFrame>
        <p:sp>
          <p:nvSpPr>
            <p:cNvPr id="3087" name="Text Box 42"/>
            <p:cNvSpPr txBox="1">
              <a:spLocks noChangeArrowheads="1"/>
            </p:cNvSpPr>
            <p:nvPr/>
          </p:nvSpPr>
          <p:spPr bwMode="auto">
            <a:xfrm>
              <a:off x="340" y="3566"/>
              <a:ext cx="1247" cy="25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i="1" dirty="0">
                  <a:latin typeface="+mn-lt"/>
                </a:rPr>
                <a:t>ρ</a:t>
              </a:r>
              <a:r>
                <a:rPr lang="en-US" altLang="en-US" baseline="-25000" dirty="0">
                  <a:latin typeface="+mn-lt"/>
                </a:rPr>
                <a:t>m</a:t>
              </a:r>
              <a:r>
                <a:rPr lang="el-GR" altLang="en-US" baseline="-25000" dirty="0">
                  <a:latin typeface="+mn-lt"/>
                </a:rPr>
                <a:t> </a:t>
              </a:r>
              <a:r>
                <a:rPr lang="el-GR" altLang="en-US" dirty="0">
                  <a:latin typeface="+mn-lt"/>
                </a:rPr>
                <a:t>~ 3300</a:t>
              </a:r>
              <a:r>
                <a:rPr lang="en-US" altLang="en-US" dirty="0">
                  <a:latin typeface="+mn-lt"/>
                </a:rPr>
                <a:t>Kgm</a:t>
              </a:r>
              <a:r>
                <a:rPr lang="en-US" altLang="en-US" baseline="30000" dirty="0">
                  <a:latin typeface="+mn-lt"/>
                </a:rPr>
                <a:t>-3</a:t>
              </a:r>
              <a:endParaRPr lang="el-GR" altLang="en-US" dirty="0">
                <a:latin typeface="+mn-lt"/>
              </a:endParaRPr>
            </a:p>
          </p:txBody>
        </p:sp>
        <p:sp>
          <p:nvSpPr>
            <p:cNvPr id="3088" name="Text Box 43"/>
            <p:cNvSpPr txBox="1">
              <a:spLocks noChangeArrowheads="1"/>
            </p:cNvSpPr>
            <p:nvPr/>
          </p:nvSpPr>
          <p:spPr bwMode="auto">
            <a:xfrm>
              <a:off x="340" y="3884"/>
              <a:ext cx="1247" cy="25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r>
                <a:rPr lang="el-GR" altLang="en-US" i="1" dirty="0">
                  <a:latin typeface="+mn-lt"/>
                </a:rPr>
                <a:t>ρ</a:t>
              </a:r>
              <a:r>
                <a:rPr lang="en-US" altLang="en-US" baseline="-25000" dirty="0">
                  <a:latin typeface="+mn-lt"/>
                </a:rPr>
                <a:t>w</a:t>
              </a:r>
              <a:r>
                <a:rPr lang="el-GR" altLang="en-US" baseline="-25000" dirty="0">
                  <a:latin typeface="+mn-lt"/>
                </a:rPr>
                <a:t> </a:t>
              </a:r>
              <a:r>
                <a:rPr lang="el-GR" altLang="en-US" dirty="0">
                  <a:latin typeface="+mn-lt"/>
                </a:rPr>
                <a:t>~ </a:t>
              </a:r>
              <a:r>
                <a:rPr lang="en-US" altLang="en-US" dirty="0">
                  <a:latin typeface="+mn-lt"/>
                </a:rPr>
                <a:t>10</a:t>
              </a:r>
              <a:r>
                <a:rPr lang="el-GR" altLang="en-US" dirty="0">
                  <a:latin typeface="+mn-lt"/>
                </a:rPr>
                <a:t>00</a:t>
              </a:r>
              <a:r>
                <a:rPr lang="en-US" altLang="en-US" dirty="0">
                  <a:latin typeface="+mn-lt"/>
                </a:rPr>
                <a:t>Kgm</a:t>
              </a:r>
              <a:r>
                <a:rPr lang="en-US" altLang="en-US" baseline="30000" dirty="0">
                  <a:latin typeface="+mn-lt"/>
                </a:rPr>
                <a:t>-3</a:t>
              </a:r>
              <a:endParaRPr lang="el-GR" altLang="en-US" dirty="0">
                <a:latin typeface="+mn-lt"/>
              </a:endParaRPr>
            </a:p>
          </p:txBody>
        </p:sp>
      </p:grpSp>
      <p:graphicFrame>
        <p:nvGraphicFramePr>
          <p:cNvPr id="3074" name="Object 54"/>
          <p:cNvGraphicFramePr>
            <a:graphicFrameLocks noChangeAspect="1"/>
          </p:cNvGraphicFramePr>
          <p:nvPr>
            <p:extLst>
              <p:ext uri="{D42A27DB-BD31-4B8C-83A1-F6EECF244321}">
                <p14:modId xmlns:p14="http://schemas.microsoft.com/office/powerpoint/2010/main" val="1915484902"/>
              </p:ext>
            </p:extLst>
          </p:nvPr>
        </p:nvGraphicFramePr>
        <p:xfrm>
          <a:off x="7609066" y="2548619"/>
          <a:ext cx="3313113" cy="1042988"/>
        </p:xfrm>
        <a:graphic>
          <a:graphicData uri="http://schemas.openxmlformats.org/presentationml/2006/ole">
            <mc:AlternateContent xmlns:mc="http://schemas.openxmlformats.org/markup-compatibility/2006">
              <mc:Choice xmlns:v="urn:schemas-microsoft-com:vml" Requires="v">
                <p:oleObj spid="_x0000_s14377" name="Equation" r:id="rId9" imgW="1371600" imgH="431640" progId="Equation.3">
                  <p:embed/>
                </p:oleObj>
              </mc:Choice>
              <mc:Fallback>
                <p:oleObj name="Equation" r:id="rId9" imgW="13716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9066" y="2548619"/>
                        <a:ext cx="3313113" cy="1042988"/>
                      </a:xfrm>
                      <a:prstGeom prst="rect">
                        <a:avLst/>
                      </a:prstGeom>
                      <a:noFill/>
                      <a:ln w="28575">
                        <a:solidFill>
                          <a:schemeClr val="tx1"/>
                        </a:solidFill>
                        <a:miter lim="800000"/>
                        <a:headEnd/>
                        <a:tailEnd/>
                      </a:ln>
                      <a:effectLst/>
                    </p:spPr>
                  </p:pic>
                </p:oleObj>
              </mc:Fallback>
            </mc:AlternateContent>
          </a:graphicData>
        </a:graphic>
      </p:graphicFrame>
      <p:graphicFrame>
        <p:nvGraphicFramePr>
          <p:cNvPr id="3075" name="Object 56"/>
          <p:cNvGraphicFramePr>
            <a:graphicFrameLocks noChangeAspect="1"/>
          </p:cNvGraphicFramePr>
          <p:nvPr>
            <p:extLst>
              <p:ext uri="{D42A27DB-BD31-4B8C-83A1-F6EECF244321}">
                <p14:modId xmlns:p14="http://schemas.microsoft.com/office/powerpoint/2010/main" val="3529572869"/>
              </p:ext>
            </p:extLst>
          </p:nvPr>
        </p:nvGraphicFramePr>
        <p:xfrm>
          <a:off x="3631536" y="2711451"/>
          <a:ext cx="3059113" cy="579438"/>
        </p:xfrm>
        <a:graphic>
          <a:graphicData uri="http://schemas.openxmlformats.org/presentationml/2006/ole">
            <mc:AlternateContent xmlns:mc="http://schemas.openxmlformats.org/markup-compatibility/2006">
              <mc:Choice xmlns:v="urn:schemas-microsoft-com:vml" Requires="v">
                <p:oleObj spid="_x0000_s14378" name="Equation" r:id="rId11" imgW="1206360" imgH="228600" progId="Equation.3">
                  <p:embed/>
                </p:oleObj>
              </mc:Choice>
              <mc:Fallback>
                <p:oleObj name="Equation" r:id="rId11" imgW="1206360" imgH="228600" progId="Equation.3">
                  <p:embed/>
                  <p:pic>
                    <p:nvPicPr>
                      <p:cNvPr id="0" name=""/>
                      <p:cNvPicPr>
                        <a:picLocks noChangeAspect="1" noChangeArrowheads="1"/>
                      </p:cNvPicPr>
                      <p:nvPr/>
                    </p:nvPicPr>
                    <p:blipFill>
                      <a:blip r:embed="rId12"/>
                      <a:srcRect/>
                      <a:stretch>
                        <a:fillRect/>
                      </a:stretch>
                    </p:blipFill>
                    <p:spPr bwMode="auto">
                      <a:xfrm>
                        <a:off x="3631536" y="2711451"/>
                        <a:ext cx="3059113" cy="579438"/>
                      </a:xfrm>
                      <a:prstGeom prst="rect">
                        <a:avLst/>
                      </a:prstGeom>
                      <a:noFill/>
                      <a:ln>
                        <a:noFill/>
                      </a:ln>
                      <a:effectLst/>
                    </p:spPr>
                  </p:pic>
                </p:oleObj>
              </mc:Fallback>
            </mc:AlternateContent>
          </a:graphicData>
        </a:graphic>
      </p:graphicFrame>
      <p:graphicFrame>
        <p:nvGraphicFramePr>
          <p:cNvPr id="3076" name="Object 57"/>
          <p:cNvGraphicFramePr>
            <a:graphicFrameLocks noChangeAspect="1"/>
          </p:cNvGraphicFramePr>
          <p:nvPr>
            <p:extLst>
              <p:ext uri="{D42A27DB-BD31-4B8C-83A1-F6EECF244321}">
                <p14:modId xmlns:p14="http://schemas.microsoft.com/office/powerpoint/2010/main" val="1053838097"/>
              </p:ext>
            </p:extLst>
          </p:nvPr>
        </p:nvGraphicFramePr>
        <p:xfrm>
          <a:off x="76331" y="2711451"/>
          <a:ext cx="2882900" cy="569913"/>
        </p:xfrm>
        <a:graphic>
          <a:graphicData uri="http://schemas.openxmlformats.org/presentationml/2006/ole">
            <mc:AlternateContent xmlns:mc="http://schemas.openxmlformats.org/markup-compatibility/2006">
              <mc:Choice xmlns:v="urn:schemas-microsoft-com:vml" Requires="v">
                <p:oleObj spid="_x0000_s14379" name="Equation" r:id="rId13" imgW="1155600" imgH="228600" progId="Equation.3">
                  <p:embed/>
                </p:oleObj>
              </mc:Choice>
              <mc:Fallback>
                <p:oleObj name="Equation" r:id="rId13" imgW="1155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31" y="2711451"/>
                        <a:ext cx="2882900" cy="569913"/>
                      </a:xfrm>
                      <a:prstGeom prst="rect">
                        <a:avLst/>
                      </a:prstGeom>
                      <a:noFill/>
                      <a:ln>
                        <a:noFill/>
                      </a:ln>
                      <a:effectLst/>
                    </p:spPr>
                  </p:pic>
                </p:oleObj>
              </mc:Fallback>
            </mc:AlternateContent>
          </a:graphicData>
        </a:graphic>
      </p:graphicFrame>
      <p:sp>
        <p:nvSpPr>
          <p:cNvPr id="3084" name="AutoShape 58"/>
          <p:cNvSpPr>
            <a:spLocks noChangeArrowheads="1"/>
          </p:cNvSpPr>
          <p:nvPr/>
        </p:nvSpPr>
        <p:spPr bwMode="auto">
          <a:xfrm>
            <a:off x="3079483" y="2703401"/>
            <a:ext cx="254000" cy="733425"/>
          </a:xfrm>
          <a:custGeom>
            <a:avLst/>
            <a:gdLst>
              <a:gd name="T0" fmla="*/ 323 w 21600"/>
              <a:gd name="T1" fmla="*/ 0 h 21600"/>
              <a:gd name="T2" fmla="*/ 0 w 21600"/>
              <a:gd name="T3" fmla="*/ 57 h 21600"/>
              <a:gd name="T4" fmla="*/ 323 w 21600"/>
              <a:gd name="T5" fmla="*/ 114 h 21600"/>
              <a:gd name="T6" fmla="*/ 431 w 21600"/>
              <a:gd name="T7" fmla="*/ 57 h 21600"/>
              <a:gd name="T8" fmla="*/ 17694720 60000 65536"/>
              <a:gd name="T9" fmla="*/ 11796480 60000 65536"/>
              <a:gd name="T10" fmla="*/ 5898240 60000 65536"/>
              <a:gd name="T11" fmla="*/ 0 60000 65536"/>
              <a:gd name="T12" fmla="*/ 3358 w 21600"/>
              <a:gd name="T13" fmla="*/ 5495 h 21600"/>
              <a:gd name="T14" fmla="*/ 18894 w 21600"/>
              <a:gd name="T15" fmla="*/ 1629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a:noFill/>
          </a:ln>
        </p:spPr>
        <p:txBody>
          <a:bodyPr wrap="none" anchor="ctr">
            <a:spAutoFit/>
          </a:bodyPr>
          <a:lstStyle/>
          <a:p>
            <a:endParaRPr lang="en-US"/>
          </a:p>
        </p:txBody>
      </p:sp>
      <p:sp>
        <p:nvSpPr>
          <p:cNvPr id="17" name="AutoShape 58"/>
          <p:cNvSpPr>
            <a:spLocks noChangeArrowheads="1"/>
          </p:cNvSpPr>
          <p:nvPr/>
        </p:nvSpPr>
        <p:spPr bwMode="auto">
          <a:xfrm>
            <a:off x="6861702" y="2629694"/>
            <a:ext cx="254000" cy="733425"/>
          </a:xfrm>
          <a:custGeom>
            <a:avLst/>
            <a:gdLst>
              <a:gd name="T0" fmla="*/ 323 w 21600"/>
              <a:gd name="T1" fmla="*/ 0 h 21600"/>
              <a:gd name="T2" fmla="*/ 0 w 21600"/>
              <a:gd name="T3" fmla="*/ 57 h 21600"/>
              <a:gd name="T4" fmla="*/ 323 w 21600"/>
              <a:gd name="T5" fmla="*/ 114 h 21600"/>
              <a:gd name="T6" fmla="*/ 431 w 21600"/>
              <a:gd name="T7" fmla="*/ 57 h 21600"/>
              <a:gd name="T8" fmla="*/ 17694720 60000 65536"/>
              <a:gd name="T9" fmla="*/ 11796480 60000 65536"/>
              <a:gd name="T10" fmla="*/ 5898240 60000 65536"/>
              <a:gd name="T11" fmla="*/ 0 60000 65536"/>
              <a:gd name="T12" fmla="*/ 3358 w 21600"/>
              <a:gd name="T13" fmla="*/ 5495 h 21600"/>
              <a:gd name="T14" fmla="*/ 18894 w 21600"/>
              <a:gd name="T15" fmla="*/ 1629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a:noFill/>
          </a:ln>
        </p:spPr>
        <p:txBody>
          <a:bodyPr wrap="none" anchor="ctr">
            <a:spAutoFit/>
          </a:bodyPr>
          <a:lstStyle/>
          <a:p>
            <a:endParaRPr lang="en-US"/>
          </a:p>
        </p:txBody>
      </p:sp>
      <p:sp>
        <p:nvSpPr>
          <p:cNvPr id="19" name="Title 1"/>
          <p:cNvSpPr>
            <a:spLocks noGrp="1"/>
          </p:cNvSpPr>
          <p:nvPr>
            <p:ph type="title"/>
          </p:nvPr>
        </p:nvSpPr>
        <p:spPr/>
        <p:txBody>
          <a:bodyPr>
            <a:normAutofit/>
          </a:bodyPr>
          <a:lstStyle/>
          <a:p>
            <a:r>
              <a:rPr lang="el-GR" dirty="0"/>
              <a:t>ΑΣΚΗΣΗ   </a:t>
            </a:r>
            <a:r>
              <a:rPr lang="el-GR" dirty="0" smtClean="0"/>
              <a:t>6.13</a:t>
            </a:r>
            <a:endParaRPr lang="en-US" dirty="0"/>
          </a:p>
        </p:txBody>
      </p:sp>
    </p:spTree>
    <p:extLst>
      <p:ext uri="{BB962C8B-B14F-4D97-AF65-F5344CB8AC3E}">
        <p14:creationId xmlns:p14="http://schemas.microsoft.com/office/powerpoint/2010/main" val="1677930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Sx_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6" y="1301361"/>
            <a:ext cx="4068256" cy="2396802"/>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4098" name="Object 3"/>
          <p:cNvGraphicFramePr>
            <a:graphicFrameLocks noChangeAspect="1"/>
          </p:cNvGraphicFramePr>
          <p:nvPr>
            <p:extLst>
              <p:ext uri="{D42A27DB-BD31-4B8C-83A1-F6EECF244321}">
                <p14:modId xmlns:p14="http://schemas.microsoft.com/office/powerpoint/2010/main" val="876507671"/>
              </p:ext>
            </p:extLst>
          </p:nvPr>
        </p:nvGraphicFramePr>
        <p:xfrm>
          <a:off x="6163194" y="1802055"/>
          <a:ext cx="1692275" cy="465138"/>
        </p:xfrm>
        <a:graphic>
          <a:graphicData uri="http://schemas.openxmlformats.org/presentationml/2006/ole">
            <mc:AlternateContent xmlns:mc="http://schemas.openxmlformats.org/markup-compatibility/2006">
              <mc:Choice xmlns:v="urn:schemas-microsoft-com:vml" Requires="v">
                <p:oleObj spid="_x0000_s15368" name="Equation" r:id="rId4" imgW="647640" imgH="177480" progId="Equation.3">
                  <p:embed/>
                </p:oleObj>
              </mc:Choice>
              <mc:Fallback>
                <p:oleObj name="Equation" r:id="rId4" imgW="64764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194" y="1802055"/>
                        <a:ext cx="1692275" cy="465138"/>
                      </a:xfrm>
                      <a:prstGeom prst="rect">
                        <a:avLst/>
                      </a:prstGeom>
                      <a:noFill/>
                      <a:ln w="28575">
                        <a:solidFill>
                          <a:schemeClr val="tx1"/>
                        </a:solidFill>
                        <a:miter lim="800000"/>
                        <a:headEnd/>
                        <a:tailEnd/>
                      </a:ln>
                      <a:effectLst/>
                    </p:spPr>
                  </p:pic>
                </p:oleObj>
              </mc:Fallback>
            </mc:AlternateContent>
          </a:graphicData>
        </a:graphic>
      </p:graphicFrame>
      <p:sp>
        <p:nvSpPr>
          <p:cNvPr id="4100" name="Text Box 4"/>
          <p:cNvSpPr txBox="1">
            <a:spLocks noChangeArrowheads="1"/>
          </p:cNvSpPr>
          <p:nvPr/>
        </p:nvSpPr>
        <p:spPr bwMode="auto">
          <a:xfrm>
            <a:off x="3426345" y="3698163"/>
            <a:ext cx="3959225" cy="701675"/>
          </a:xfrm>
          <a:prstGeom prst="rect">
            <a:avLst/>
          </a:prstGeom>
          <a:solidFill>
            <a:schemeClr val="bg1"/>
          </a:solidFill>
          <a:ln>
            <a:noFill/>
          </a:ln>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n-US" dirty="0">
                <a:latin typeface="+mn-lt"/>
              </a:rPr>
              <a:t>Βύθιση ωκεάνιας λιθόσφαιρας </a:t>
            </a:r>
            <a:r>
              <a:rPr lang="el-GR" altLang="en-US" dirty="0" smtClean="0">
                <a:latin typeface="+mn-lt"/>
              </a:rPr>
              <a:t>κατά </a:t>
            </a:r>
            <a:r>
              <a:rPr lang="el-GR" altLang="en-US" b="1" i="1" dirty="0" smtClean="0">
                <a:latin typeface="+mn-lt"/>
              </a:rPr>
              <a:t>δ</a:t>
            </a:r>
            <a:r>
              <a:rPr lang="en-US" altLang="en-US" b="1" i="1" dirty="0">
                <a:latin typeface="+mn-lt"/>
              </a:rPr>
              <a:t>z=3km</a:t>
            </a:r>
            <a:r>
              <a:rPr lang="el-GR" altLang="en-US" dirty="0">
                <a:latin typeface="+mn-lt"/>
              </a:rPr>
              <a:t> </a:t>
            </a:r>
          </a:p>
        </p:txBody>
      </p:sp>
      <p:sp>
        <p:nvSpPr>
          <p:cNvPr id="4101" name="Text Box 5"/>
          <p:cNvSpPr txBox="1">
            <a:spLocks noChangeArrowheads="1"/>
          </p:cNvSpPr>
          <p:nvPr/>
        </p:nvSpPr>
        <p:spPr bwMode="auto">
          <a:xfrm>
            <a:off x="4723333" y="4814176"/>
            <a:ext cx="3959225" cy="701675"/>
          </a:xfrm>
          <a:prstGeom prst="rect">
            <a:avLst/>
          </a:prstGeom>
          <a:solidFill>
            <a:schemeClr val="bg1"/>
          </a:solidFill>
          <a:ln>
            <a:noFill/>
          </a:ln>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n-US">
                <a:latin typeface="+mn-lt"/>
              </a:rPr>
              <a:t>Συρρίκνωση ωκεάνιας λιθόσφαιρας κατά </a:t>
            </a:r>
            <a:r>
              <a:rPr lang="el-GR" altLang="en-US" b="1" i="1">
                <a:latin typeface="+mn-lt"/>
              </a:rPr>
              <a:t>δ</a:t>
            </a:r>
            <a:r>
              <a:rPr lang="en-US" altLang="en-US" b="1" i="1">
                <a:latin typeface="+mn-lt"/>
              </a:rPr>
              <a:t>h~2.1km</a:t>
            </a:r>
            <a:r>
              <a:rPr lang="el-GR" altLang="en-US">
                <a:latin typeface="+mn-lt"/>
              </a:rPr>
              <a:t> </a:t>
            </a:r>
          </a:p>
        </p:txBody>
      </p:sp>
      <p:sp>
        <p:nvSpPr>
          <p:cNvPr id="4102" name="Text Box 6"/>
          <p:cNvSpPr txBox="1">
            <a:spLocks noChangeArrowheads="1"/>
          </p:cNvSpPr>
          <p:nvPr/>
        </p:nvSpPr>
        <p:spPr bwMode="auto">
          <a:xfrm>
            <a:off x="6163194" y="5858751"/>
            <a:ext cx="5761038" cy="396875"/>
          </a:xfrm>
          <a:prstGeom prst="rect">
            <a:avLst/>
          </a:prstGeom>
          <a:solidFill>
            <a:schemeClr val="bg1"/>
          </a:solidFill>
          <a:ln>
            <a:noFill/>
          </a:ln>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n-US">
                <a:latin typeface="+mn-lt"/>
              </a:rPr>
              <a:t>Βύθιση επιφάνειας ισοστάθμισης κατά  </a:t>
            </a:r>
            <a:r>
              <a:rPr lang="el-GR" altLang="en-US" b="1">
                <a:latin typeface="+mn-lt"/>
              </a:rPr>
              <a:t>~0.9</a:t>
            </a:r>
            <a:r>
              <a:rPr lang="en-US" altLang="en-US" b="1">
                <a:latin typeface="+mn-lt"/>
              </a:rPr>
              <a:t>km</a:t>
            </a:r>
            <a:endParaRPr lang="el-GR" altLang="en-US" b="1">
              <a:latin typeface="+mn-lt"/>
            </a:endParaRPr>
          </a:p>
        </p:txBody>
      </p:sp>
      <p:sp>
        <p:nvSpPr>
          <p:cNvPr id="4103" name="AutoShape 7"/>
          <p:cNvSpPr>
            <a:spLocks noChangeArrowheads="1"/>
          </p:cNvSpPr>
          <p:nvPr/>
        </p:nvSpPr>
        <p:spPr bwMode="auto">
          <a:xfrm flipV="1">
            <a:off x="7476851" y="3716182"/>
            <a:ext cx="287337" cy="1097994"/>
          </a:xfrm>
          <a:custGeom>
            <a:avLst/>
            <a:gdLst>
              <a:gd name="T0" fmla="*/ 205246 w 21600"/>
              <a:gd name="T1" fmla="*/ 0 h 21600"/>
              <a:gd name="T2" fmla="*/ 123143 w 21600"/>
              <a:gd name="T3" fmla="*/ 96308 h 21600"/>
              <a:gd name="T4" fmla="*/ 0 w 21600"/>
              <a:gd name="T5" fmla="*/ 240784 h 21600"/>
              <a:gd name="T6" fmla="*/ 123143 w 21600"/>
              <a:gd name="T7" fmla="*/ 288925 h 21600"/>
              <a:gd name="T8" fmla="*/ 246285 w 21600"/>
              <a:gd name="T9" fmla="*/ 200642 h 21600"/>
              <a:gd name="T10" fmla="*/ 287337 w 21600"/>
              <a:gd name="T11" fmla="*/ 9630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a:noFill/>
          </a:ln>
        </p:spPr>
        <p:txBody>
          <a:bodyPr anchor="ctr">
            <a:spAutoFit/>
          </a:bodyPr>
          <a:lstStyle/>
          <a:p>
            <a:endParaRPr lang="en-US"/>
          </a:p>
        </p:txBody>
      </p:sp>
      <p:sp>
        <p:nvSpPr>
          <p:cNvPr id="4104" name="AutoShape 8"/>
          <p:cNvSpPr>
            <a:spLocks noChangeArrowheads="1"/>
          </p:cNvSpPr>
          <p:nvPr/>
        </p:nvSpPr>
        <p:spPr bwMode="auto">
          <a:xfrm flipV="1">
            <a:off x="8854405" y="4814176"/>
            <a:ext cx="287337" cy="1097994"/>
          </a:xfrm>
          <a:custGeom>
            <a:avLst/>
            <a:gdLst>
              <a:gd name="T0" fmla="*/ 205246 w 21600"/>
              <a:gd name="T1" fmla="*/ 0 h 21600"/>
              <a:gd name="T2" fmla="*/ 123143 w 21600"/>
              <a:gd name="T3" fmla="*/ 96308 h 21600"/>
              <a:gd name="T4" fmla="*/ 0 w 21600"/>
              <a:gd name="T5" fmla="*/ 240784 h 21600"/>
              <a:gd name="T6" fmla="*/ 123143 w 21600"/>
              <a:gd name="T7" fmla="*/ 288925 h 21600"/>
              <a:gd name="T8" fmla="*/ 246285 w 21600"/>
              <a:gd name="T9" fmla="*/ 200642 h 21600"/>
              <a:gd name="T10" fmla="*/ 287337 w 21600"/>
              <a:gd name="T11" fmla="*/ 9630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a:noFill/>
          </a:ln>
        </p:spPr>
        <p:txBody>
          <a:bodyPr anchor="ctr">
            <a:spAutoFit/>
          </a:bodyPr>
          <a:lstStyle/>
          <a:p>
            <a:endParaRPr lang="en-US"/>
          </a:p>
        </p:txBody>
      </p:sp>
      <p:sp>
        <p:nvSpPr>
          <p:cNvPr id="11" name="Title 1"/>
          <p:cNvSpPr>
            <a:spLocks noGrp="1"/>
          </p:cNvSpPr>
          <p:nvPr>
            <p:ph type="title"/>
          </p:nvPr>
        </p:nvSpPr>
        <p:spPr/>
        <p:txBody>
          <a:bodyPr>
            <a:normAutofit/>
          </a:bodyPr>
          <a:lstStyle/>
          <a:p>
            <a:r>
              <a:rPr lang="el-GR" dirty="0"/>
              <a:t>ΑΣΚΗΣΗ   </a:t>
            </a:r>
            <a:r>
              <a:rPr lang="el-GR" dirty="0" smtClean="0"/>
              <a:t>6.13</a:t>
            </a:r>
            <a:endParaRPr lang="en-US" dirty="0"/>
          </a:p>
        </p:txBody>
      </p:sp>
      <p:sp>
        <p:nvSpPr>
          <p:cNvPr id="12" name="11 - Ορθογώνιο"/>
          <p:cNvSpPr>
            <a:spLocks noChangeArrowheads="1"/>
          </p:cNvSpPr>
          <p:nvPr/>
        </p:nvSpPr>
        <p:spPr bwMode="auto">
          <a:xfrm>
            <a:off x="136526" y="3716182"/>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2191859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Αριστοτέλειο Πανεπιστήμιο </a:t>
            </a:r>
            <a:r>
              <a:rPr lang="el-GR" sz="2000" dirty="0" err="1"/>
              <a:t>Θεσσαλονικης</a:t>
            </a:r>
            <a:r>
              <a:rPr lang="en-US" sz="2000" dirty="0"/>
              <a:t>, </a:t>
            </a:r>
            <a:r>
              <a:rPr lang="el-GR" sz="2000" dirty="0"/>
              <a:t>Παπαζάχος Κωνσταντίνος. </a:t>
            </a:r>
            <a:r>
              <a:rPr lang="el-GR" sz="2000" dirty="0" smtClean="0"/>
              <a:t>Κοντοπούλου Δέσποινα. «</a:t>
            </a:r>
            <a:r>
              <a:rPr lang="el-GR" altLang="en-US" sz="2000" dirty="0"/>
              <a:t>Βασικές σχέσεις υπόθεσης </a:t>
            </a:r>
            <a:r>
              <a:rPr lang="en-US" altLang="en-US" sz="2000" dirty="0"/>
              <a:t>Pratt, </a:t>
            </a:r>
            <a:r>
              <a:rPr lang="el-GR" altLang="en-US" sz="2000" dirty="0"/>
              <a:t>Βασικές σχέσεις υπόθεσης </a:t>
            </a:r>
            <a:r>
              <a:rPr lang="en-US" altLang="en-US" sz="2000" dirty="0"/>
              <a:t>Airy, </a:t>
            </a:r>
            <a:r>
              <a:rPr lang="el-GR" altLang="en-US" sz="2000" dirty="0"/>
              <a:t>Υπολογισμός μορφολογίας </a:t>
            </a:r>
            <a:r>
              <a:rPr lang="el-GR" altLang="en-US" sz="2000" dirty="0" err="1"/>
              <a:t>μεσοωκεάνιων</a:t>
            </a:r>
            <a:r>
              <a:rPr lang="el-GR" altLang="en-US" sz="2000" dirty="0"/>
              <a:t> ραχών με βάση την αρχή της ισοστατικής αντιστάθμισης </a:t>
            </a:r>
            <a:r>
              <a:rPr lang="el-GR" sz="2000" dirty="0" smtClean="0"/>
              <a:t>». </a:t>
            </a:r>
            <a:r>
              <a:rPr lang="el-GR" sz="2000" dirty="0"/>
              <a:t>Έκδοση: 1.0. Θεσσαλονίκη 2014. Διαθέσιμο από τη δικτυακή διεύθυνση: </a:t>
            </a:r>
            <a:r>
              <a:rPr lang="en-US" sz="2000" dirty="0">
                <a:hlinkClick r:id="rId4"/>
              </a:rPr>
              <a:t>http://</a:t>
            </a:r>
            <a:r>
              <a:rPr lang="en-US" sz="2000" dirty="0" smtClean="0">
                <a:hlinkClick r:id="rId4"/>
              </a:rPr>
              <a:t>eclass.auth.gr/courses/OCRS</a:t>
            </a:r>
            <a:r>
              <a:rPr lang="el-GR" sz="2000" smtClean="0">
                <a:hlinkClick r:id="rId4"/>
              </a:rPr>
              <a:t>519</a:t>
            </a:r>
            <a:r>
              <a:rPr lang="en-US" sz="2000" smtClean="0">
                <a:hlinkClick r:id="rId4"/>
              </a:rPr>
              <a:t>/</a:t>
            </a:r>
            <a:r>
              <a:rPr lang="el-GR" sz="2000" dirty="0"/>
              <a:t>.</a:t>
            </a:r>
          </a:p>
          <a:p>
            <a:pPr algn="just"/>
            <a:endParaRPr lang="el-GR" sz="2000" dirty="0"/>
          </a:p>
        </p:txBody>
      </p:sp>
    </p:spTree>
    <p:custDataLst>
      <p:tags r:id="rId1"/>
    </p:custDataLst>
    <p:extLst>
      <p:ext uri="{BB962C8B-B14F-4D97-AF65-F5344CB8AC3E}">
        <p14:creationId xmlns:p14="http://schemas.microsoft.com/office/powerpoint/2010/main" val="21761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672" y="3284985"/>
            <a:ext cx="1689703" cy="591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l-GR" sz="2000" dirty="0"/>
              <a:t>Το παρόν υλικό διατίθεται με τους όρους της άδειας χρήσης Creative </a:t>
            </a:r>
            <a:r>
              <a:rPr lang="el-GR" sz="2000" dirty="0" err="1"/>
              <a:t>Commons</a:t>
            </a:r>
            <a:r>
              <a:rPr lang="el-GR" sz="2000" dirty="0"/>
              <a:t> Αναφορά - Παρόμοια Διανομή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a:p>
            <a:pPr marL="0" indent="0">
              <a:spcBef>
                <a:spcPts val="1800"/>
              </a:spcBef>
              <a:buNone/>
            </a:pPr>
            <a:endParaRPr lang="el-GR" sz="1700" dirty="0">
              <a:latin typeface="Calibri" panose="020F0502020204030204" pitchFamily="34" charset="0"/>
            </a:endParaRPr>
          </a:p>
          <a:p>
            <a:pPr marL="0" indent="0">
              <a:spcBef>
                <a:spcPts val="1800"/>
              </a:spcBef>
              <a:buNone/>
            </a:pPr>
            <a:r>
              <a:rPr lang="el-GR" sz="2000" dirty="0">
                <a:latin typeface="Calibri" panose="020F0502020204030204" pitchFamily="34" charset="0"/>
              </a:rPr>
              <a:t>Ο 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ζητηθεί.</a:t>
            </a:r>
            <a:r>
              <a:rPr lang="el-GR" sz="2000" dirty="0"/>
              <a:t>     </a:t>
            </a:r>
            <a:r>
              <a:rPr lang="el-GR" sz="2800" dirty="0"/>
              <a:t>          </a:t>
            </a:r>
          </a:p>
          <a:p>
            <a:pPr marL="0" indent="0">
              <a:buNone/>
            </a:pPr>
            <a:endParaRPr lang="el-GR" sz="1400" dirty="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a:latin typeface="Calibri" panose="020F0502020204030204" pitchFamily="34" charset="0"/>
              </a:rPr>
              <a:t>[1] </a:t>
            </a:r>
            <a:r>
              <a:rPr lang="el-GR" sz="1400" dirty="0">
                <a:latin typeface="Calibri" panose="020F0502020204030204" pitchFamily="34" charset="0"/>
                <a:hlinkClick r:id="rId5"/>
              </a:rPr>
              <a:t>http://creativecommons.org/licenses/by-</a:t>
            </a:r>
            <a:r>
              <a:rPr lang="en-US" sz="1400" dirty="0" err="1">
                <a:latin typeface="Calibri" panose="020F0502020204030204" pitchFamily="34" charset="0"/>
                <a:hlinkClick r:id="rId5"/>
              </a:rPr>
              <a:t>sa</a:t>
            </a:r>
            <a:r>
              <a:rPr lang="el-GR" sz="1400" dirty="0">
                <a:latin typeface="Calibri" panose="020F0502020204030204" pitchFamily="34" charset="0"/>
                <a:hlinkClick r:id="rId5"/>
              </a:rPr>
              <a:t>/4.0/</a:t>
            </a:r>
            <a:r>
              <a:rPr lang="el-GR" sz="1400" dirty="0">
                <a:latin typeface="Calibri" panose="020F0502020204030204" pitchFamily="34" charset="0"/>
                <a:hlinkClick r:id="rId6"/>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custDataLst>
      <p:tags r:id="rId1"/>
    </p:custDataLst>
    <p:extLst>
      <p:ext uri="{BB962C8B-B14F-4D97-AF65-F5344CB8AC3E}">
        <p14:creationId xmlns:p14="http://schemas.microsoft.com/office/powerpoint/2010/main" val="29709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l-GR" dirty="0" smtClean="0"/>
              <a:t>Τέλος Ενότητας</a:t>
            </a:r>
          </a:p>
        </p:txBody>
      </p:sp>
      <p:sp>
        <p:nvSpPr>
          <p:cNvPr id="44035" name="Subtitle 2"/>
          <p:cNvSpPr>
            <a:spLocks noGrp="1"/>
          </p:cNvSpPr>
          <p:nvPr>
            <p:ph type="subTitle" idx="1"/>
          </p:nvPr>
        </p:nvSpPr>
        <p:spPr/>
        <p:txBody>
          <a:bodyPr anchor="b" anchorCtr="0"/>
          <a:lstStyle/>
          <a:p>
            <a:pPr algn="r"/>
            <a:r>
              <a:rPr lang="el-GR" dirty="0" smtClean="0"/>
              <a:t>Επεξεργασία: </a:t>
            </a:r>
            <a:r>
              <a:rPr lang="el-GR" dirty="0" err="1" smtClean="0"/>
              <a:t>Βεντούζη</a:t>
            </a:r>
            <a:r>
              <a:rPr lang="el-GR" dirty="0" smtClean="0"/>
              <a:t> Χρυσάνθη</a:t>
            </a:r>
          </a:p>
          <a:p>
            <a:pPr algn="r"/>
            <a:r>
              <a:rPr lang="el-GR" sz="2400" dirty="0"/>
              <a:t>Θεσσαλονίκη, </a:t>
            </a:r>
            <a:r>
              <a:rPr lang="el-GR" sz="2400" dirty="0" smtClean="0"/>
              <a:t>Δεκέμβριος 2015</a:t>
            </a:r>
            <a:endParaRPr lang="el-GR" sz="2400" dirty="0"/>
          </a:p>
        </p:txBody>
      </p:sp>
      <p:pic>
        <p:nvPicPr>
          <p:cNvPr id="11" name="Picture 17" descr="http://www.lib.umich.edu/files/services/copyright/cc-by-sa.png"/>
          <p:cNvPicPr>
            <a:picLocks noChangeAspect="1" noChangeArrowheads="1"/>
          </p:cNvPicPr>
          <p:nvPr/>
        </p:nvPicPr>
        <p:blipFill>
          <a:blip r:embed="rId4" cstate="print"/>
          <a:srcRect/>
          <a:stretch>
            <a:fillRect/>
          </a:stretch>
        </p:blipFill>
        <p:spPr bwMode="auto">
          <a:xfrm>
            <a:off x="8832304" y="5922963"/>
            <a:ext cx="1584176" cy="554266"/>
          </a:xfrm>
          <a:prstGeom prst="rect">
            <a:avLst/>
          </a:prstGeom>
          <a:noFill/>
        </p:spPr>
      </p:pic>
      <p:pic>
        <p:nvPicPr>
          <p:cNvPr id="12" name="Picture 2" descr="Λογότυπο επιχειρησιακού προγράμματος εκπαίδευσης και δια βίου μάθησης&#10;"/>
          <p:cNvPicPr>
            <a:picLocks noChangeAspect="1" noChangeArrowheads="1"/>
          </p:cNvPicPr>
          <p:nvPr/>
        </p:nvPicPr>
        <p:blipFill>
          <a:blip r:embed="rId5" cstate="print"/>
          <a:srcRect/>
          <a:stretch>
            <a:fillRect/>
          </a:stretch>
        </p:blipFill>
        <p:spPr bwMode="auto">
          <a:xfrm>
            <a:off x="3638550" y="5624513"/>
            <a:ext cx="4914900" cy="1238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8516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custDataLst>
      <p:tags r:id="rId1"/>
    </p:custDataLst>
    <p:extLst>
      <p:ext uri="{BB962C8B-B14F-4D97-AF65-F5344CB8AC3E}">
        <p14:creationId xmlns:p14="http://schemas.microsoft.com/office/powerpoint/2010/main" val="368931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39863"/>
            <a:ext cx="8229600" cy="3478212"/>
          </a:xfrm>
        </p:spPr>
        <p:txBody>
          <a:bodyPr rtlCol="0">
            <a:normAutofit fontScale="77500" lnSpcReduction="20000"/>
          </a:bodyPr>
          <a:lstStyle/>
          <a:p>
            <a:pPr fontAlgn="auto">
              <a:spcAft>
                <a:spcPts val="0"/>
              </a:spcAft>
              <a:buFont typeface="Arial" pitchFamily="34" charset="0"/>
              <a:buChar char="•"/>
              <a:defRPr/>
            </a:pPr>
            <a:r>
              <a:rPr lang="el-GR" dirty="0" smtClean="0"/>
              <a:t>Το παρόν εκπαιδευτικό υλικό έχει αναπτυχθεί στα πλαίσια του εκπαιδευτικού έργου του διδάσκοντα.</a:t>
            </a:r>
            <a:endParaRPr lang="en-US" dirty="0" smtClean="0"/>
          </a:p>
          <a:p>
            <a:pPr fontAlgn="auto">
              <a:spcAft>
                <a:spcPts val="0"/>
              </a:spcAft>
              <a:buFont typeface="Arial" pitchFamily="34" charset="0"/>
              <a:buChar char="•"/>
              <a:defRPr/>
            </a:pPr>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pPr fontAlgn="auto">
              <a:spcAft>
                <a:spcPts val="0"/>
              </a:spcAft>
              <a:buFont typeface="Arial" pitchFamily="34" charset="0"/>
              <a:buChar char="•"/>
              <a:defRPr/>
            </a:pPr>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pPr fontAlgn="auto">
              <a:spcAft>
                <a:spcPts val="0"/>
              </a:spcAft>
              <a:buFont typeface="Arial" pitchFamily="34" charset="0"/>
              <a:buChar char="•"/>
              <a:defRPr/>
            </a:pPr>
            <a:endParaRPr lang="el-GR" dirty="0" smtClean="0"/>
          </a:p>
        </p:txBody>
      </p:sp>
      <p:sp>
        <p:nvSpPr>
          <p:cNvPr id="18436" name="Title 1"/>
          <p:cNvSpPr>
            <a:spLocks noGrp="1"/>
          </p:cNvSpPr>
          <p:nvPr>
            <p:ph type="title"/>
          </p:nvPr>
        </p:nvSpPr>
        <p:spPr bwMode="auto">
          <a:noFill/>
          <a:ln>
            <a:miter lim="800000"/>
            <a:headEnd/>
            <a:tailEnd/>
          </a:ln>
        </p:spPr>
        <p:txBody>
          <a:bodyPr wrap="square" numCol="1" anchorCtr="0" compatLnSpc="1">
            <a:prstTxWarp prst="textNoShape">
              <a:avLst/>
            </a:prstTxWarp>
          </a:bodyPr>
          <a:lstStyle/>
          <a:p>
            <a:r>
              <a:rPr lang="el-GR" smtClean="0"/>
              <a:t>Χρηματοδότηση</a:t>
            </a:r>
          </a:p>
        </p:txBody>
      </p:sp>
      <p:sp>
        <p:nvSpPr>
          <p:cNvPr id="18435" name="Θέση αριθμού διαφάνειας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8783AA-D93E-442E-AFC8-732163ADBBD0}" type="slidenum">
              <a:rPr lang="el-GR">
                <a:solidFill>
                  <a:prstClr val="black"/>
                </a:solidFill>
              </a:rPr>
              <a:pPr fontAlgn="base">
                <a:spcBef>
                  <a:spcPct val="0"/>
                </a:spcBef>
                <a:spcAft>
                  <a:spcPct val="0"/>
                </a:spcAft>
              </a:pPr>
              <a:t>3</a:t>
            </a:fld>
            <a:endParaRPr lang="el-GR">
              <a:solidFill>
                <a:prstClr val="black"/>
              </a:solidFill>
            </a:endParaRPr>
          </a:p>
        </p:txBody>
      </p:sp>
      <p:pic>
        <p:nvPicPr>
          <p:cNvPr id="18437" name="Picture 2" descr="Λογότυπο επιχειρησιακού προγράμματος εκπαίδευσης και δια βίου μάθησης&#10;"/>
          <p:cNvPicPr>
            <a:picLocks noChangeAspect="1" noChangeArrowheads="1"/>
          </p:cNvPicPr>
          <p:nvPr/>
        </p:nvPicPr>
        <p:blipFill>
          <a:blip r:embed="rId4" cstate="print"/>
          <a:srcRect/>
          <a:stretch>
            <a:fillRect/>
          </a:stretch>
        </p:blipFill>
        <p:spPr bwMode="auto">
          <a:xfrm>
            <a:off x="3336925" y="4918075"/>
            <a:ext cx="5518150" cy="1390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4795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91543" y="1440001"/>
            <a:ext cx="4046791" cy="4751387"/>
          </a:xfrm>
        </p:spPr>
        <p:txBody>
          <a:bodyPr>
            <a:normAutofit/>
          </a:bodyPr>
          <a:lstStyle/>
          <a:p>
            <a:r>
              <a:rPr lang="el-GR" dirty="0" smtClean="0"/>
              <a:t>Πολλά από </a:t>
            </a:r>
            <a:r>
              <a:rPr lang="el-GR" dirty="0"/>
              <a:t>τα σχήματα και όλες οι </a:t>
            </a:r>
            <a:r>
              <a:rPr lang="el-GR" dirty="0" smtClean="0"/>
              <a:t>ασκήσεις στην παρουσίαση αυτή </a:t>
            </a:r>
            <a:r>
              <a:rPr lang="el-GR" dirty="0"/>
              <a:t>προέρχονται από το </a:t>
            </a:r>
            <a:r>
              <a:rPr lang="el-GR" dirty="0" smtClean="0"/>
              <a:t>βιβλίο «Εισαγωγή στη Γεωφυσική</a:t>
            </a:r>
            <a:r>
              <a:rPr lang="el-GR" dirty="0"/>
              <a:t>» </a:t>
            </a:r>
            <a:r>
              <a:rPr lang="el-GR" dirty="0" smtClean="0"/>
              <a:t>των </a:t>
            </a:r>
            <a:r>
              <a:rPr lang="el-GR" dirty="0" err="1"/>
              <a:t>Hugh</a:t>
            </a:r>
            <a:r>
              <a:rPr lang="el-GR" dirty="0"/>
              <a:t> Young των </a:t>
            </a:r>
            <a:r>
              <a:rPr lang="el-GR" altLang="en-US" i="1" dirty="0"/>
              <a:t>Παπαζάχος και Παπαζάχος (2008) </a:t>
            </a:r>
            <a:r>
              <a:rPr lang="el-GR" dirty="0" smtClean="0"/>
              <a:t>Εκδόσεων Ζήτη (Β’ Έκδοση), </a:t>
            </a:r>
            <a:r>
              <a:rPr lang="el-GR" dirty="0"/>
              <a:t>οι οποίες μας επέτρεψαν τη χρήση των σχετικών σχημάτων και </a:t>
            </a:r>
            <a:r>
              <a:rPr lang="el-GR" dirty="0" smtClean="0"/>
              <a:t>ασκήσεων.</a:t>
            </a:r>
            <a:endParaRPr lang="el-GR" dirty="0"/>
          </a:p>
          <a:p>
            <a:endParaRPr lang="en-US" dirty="0"/>
          </a:p>
        </p:txBody>
      </p:sp>
      <p:sp>
        <p:nvSpPr>
          <p:cNvPr id="4" name="Title 3"/>
          <p:cNvSpPr>
            <a:spLocks noGrp="1"/>
          </p:cNvSpPr>
          <p:nvPr>
            <p:ph type="title"/>
          </p:nvPr>
        </p:nvSpPr>
        <p:spPr/>
        <p:txBody>
          <a:bodyPr/>
          <a:lstStyle/>
          <a:p>
            <a:r>
              <a:rPr lang="el-GR" dirty="0"/>
              <a:t>Ενημέρωση</a:t>
            </a:r>
            <a:endParaRPr lang="en-US" dirty="0"/>
          </a:p>
        </p:txBody>
      </p:sp>
      <p:sp>
        <p:nvSpPr>
          <p:cNvPr id="5" name="Slide Number Placeholder 4"/>
          <p:cNvSpPr>
            <a:spLocks noGrp="1"/>
          </p:cNvSpPr>
          <p:nvPr>
            <p:ph type="sldNum" sz="quarter" idx="16"/>
          </p:nvPr>
        </p:nvSpPr>
        <p:spPr/>
        <p:txBody>
          <a:bodyPr/>
          <a:lstStyle/>
          <a:p>
            <a:pPr>
              <a:defRPr/>
            </a:pPr>
            <a:fld id="{32C1643A-8A4E-47A8-9A18-86E9FF0A48E0}" type="slidenum">
              <a:rPr lang="el-GR">
                <a:solidFill>
                  <a:prstClr val="black"/>
                </a:solidFill>
              </a:rPr>
              <a:pPr>
                <a:defRPr/>
              </a:pPr>
              <a:t>4</a:t>
            </a:fld>
            <a:endParaRPr lang="el-GR" dirty="0">
              <a:solidFill>
                <a:prstClr val="black"/>
              </a:solidFill>
            </a:endParaRPr>
          </a:p>
        </p:txBody>
      </p:sp>
      <p:pic>
        <p:nvPicPr>
          <p:cNvPr id="8" name="Content Placeholder 7"/>
          <p:cNvPicPr>
            <a:picLocks noGrp="1" noChangeAspect="1"/>
          </p:cNvPicPr>
          <p:nvPr>
            <p:ph sz="quarter" idx="14"/>
          </p:nvPr>
        </p:nvPicPr>
        <p:blipFill>
          <a:blip r:embed="rId4"/>
          <a:stretch>
            <a:fillRect/>
          </a:stretch>
        </p:blipFill>
        <p:spPr>
          <a:xfrm>
            <a:off x="6582321" y="1315017"/>
            <a:ext cx="3434890" cy="4876234"/>
          </a:xfrm>
          <a:prstGeom prst="rect">
            <a:avLst/>
          </a:prstGeom>
        </p:spPr>
      </p:pic>
    </p:spTree>
    <p:custDataLst>
      <p:tags r:id="rId1"/>
    </p:custDataLst>
    <p:extLst>
      <p:ext uri="{BB962C8B-B14F-4D97-AF65-F5344CB8AC3E}">
        <p14:creationId xmlns:p14="http://schemas.microsoft.com/office/powerpoint/2010/main" val="55682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263610" y="1284152"/>
            <a:ext cx="119283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l-GR" altLang="en-US" sz="1600" dirty="0">
                <a:latin typeface="+mn-lt"/>
              </a:rPr>
              <a:t>Ο γήινος φλοιός αποτελείται από τμήματα της ίδιας πυκνότητας που επιπλέουν μέσα στο πυκνότερο υλικό του μανδύα, δηλαδή, βρίσκονται σε υδροστατική ισορροπία. </a:t>
            </a:r>
          </a:p>
        </p:txBody>
      </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1628776"/>
            <a:ext cx="44418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6"/>
          <p:cNvSpPr>
            <a:spLocks noChangeArrowheads="1"/>
          </p:cNvSpPr>
          <p:nvPr/>
        </p:nvSpPr>
        <p:spPr bwMode="auto">
          <a:xfrm>
            <a:off x="172995" y="5679788"/>
            <a:ext cx="11878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n-US" sz="1600" dirty="0">
                <a:latin typeface="+mn-lt"/>
              </a:rPr>
              <a:t>Στις πεδινές περιοχές, με υψόμετρο ίσο με μηδέν, ο φλοιός βυθίζεται μέσα στο μανδύα μέχρι το βάθος αντιστάθμισης. Σε ορεινές περιοχές ο φλοιός βυθίζεται βαθύτερα για να αντισταθμίζει τα βουνά ενώ στις θάλασσες ο φλοιός βυθίζεται λιγότερο.</a:t>
            </a:r>
          </a:p>
        </p:txBody>
      </p:sp>
      <p:graphicFrame>
        <p:nvGraphicFramePr>
          <p:cNvPr id="8198" name="Object 12"/>
          <p:cNvGraphicFramePr>
            <a:graphicFrameLocks noChangeAspect="1"/>
          </p:cNvGraphicFramePr>
          <p:nvPr>
            <p:extLst>
              <p:ext uri="{D42A27DB-BD31-4B8C-83A1-F6EECF244321}">
                <p14:modId xmlns:p14="http://schemas.microsoft.com/office/powerpoint/2010/main" val="275532202"/>
              </p:ext>
            </p:extLst>
          </p:nvPr>
        </p:nvGraphicFramePr>
        <p:xfrm>
          <a:off x="6527801" y="4905376"/>
          <a:ext cx="2955925" cy="631825"/>
        </p:xfrm>
        <a:graphic>
          <a:graphicData uri="http://schemas.openxmlformats.org/presentationml/2006/ole">
            <mc:AlternateContent xmlns:mc="http://schemas.openxmlformats.org/markup-compatibility/2006">
              <mc:Choice xmlns:v="urn:schemas-microsoft-com:vml" Requires="v">
                <p:oleObj spid="_x0000_s1042" name="Equation" r:id="rId4" imgW="1066680" imgH="228600" progId="Equation.DSMT4">
                  <p:embed/>
                </p:oleObj>
              </mc:Choice>
              <mc:Fallback>
                <p:oleObj name="Equation" r:id="rId4" imgW="1066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1" y="4905376"/>
                        <a:ext cx="2955925" cy="631825"/>
                      </a:xfrm>
                      <a:prstGeom prst="rect">
                        <a:avLst/>
                      </a:prstGeom>
                      <a:noFill/>
                      <a:ln>
                        <a:noFill/>
                      </a:ln>
                      <a:effectLst/>
                    </p:spPr>
                  </p:pic>
                </p:oleObj>
              </mc:Fallback>
            </mc:AlternateContent>
          </a:graphicData>
        </a:graphic>
      </p:graphicFrame>
      <p:sp>
        <p:nvSpPr>
          <p:cNvPr id="8199" name="Rectangle 11"/>
          <p:cNvSpPr>
            <a:spLocks noChangeArrowheads="1"/>
          </p:cNvSpPr>
          <p:nvPr/>
        </p:nvSpPr>
        <p:spPr bwMode="auto">
          <a:xfrm>
            <a:off x="9625013" y="5192713"/>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1400">
                <a:solidFill>
                  <a:schemeClr val="bg1"/>
                </a:solidFill>
                <a:cs typeface="Times New Roman" panose="02020603050405020304" pitchFamily="18" charset="0"/>
              </a:rPr>
              <a:t>(6.</a:t>
            </a:r>
            <a:r>
              <a:rPr lang="en-US" altLang="en-US" sz="1400">
                <a:solidFill>
                  <a:schemeClr val="bg1"/>
                </a:solidFill>
                <a:cs typeface="Times New Roman" panose="02020603050405020304" pitchFamily="18" charset="0"/>
              </a:rPr>
              <a:t>63</a:t>
            </a:r>
            <a:r>
              <a:rPr lang="el-GR" altLang="en-US" sz="1400">
                <a:solidFill>
                  <a:schemeClr val="bg1"/>
                </a:solidFill>
                <a:cs typeface="Times New Roman" panose="02020603050405020304" pitchFamily="18" charset="0"/>
              </a:rPr>
              <a:t>)</a:t>
            </a:r>
            <a:endParaRPr lang="el-GR" altLang="en-US" sz="1400">
              <a:solidFill>
                <a:schemeClr val="bg1"/>
              </a:solidFill>
            </a:endParaRPr>
          </a:p>
        </p:txBody>
      </p:sp>
      <p:graphicFrame>
        <p:nvGraphicFramePr>
          <p:cNvPr id="8200" name="Object 3"/>
          <p:cNvGraphicFramePr>
            <a:graphicFrameLocks noChangeAspect="1"/>
          </p:cNvGraphicFramePr>
          <p:nvPr>
            <p:extLst>
              <p:ext uri="{D42A27DB-BD31-4B8C-83A1-F6EECF244321}">
                <p14:modId xmlns:p14="http://schemas.microsoft.com/office/powerpoint/2010/main" val="325155869"/>
              </p:ext>
            </p:extLst>
          </p:nvPr>
        </p:nvGraphicFramePr>
        <p:xfrm>
          <a:off x="2963863" y="4689475"/>
          <a:ext cx="1631950" cy="954088"/>
        </p:xfrm>
        <a:graphic>
          <a:graphicData uri="http://schemas.openxmlformats.org/presentationml/2006/ole">
            <mc:AlternateContent xmlns:mc="http://schemas.openxmlformats.org/markup-compatibility/2006">
              <mc:Choice xmlns:v="urn:schemas-microsoft-com:vml" Requires="v">
                <p:oleObj spid="_x0000_s1043" name="Equation" r:id="rId6" imgW="736560" imgH="431640" progId="Equation.DSMT4">
                  <p:embed/>
                </p:oleObj>
              </mc:Choice>
              <mc:Fallback>
                <p:oleObj name="Equation" r:id="rId6" imgW="73656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863" y="4689475"/>
                        <a:ext cx="1631950" cy="954088"/>
                      </a:xfrm>
                      <a:prstGeom prst="rect">
                        <a:avLst/>
                      </a:prstGeom>
                      <a:noFill/>
                      <a:ln>
                        <a:noFill/>
                      </a:ln>
                      <a:effectLst/>
                    </p:spPr>
                  </p:pic>
                </p:oleObj>
              </mc:Fallback>
            </mc:AlternateContent>
          </a:graphicData>
        </a:graphic>
      </p:graphicFrame>
      <p:sp>
        <p:nvSpPr>
          <p:cNvPr id="8201" name="Rectangle 11"/>
          <p:cNvSpPr>
            <a:spLocks noChangeArrowheads="1"/>
          </p:cNvSpPr>
          <p:nvPr/>
        </p:nvSpPr>
        <p:spPr bwMode="auto">
          <a:xfrm>
            <a:off x="4691063" y="5300663"/>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1400">
                <a:solidFill>
                  <a:schemeClr val="bg1"/>
                </a:solidFill>
                <a:cs typeface="Times New Roman" panose="02020603050405020304" pitchFamily="18" charset="0"/>
              </a:rPr>
              <a:t>(6.</a:t>
            </a:r>
            <a:r>
              <a:rPr lang="en-US" altLang="en-US" sz="1400">
                <a:solidFill>
                  <a:schemeClr val="bg1"/>
                </a:solidFill>
                <a:cs typeface="Times New Roman" panose="02020603050405020304" pitchFamily="18" charset="0"/>
              </a:rPr>
              <a:t>6</a:t>
            </a:r>
            <a:r>
              <a:rPr lang="el-GR" altLang="en-US" sz="1400">
                <a:solidFill>
                  <a:schemeClr val="bg1"/>
                </a:solidFill>
                <a:cs typeface="Times New Roman" panose="02020603050405020304" pitchFamily="18" charset="0"/>
              </a:rPr>
              <a:t>4)</a:t>
            </a:r>
            <a:endParaRPr lang="el-GR" altLang="en-US" sz="1400">
              <a:solidFill>
                <a:schemeClr val="bg1"/>
              </a:solidFill>
            </a:endParaRPr>
          </a:p>
        </p:txBody>
      </p:sp>
      <p:sp>
        <p:nvSpPr>
          <p:cNvPr id="8202" name="AutoShape 10"/>
          <p:cNvSpPr>
            <a:spLocks noChangeArrowheads="1"/>
          </p:cNvSpPr>
          <p:nvPr/>
        </p:nvSpPr>
        <p:spPr bwMode="auto">
          <a:xfrm>
            <a:off x="6959601" y="3897313"/>
            <a:ext cx="180975" cy="1009650"/>
          </a:xfrm>
          <a:prstGeom prst="upArrow">
            <a:avLst>
              <a:gd name="adj1" fmla="val 50000"/>
              <a:gd name="adj2" fmla="val 139474"/>
            </a:avLst>
          </a:prstGeom>
          <a:solidFill>
            <a:schemeClr val="tx1"/>
          </a:solidFill>
          <a:ln w="9525">
            <a:solidFill>
              <a:schemeClr val="tx1"/>
            </a:solidFill>
            <a:miter lim="800000"/>
            <a:headEnd/>
            <a:tailEnd/>
          </a:ln>
          <a:effectLst/>
        </p:spPr>
        <p:txBody>
          <a:bodyPr vert="eaVert" wrap="none" anchor="ctr"/>
          <a:lstStyle/>
          <a:p>
            <a:endParaRPr lang="en-US"/>
          </a:p>
        </p:txBody>
      </p:sp>
      <p:sp>
        <p:nvSpPr>
          <p:cNvPr id="11" name="11 - Ορθογώνιο"/>
          <p:cNvSpPr>
            <a:spLocks noChangeArrowheads="1"/>
          </p:cNvSpPr>
          <p:nvPr/>
        </p:nvSpPr>
        <p:spPr bwMode="auto">
          <a:xfrm>
            <a:off x="8234364" y="4421844"/>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
        <p:nvSpPr>
          <p:cNvPr id="2" name="Title 1"/>
          <p:cNvSpPr>
            <a:spLocks noGrp="1"/>
          </p:cNvSpPr>
          <p:nvPr>
            <p:ph type="title"/>
          </p:nvPr>
        </p:nvSpPr>
        <p:spPr/>
        <p:txBody>
          <a:bodyPr>
            <a:normAutofit/>
          </a:bodyPr>
          <a:lstStyle/>
          <a:p>
            <a:r>
              <a:rPr lang="el-GR" dirty="0"/>
              <a:t>Υπόθεση </a:t>
            </a:r>
            <a:r>
              <a:rPr lang="en-US" dirty="0" smtClean="0"/>
              <a:t>Airy</a:t>
            </a:r>
            <a:endParaRPr lang="en-US" dirty="0"/>
          </a:p>
        </p:txBody>
      </p:sp>
    </p:spTree>
    <p:extLst>
      <p:ext uri="{BB962C8B-B14F-4D97-AF65-F5344CB8AC3E}">
        <p14:creationId xmlns:p14="http://schemas.microsoft.com/office/powerpoint/2010/main" val="328395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79918" y="1316466"/>
            <a:ext cx="11912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l-GR" altLang="en-US" sz="1600" dirty="0">
                <a:latin typeface="+mn-lt"/>
              </a:rPr>
              <a:t>Ο φλοιός αποτελείται από κατακόρυφες στήλες, των οποίων οι πυθμένες τους βρίσκονται στο ίδιο βάθος και η πυκνότητα μέσα σε κάθε μια απ’ αυτές είναι σταθερή Το βάθος στο οποίο εδράζονται οι πυθμένες των στηλών του φλοιού είναι το βάθος αντιστάθμισης, όμως οι πυκνότητες διαφέρουν από στήλη σε στήλη.</a:t>
            </a:r>
          </a:p>
        </p:txBody>
      </p:sp>
      <p:sp>
        <p:nvSpPr>
          <p:cNvPr id="9220" name="Rectangle 5"/>
          <p:cNvSpPr>
            <a:spLocks noChangeArrowheads="1"/>
          </p:cNvSpPr>
          <p:nvPr/>
        </p:nvSpPr>
        <p:spPr bwMode="auto">
          <a:xfrm>
            <a:off x="1703388" y="6057901"/>
            <a:ext cx="87868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n-US" sz="1600">
                <a:solidFill>
                  <a:schemeClr val="bg1"/>
                </a:solidFill>
              </a:rPr>
              <a:t>Επειδή τα τμήματα (στήλες) βρίσκονται σε υδροστατική ισορροπία, τα ψηλότερα από αυτά, δηλαδή τα τμήματα των βουνών, έχουν πυκνότητα μικρότερη από τα τμήματα των ωκεανών.</a:t>
            </a:r>
          </a:p>
        </p:txBody>
      </p:sp>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793" y="2148014"/>
            <a:ext cx="44450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2" name="Object 7"/>
          <p:cNvGraphicFramePr>
            <a:graphicFrameLocks noChangeAspect="1"/>
          </p:cNvGraphicFramePr>
          <p:nvPr>
            <p:extLst>
              <p:ext uri="{D42A27DB-BD31-4B8C-83A1-F6EECF244321}">
                <p14:modId xmlns:p14="http://schemas.microsoft.com/office/powerpoint/2010/main" val="3695588214"/>
              </p:ext>
            </p:extLst>
          </p:nvPr>
        </p:nvGraphicFramePr>
        <p:xfrm>
          <a:off x="3836793" y="5388101"/>
          <a:ext cx="4614862" cy="663575"/>
        </p:xfrm>
        <a:graphic>
          <a:graphicData uri="http://schemas.openxmlformats.org/presentationml/2006/ole">
            <mc:AlternateContent xmlns:mc="http://schemas.openxmlformats.org/markup-compatibility/2006">
              <mc:Choice xmlns:v="urn:schemas-microsoft-com:vml" Requires="v">
                <p:oleObj spid="_x0000_s2058" name="Equation" r:id="rId4" imgW="1587240" imgH="228600" progId="Equation.DSMT4">
                  <p:embed/>
                </p:oleObj>
              </mc:Choice>
              <mc:Fallback>
                <p:oleObj name="Equation" r:id="rId4" imgW="158724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793" y="5388101"/>
                        <a:ext cx="4614862" cy="663575"/>
                      </a:xfrm>
                      <a:prstGeom prst="rect">
                        <a:avLst/>
                      </a:prstGeom>
                      <a:noFill/>
                      <a:ln>
                        <a:noFill/>
                      </a:ln>
                      <a:effectLst/>
                    </p:spPr>
                  </p:pic>
                </p:oleObj>
              </mc:Fallback>
            </mc:AlternateContent>
          </a:graphicData>
        </a:graphic>
      </p:graphicFrame>
      <p:sp>
        <p:nvSpPr>
          <p:cNvPr id="9223" name="Rectangle 11"/>
          <p:cNvSpPr>
            <a:spLocks noChangeArrowheads="1"/>
          </p:cNvSpPr>
          <p:nvPr/>
        </p:nvSpPr>
        <p:spPr bwMode="auto">
          <a:xfrm>
            <a:off x="8651876" y="5589588"/>
            <a:ext cx="646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1400">
                <a:solidFill>
                  <a:schemeClr val="bg1"/>
                </a:solidFill>
                <a:cs typeface="Times New Roman" panose="02020603050405020304" pitchFamily="18" charset="0"/>
              </a:rPr>
              <a:t>(6.</a:t>
            </a:r>
            <a:r>
              <a:rPr lang="en-US" altLang="en-US" sz="1400">
                <a:solidFill>
                  <a:schemeClr val="bg1"/>
                </a:solidFill>
                <a:cs typeface="Times New Roman" panose="02020603050405020304" pitchFamily="18" charset="0"/>
              </a:rPr>
              <a:t>6</a:t>
            </a:r>
            <a:r>
              <a:rPr lang="el-GR" altLang="en-US" sz="1400">
                <a:solidFill>
                  <a:schemeClr val="bg1"/>
                </a:solidFill>
                <a:cs typeface="Times New Roman" panose="02020603050405020304" pitchFamily="18" charset="0"/>
              </a:rPr>
              <a:t>5)</a:t>
            </a:r>
            <a:endParaRPr lang="el-GR" altLang="en-US" sz="1400">
              <a:solidFill>
                <a:schemeClr val="bg1"/>
              </a:solidFill>
            </a:endParaRPr>
          </a:p>
        </p:txBody>
      </p:sp>
      <p:sp>
        <p:nvSpPr>
          <p:cNvPr id="9224" name="AutoShape 8"/>
          <p:cNvSpPr>
            <a:spLocks noChangeArrowheads="1"/>
          </p:cNvSpPr>
          <p:nvPr/>
        </p:nvSpPr>
        <p:spPr bwMode="auto">
          <a:xfrm>
            <a:off x="5781481" y="4235576"/>
            <a:ext cx="144463" cy="1152525"/>
          </a:xfrm>
          <a:prstGeom prst="upArrow">
            <a:avLst>
              <a:gd name="adj1" fmla="val 50000"/>
              <a:gd name="adj2" fmla="val 199450"/>
            </a:avLst>
          </a:prstGeom>
          <a:solidFill>
            <a:schemeClr val="bg1"/>
          </a:solidFill>
          <a:ln w="9525">
            <a:solidFill>
              <a:schemeClr val="tx1"/>
            </a:solidFill>
            <a:miter lim="800000"/>
            <a:headEnd/>
            <a:tailEnd/>
          </a:ln>
          <a:effectLst/>
        </p:spPr>
        <p:txBody>
          <a:bodyPr vert="eaVert" wrap="none" anchor="ctr"/>
          <a:lstStyle/>
          <a:p>
            <a:endParaRPr lang="en-US"/>
          </a:p>
        </p:txBody>
      </p:sp>
      <p:sp>
        <p:nvSpPr>
          <p:cNvPr id="2" name="Title 1"/>
          <p:cNvSpPr>
            <a:spLocks noGrp="1"/>
          </p:cNvSpPr>
          <p:nvPr>
            <p:ph type="title"/>
          </p:nvPr>
        </p:nvSpPr>
        <p:spPr/>
        <p:txBody>
          <a:bodyPr>
            <a:normAutofit/>
          </a:bodyPr>
          <a:lstStyle/>
          <a:p>
            <a:r>
              <a:rPr lang="el-GR" dirty="0"/>
              <a:t>Υπόθεση </a:t>
            </a:r>
            <a:r>
              <a:rPr lang="en-US" dirty="0" smtClean="0"/>
              <a:t>Pratt</a:t>
            </a:r>
            <a:endParaRPr lang="en-US" dirty="0"/>
          </a:p>
        </p:txBody>
      </p:sp>
      <p:sp>
        <p:nvSpPr>
          <p:cNvPr id="11" name="11 - Ορθογώνιο"/>
          <p:cNvSpPr>
            <a:spLocks noChangeArrowheads="1"/>
          </p:cNvSpPr>
          <p:nvPr/>
        </p:nvSpPr>
        <p:spPr bwMode="auto">
          <a:xfrm>
            <a:off x="7995466" y="4724676"/>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194858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000375" y="2024063"/>
            <a:ext cx="6408738" cy="457200"/>
          </a:xfrm>
          <a:prstGeom prst="rect">
            <a:avLst/>
          </a:prstGeom>
          <a:noFill/>
          <a:ln w="19050">
            <a:solidFill>
              <a:schemeClr val="tx1"/>
            </a:solidFill>
          </a:ln>
          <a:effectLst/>
        </p:spPr>
        <p:txBody>
          <a:bodyPr>
            <a:spAutoFit/>
          </a:bodyPr>
          <a:lstStyle/>
          <a:p>
            <a:pPr algn="ctr">
              <a:spcBef>
                <a:spcPct val="50000"/>
              </a:spcBef>
            </a:pPr>
            <a:r>
              <a:rPr lang="el-GR" altLang="en-US" sz="2400" dirty="0"/>
              <a:t>Να αποδειχθούν οι σχέσεις (6.66) και (6.67)</a:t>
            </a:r>
            <a:r>
              <a:rPr lang="el-GR" altLang="en-US" dirty="0"/>
              <a:t> </a:t>
            </a:r>
          </a:p>
        </p:txBody>
      </p:sp>
      <p:graphicFrame>
        <p:nvGraphicFramePr>
          <p:cNvPr id="2056" name="Object 3"/>
          <p:cNvGraphicFramePr>
            <a:graphicFrameLocks noChangeAspect="1"/>
          </p:cNvGraphicFramePr>
          <p:nvPr>
            <p:extLst>
              <p:ext uri="{D42A27DB-BD31-4B8C-83A1-F6EECF244321}">
                <p14:modId xmlns:p14="http://schemas.microsoft.com/office/powerpoint/2010/main" val="516688293"/>
              </p:ext>
            </p:extLst>
          </p:nvPr>
        </p:nvGraphicFramePr>
        <p:xfrm>
          <a:off x="6672263" y="3897313"/>
          <a:ext cx="3060700" cy="1160462"/>
        </p:xfrm>
        <a:graphic>
          <a:graphicData uri="http://schemas.openxmlformats.org/presentationml/2006/ole">
            <mc:AlternateContent xmlns:mc="http://schemas.openxmlformats.org/markup-compatibility/2006">
              <mc:Choice xmlns:v="urn:schemas-microsoft-com:vml" Requires="v">
                <p:oleObj spid="_x0000_s3090" name="Equation" r:id="rId3" imgW="1104840" imgH="419040" progId="Equation.DSMT4">
                  <p:embed/>
                </p:oleObj>
              </mc:Choice>
              <mc:Fallback>
                <p:oleObj name="Equation" r:id="rId3" imgW="110484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897313"/>
                        <a:ext cx="3060700" cy="1160462"/>
                      </a:xfrm>
                      <a:prstGeom prst="rect">
                        <a:avLst/>
                      </a:prstGeom>
                      <a:noFill/>
                      <a:ln>
                        <a:noFill/>
                      </a:ln>
                      <a:effectLst/>
                    </p:spPr>
                  </p:pic>
                </p:oleObj>
              </mc:Fallback>
            </mc:AlternateContent>
          </a:graphicData>
        </a:graphic>
      </p:graphicFrame>
      <p:sp>
        <p:nvSpPr>
          <p:cNvPr id="2057" name="Rectangle 9"/>
          <p:cNvSpPr>
            <a:spLocks noChangeArrowheads="1"/>
          </p:cNvSpPr>
          <p:nvPr/>
        </p:nvSpPr>
        <p:spPr bwMode="auto">
          <a:xfrm>
            <a:off x="9012238" y="519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000000"/>
              </a:solidFill>
            </a:endParaRPr>
          </a:p>
        </p:txBody>
      </p:sp>
      <p:sp>
        <p:nvSpPr>
          <p:cNvPr id="2058" name="Rectangle 11"/>
          <p:cNvSpPr>
            <a:spLocks noChangeArrowheads="1"/>
          </p:cNvSpPr>
          <p:nvPr/>
        </p:nvSpPr>
        <p:spPr bwMode="auto">
          <a:xfrm>
            <a:off x="4051883" y="5192713"/>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dirty="0">
                <a:latin typeface="+mn-lt"/>
                <a:cs typeface="Times New Roman" panose="02020603050405020304" pitchFamily="18" charset="0"/>
              </a:rPr>
              <a:t>(6.66)</a:t>
            </a:r>
            <a:endParaRPr lang="el-GR" altLang="en-US" dirty="0">
              <a:latin typeface="+mn-lt"/>
            </a:endParaRPr>
          </a:p>
        </p:txBody>
      </p:sp>
      <p:sp>
        <p:nvSpPr>
          <p:cNvPr id="2059" name="Rectangle 11"/>
          <p:cNvSpPr>
            <a:spLocks noChangeArrowheads="1"/>
          </p:cNvSpPr>
          <p:nvPr/>
        </p:nvSpPr>
        <p:spPr bwMode="auto">
          <a:xfrm>
            <a:off x="8940800" y="5192713"/>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a:latin typeface="+mn-lt"/>
                <a:cs typeface="Times New Roman" panose="02020603050405020304" pitchFamily="18" charset="0"/>
              </a:rPr>
              <a:t>(6.67)</a:t>
            </a:r>
            <a:endParaRPr lang="el-GR" altLang="en-US">
              <a:latin typeface="+mn-lt"/>
            </a:endParaRPr>
          </a:p>
        </p:txBody>
      </p:sp>
      <p:graphicFrame>
        <p:nvGraphicFramePr>
          <p:cNvPr id="2060" name="Object 12"/>
          <p:cNvGraphicFramePr>
            <a:graphicFrameLocks noChangeAspect="1"/>
          </p:cNvGraphicFramePr>
          <p:nvPr>
            <p:extLst>
              <p:ext uri="{D42A27DB-BD31-4B8C-83A1-F6EECF244321}">
                <p14:modId xmlns:p14="http://schemas.microsoft.com/office/powerpoint/2010/main" val="1333639768"/>
              </p:ext>
            </p:extLst>
          </p:nvPr>
        </p:nvGraphicFramePr>
        <p:xfrm>
          <a:off x="2549525" y="3933826"/>
          <a:ext cx="2160588" cy="1116013"/>
        </p:xfrm>
        <a:graphic>
          <a:graphicData uri="http://schemas.openxmlformats.org/presentationml/2006/ole">
            <mc:AlternateContent xmlns:mc="http://schemas.openxmlformats.org/markup-compatibility/2006">
              <mc:Choice xmlns:v="urn:schemas-microsoft-com:vml" Requires="v">
                <p:oleObj spid="_x0000_s3091" name="Equation" r:id="rId5" imgW="761760" imgH="393480" progId="Equation.3">
                  <p:embed/>
                </p:oleObj>
              </mc:Choice>
              <mc:Fallback>
                <p:oleObj name="Equation" r:id="rId5" imgW="761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525" y="3933826"/>
                        <a:ext cx="2160588" cy="1116013"/>
                      </a:xfrm>
                      <a:prstGeom prst="rect">
                        <a:avLst/>
                      </a:prstGeom>
                      <a:solidFill>
                        <a:schemeClr val="bg1"/>
                      </a:solidFill>
                      <a:ln>
                        <a:noFill/>
                      </a:ln>
                      <a:effectLst/>
                    </p:spPr>
                  </p:pic>
                </p:oleObj>
              </mc:Fallback>
            </mc:AlternateContent>
          </a:graphicData>
        </a:graphic>
      </p:graphicFrame>
      <p:sp>
        <p:nvSpPr>
          <p:cNvPr id="2" name="Title 1"/>
          <p:cNvSpPr>
            <a:spLocks noGrp="1"/>
          </p:cNvSpPr>
          <p:nvPr>
            <p:ph type="title"/>
          </p:nvPr>
        </p:nvSpPr>
        <p:spPr/>
        <p:txBody>
          <a:bodyPr>
            <a:normAutofit/>
          </a:bodyPr>
          <a:lstStyle/>
          <a:p>
            <a:r>
              <a:rPr lang="el-GR" dirty="0"/>
              <a:t>ΑΣΚΗΣΗ   </a:t>
            </a:r>
            <a:r>
              <a:rPr lang="el-GR" dirty="0" smtClean="0"/>
              <a:t>6.11</a:t>
            </a:r>
            <a:endParaRPr lang="en-US" dirty="0"/>
          </a:p>
        </p:txBody>
      </p:sp>
    </p:spTree>
    <p:extLst>
      <p:ext uri="{BB962C8B-B14F-4D97-AF65-F5344CB8AC3E}">
        <p14:creationId xmlns:p14="http://schemas.microsoft.com/office/powerpoint/2010/main" val="364476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2495550" y="5731561"/>
            <a:ext cx="7442200" cy="64633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dirty="0"/>
              <a:t>Οι πιέσεις που ασκούν οι δύο στήλες στην επιφάνεια αντιστάθμισης είναι ίσες (Υπόθεση </a:t>
            </a:r>
            <a:r>
              <a:rPr lang="en-US" altLang="en-US" dirty="0"/>
              <a:t>Pratt - </a:t>
            </a:r>
            <a:r>
              <a:rPr lang="el-GR" altLang="en-US" dirty="0"/>
              <a:t>σχέση 6.65)</a:t>
            </a:r>
          </a:p>
        </p:txBody>
      </p:sp>
      <p:grpSp>
        <p:nvGrpSpPr>
          <p:cNvPr id="4108" name="Group 12"/>
          <p:cNvGrpSpPr>
            <a:grpSpLocks/>
          </p:cNvGrpSpPr>
          <p:nvPr/>
        </p:nvGrpSpPr>
        <p:grpSpPr bwMode="auto">
          <a:xfrm>
            <a:off x="3725069" y="1330326"/>
            <a:ext cx="4800600" cy="2913063"/>
            <a:chOff x="1429" y="504"/>
            <a:chExt cx="3024" cy="1835"/>
          </a:xfrm>
        </p:grpSpPr>
        <p:pic>
          <p:nvPicPr>
            <p:cNvPr id="4098" name="Picture 2" descr="Sx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504"/>
              <a:ext cx="3024" cy="1835"/>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p:cNvSpPr txBox="1">
              <a:spLocks noChangeArrowheads="1"/>
            </p:cNvSpPr>
            <p:nvPr/>
          </p:nvSpPr>
          <p:spPr bwMode="auto">
            <a:xfrm>
              <a:off x="2857" y="1321"/>
              <a:ext cx="20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b="1" dirty="0"/>
                <a:t>ρ</a:t>
              </a:r>
            </a:p>
          </p:txBody>
        </p:sp>
      </p:grpSp>
      <p:grpSp>
        <p:nvGrpSpPr>
          <p:cNvPr id="4110" name="Group 14"/>
          <p:cNvGrpSpPr>
            <a:grpSpLocks/>
          </p:cNvGrpSpPr>
          <p:nvPr/>
        </p:nvGrpSpPr>
        <p:grpSpPr bwMode="auto">
          <a:xfrm>
            <a:off x="6780213" y="3246439"/>
            <a:ext cx="3490912" cy="2135188"/>
            <a:chOff x="3311" y="2045"/>
            <a:chExt cx="2199" cy="1345"/>
          </a:xfrm>
        </p:grpSpPr>
        <p:sp>
          <p:nvSpPr>
            <p:cNvPr id="4099" name="Text Box 3"/>
            <p:cNvSpPr txBox="1">
              <a:spLocks noChangeArrowheads="1"/>
            </p:cNvSpPr>
            <p:nvPr/>
          </p:nvSpPr>
          <p:spPr bwMode="auto">
            <a:xfrm>
              <a:off x="3311" y="2795"/>
              <a:ext cx="2199" cy="59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dirty="0"/>
                <a:t>Στήλη φλοιού πάχους  </a:t>
              </a:r>
              <a:r>
                <a:rPr lang="en-US" altLang="en-US" b="1" i="1" dirty="0"/>
                <a:t>D</a:t>
              </a:r>
              <a:r>
                <a:rPr lang="el-GR" altLang="en-US" dirty="0"/>
                <a:t>, μηδενικού υψομέτρου (επίπεδο θάλασσας) και πυκνότητας </a:t>
              </a:r>
              <a:r>
                <a:rPr lang="el-GR" altLang="en-US" b="1" i="1" dirty="0"/>
                <a:t>ρ</a:t>
              </a:r>
              <a:r>
                <a:rPr lang="en-US" altLang="en-US" b="1" i="1" baseline="-25000" dirty="0"/>
                <a:t>k</a:t>
              </a:r>
              <a:r>
                <a:rPr lang="el-GR" altLang="en-US" dirty="0"/>
                <a:t> .</a:t>
              </a:r>
            </a:p>
          </p:txBody>
        </p:sp>
        <p:sp>
          <p:nvSpPr>
            <p:cNvPr id="4101" name="Line 5"/>
            <p:cNvSpPr>
              <a:spLocks noChangeShapeType="1"/>
            </p:cNvSpPr>
            <p:nvPr/>
          </p:nvSpPr>
          <p:spPr bwMode="auto">
            <a:xfrm flipH="1" flipV="1">
              <a:off x="3795" y="2045"/>
              <a:ext cx="128" cy="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9" name="Group 13"/>
          <p:cNvGrpSpPr>
            <a:grpSpLocks/>
          </p:cNvGrpSpPr>
          <p:nvPr/>
        </p:nvGrpSpPr>
        <p:grpSpPr bwMode="auto">
          <a:xfrm>
            <a:off x="2819400" y="3141664"/>
            <a:ext cx="3254375" cy="2527300"/>
            <a:chOff x="816" y="1979"/>
            <a:chExt cx="2050" cy="1592"/>
          </a:xfrm>
        </p:grpSpPr>
        <p:sp>
          <p:nvSpPr>
            <p:cNvPr id="4102" name="Rectangle 6"/>
            <p:cNvSpPr>
              <a:spLocks noChangeArrowheads="1"/>
            </p:cNvSpPr>
            <p:nvPr/>
          </p:nvSpPr>
          <p:spPr bwMode="auto">
            <a:xfrm>
              <a:off x="816" y="2976"/>
              <a:ext cx="1996" cy="59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a:t>Στήλη φλοιού υψομέτρου </a:t>
              </a:r>
              <a:r>
                <a:rPr lang="en-US" altLang="en-US" b="1" i="1"/>
                <a:t>h, </a:t>
              </a:r>
              <a:r>
                <a:rPr lang="el-GR" altLang="en-US"/>
                <a:t>πάχους </a:t>
              </a:r>
              <a:r>
                <a:rPr lang="el-GR" altLang="en-US" b="1"/>
                <a:t>(</a:t>
              </a:r>
              <a:r>
                <a:rPr lang="en-US" altLang="en-US" b="1"/>
                <a:t>D+h)</a:t>
              </a:r>
              <a:r>
                <a:rPr lang="el-GR" altLang="en-US"/>
                <a:t> και πυκνότητας  </a:t>
              </a:r>
              <a:r>
                <a:rPr lang="el-GR" altLang="en-US" b="1" i="1"/>
                <a:t>ρ</a:t>
              </a:r>
            </a:p>
          </p:txBody>
        </p:sp>
        <p:sp>
          <p:nvSpPr>
            <p:cNvPr id="4103" name="Line 7"/>
            <p:cNvSpPr>
              <a:spLocks noChangeShapeType="1"/>
            </p:cNvSpPr>
            <p:nvPr/>
          </p:nvSpPr>
          <p:spPr bwMode="auto">
            <a:xfrm flipV="1">
              <a:off x="2631" y="1979"/>
              <a:ext cx="235" cy="9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p:txBody>
          <a:bodyPr>
            <a:normAutofit/>
          </a:bodyPr>
          <a:lstStyle/>
          <a:p>
            <a:r>
              <a:rPr lang="el-GR" dirty="0"/>
              <a:t>ΑΣΚΗΣΗ   </a:t>
            </a:r>
            <a:r>
              <a:rPr lang="el-GR" dirty="0" smtClean="0"/>
              <a:t>6.11</a:t>
            </a:r>
            <a:endParaRPr lang="en-US" dirty="0"/>
          </a:p>
        </p:txBody>
      </p:sp>
      <p:sp>
        <p:nvSpPr>
          <p:cNvPr id="15" name="11 - Ορθογώνιο"/>
          <p:cNvSpPr>
            <a:spLocks noChangeArrowheads="1"/>
          </p:cNvSpPr>
          <p:nvPr/>
        </p:nvSpPr>
        <p:spPr bwMode="auto">
          <a:xfrm>
            <a:off x="8426634" y="4174934"/>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3031408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ChangeAspect="1"/>
          </p:cNvGraphicFramePr>
          <p:nvPr>
            <p:extLst>
              <p:ext uri="{D42A27DB-BD31-4B8C-83A1-F6EECF244321}">
                <p14:modId xmlns:p14="http://schemas.microsoft.com/office/powerpoint/2010/main" val="407149743"/>
              </p:ext>
            </p:extLst>
          </p:nvPr>
        </p:nvGraphicFramePr>
        <p:xfrm>
          <a:off x="632456" y="2222145"/>
          <a:ext cx="1800225" cy="720725"/>
        </p:xfrm>
        <a:graphic>
          <a:graphicData uri="http://schemas.openxmlformats.org/presentationml/2006/ole">
            <mc:AlternateContent xmlns:mc="http://schemas.openxmlformats.org/markup-compatibility/2006">
              <mc:Choice xmlns:v="urn:schemas-microsoft-com:vml" Requires="v">
                <p:oleObj spid="_x0000_s4138" name="Equation" r:id="rId3" imgW="571320" imgH="228600" progId="Equation.3">
                  <p:embed/>
                </p:oleObj>
              </mc:Choice>
              <mc:Fallback>
                <p:oleObj name="Equation" r:id="rId3" imgW="57132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56" y="2222145"/>
                        <a:ext cx="1800225" cy="720725"/>
                      </a:xfrm>
                      <a:prstGeom prst="rect">
                        <a:avLst/>
                      </a:prstGeom>
                      <a:noFill/>
                      <a:ln>
                        <a:noFill/>
                      </a:ln>
                      <a:effec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738896552"/>
              </p:ext>
            </p:extLst>
          </p:nvPr>
        </p:nvGraphicFramePr>
        <p:xfrm>
          <a:off x="235581" y="3158769"/>
          <a:ext cx="2640013" cy="681038"/>
        </p:xfrm>
        <a:graphic>
          <a:graphicData uri="http://schemas.openxmlformats.org/presentationml/2006/ole">
            <mc:AlternateContent xmlns:mc="http://schemas.openxmlformats.org/markup-compatibility/2006">
              <mc:Choice xmlns:v="urn:schemas-microsoft-com:vml" Requires="v">
                <p:oleObj spid="_x0000_s4139" name="Equation" r:id="rId5" imgW="838080" imgH="215640" progId="Equation.3">
                  <p:embed/>
                </p:oleObj>
              </mc:Choice>
              <mc:Fallback>
                <p:oleObj name="Equation" r:id="rId5" imgW="8380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81" y="3158769"/>
                        <a:ext cx="2640013" cy="681038"/>
                      </a:xfrm>
                      <a:prstGeom prst="rect">
                        <a:avLst/>
                      </a:prstGeom>
                      <a:noFill/>
                      <a:ln>
                        <a:noFill/>
                      </a:ln>
                      <a:effectLst/>
                    </p:spPr>
                  </p:pic>
                </p:oleObj>
              </mc:Fallback>
            </mc:AlternateContent>
          </a:graphicData>
        </a:graphic>
      </p:graphicFrame>
      <p:sp>
        <p:nvSpPr>
          <p:cNvPr id="5125" name="AutoShape 5"/>
          <p:cNvSpPr>
            <a:spLocks/>
          </p:cNvSpPr>
          <p:nvPr/>
        </p:nvSpPr>
        <p:spPr bwMode="auto">
          <a:xfrm>
            <a:off x="3259768" y="2258658"/>
            <a:ext cx="323850" cy="1404937"/>
          </a:xfrm>
          <a:prstGeom prst="rightBrace">
            <a:avLst>
              <a:gd name="adj1" fmla="val 3615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126" name="Object 6"/>
          <p:cNvGraphicFramePr>
            <a:graphicFrameLocks noChangeAspect="1"/>
          </p:cNvGraphicFramePr>
          <p:nvPr>
            <p:extLst>
              <p:ext uri="{D42A27DB-BD31-4B8C-83A1-F6EECF244321}">
                <p14:modId xmlns:p14="http://schemas.microsoft.com/office/powerpoint/2010/main" val="3996732118"/>
              </p:ext>
            </p:extLst>
          </p:nvPr>
        </p:nvGraphicFramePr>
        <p:xfrm>
          <a:off x="4017006" y="2545995"/>
          <a:ext cx="3159125" cy="720725"/>
        </p:xfrm>
        <a:graphic>
          <a:graphicData uri="http://schemas.openxmlformats.org/presentationml/2006/ole">
            <mc:AlternateContent xmlns:mc="http://schemas.openxmlformats.org/markup-compatibility/2006">
              <mc:Choice xmlns:v="urn:schemas-microsoft-com:vml" Requires="v">
                <p:oleObj spid="_x0000_s4140" name="Equation" r:id="rId7" imgW="1002960" imgH="228600" progId="Equation.3">
                  <p:embed/>
                </p:oleObj>
              </mc:Choice>
              <mc:Fallback>
                <p:oleObj name="Equation" r:id="rId7" imgW="10029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7006" y="2545995"/>
                        <a:ext cx="3159125" cy="720725"/>
                      </a:xfrm>
                      <a:prstGeom prst="rect">
                        <a:avLst/>
                      </a:prstGeom>
                      <a:noFill/>
                      <a:ln>
                        <a:noFill/>
                      </a:ln>
                      <a:effectLst/>
                    </p:spPr>
                  </p:pic>
                </p:oleObj>
              </mc:Fallback>
            </mc:AlternateContent>
          </a:graphicData>
        </a:graphic>
      </p:graphicFrame>
      <p:sp>
        <p:nvSpPr>
          <p:cNvPr id="5128" name="Text Box 8"/>
          <p:cNvSpPr txBox="1">
            <a:spLocks noChangeArrowheads="1"/>
          </p:cNvSpPr>
          <p:nvPr/>
        </p:nvSpPr>
        <p:spPr bwMode="auto">
          <a:xfrm>
            <a:off x="4187826" y="170021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b="1">
              <a:solidFill>
                <a:srgbClr val="FF0000"/>
              </a:solidFill>
            </a:endParaRPr>
          </a:p>
        </p:txBody>
      </p:sp>
      <p:graphicFrame>
        <p:nvGraphicFramePr>
          <p:cNvPr id="5131" name="Object 11"/>
          <p:cNvGraphicFramePr>
            <a:graphicFrameLocks noChangeAspect="1"/>
          </p:cNvGraphicFramePr>
          <p:nvPr>
            <p:extLst>
              <p:ext uri="{D42A27DB-BD31-4B8C-83A1-F6EECF244321}">
                <p14:modId xmlns:p14="http://schemas.microsoft.com/office/powerpoint/2010/main" val="1973714652"/>
              </p:ext>
            </p:extLst>
          </p:nvPr>
        </p:nvGraphicFramePr>
        <p:xfrm>
          <a:off x="2072318" y="4238270"/>
          <a:ext cx="3357562" cy="720725"/>
        </p:xfrm>
        <a:graphic>
          <a:graphicData uri="http://schemas.openxmlformats.org/presentationml/2006/ole">
            <mc:AlternateContent xmlns:mc="http://schemas.openxmlformats.org/markup-compatibility/2006">
              <mc:Choice xmlns:v="urn:schemas-microsoft-com:vml" Requires="v">
                <p:oleObj spid="_x0000_s4141" name="Equation" r:id="rId9" imgW="1066680" imgH="228600" progId="Equation.3">
                  <p:embed/>
                </p:oleObj>
              </mc:Choice>
              <mc:Fallback>
                <p:oleObj name="Equation" r:id="rId9" imgW="10666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2318" y="4238270"/>
                        <a:ext cx="3357562" cy="720725"/>
                      </a:xfrm>
                      <a:prstGeom prst="rect">
                        <a:avLst/>
                      </a:prstGeom>
                      <a:noFill/>
                      <a:ln>
                        <a:noFill/>
                      </a:ln>
                      <a:effectLst/>
                    </p:spPr>
                  </p:pic>
                </p:oleObj>
              </mc:Fallback>
            </mc:AlternateContent>
          </a:graphicData>
        </a:graphic>
      </p:graphicFrame>
      <p:graphicFrame>
        <p:nvGraphicFramePr>
          <p:cNvPr id="5132" name="Object 12"/>
          <p:cNvGraphicFramePr>
            <a:graphicFrameLocks noChangeAspect="1"/>
          </p:cNvGraphicFramePr>
          <p:nvPr>
            <p:extLst>
              <p:ext uri="{D42A27DB-BD31-4B8C-83A1-F6EECF244321}">
                <p14:modId xmlns:p14="http://schemas.microsoft.com/office/powerpoint/2010/main" val="2063319953"/>
              </p:ext>
            </p:extLst>
          </p:nvPr>
        </p:nvGraphicFramePr>
        <p:xfrm>
          <a:off x="6509381" y="4004907"/>
          <a:ext cx="2016125" cy="1041400"/>
        </p:xfrm>
        <a:graphic>
          <a:graphicData uri="http://schemas.openxmlformats.org/presentationml/2006/ole">
            <mc:AlternateContent xmlns:mc="http://schemas.openxmlformats.org/markup-compatibility/2006">
              <mc:Choice xmlns:v="urn:schemas-microsoft-com:vml" Requires="v">
                <p:oleObj spid="_x0000_s4142" name="Equation" r:id="rId11" imgW="761760" imgH="393480" progId="Equation.3">
                  <p:embed/>
                </p:oleObj>
              </mc:Choice>
              <mc:Fallback>
                <p:oleObj name="Equation" r:id="rId11" imgW="76176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9381" y="4004907"/>
                        <a:ext cx="2016125" cy="1041400"/>
                      </a:xfrm>
                      <a:prstGeom prst="rect">
                        <a:avLst/>
                      </a:prstGeom>
                      <a:noFill/>
                      <a:ln>
                        <a:noFill/>
                      </a:ln>
                      <a:effectLst/>
                    </p:spPr>
                  </p:pic>
                </p:oleObj>
              </mc:Fallback>
            </mc:AlternateContent>
          </a:graphicData>
        </a:graphic>
      </p:graphicFrame>
      <p:cxnSp>
        <p:nvCxnSpPr>
          <p:cNvPr id="5133" name="AutoShape 13"/>
          <p:cNvCxnSpPr>
            <a:cxnSpLocks noChangeShapeType="1"/>
          </p:cNvCxnSpPr>
          <p:nvPr/>
        </p:nvCxnSpPr>
        <p:spPr bwMode="auto">
          <a:xfrm rot="5400000">
            <a:off x="4188456" y="2830157"/>
            <a:ext cx="971550" cy="1844675"/>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4" name="AutoShape 14"/>
          <p:cNvSpPr>
            <a:spLocks noChangeArrowheads="1"/>
          </p:cNvSpPr>
          <p:nvPr/>
        </p:nvSpPr>
        <p:spPr bwMode="auto">
          <a:xfrm>
            <a:off x="5709280" y="4490683"/>
            <a:ext cx="647700" cy="1793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p:spPr>
        <p:txBody>
          <a:bodyPr wrap="none" anchor="ctr"/>
          <a:lstStyle/>
          <a:p>
            <a:endParaRPr lang="en-US"/>
          </a:p>
        </p:txBody>
      </p:sp>
      <p:sp>
        <p:nvSpPr>
          <p:cNvPr id="5135" name="Rectangle 11"/>
          <p:cNvSpPr>
            <a:spLocks noChangeArrowheads="1"/>
          </p:cNvSpPr>
          <p:nvPr/>
        </p:nvSpPr>
        <p:spPr bwMode="auto">
          <a:xfrm>
            <a:off x="8525506" y="4679595"/>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dirty="0">
                <a:latin typeface="+mn-lt"/>
                <a:cs typeface="Times New Roman" panose="02020603050405020304" pitchFamily="18" charset="0"/>
              </a:rPr>
              <a:t>(6.66)</a:t>
            </a:r>
            <a:endParaRPr lang="el-GR" altLang="en-US" dirty="0">
              <a:latin typeface="+mn-lt"/>
            </a:endParaRPr>
          </a:p>
        </p:txBody>
      </p:sp>
      <p:grpSp>
        <p:nvGrpSpPr>
          <p:cNvPr id="5136" name="Group 16"/>
          <p:cNvGrpSpPr>
            <a:grpSpLocks/>
          </p:cNvGrpSpPr>
          <p:nvPr/>
        </p:nvGrpSpPr>
        <p:grpSpPr bwMode="auto">
          <a:xfrm>
            <a:off x="7940676" y="1496382"/>
            <a:ext cx="4032250" cy="2701925"/>
            <a:chOff x="998" y="164"/>
            <a:chExt cx="3024" cy="1835"/>
          </a:xfrm>
        </p:grpSpPr>
        <p:pic>
          <p:nvPicPr>
            <p:cNvPr id="5122" name="Picture 2" descr="Sx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 y="164"/>
              <a:ext cx="3024" cy="1835"/>
            </a:xfrm>
            <a:prstGeom prst="rect">
              <a:avLst/>
            </a:prstGeom>
            <a:noFill/>
            <a:extLst>
              <a:ext uri="{909E8E84-426E-40DD-AFC4-6F175D3DCCD1}">
                <a14:hiddenFill xmlns:a14="http://schemas.microsoft.com/office/drawing/2010/main">
                  <a:solidFill>
                    <a:srgbClr val="FFFFFF"/>
                  </a:solidFill>
                </a14:hiddenFill>
              </a:ext>
            </a:extLst>
          </p:spPr>
        </p:pic>
        <p:sp>
          <p:nvSpPr>
            <p:cNvPr id="5130" name="Text Box 10"/>
            <p:cNvSpPr txBox="1">
              <a:spLocks noChangeArrowheads="1"/>
            </p:cNvSpPr>
            <p:nvPr/>
          </p:nvSpPr>
          <p:spPr bwMode="auto">
            <a:xfrm>
              <a:off x="2426" y="1003"/>
              <a:ext cx="204" cy="3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b="1" dirty="0"/>
                <a:t>ρ</a:t>
              </a:r>
            </a:p>
          </p:txBody>
        </p:sp>
      </p:grpSp>
      <p:sp>
        <p:nvSpPr>
          <p:cNvPr id="16" name="Title 1"/>
          <p:cNvSpPr>
            <a:spLocks noGrp="1"/>
          </p:cNvSpPr>
          <p:nvPr>
            <p:ph type="title"/>
          </p:nvPr>
        </p:nvSpPr>
        <p:spPr/>
        <p:txBody>
          <a:bodyPr>
            <a:normAutofit/>
          </a:bodyPr>
          <a:lstStyle/>
          <a:p>
            <a:r>
              <a:rPr lang="el-GR" dirty="0"/>
              <a:t>ΑΣΚΗΣΗ   </a:t>
            </a:r>
            <a:r>
              <a:rPr lang="el-GR" dirty="0" smtClean="0"/>
              <a:t>6.11</a:t>
            </a:r>
            <a:endParaRPr lang="en-US" dirty="0"/>
          </a:p>
        </p:txBody>
      </p:sp>
      <p:sp>
        <p:nvSpPr>
          <p:cNvPr id="18" name="11 - Ορθογώνιο"/>
          <p:cNvSpPr>
            <a:spLocks noChangeArrowheads="1"/>
          </p:cNvSpPr>
          <p:nvPr/>
        </p:nvSpPr>
        <p:spPr bwMode="auto">
          <a:xfrm>
            <a:off x="10343250" y="4349544"/>
            <a:ext cx="17347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dirty="0">
                <a:latin typeface="+mn-lt"/>
              </a:rPr>
              <a:t>(</a:t>
            </a:r>
            <a:r>
              <a:rPr lang="el-GR" altLang="en-US" sz="900" dirty="0" smtClean="0">
                <a:latin typeface="+mn-lt"/>
              </a:rPr>
              <a:t>Παπαζάχος &amp; Παπαζάχος, </a:t>
            </a:r>
            <a:r>
              <a:rPr lang="el-GR" altLang="en-US" sz="900" dirty="0">
                <a:latin typeface="+mn-lt"/>
              </a:rPr>
              <a:t>2008</a:t>
            </a:r>
            <a:r>
              <a:rPr lang="en-US" altLang="en-US" sz="900" dirty="0">
                <a:latin typeface="+mn-lt"/>
              </a:rPr>
              <a:t>)</a:t>
            </a:r>
            <a:endParaRPr lang="el-GR" altLang="en-US" sz="900" dirty="0">
              <a:latin typeface="+mn-lt"/>
            </a:endParaRPr>
          </a:p>
        </p:txBody>
      </p:sp>
    </p:spTree>
    <p:extLst>
      <p:ext uri="{BB962C8B-B14F-4D97-AF65-F5344CB8AC3E}">
        <p14:creationId xmlns:p14="http://schemas.microsoft.com/office/powerpoint/2010/main" val="9902234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4.602"/>
  <p:tag name="ISPRING_CUSTOM_TIMING_USED" val="1"/>
  <p:tag name="ISPRING_SLIDE_ID" val="{295B122A-8B08-4289-BC04-C955A53CCAB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98"/>
  <p:tag name="ISPRING_CUSTOM_TIMING_USED" val="1"/>
  <p:tag name="ISPRING_SLIDE_ID" val="{48EBD0AD-1436-4484-8D22-16D88AF2370B}"/>
</p:tagLst>
</file>

<file path=ppt/tags/tag3.xml><?xml version="1.0" encoding="utf-8"?>
<p:tagLst xmlns:a="http://schemas.openxmlformats.org/drawingml/2006/main" xmlns:r="http://schemas.openxmlformats.org/officeDocument/2006/relationships" xmlns:p="http://schemas.openxmlformats.org/presentationml/2006/main">
  <p:tag name="GENSWF_ADVANCE_TIME" val="2.4"/>
  <p:tag name="ISPRING_CUSTOM_TIMING_USED" val="1"/>
  <p:tag name="ISPRING_SLIDE_ID" val="{557B831B-0CCB-4EE3-A482-DE5D7756FE5C}"/>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527.613"/>
  <p:tag name="ISPRING_CUSTOM_TIMING_USED" val="1"/>
  <p:tag name="ISPRING_SLIDE_ID" val="{458B06B2-D456-4B40-BC78-F2BECBD21BCB}"/>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F1F6B265-4FD5-42A8-8C33-F91BF278EC77}"/>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897ABBFB-9E22-4675-AF51-7FC3410AC35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906E85F-4D39-450A-9ED2-D8B3AAB5D2BC}"/>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952B194D-E596-47ED-9CBC-4BF2A0D18C99}"/>
</p:tagLst>
</file>

<file path=ppt/theme/theme1.xml><?xml version="1.0" encoding="utf-8"?>
<a:theme xmlns:a="http://schemas.openxmlformats.org/drawingml/2006/main" name="Opencourses AU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1029</Words>
  <Application>Microsoft Office PowerPoint</Application>
  <PresentationFormat>Widescreen</PresentationFormat>
  <Paragraphs>124</Paragraphs>
  <Slides>25</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 Unicode MS</vt:lpstr>
      <vt:lpstr>55 Helvetica Roman</vt:lpstr>
      <vt:lpstr>Arial</vt:lpstr>
      <vt:lpstr>Calibri</vt:lpstr>
      <vt:lpstr>Century Gothic</vt:lpstr>
      <vt:lpstr>Courier New</vt:lpstr>
      <vt:lpstr>Times New Roman</vt:lpstr>
      <vt:lpstr>Wingdings</vt:lpstr>
      <vt:lpstr>Opencourses AUTh Template</vt:lpstr>
      <vt:lpstr>Equation</vt:lpstr>
      <vt:lpstr>ΕΙΣΑΓΩΓΗ ΣΤΗ ΓΕΩΦΥΣΙΚΗ</vt:lpstr>
      <vt:lpstr>Άδειες Χρήσης</vt:lpstr>
      <vt:lpstr>Χρηματοδότηση</vt:lpstr>
      <vt:lpstr>Ενημέρωση</vt:lpstr>
      <vt:lpstr>Υπόθεση Airy</vt:lpstr>
      <vt:lpstr>Υπόθεση Pratt</vt:lpstr>
      <vt:lpstr>ΑΣΚΗΣΗ   6.11</vt:lpstr>
      <vt:lpstr>ΑΣΚΗΣΗ   6.11</vt:lpstr>
      <vt:lpstr>ΑΣΚΗΣΗ   6.11</vt:lpstr>
      <vt:lpstr>ΑΣΚΗΣΗ   6.11</vt:lpstr>
      <vt:lpstr>ΑΣΚΗΣΗ   6.11</vt:lpstr>
      <vt:lpstr>ΑΣΚΗΣΗ   6.12</vt:lpstr>
      <vt:lpstr>ΑΣΚΗΣΗ   6.12</vt:lpstr>
      <vt:lpstr>ΑΣΚΗΣΗ   6.12</vt:lpstr>
      <vt:lpstr>ΑΣΚΗΣΗ   6.12</vt:lpstr>
      <vt:lpstr>ΑΣΚΗΣΗ   6.12</vt:lpstr>
      <vt:lpstr>ΑΣΚΗΣΗ   6.13</vt:lpstr>
      <vt:lpstr>ΑΣΚΗΣΗ   6.13</vt:lpstr>
      <vt:lpstr>ΑΣΚΗΣΗ   6.13</vt:lpstr>
      <vt:lpstr>ΑΣΚΗΣΗ   6.13</vt:lpstr>
      <vt:lpstr>ΑΣΚΗΣΗ   6.13</vt:lpstr>
      <vt:lpstr>Σημείωμα Αναφοράς</vt:lpstr>
      <vt:lpstr>Σημείωμα Αδειοδότησης</vt:lpstr>
      <vt:lpstr>Τέλος Ενότητας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 ΓΕΩΦΥΣΙΚΗ</dc:title>
  <dc:creator>CHRISA VENTOUZI</dc:creator>
  <cp:lastModifiedBy>CHRISA VENTOUZI</cp:lastModifiedBy>
  <cp:revision>9</cp:revision>
  <dcterms:created xsi:type="dcterms:W3CDTF">2015-12-15T13:04:33Z</dcterms:created>
  <dcterms:modified xsi:type="dcterms:W3CDTF">2016-02-17T15:40:27Z</dcterms:modified>
</cp:coreProperties>
</file>