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7" r:id="rId2"/>
    <p:sldId id="278" r:id="rId3"/>
    <p:sldId id="279" r:id="rId4"/>
    <p:sldId id="28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19042-6D20-4EBC-8D03-5C4C11B593F9}" type="datetimeFigureOut">
              <a:rPr lang="en-US" smtClean="0"/>
              <a:t>17-Feb-16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FBEFE-5B5E-448B-800C-60344EF12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5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DF7863-645E-4CC6-8474-56C8216B595F}" type="slidenum">
              <a:rPr lang="el-G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65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347D67-7E55-46EA-A500-A460571E2FD7}" type="slidenum">
              <a:rPr lang="el-GR" altLang="en-US"/>
              <a:pPr eaLnBrk="1" hangingPunct="1"/>
              <a:t>18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84868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A6B80D-FE12-4652-9FCA-824C6237F8F6}" type="slidenum">
              <a:rPr lang="el-GR" altLang="en-US"/>
              <a:pPr eaLnBrk="1" hangingPunct="1"/>
              <a:t>19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85808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37AD47-20F1-47F6-A521-1AA8CD1C4F96}" type="slidenum">
              <a:rPr lang="el-GR" altLang="en-US"/>
              <a:pPr eaLnBrk="1" hangingPunct="1"/>
              <a:t>20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080721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C61042-283A-4A02-8CAE-846C52DA47A5}" type="slidenum">
              <a:rPr lang="el-GR" altLang="en-US"/>
              <a:pPr eaLnBrk="1" hangingPunct="1"/>
              <a:t>21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7710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C982DB-6CAC-4F8B-AC64-EDBF2BA75FFA}" type="slidenum">
              <a:rPr lang="el-GR" altLang="en-US"/>
              <a:pPr eaLnBrk="1" hangingPunct="1"/>
              <a:t>22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825056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6F0480-4C94-4EDE-9B0A-B51AAD8AE2F3}" type="slidenum">
              <a:rPr lang="el-GR" altLang="en-US"/>
              <a:pPr eaLnBrk="1" hangingPunct="1"/>
              <a:t>23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57764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5380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9227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727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EEDCA5-D54C-4F21-9F79-8D022D4ED562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243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4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471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F317ED-40BD-412C-93AF-82E8B1BBA3E4}" type="slidenum">
              <a:rPr lang="el-G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00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481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B794C6-4D55-4568-9BFA-00C68AC37007}" type="slidenum">
              <a:rPr lang="el-G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3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FE152E-94E2-4987-8DBE-C83F77B1FC83}" type="slidenum">
              <a:rPr lang="el-GR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57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CDC714-BCE9-477B-9310-5B49273B7068}" type="slidenum">
              <a:rPr lang="el-GR" altLang="en-US"/>
              <a:pPr eaLnBrk="1" hangingPunct="1"/>
              <a:t>5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503484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2B0658-101B-4CC4-B946-8A16987C6FD6}" type="slidenum">
              <a:rPr lang="el-GR" altLang="en-US"/>
              <a:pPr eaLnBrk="1" hangingPunct="1"/>
              <a:t>14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578864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0508B8-EAB6-4CDD-93A6-5B511AC71562}" type="slidenum">
              <a:rPr lang="el-GR" altLang="en-US"/>
              <a:pPr eaLnBrk="1" hangingPunct="1"/>
              <a:t>15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77336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3D453D-3A0F-49A5-88A5-F0F9D21D47F4}" type="slidenum">
              <a:rPr lang="el-GR" altLang="en-US"/>
              <a:pPr eaLnBrk="1" hangingPunct="1"/>
              <a:t>16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37514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0ADB85-FD99-4180-8F12-5811FF2F0F05}" type="slidenum">
              <a:rPr lang="el-GR" altLang="en-US"/>
              <a:pPr eaLnBrk="1" hangingPunct="1"/>
              <a:t>17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3925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:\Opencourses\Brochures\auth_logo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34" y="207963"/>
            <a:ext cx="1039284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A7A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/>
          <p:cNvSpPr txBox="1"/>
          <p:nvPr/>
        </p:nvSpPr>
        <p:spPr>
          <a:xfrm>
            <a:off x="1301752" y="188913"/>
            <a:ext cx="2874433" cy="85725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ΑΡΙΣΤΟΤΕΛΕΙΟ</a:t>
            </a:r>
          </a:p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ΠΑΝΕΠΙΣΤΗΜΙΟ</a:t>
            </a:r>
          </a:p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ΘΕΣΣΑΛΟΝΙΚΗΣ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1844826"/>
            <a:ext cx="10363200" cy="15121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11424" y="3501008"/>
            <a:ext cx="10369152" cy="18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  <p:pic>
        <p:nvPicPr>
          <p:cNvPr id="7" name="Picture 2" descr="W:\Opencourses\Brochures\Opencources GUne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2" t="3781" r="16829" b="22774"/>
          <a:stretch>
            <a:fillRect/>
          </a:stretch>
        </p:blipFill>
        <p:spPr bwMode="auto">
          <a:xfrm>
            <a:off x="10270067" y="138113"/>
            <a:ext cx="187536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7728181" y="188640"/>
            <a:ext cx="2471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ΑΝΟΙΧΤΑ</a:t>
            </a:r>
          </a:p>
          <a:p>
            <a:pPr algn="r"/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ΑΚΑΔΗΜΑΙΚΑ</a:t>
            </a:r>
          </a:p>
          <a:p>
            <a:pPr algn="r"/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ΜΑΘΗΜΑΤΑ</a:t>
            </a:r>
          </a:p>
        </p:txBody>
      </p:sp>
    </p:spTree>
    <p:extLst>
      <p:ext uri="{BB962C8B-B14F-4D97-AF65-F5344CB8AC3E}">
        <p14:creationId xmlns:p14="http://schemas.microsoft.com/office/powerpoint/2010/main" val="1505276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1440000"/>
            <a:ext cx="73152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013176"/>
            <a:ext cx="7315200" cy="122413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173407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τίτλου 1"/>
          <p:cNvSpPr txBox="1">
            <a:spLocks/>
          </p:cNvSpPr>
          <p:nvPr/>
        </p:nvSpPr>
        <p:spPr>
          <a:xfrm>
            <a:off x="609600" y="25400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dirty="0" smtClean="0">
                <a:solidFill>
                  <a:prstClr val="black"/>
                </a:solidFill>
              </a:rPr>
              <a:t>Στυλ κύριου τίτλου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6" name="Straight Connector 17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3392" y="1440000"/>
            <a:ext cx="10972800" cy="4761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Τίτλος Μαθήματος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</a:t>
            </a:r>
          </a:p>
        </p:txBody>
      </p:sp>
    </p:spTree>
    <p:extLst>
      <p:ext uri="{BB962C8B-B14F-4D97-AF65-F5344CB8AC3E}">
        <p14:creationId xmlns:p14="http://schemas.microsoft.com/office/powerpoint/2010/main" val="157275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 flipV="1">
            <a:off x="662517" y="0"/>
            <a:ext cx="0" cy="685800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0"/>
          <p:cNvCxnSpPr/>
          <p:nvPr/>
        </p:nvCxnSpPr>
        <p:spPr>
          <a:xfrm flipV="1">
            <a:off x="10502900" y="0"/>
            <a:ext cx="0" cy="685800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15413" y="274639"/>
            <a:ext cx="960106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0584000" y="274639"/>
            <a:ext cx="1526400" cy="5851525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156634" y="6356351"/>
            <a:ext cx="385233" cy="365125"/>
          </a:xfrm>
        </p:spPr>
        <p:txBody>
          <a:bodyPr vert="vert"/>
          <a:lstStyle>
            <a:lvl1pPr algn="l"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 rot="5400000">
            <a:off x="134831" y="-162311"/>
            <a:ext cx="720080" cy="1044701"/>
            <a:chOff x="11113" y="6074474"/>
            <a:chExt cx="720080" cy="783526"/>
          </a:xfrm>
        </p:grpSpPr>
        <p:pic>
          <p:nvPicPr>
            <p:cNvPr id="10" name="Picture 2" descr="W:\logos\AUTH logo\auth_logo_bw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4" t="9230" r="9892" b="10804"/>
            <a:stretch/>
          </p:blipFill>
          <p:spPr bwMode="auto">
            <a:xfrm>
              <a:off x="108552" y="6074474"/>
              <a:ext cx="468052" cy="468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11113" y="6543366"/>
              <a:ext cx="720080" cy="31463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32500" lnSpcReduction="20000"/>
            </a:bodyPr>
            <a:lstStyle/>
            <a:p>
              <a:r>
                <a:rPr lang="el-GR" dirty="0">
                  <a:solidFill>
                    <a:prstClr val="black"/>
                  </a:solidFill>
                  <a:latin typeface="Century Gothic" pitchFamily="34" charset="0"/>
                  <a:ea typeface="Arial Unicode MS" pitchFamily="34" charset="-128"/>
                  <a:cs typeface="Arial Unicode MS" pitchFamily="34" charset="-128"/>
                </a:rPr>
                <a:t>Αριστοτέλειο</a:t>
              </a:r>
            </a:p>
            <a:p>
              <a:r>
                <a:rPr lang="el-GR" dirty="0">
                  <a:solidFill>
                    <a:prstClr val="black"/>
                  </a:solidFill>
                  <a:latin typeface="Century Gothic" pitchFamily="34" charset="0"/>
                  <a:ea typeface="Arial Unicode MS" pitchFamily="34" charset="-128"/>
                  <a:cs typeface="Arial Unicode MS" pitchFamily="34" charset="-128"/>
                </a:rPr>
                <a:t>Πανεπιστήμιο</a:t>
              </a:r>
            </a:p>
            <a:p>
              <a:r>
                <a:rPr lang="el-GR" dirty="0">
                  <a:solidFill>
                    <a:prstClr val="black"/>
                  </a:solidFill>
                  <a:latin typeface="Century Gothic" pitchFamily="34" charset="0"/>
                  <a:ea typeface="Arial Unicode MS" pitchFamily="34" charset="-128"/>
                  <a:cs typeface="Arial Unicode MS" pitchFamily="34" charset="-128"/>
                </a:rPr>
                <a:t>Θεσσαλονίκης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 rot="5400000">
            <a:off x="-1095695" y="3062947"/>
            <a:ext cx="2880320" cy="732107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Τίτλος Μαθήματος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</a:t>
            </a:r>
          </a:p>
        </p:txBody>
      </p:sp>
    </p:spTree>
    <p:extLst>
      <p:ext uri="{BB962C8B-B14F-4D97-AF65-F5344CB8AC3E}">
        <p14:creationId xmlns:p14="http://schemas.microsoft.com/office/powerpoint/2010/main" val="4199389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6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1834725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7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1370330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8778E2-04E4-467D-9333-3F987EE3EF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58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9D345-C333-482B-8852-B59197A309BD}" type="datetimeFigureOut">
              <a:rPr lang="en-US">
                <a:solidFill>
                  <a:prstClr val="black"/>
                </a:solidFill>
              </a:rPr>
              <a:pPr/>
              <a:t>17-Feb-16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0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0BDF9-B5FE-4028-9EA3-E8FE87BB4802}" type="datetimeFigureOut">
              <a:rPr lang="el-GR">
                <a:solidFill>
                  <a:prstClr val="black"/>
                </a:solidFill>
              </a:rPr>
              <a:pPr>
                <a:defRPr/>
              </a:pPr>
              <a:t>17/2/2016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8B46F-67E7-46F6-BB35-DAA08CF8DC93}" type="slidenum">
              <a:rPr lang="el-GR" altLang="en-US">
                <a:solidFill>
                  <a:prstClr val="black"/>
                </a:solidFill>
              </a:rPr>
              <a:pPr/>
              <a:t>‹#›</a:t>
            </a:fld>
            <a:endParaRPr lang="el-G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58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986" y="1143000"/>
            <a:ext cx="11074015" cy="426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Explorers</a:t>
            </a:r>
            <a:r>
              <a:rPr lang="en-US">
                <a:solidFill>
                  <a:prstClr val="black"/>
                </a:solidFill>
                <a:latin typeface="55 Helvetica Roman" pitchFamily="1" charset="0"/>
              </a:rPr>
              <a:t>’</a:t>
            </a:r>
            <a:r>
              <a:rPr lang="en-US">
                <a:solidFill>
                  <a:prstClr val="black"/>
                </a:solidFill>
              </a:rPr>
              <a:t> Guide to the Solar System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B91FCF-D096-499F-B9E5-134A6A29973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7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\\ccf2\dfs\winHome\home\apmoneda\My Documents\opencourses\Brochures\Saint APT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634" y="206375"/>
            <a:ext cx="1043517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3849068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34888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1301752" y="188913"/>
            <a:ext cx="2874433" cy="85725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ΑΡΙΣΤΟΤΕΛΕΙΟ</a:t>
            </a:r>
          </a:p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ΠΑΝΕΠΙΣΤΗΜΙΟ</a:t>
            </a:r>
          </a:p>
          <a:p>
            <a:pPr>
              <a:defRPr/>
            </a:pPr>
            <a:r>
              <a:rPr lang="el-GR" b="1" dirty="0">
                <a:solidFill>
                  <a:prstClr val="black"/>
                </a:solidFill>
                <a:latin typeface="Century Gothic" pitchFamily="34" charset="0"/>
              </a:rPr>
              <a:t>ΘΕΣΣΑΛΟΝΙΚΗΣ</a:t>
            </a:r>
          </a:p>
        </p:txBody>
      </p:sp>
    </p:spTree>
    <p:extLst>
      <p:ext uri="{BB962C8B-B14F-4D97-AF65-F5344CB8AC3E}">
        <p14:creationId xmlns:p14="http://schemas.microsoft.com/office/powerpoint/2010/main" val="318701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0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9600" y="1440000"/>
            <a:ext cx="10972800" cy="47613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31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212172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Περιεχόμενο (Αρίθμιση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0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9600" y="1440000"/>
            <a:ext cx="10972800" cy="4761320"/>
          </a:xfrm>
        </p:spPr>
        <p:txBody>
          <a:bodyPr>
            <a:normAutofit/>
          </a:bodyPr>
          <a:lstStyle>
            <a:lvl1pPr marL="514350" indent="-514350">
              <a:spcBef>
                <a:spcPts val="1200"/>
              </a:spcBef>
              <a:buFont typeface="+mj-lt"/>
              <a:buAutoNum type="arabicPeriod"/>
              <a:defRPr/>
            </a:lvl1pPr>
            <a:lvl2pPr marL="971550" indent="-514350">
              <a:spcBef>
                <a:spcPts val="1200"/>
              </a:spcBef>
              <a:buFont typeface="+mj-lt"/>
              <a:buAutoNum type="romanLcPeriod"/>
              <a:defRPr/>
            </a:lvl2pPr>
            <a:lvl3pPr marL="1371600" indent="-457200">
              <a:spcBef>
                <a:spcPts val="1200"/>
              </a:spcBef>
              <a:buFont typeface="+mj-lt"/>
              <a:buAutoNum type="alphaLcPeriod"/>
              <a:defRPr/>
            </a:lvl3pPr>
            <a:lvl4pPr marL="1828800" indent="-457200">
              <a:spcBef>
                <a:spcPts val="1200"/>
              </a:spcBef>
              <a:buFont typeface="Arial" pitchFamily="34" charset="0"/>
              <a:buChar char="•"/>
              <a:defRPr/>
            </a:lvl4pPr>
            <a:lvl5pPr marL="2286000" indent="-457200">
              <a:spcBef>
                <a:spcPts val="1200"/>
              </a:spcBef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31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75556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440000"/>
            <a:ext cx="5384800" cy="4761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440000"/>
            <a:ext cx="5384800" cy="4761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18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2204268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0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4400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104656"/>
            <a:ext cx="5386917" cy="41044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4400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104656"/>
            <a:ext cx="5389033" cy="41044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2364419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623392" y="1440000"/>
            <a:ext cx="4033275" cy="4751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847861" y="1440000"/>
            <a:ext cx="6815667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19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6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12683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7549125" y="1440000"/>
            <a:ext cx="4033275" cy="4751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23392" y="1440000"/>
            <a:ext cx="6815667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19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6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Τίτλος Μαθήματος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</a:t>
            </a:r>
          </a:p>
        </p:txBody>
      </p:sp>
    </p:spTree>
    <p:extLst>
      <p:ext uri="{BB962C8B-B14F-4D97-AF65-F5344CB8AC3E}">
        <p14:creationId xmlns:p14="http://schemas.microsoft.com/office/powerpoint/2010/main" val="337284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0" y="1266825"/>
            <a:ext cx="12192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"/>
          <p:cNvCxnSpPr/>
          <p:nvPr/>
        </p:nvCxnSpPr>
        <p:spPr>
          <a:xfrm>
            <a:off x="0" y="6381750"/>
            <a:ext cx="12192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2780928"/>
            <a:ext cx="73152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1440000"/>
            <a:ext cx="7315200" cy="122413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Θέση τίτλου 1"/>
          <p:cNvSpPr>
            <a:spLocks noGrp="1"/>
          </p:cNvSpPr>
          <p:nvPr>
            <p:ph type="title"/>
          </p:nvPr>
        </p:nvSpPr>
        <p:spPr>
          <a:xfrm>
            <a:off x="609600" y="2608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8737600" y="6456364"/>
            <a:ext cx="28448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 descr="W:\logos\AUTH logo\auth_logo_b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4"/>
          <a:stretch/>
        </p:blipFill>
        <p:spPr bwMode="auto">
          <a:xfrm>
            <a:off x="144736" y="6074474"/>
            <a:ext cx="624069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17" y="6543366"/>
            <a:ext cx="960107" cy="3146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2500" lnSpcReduction="20000"/>
          </a:bodyPr>
          <a:lstStyle/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r>
              <a:rPr lang="el-GR" dirty="0">
                <a:solidFill>
                  <a:prstClr val="black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5787" y="6308920"/>
            <a:ext cx="3840427" cy="549080"/>
          </a:xfrm>
          <a:prstGeom prst="rect">
            <a:avLst/>
          </a:prstGeom>
        </p:spPr>
        <p:txBody>
          <a:bodyPr vert="horz" wrap="square" lIns="91440" tIns="0" rIns="91440" bIns="0" rtlCol="0" anchor="t">
            <a:noAutofit/>
          </a:bodyPr>
          <a:lstStyle/>
          <a:p>
            <a:pPr algn="ctr">
              <a:lnSpc>
                <a:spcPct val="220000"/>
              </a:lnSpc>
            </a:pPr>
            <a:r>
              <a:rPr lang="el-GR" sz="1000" dirty="0">
                <a:solidFill>
                  <a:prstClr val="black"/>
                </a:solidFill>
              </a:rPr>
              <a:t>Εισαγωγή στη Γεωφυσική</a:t>
            </a:r>
          </a:p>
          <a:p>
            <a:pPr algn="ctr"/>
            <a:r>
              <a:rPr lang="el-GR" sz="1000" dirty="0">
                <a:solidFill>
                  <a:prstClr val="black"/>
                </a:solidFill>
              </a:rPr>
              <a:t>Τμήμα Γεωλογίας</a:t>
            </a:r>
          </a:p>
        </p:txBody>
      </p:sp>
    </p:spTree>
    <p:extLst>
      <p:ext uri="{BB962C8B-B14F-4D97-AF65-F5344CB8AC3E}">
        <p14:creationId xmlns:p14="http://schemas.microsoft.com/office/powerpoint/2010/main" val="293107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609600" y="1547813"/>
            <a:ext cx="109728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728778E2-04E4-467D-9333-3F987EE3EF1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1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F2F2F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hyperlink" Target="http://eclass.auth.gr/courses/OCRS519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1" name="Picture 17" descr="http://www.lib.umich.edu/files/services/copyright/cc-by-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2304" y="5922963"/>
            <a:ext cx="1584176" cy="554266"/>
          </a:xfrm>
          <a:prstGeom prst="rect">
            <a:avLst/>
          </a:prstGeom>
          <a:noFill/>
        </p:spPr>
      </p:pic>
      <p:sp>
        <p:nvSpPr>
          <p:cNvPr id="16386" name="Τίτλος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dirty="0" smtClean="0"/>
              <a:t>ΕΙΣΑΓΩΓΗ ΣΤΗ ΓΕΩΦΥΣΙΚΗ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208214" y="2743200"/>
            <a:ext cx="7775575" cy="3124200"/>
          </a:xfrm>
        </p:spPr>
        <p:txBody>
          <a:bodyPr rtlCol="0">
            <a:normAutofit/>
          </a:bodyPr>
          <a:lstStyle/>
          <a:p>
            <a:r>
              <a:rPr lang="el-GR" b="1" dirty="0" smtClean="0"/>
              <a:t>Εργαστήριο</a:t>
            </a:r>
            <a:r>
              <a:rPr lang="el-GR" dirty="0" smtClean="0"/>
              <a:t> </a:t>
            </a:r>
            <a:r>
              <a:rPr lang="en-US" b="1" dirty="0" smtClean="0"/>
              <a:t>4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altLang="en-US" sz="2600" dirty="0" smtClean="0"/>
              <a:t>Μαγνητικό πεδίο της Γης</a:t>
            </a:r>
            <a:endParaRPr lang="el-GR" sz="2900" dirty="0"/>
          </a:p>
          <a:p>
            <a:pPr fontAlgn="auto">
              <a:spcAft>
                <a:spcPts val="0"/>
              </a:spcAft>
              <a:defRPr/>
            </a:pPr>
            <a:endParaRPr lang="el-GR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l-GR" sz="2300" b="1" dirty="0" smtClean="0"/>
              <a:t>Κοντοπούλου </a:t>
            </a:r>
            <a:r>
              <a:rPr lang="el-GR" sz="2300" b="1" dirty="0"/>
              <a:t>Δέσποινα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300" dirty="0"/>
              <a:t>Καθηγήτρια Φυσική Εσωτερικού της Γης, Τομέας Γεωφυσικής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sz="2300" b="1" dirty="0" smtClean="0"/>
              <a:t>Παπαζάχος Κωνσταντίνος</a:t>
            </a:r>
            <a:r>
              <a:rPr lang="el-GR" sz="2300" dirty="0"/>
              <a:t> </a:t>
            </a:r>
            <a:endParaRPr lang="en-US" sz="2300" dirty="0"/>
          </a:p>
          <a:p>
            <a:pPr fontAlgn="auto">
              <a:spcAft>
                <a:spcPts val="0"/>
              </a:spcAft>
              <a:defRPr/>
            </a:pPr>
            <a:r>
              <a:rPr lang="el-GR" sz="2300" dirty="0" smtClean="0"/>
              <a:t>Καθηγητής Γεωφυσικής, Τομέας Γεωφυσικής</a:t>
            </a:r>
          </a:p>
          <a:p>
            <a:pPr fontAlgn="auto">
              <a:spcAft>
                <a:spcPts val="0"/>
              </a:spcAft>
              <a:defRPr/>
            </a:pPr>
            <a:endParaRPr lang="el-GR" dirty="0" smtClean="0"/>
          </a:p>
        </p:txBody>
      </p:sp>
      <p:pic>
        <p:nvPicPr>
          <p:cNvPr id="16388" name="Picture 2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8550" y="5624513"/>
            <a:ext cx="4914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AutoShape 11" descr="data:image/jpeg;base64,/9j/4AAQSkZJRgABAQAAAQABAAD/2wCEAAkGBhQSEBUQEBMWFRUVGBsaGRgYFRodGxcfFhcYGCEfGRceICYfHBskHBUXIS8hJCcpLiwsGiIxNTAqNSYrLCkBCQoKDgwOFA8PFykYFBgpKSkpKSkpKSkpKSkpKSkpKSkpKSkpKSkpKSkpKSkpKSkpKSkpKSkpKSkpKSkpKSkpKf/AABEIAHABQgMBIgACEQEDEQH/xAAcAAACAgMBAQAAAAAAAAAAAAAABwYIAQQFAgP/xABIEAABAgMDBwgFCQgBBQEAAAABAgMABBEFEiEGBzFBUWGSExciY3GBkdEWUlShsQgUIzI1QmKDshU0cnOCosHC4SRDdLPxM//EABYBAQEBAAAAAAAAAAAAAAAAAAABAv/EABcRAQEBAQAAAAAAAAAAAAAAAAABESH/2gAMAwEAAhEDEQA/AOXIySrcU7OzzzpQXFJaaSqiW0jEYY44j3k1rhtc00l1vGPKDNL9n/mr+CYmkRlC+aaS63jHlBzTSXW8Y8omkEBC+aaS63jHlBzTSXW8Y8oklsW+xKpvzDiUV0DSpX8KRiYg1qZ5EgkSzBV+JxVP7U4+8QHV5ppLreMeUHNNJdbxjyiHvZ3pw/VSynsQo/qUYGc704PrJZV2oUP0qEF6mHNNJdbxjyg5ppLreMeUcmzM8iSQJlgp/E2qv9qsfeYnNjZQsTSb0u6ldNI0KT/Ek4j4QTqOc00l1vGPKDmmkut4x5RNIICF800l1vGPKDmmkut4x5RNIICF800l1vGPKDmmkut4x5RNIICF800l1vGPKDmmkut4x5RNIICF800l1vGPKDmmkut4x5RMXXQlJUogJAqSTQADWTqEL3KLO4hBKJJAcI/7i6hP9KcCe0074Do800l1vGPKDmlkut4/+Ihcvb9sTpKpcTCxr5Bo3R3pTQd5jYVZtvNdLkp7bghavcAaQXqWc00l1vGPKDmmkut4x5RD7PzpTjCrkwkOgGigtN1Y/qFMe0GGRk3lgxOj6FRCwKqbVgobxtG8QTrj800l1vGPKDmmkut4x5RNIICF800l1vGPKDmmkut4x5RNIICF800l1vGPKDmmkut4x5R28o8rGJJILyukfqoTipXdqG8wtbTzqzbyrkslLQOCQlN5Z7zr7AIHUv5pZLreMeUHNNJdbxjyiJIs63nekG57b9RafiBWPjMW3bElRUwJlCdH0zRunvUmh8YL1M+aaS63jHlBzTSXW8Y8o5eT2d1KiETqAjrGwbv9SDUjtFeyGIw+laQtCgpKhUEGoIOsGCIfzTSXW8Y8oOaaS63jHlE0ggIXzTSXW8Y8oOaaS63jHlE0ggIXzTSXW8Y8o+E9m7blmlzEk8+y80krSoOeqK0NADQ0/wDuiJ3Glbf7q/8Ayl/pMDUdkflEqS0hLrIUsJSFKxF5QAqaDRU1MEJSCK0c2aX7P/NX8ExNIheaX7P/ADV/BMTSIyIhmW+cJEpVhii36Y+q3X1tqvw+OyN3LvK0STHQoXnKhA2U0qI2Cvee+FJkzk4/ac4lhqqlrJUtaqkJFektZ2Y95oNcCRry8tMz8xdQlyYeXsBUe/UEjuAhq5N/JycWErn5jk66W2gFKG4uHog9gVDZyLyGl7MYDUumqjTlHD9dw7zqGxIwHviRRWi8lsw9lJFFNOOb1PLx4bojMzmIspQ6LTiN6Xl/7EiGFBAIjKL5OCkgrkJm/sbeABP5icK9qRCnnrPmrPmLrqHJd5GIrUHtSRgpO8Egxc+OHldkbL2iwWJlFdNxYwW2TrSr4jQdYgE3kLnFEzSXmaJe+6rQlzu1L3aDq2ROYQeWWSL1mTapd2uHSbcAoFprgpOw7RqIhn5vMrvnjFx0/TNABX4xoCu3Ud/bEZsS2CCCIgggggCME0xMZiHZ0bcLEnyaDRT5ubwmlVU7cB3wVDMtcrnJ98SkpeU1eCUpTWryiaA01iugd/Y1M3mY1iWQl+0UpffNDyZxbb3U0LVtJw2DWeX8nzIgBtVqPJBUolDFfugVC1jeTVI3BW2HXGmnIyit5mz5Rcy6KNtAdFIFTUhISkaKkkCIbkLnrYtGa+aKYUwtVeTJWFBd0FRBoBdVQE6xgcY3M5NvWY6y7Zk9OJaWoA4BSlNqFFJJABGw0JFQdVaws83cjZVnzgnJi1GnVN15NKGnQKqBTeUSnYThv04QDwyjyQlZ5FybZS5sVSi0/wAKx0h4xXXOBm4mLGeTMMLUpgq+jdGCkH1XKYA0rjoVjo0RZmy7UamWkvy7iXG1iqVJNQaGniCCKR5tiyW5phyXfSFtuJKVA79Y2EHEHURAJ/IfK5M8x0qB5ugcTt2KG4+490SWEpKocse2FMLODbnJrOpTa6UVwlKu6HXEZoiP5ZZVpkWL+BdXUNp2nafwivfgIkEJW3FO2ra4l2vvOci3sSlJNVHwUo/8QI2chsgpm25lbzq1BpKhyrysSTpuoGgqp3JFNwNjMmcipSQRclWUoOtZxWr+JZx7tG6NvJ+wmpOWblWE3UNppvJ1qO1RNSe2FPnmztOMOmzpBdxaQOWdH1kkitxB1GhBKtONMKGK0crj6U4KUB2kCPSkhQoaEHvBiolk5FWjaAL7LDrwP/cUQAqmmi3CL3cTHuVte0rGmAi89LrGPJrrcUD+A9FQNNI8YB1ZwcyEvNoU9IpTLzGmgwbc3FOhB/EO8awoMk8qHrMmVSs0FBsKKXEHS0qv1kj400jGLCZucvm7VleVSLjrZCXW6/VJ0FJ1pVQkdhGqIR8oLIpLkuLTaSA41RLtPvoUQlJO0pUQOxW6A7LbgUApJBBFQRoIOOEeohGai3C9KKZWaqYIA23FVI8CCOykTeMsiCCCCCNK2/3V/wDlL/SY3Y0rb/dX/wCUv9JgK5QQQRps5s0v2f8Amr+CYmkQvNL9n/mr+CYkOUs2WpOYcGlLS6biRQe8iIySeWtuGanXHQaoBuI2XU4Cnbie+LF5n8iRISCVOJpMP0W4SMUgjoo/pBxG0mK8Zv7GE3acrLrxSp0FQ2pR0yO8JI74uFFaEaK7clwq4ZhkK9Uuor4VrCFzz50HnZlyz5VwtsNG64UGhdWPrAqGNxJwprIJNcKcqwMxk/NSyZkFpsLTeQlxRvKBxBNEkJqMRWAs4lQIqMRGYrzmmXa8rPmUSy6thC7j6Fn6NvVeSs9EKAxASekNRwI+uevOe8qYXZ0osttNdF1STRTitaajEITooNJrXVAPNy3JdKrin2gr1S6gHwrWN1KwRUGoOsRWLJ7MdPzcsmZBaaC03kJcUbygcQSAk3QdIrjujp5rf2vJ2iZVDLq2kLuPtqP0aB6yVnopUB0hQ9IbYBs51MixaNnrQhIL7VVsnXUDFNdigKdtNkVnyStoyk429oSDdWPwqwPhp7RFyoqFnKsgS1rTTKfq8oVJ3ByiwO69SAeoMZjlZKzRckZdw6S0mvcLv+I6sZYEEEEAQo88cyTNMt1wS1e71LUPggQ3IUmeOWImmXKYKau96FqPwWIsWLDZESAZs2UaSKBLDfipIUfeTHcMcPIefD1myjqTUFhvxSkJPvBjuRWlSM6321Ofzf8AVMROGpnpzfvsPv2otbZaeeASkE3xeTrFKfdOuFxYtlKmZlqWbICnlpQkq0ArNBWmrGAsrmJ+xWv43f8A2KhgxF822S7ln2eiUeUhS0qWSUE06aioaQDriUQFcvlFSARaTTqRTlWBeO0oWtNeG6O6JzYj9+VZX6zSD/aIg3yip8LtJppJryTCbw2Fa1qpw3D3xObEYuSzKPVaQP7REqV9LTfuMOr9VCleCSf8Qvfk9yActVTqhXkmVqB2FRSivgpQ74YVpMX2XEeshSfFJH+YXvye58N2qppRpyrK0gbSkpXTwSo90IRYqfU4GlFgIU4B0QskJJ2EgEgHbQxUK2LMmnrSdZcZX86deVVulTeWonDdjW9opjoi4sJ+cz32c3NqcXJO/OG7zRcut3gEqxF69WlRFUzsnJNTUoy0tCG1IQlJQ2SUpoKUBIFe2mJrEFz/AFiodsozBHTl1oUk66OKDZHYbyT3CGPKzKXEJcQapWkKB2hQqPcYXOf+2UtWUWCenMLQkDc2oOE9gupHeIBZZgLVLVrBmvRfbWkjVVA5QHuuKHfFhMqZAPSMyyoVC2XE+KDT30ivGYKzC5a6XQMGG3Fk/wASeTHf0z4GLDZVT4YkZl5RoEMuHwQad9aQFbsz75E44jUponhUnzhvwoMz7BM44vUlojiUnyMN+JWaIIIIiCNK2/3V/wDlL/SY3Y0rb/dX/wCUv9JgK5QQQRps5s0v2f8Amr+CY6mX9f2bM09QeF9McvNL9n/mr+CYkGVEqXZKYbGJU0um8gXh7xEZLTMeB+25e9scp28mqLTRUDN1a4lbVlX14JS6Ao7AuqCT2BVe6LfxWlKrXJM06XK15Vd7bW+a9+mLpNABICaUphTRTVTdSK3Z583LsrNuTrKCqWeUVkpFeSWrFQVsBNSDoxpqgyez9zktLJl1NNPcmkJQtV4EACgCqGiqDDVogLJxTLKkn5/M39PLu17eUVWGPmxmbWtC1FTiXnENKWC+un0RCcAhKD0SaC6KYp012/HPZm5dYmnLQYQVy7xvLKRXklnTeA0JJxCtFSRhhULESwSEJCKXaC7TRSmHupH0iteTefmclZZMsppp4NpuoWq8FAAUAVTBVBhqMbObqcte0bUVNtPLbQpQL66fRXRhcCDVKjQXQMSNNdJgLGRVvPpT9tv09RqvbySf8Ui0kVGzoWsJi15p1P1eUuDeGgG/9YBoZvq/s2Xr6p8L6qRIo5OScsW5GWQdIaTX+oXv8x1oyyIIIIIIh+c+wjMSfKIFVsErprKaUVTsFD3RMIwRARr5PuXAuKst5QBBK2K/eBxUgbwaqHarZDtiq+W+Rzkk8JyUvBq8FAp0sqBqMdITXQdWjZVl5vc+zL6UsWmoMvDAO0o25vVT/wDNX9u8aI023vlD/ZKf/IR+lyEbm7+1pH/yWv1iLLZd5JIteTSwh8ITyiVhaQFg3QoUwIH3tsQvJ75P4lZtiaE4V8i4hy7yVL1xQNK3jStIBvCNO2bYalWHJmYWENtpqon4DaScANZMc3KbLiTkEFU08lJ1IHScVuCBj3mg2kRXjLrODNW0+lhlCkshX0bKcSo+s4daqdyR3khpyinLYthT7gwcc5RY1JbRSieEJSIdcRzInJFMizQ0Ly6FxX+qfwj3nHZSRxGaIS1vNu2Va4mWcKOcs3sIJNUnxUk7jvh0xwsr8lkTzHJnouJqW17DsP4Tr8dUCGlk9bzU7LNzTCgpDgrvSdaTsUDgYSmejNU6H12jJNlxtzpPISKqQrWoJ0lJ0mmg11aIlkbltN2HNKacQS2SOVZVr1XkHUqmg6CNOqlicl8vZO0EBUs8kq1tq6Lia7UH4io3xWlbLAzp2jJNCXZf+jTglC0JVc3JvCoG6tN0ai1WhbM0CeUmXjQVoAlA7gEITjuGMWvm7BlnTV2XZWdNVNIJ8SI+6GmmEdEIaQNgCUj4CAi+bLN8mypUoJC33SFOrGio0JT+FNT2kk7AIb8oHLZKGBZjSgXHaKep9xCSFJSdhUoA9id8bmcDPqxLpUxZ5D7+jlKVab31++rcMNp1QqckclHrSmDNzZUWyoqWtWl1Va0B2bSNAwgJfmpsMsyheWKKfII23E1A8SSeykTePKEAAJSAABQAaABsj1GWRBBBBBGlbf7q/wDyl/pMbsaVt/ur/wDKX+kwFcoIII02c2aX7P8AzV/BMTSF1mzyhlmZK48+22rlFG6pVDQgYxMJfKqUWoIRMtKUo0AC8STqG+IySeWFiGUnHGaUTW8j+FWI8NHdFk802WgtGz0KWqr7NG3RXEkDBf8AUMa7QrZEDy/yQ+esBTdOWbqUfiB0oJ36Rv7TCsyRyqfsucD7VQUm642cAtNcUqGrRp1EVirFw1JBFCKgxxnMi5FS+UVJSxVpvFhuvjdjxkhlnL2kwH5Zeil9B+u2TqUPgdB1R3YK8NMpSkJQAlIwAAoB2AR6IrgYzBAcZ3IuRUvlFSUsVabxYbJ8bsdVlhKEhKEhKRoCQAB2AR9I42VWV0vZzBfml3RoSkYrcPqoTrPuGsiA5mc3LIWbZ7jwI5ZfQZGGK1DTTWEiqj2Aa4q/kzZCpucbZxIUqqz+EYqNeyveY3MuctHrUmy+7UJHRabBqG010Dao6SdZ3AAMfNxkgZRkvOijzoFRrQnSE9p0nuGqCVMQKYDARmOVMZVSjaihcy0lSTQgrxBGox8/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+UI+4ioR3qwUe6kMFpoJSEpASkCgAFAANQEcn0ykva2eOD0ykva2eOCOzBHG9MpL2tnjg9MpL2tnjiDswRxvTKS9rZ44PTKS9rZ44DsxpW3+6v/wApf6TGn6ZSXtbPHGpa+V0mqXdSmaaJLawAFaSUnCARMEYrBGmmI9JWQQQSCMQRqpHmCAemQmV6Z1i6s0fbACx62q+Nx17D2iNHLjN2marMS9EP6xoS5TbsVv169sKOzLTcl3UvMqKVp0EfAjWDsh0ZIZfMziQhRDb+tB0K3oOvs09umIhRSFozVnzF9pbku8jA0wPYpJwUncQQYbWTfyjqAItCXKiNLjJFT2tqoK9ih2R2rbybl5tN2YbCiNCtCk9ihj3aIgVqZmzUmWfFPVdBH96a/phppuSue2yV0/6koJ1LacFO03ae+MzOeyyUV/6q8diWnDXvu098Id7NTPJ0JbV2Op/2pHlrNZPq0toTvLqP8EmKumHlH8o8UKLPlyDqceIw7G0k+9XdCjtS2Jq0JgLfW4+6rBI09yEjBI3AARNrLzNmoMy+ANaWwT/cqnwid2HkzLyiaS7YSTpUcVq7VH4CgiamoxkPm4TL3ZiaAU9pSjSlvt9ZfuG/THVy6yvTJMUSavuAhA9XVfO4atp7485XZesyaShJDj+pA0J3rOrs0ndphLWnabkw6p55RUtWkn4AagNkBrrcJJJJJOJJOJrtjFYxBFVmsFYxBAZrBWMQQGax0kZNTZAUmVfIIqCGXKEHYaRzIs9lLaNpNWZImyWy4stthYuBVE8immnRjAVqnLOdZIDza2ydAWhSa9lQI9TVlPNJC3WXEJVoUpCkg1FcCRQ4Q+cr7UfVk26bcbQiZWq6ykAXibySk0FQlQF+ujojfHNzdWmi2rKdsWbV9MymrKzibo+oobShVEnakgbYBLSVnuvEpZbW4QKkIQpRA2kAHCPi60pKilQKVA0IIIII1EHQYfEtLDJqxVuLu/P5o3RiDQ4gAHWlCaqO1RprFEO66VKKlElSiSSTUknEknbAeawVjEEBmsFYxBAe22yohKQSSaAAVJJ1AazHSm8lptpHKuyr6EUreU0sAdpIw74Y/wAnVpkzcwV3eXDY5G9sJN8p3/VrTGhO+JMxlFb0lMLXaUsqblSFVDCG1AbCm6L13coaICv1Y2nLKeS2HlNOBs0osoUEmuiiqUxjqmRRP2pyUk2W0TD9EINPowtWOjCiRU9gixdqty023NZPtiimZVu7sBobmG1JS0r+uAqrWCsen2ShRQoUUkkEbCDQjxjxAZrBWMQQGawVjEEBmsFYxBAEEEEAQR6cbKSUqBBBoQRQgjChGox5gCMpVQ1GBEYggJnYGdKZYAQ9R9A9Y0WOxeNe8GJzZ2dOScAvqW0di01HEmop4Qk4IJiwzWVsmr6s0zxgfGkDuVsmn600zxg/CsV5giYYdlo51JJsG4pbp2ITQcSqCnjEHt7OlMvgoZowg+qarPavCn9IEQuCKYypVTU4kxiCCCiCCCAIIIIAggggCLK5Z2ZaL1lyAspTiVhDZXybvJm7yIpU1FRXVFao7TWWk8lISmdmQkAAATDgAAwAAvYCkA9LMlZtiw50ZQOBaSlVwOLStdLmAv41UV3buJIIhN5r5pTdsSZQopJeSk01hZukHcQTHDtK3JiYp84fdepo5RxS6dl4mka0tMqbWlxtSkLSapUkkFJGsEYgwDL+ULNrVaiG1KJShhF1OoXiomg2mg8BshXxs2habr6+UfdW6ugF5xZUaDQKkk0xjWgCCCCAIIIIBg5qMi2LRL6VTDjM00Ati4oJrgcdBV0VXa0NaGGJm9ayganUsz15cqKhanVoVgAaFDgN9RrTTXuiv0vMKQoLbUUqSahSSQQdoIxBjtTWXc+43yTk7MKQRQguqxB1HHEdsA6clrHl1W/aNpt3eQlRS8KXeUU0OVKeyjld6jtjRsPOTYv7T+dNMzSJiYVcU4ul36QpHSHKGiRROgYUhKS1uTDbSmG33UNLrebS4oIVeASbyAaGoABrqEaQOuAYGe7Jn5raq3EijcyOVTsCjgscQJ7FCF9G9aVuTExd+cPuvXa3eUcUu7XTS8TTQPCNGAIIIIAggggCCCCAII3W7EfUApLDpBFQQ2ogg6waYiMwH//Z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6397" name="AutoShape 13" descr="data:image/jpeg;base64,/9j/4AAQSkZJRgABAQAAAQABAAD/2wCEAAkGBhQSEBUQEBMWFRUVGBsaGRgYFRodGxcfFhcYGCEfGRceICYfHBskHBUXIS8hJCcpLiwsGiIxNTAqNSYrLCkBCQoKDgwOFA8PFykYFBgpKSkpKSkpKSkpKSkpKSkpKSkpKSkpKSkpKSkpKSkpKSkpKSkpKSkpKSkpKSkpKSkpKf/AABEIAHABQgMBIgACEQEDEQH/xAAcAAACAgMBAQAAAAAAAAAAAAAABwYIAQQFAgP/xABIEAABAgMDBwgFCQgBBQEAAAABAgMABBEFEiEGBzFBUWGSExciY3GBkdEWUlShsQgUIzI1QmKDshU0cnOCosHC4SRDdLPxM//EABYBAQEBAAAAAAAAAAAAAAAAAAABAv/EABcRAQEBAQAAAAAAAAAAAAAAAAABESH/2gAMAwEAAhEDEQA/AOXIySrcU7OzzzpQXFJaaSqiW0jEYY44j3k1rhtc00l1vGPKDNL9n/mr+CYmkRlC+aaS63jHlBzTSXW8Y8omkEBC+aaS63jHlBzTSXW8Y8oklsW+xKpvzDiUV0DSpX8KRiYg1qZ5EgkSzBV+JxVP7U4+8QHV5ppLreMeUHNNJdbxjyiHvZ3pw/VSynsQo/qUYGc704PrJZV2oUP0qEF6mHNNJdbxjyg5ppLreMeUcmzM8iSQJlgp/E2qv9qsfeYnNjZQsTSb0u6ldNI0KT/Ek4j4QTqOc00l1vGPKDmmkut4x5RNIICF800l1vGPKDmmkut4x5RNIICF800l1vGPKDmmkut4x5RNIICF800l1vGPKDmmkut4x5RNIICF800l1vGPKDmmkut4x5RMXXQlJUogJAqSTQADWTqEL3KLO4hBKJJAcI/7i6hP9KcCe0074Do800l1vGPKDmlkut4/+Ihcvb9sTpKpcTCxr5Bo3R3pTQd5jYVZtvNdLkp7bghavcAaQXqWc00l1vGPKDmmkut4x5RD7PzpTjCrkwkOgGigtN1Y/qFMe0GGRk3lgxOj6FRCwKqbVgobxtG8QTrj800l1vGPKDmmkut4x5RNIICF800l1vGPKDmmkut4x5RNIICF800l1vGPKDmmkut4x5R28o8rGJJILyukfqoTipXdqG8wtbTzqzbyrkslLQOCQlN5Z7zr7AIHUv5pZLreMeUHNNJdbxjyiJIs63nekG57b9RafiBWPjMW3bElRUwJlCdH0zRunvUmh8YL1M+aaS63jHlBzTSXW8Y8o5eT2d1KiETqAjrGwbv9SDUjtFeyGIw+laQtCgpKhUEGoIOsGCIfzTSXW8Y8oOaaS63jHlE0ggIXzTSXW8Y8oOaaS63jHlE0ggIXzTSXW8Y8o+E9m7blmlzEk8+y80krSoOeqK0NADQ0/wDuiJ3Glbf7q/8Ayl/pMDUdkflEqS0hLrIUsJSFKxF5QAqaDRU1MEJSCK0c2aX7P/NX8ExNIheaX7P/ADV/BMTSIyIhmW+cJEpVhii36Y+q3X1tqvw+OyN3LvK0STHQoXnKhA2U0qI2Cvee+FJkzk4/ac4lhqqlrJUtaqkJFektZ2Y95oNcCRry8tMz8xdQlyYeXsBUe/UEjuAhq5N/JycWErn5jk66W2gFKG4uHog9gVDZyLyGl7MYDUumqjTlHD9dw7zqGxIwHviRRWi8lsw9lJFFNOOb1PLx4bojMzmIspQ6LTiN6Xl/7EiGFBAIjKL5OCkgrkJm/sbeABP5icK9qRCnnrPmrPmLrqHJd5GIrUHtSRgpO8Egxc+OHldkbL2iwWJlFdNxYwW2TrSr4jQdYgE3kLnFEzSXmaJe+6rQlzu1L3aDq2ROYQeWWSL1mTapd2uHSbcAoFprgpOw7RqIhn5vMrvnjFx0/TNABX4xoCu3Ud/bEZsS2CCCIgggggCME0xMZiHZ0bcLEnyaDRT5ubwmlVU7cB3wVDMtcrnJ98SkpeU1eCUpTWryiaA01iugd/Y1M3mY1iWQl+0UpffNDyZxbb3U0LVtJw2DWeX8nzIgBtVqPJBUolDFfugVC1jeTVI3BW2HXGmnIyit5mz5Rcy6KNtAdFIFTUhISkaKkkCIbkLnrYtGa+aKYUwtVeTJWFBd0FRBoBdVQE6xgcY3M5NvWY6y7Zk9OJaWoA4BSlNqFFJJABGw0JFQdVaws83cjZVnzgnJi1GnVN15NKGnQKqBTeUSnYThv04QDwyjyQlZ5FybZS5sVSi0/wAKx0h4xXXOBm4mLGeTMMLUpgq+jdGCkH1XKYA0rjoVjo0RZmy7UamWkvy7iXG1iqVJNQaGniCCKR5tiyW5phyXfSFtuJKVA79Y2EHEHURAJ/IfK5M8x0qB5ugcTt2KG4+490SWEpKocse2FMLODbnJrOpTa6UVwlKu6HXEZoiP5ZZVpkWL+BdXUNp2nafwivfgIkEJW3FO2ra4l2vvOci3sSlJNVHwUo/8QI2chsgpm25lbzq1BpKhyrysSTpuoGgqp3JFNwNjMmcipSQRclWUoOtZxWr+JZx7tG6NvJ+wmpOWblWE3UNppvJ1qO1RNSe2FPnmztOMOmzpBdxaQOWdH1kkitxB1GhBKtONMKGK0crj6U4KUB2kCPSkhQoaEHvBiolk5FWjaAL7LDrwP/cUQAqmmi3CL3cTHuVte0rGmAi89LrGPJrrcUD+A9FQNNI8YB1ZwcyEvNoU9IpTLzGmgwbc3FOhB/EO8awoMk8qHrMmVSs0FBsKKXEHS0qv1kj400jGLCZucvm7VleVSLjrZCXW6/VJ0FJ1pVQkdhGqIR8oLIpLkuLTaSA41RLtPvoUQlJO0pUQOxW6A7LbgUApJBBFQRoIOOEeohGai3C9KKZWaqYIA23FVI8CCOykTeMsiCCCCCNK2/3V/wDlL/SY3Y0rb/dX/wCUv9JgK5QQQRps5s0v2f8Amr+CYmkQvNL9n/mr+CYkOUs2WpOYcGlLS6biRQe8iIySeWtuGanXHQaoBuI2XU4Cnbie+LF5n8iRISCVOJpMP0W4SMUgjoo/pBxG0mK8Zv7GE3acrLrxSp0FQ2pR0yO8JI74uFFaEaK7clwq4ZhkK9Uuor4VrCFzz50HnZlyz5VwtsNG64UGhdWPrAqGNxJwprIJNcKcqwMxk/NSyZkFpsLTeQlxRvKBxBNEkJqMRWAs4lQIqMRGYrzmmXa8rPmUSy6thC7j6Fn6NvVeSs9EKAxASekNRwI+uevOe8qYXZ0osttNdF1STRTitaajEITooNJrXVAPNy3JdKrin2gr1S6gHwrWN1KwRUGoOsRWLJ7MdPzcsmZBaaC03kJcUbygcQSAk3QdIrjujp5rf2vJ2iZVDLq2kLuPtqP0aB6yVnopUB0hQ9IbYBs51MixaNnrQhIL7VVsnXUDFNdigKdtNkVnyStoyk429oSDdWPwqwPhp7RFyoqFnKsgS1rTTKfq8oVJ3ByiwO69SAeoMZjlZKzRckZdw6S0mvcLv+I6sZYEEEEAQo88cyTNMt1wS1e71LUPggQ3IUmeOWImmXKYKau96FqPwWIsWLDZESAZs2UaSKBLDfipIUfeTHcMcPIefD1myjqTUFhvxSkJPvBjuRWlSM6321Ofzf8AVMROGpnpzfvsPv2otbZaeeASkE3xeTrFKfdOuFxYtlKmZlqWbICnlpQkq0ArNBWmrGAsrmJ+xWv43f8A2KhgxF822S7ln2eiUeUhS0qWSUE06aioaQDriUQFcvlFSARaTTqRTlWBeO0oWtNeG6O6JzYj9+VZX6zSD/aIg3yip8LtJppJryTCbw2Fa1qpw3D3xObEYuSzKPVaQP7REqV9LTfuMOr9VCleCSf8Qvfk9yActVTqhXkmVqB2FRSivgpQ74YVpMX2XEeshSfFJH+YXvye58N2qppRpyrK0gbSkpXTwSo90IRYqfU4GlFgIU4B0QskJJ2EgEgHbQxUK2LMmnrSdZcZX86deVVulTeWonDdjW9opjoi4sJ+cz32c3NqcXJO/OG7zRcut3gEqxF69WlRFUzsnJNTUoy0tCG1IQlJQ2SUpoKUBIFe2mJrEFz/AFiodsozBHTl1oUk66OKDZHYbyT3CGPKzKXEJcQapWkKB2hQqPcYXOf+2UtWUWCenMLQkDc2oOE9gupHeIBZZgLVLVrBmvRfbWkjVVA5QHuuKHfFhMqZAPSMyyoVC2XE+KDT30ivGYKzC5a6XQMGG3Fk/wASeTHf0z4GLDZVT4YkZl5RoEMuHwQad9aQFbsz75E44jUponhUnzhvwoMz7BM44vUlojiUnyMN+JWaIIIIiCNK2/3V/wDlL/SY3Y0rb/dX/wCUv9JgK5QQQRps5s0v2f8Amr+CY6mX9f2bM09QeF9McvNL9n/mr+CYkGVEqXZKYbGJU0um8gXh7xEZLTMeB+25e9scp28mqLTRUDN1a4lbVlX14JS6Ao7AuqCT2BVe6LfxWlKrXJM06XK15Vd7bW+a9+mLpNABICaUphTRTVTdSK3Z583LsrNuTrKCqWeUVkpFeSWrFQVsBNSDoxpqgyez9zktLJl1NNPcmkJQtV4EACgCqGiqDDVogLJxTLKkn5/M39PLu17eUVWGPmxmbWtC1FTiXnENKWC+un0RCcAhKD0SaC6KYp012/HPZm5dYmnLQYQVy7xvLKRXklnTeA0JJxCtFSRhhULESwSEJCKXaC7TRSmHupH0iteTefmclZZMsppp4NpuoWq8FAAUAVTBVBhqMbObqcte0bUVNtPLbQpQL66fRXRhcCDVKjQXQMSNNdJgLGRVvPpT9tv09RqvbySf8Ui0kVGzoWsJi15p1P1eUuDeGgG/9YBoZvq/s2Xr6p8L6qRIo5OScsW5GWQdIaTX+oXv8x1oyyIIIIIIh+c+wjMSfKIFVsErprKaUVTsFD3RMIwRARr5PuXAuKst5QBBK2K/eBxUgbwaqHarZDtiq+W+Rzkk8JyUvBq8FAp0sqBqMdITXQdWjZVl5vc+zL6UsWmoMvDAO0o25vVT/wDNX9u8aI023vlD/ZKf/IR+lyEbm7+1pH/yWv1iLLZd5JIteTSwh8ITyiVhaQFg3QoUwIH3tsQvJ75P4lZtiaE4V8i4hy7yVL1xQNK3jStIBvCNO2bYalWHJmYWENtpqon4DaScANZMc3KbLiTkEFU08lJ1IHScVuCBj3mg2kRXjLrODNW0+lhlCkshX0bKcSo+s4daqdyR3khpyinLYthT7gwcc5RY1JbRSieEJSIdcRzInJFMizQ0Ly6FxX+qfwj3nHZSRxGaIS1vNu2Va4mWcKOcs3sIJNUnxUk7jvh0xwsr8lkTzHJnouJqW17DsP4Tr8dUCGlk9bzU7LNzTCgpDgrvSdaTsUDgYSmejNU6H12jJNlxtzpPISKqQrWoJ0lJ0mmg11aIlkbltN2HNKacQS2SOVZVr1XkHUqmg6CNOqlicl8vZO0EBUs8kq1tq6Lia7UH4io3xWlbLAzp2jJNCXZf+jTglC0JVc3JvCoG6tN0ai1WhbM0CeUmXjQVoAlA7gEITjuGMWvm7BlnTV2XZWdNVNIJ8SI+6GmmEdEIaQNgCUj4CAi+bLN8mypUoJC33SFOrGio0JT+FNT2kk7AIb8oHLZKGBZjSgXHaKep9xCSFJSdhUoA9id8bmcDPqxLpUxZ5D7+jlKVab31++rcMNp1QqckclHrSmDNzZUWyoqWtWl1Va0B2bSNAwgJfmpsMsyheWKKfII23E1A8SSeykTePKEAAJSAABQAaABsj1GWRBBBBBGlbf7q/wDyl/pMbsaVt/ur/wDKX+kwFcoIII02c2aX7P8AzV/BMTSF1mzyhlmZK48+22rlFG6pVDQgYxMJfKqUWoIRMtKUo0AC8STqG+IySeWFiGUnHGaUTW8j+FWI8NHdFk802WgtGz0KWqr7NG3RXEkDBf8AUMa7QrZEDy/yQ+esBTdOWbqUfiB0oJ36Rv7TCsyRyqfsucD7VQUm642cAtNcUqGrRp1EVirFw1JBFCKgxxnMi5FS+UVJSxVpvFhuvjdjxkhlnL2kwH5Zeil9B+u2TqUPgdB1R3YK8NMpSkJQAlIwAAoB2AR6IrgYzBAcZ3IuRUvlFSUsVabxYbJ8bsdVlhKEhKEhKRoCQAB2AR9I42VWV0vZzBfml3RoSkYrcPqoTrPuGsiA5mc3LIWbZ7jwI5ZfQZGGK1DTTWEiqj2Aa4q/kzZCpucbZxIUqqz+EYqNeyveY3MuctHrUmy+7UJHRabBqG010Dao6SdZ3AAMfNxkgZRkvOijzoFRrQnSE9p0nuGqCVMQKYDARmOVMZVSjaihcy0lSTQgrxBGox8/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+UI+4ioR3qwUe6kMFpoJSEpASkCgAFAANQEcn0ykva2eOD0ykva2eOCOzBHG9MpL2tnjg9MpL2tnjiDswRxvTKS9rZ44PTKS9rZ44DsxpW3+6v/wApf6TGn6ZSXtbPHGpa+V0mqXdSmaaJLawAFaSUnCARMEYrBGmmI9JWQQQSCMQRqpHmCAemQmV6Z1i6s0fbACx62q+Nx17D2iNHLjN2marMS9EP6xoS5TbsVv169sKOzLTcl3UvMqKVp0EfAjWDsh0ZIZfMziQhRDb+tB0K3oOvs09umIhRSFozVnzF9pbku8jA0wPYpJwUncQQYbWTfyjqAItCXKiNLjJFT2tqoK9ih2R2rbybl5tN2YbCiNCtCk9ihj3aIgVqZmzUmWfFPVdBH96a/phppuSue2yV0/6koJ1LacFO03ae+MzOeyyUV/6q8diWnDXvu098Id7NTPJ0JbV2Op/2pHlrNZPq0toTvLqP8EmKumHlH8o8UKLPlyDqceIw7G0k+9XdCjtS2Jq0JgLfW4+6rBI09yEjBI3AARNrLzNmoMy+ANaWwT/cqnwid2HkzLyiaS7YSTpUcVq7VH4CgiamoxkPm4TL3ZiaAU9pSjSlvt9ZfuG/THVy6yvTJMUSavuAhA9XVfO4atp7485XZesyaShJDj+pA0J3rOrs0ndphLWnabkw6p55RUtWkn4AagNkBrrcJJJJJOJJOJrtjFYxBFVmsFYxBAZrBWMQQGax0kZNTZAUmVfIIqCGXKEHYaRzIs9lLaNpNWZImyWy4stthYuBVE8immnRjAVqnLOdZIDza2ydAWhSa9lQI9TVlPNJC3WXEJVoUpCkg1FcCRQ4Q+cr7UfVk26bcbQiZWq6ykAXibySk0FQlQF+ujojfHNzdWmi2rKdsWbV9MymrKzibo+oobShVEnakgbYBLSVnuvEpZbW4QKkIQpRA2kAHCPi60pKilQKVA0IIIII1EHQYfEtLDJqxVuLu/P5o3RiDQ4gAHWlCaqO1RprFEO66VKKlElSiSSTUknEknbAeawVjEEBmsFYxBAe22yohKQSSaAAVJJ1AazHSm8lptpHKuyr6EUreU0sAdpIw74Y/wAnVpkzcwV3eXDY5G9sJN8p3/VrTGhO+JMxlFb0lMLXaUsqblSFVDCG1AbCm6L13coaICv1Y2nLKeS2HlNOBs0osoUEmuiiqUxjqmRRP2pyUk2W0TD9EINPowtWOjCiRU9gixdqty023NZPtiimZVu7sBobmG1JS0r+uAqrWCsen2ShRQoUUkkEbCDQjxjxAZrBWMQQGawVjEEBmsFYxBAEEEEAQR6cbKSUqBBBoQRQgjChGox5gCMpVQ1GBEYggJnYGdKZYAQ9R9A9Y0WOxeNe8GJzZ2dOScAvqW0di01HEmop4Qk4IJiwzWVsmr6s0zxgfGkDuVsmn600zxg/CsV5giYYdlo51JJsG4pbp2ITQcSqCnjEHt7OlMvgoZowg+qarPavCn9IEQuCKYypVTU4kxiCCCiCCCAIIIIAggggCLK5Z2ZaL1lyAspTiVhDZXybvJm7yIpU1FRXVFao7TWWk8lISmdmQkAAATDgAAwAAvYCkA9LMlZtiw50ZQOBaSlVwOLStdLmAv41UV3buJIIhN5r5pTdsSZQopJeSk01hZukHcQTHDtK3JiYp84fdepo5RxS6dl4mka0tMqbWlxtSkLSapUkkFJGsEYgwDL+ULNrVaiG1KJShhF1OoXiomg2mg8BshXxs2habr6+UfdW6ugF5xZUaDQKkk0xjWgCCCCAIIIIBg5qMi2LRL6VTDjM00Ati4oJrgcdBV0VXa0NaGGJm9ayganUsz15cqKhanVoVgAaFDgN9RrTTXuiv0vMKQoLbUUqSahSSQQdoIxBjtTWXc+43yTk7MKQRQguqxB1HHEdsA6clrHl1W/aNpt3eQlRS8KXeUU0OVKeyjld6jtjRsPOTYv7T+dNMzSJiYVcU4ul36QpHSHKGiRROgYUhKS1uTDbSmG33UNLrebS4oIVeASbyAaGoABrqEaQOuAYGe7Jn5raq3EijcyOVTsCjgscQJ7FCF9G9aVuTExd+cPuvXa3eUcUu7XTS8TTQPCNGAIIIIAggggCCCCAII3W7EfUApLDpBFQQ2ogg6waYiMwH//Z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16399" name="AutoShape 15" descr="data:image/jpeg;base64,/9j/4AAQSkZJRgABAQAAAQABAAD/2wCEAAkGBhQSEBUQEBMWFRUVGBsaGRgYFRodGxcfFhcYGCEfGRceICYfHBskHBUXIS8hJCcpLiwsGiIxNTAqNSYrLCkBCQoKDgwOFA8PFykYFBgpKSkpKSkpKSkpKSkpKSkpKSkpKSkpKSkpKSkpKSkpKSkpKSkpKSkpKSkpKSkpKSkpKf/AABEIAHABQgMBIgACEQEDEQH/xAAcAAACAgMBAQAAAAAAAAAAAAAABwYIAQQFAgP/xABIEAABAgMDBwgFCQgBBQEAAAABAgMABBEFEiEGBzFBUWGSExciY3GBkdEWUlShsQgUIzI1QmKDshU0cnOCosHC4SRDdLPxM//EABYBAQEBAAAAAAAAAAAAAAAAAAABAv/EABcRAQEBAQAAAAAAAAAAAAAAAAABESH/2gAMAwEAAhEDEQA/AOXIySrcU7OzzzpQXFJaaSqiW0jEYY44j3k1rhtc00l1vGPKDNL9n/mr+CYmkRlC+aaS63jHlBzTSXW8Y8omkEBC+aaS63jHlBzTSXW8Y8oklsW+xKpvzDiUV0DSpX8KRiYg1qZ5EgkSzBV+JxVP7U4+8QHV5ppLreMeUHNNJdbxjyiHvZ3pw/VSynsQo/qUYGc704PrJZV2oUP0qEF6mHNNJdbxjyg5ppLreMeUcmzM8iSQJlgp/E2qv9qsfeYnNjZQsTSb0u6ldNI0KT/Ek4j4QTqOc00l1vGPKDmmkut4x5RNIICF800l1vGPKDmmkut4x5RNIICF800l1vGPKDmmkut4x5RNIICF800l1vGPKDmmkut4x5RNIICF800l1vGPKDmmkut4x5RMXXQlJUogJAqSTQADWTqEL3KLO4hBKJJAcI/7i6hP9KcCe0074Do800l1vGPKDmlkut4/+Ihcvb9sTpKpcTCxr5Bo3R3pTQd5jYVZtvNdLkp7bghavcAaQXqWc00l1vGPKDmmkut4x5RD7PzpTjCrkwkOgGigtN1Y/qFMe0GGRk3lgxOj6FRCwKqbVgobxtG8QTrj800l1vGPKDmmkut4x5RNIICF800l1vGPKDmmkut4x5RNIICF800l1vGPKDmmkut4x5R28o8rGJJILyukfqoTipXdqG8wtbTzqzbyrkslLQOCQlN5Z7zr7AIHUv5pZLreMeUHNNJdbxjyiJIs63nekG57b9RafiBWPjMW3bElRUwJlCdH0zRunvUmh8YL1M+aaS63jHlBzTSXW8Y8o5eT2d1KiETqAjrGwbv9SDUjtFeyGIw+laQtCgpKhUEGoIOsGCIfzTSXW8Y8oOaaS63jHlE0ggIXzTSXW8Y8oOaaS63jHlE0ggIXzTSXW8Y8o+E9m7blmlzEk8+y80krSoOeqK0NADQ0/wDuiJ3Glbf7q/8Ayl/pMDUdkflEqS0hLrIUsJSFKxF5QAqaDRU1MEJSCK0c2aX7P/NX8ExNIheaX7P/ADV/BMTSIyIhmW+cJEpVhii36Y+q3X1tqvw+OyN3LvK0STHQoXnKhA2U0qI2Cvee+FJkzk4/ac4lhqqlrJUtaqkJFektZ2Y95oNcCRry8tMz8xdQlyYeXsBUe/UEjuAhq5N/JycWErn5jk66W2gFKG4uHog9gVDZyLyGl7MYDUumqjTlHD9dw7zqGxIwHviRRWi8lsw9lJFFNOOb1PLx4bojMzmIspQ6LTiN6Xl/7EiGFBAIjKL5OCkgrkJm/sbeABP5icK9qRCnnrPmrPmLrqHJd5GIrUHtSRgpO8Egxc+OHldkbL2iwWJlFdNxYwW2TrSr4jQdYgE3kLnFEzSXmaJe+6rQlzu1L3aDq2ROYQeWWSL1mTapd2uHSbcAoFprgpOw7RqIhn5vMrvnjFx0/TNABX4xoCu3Ud/bEZsS2CCCIgggggCME0xMZiHZ0bcLEnyaDRT5ubwmlVU7cB3wVDMtcrnJ98SkpeU1eCUpTWryiaA01iugd/Y1M3mY1iWQl+0UpffNDyZxbb3U0LVtJw2DWeX8nzIgBtVqPJBUolDFfugVC1jeTVI3BW2HXGmnIyit5mz5Rcy6KNtAdFIFTUhISkaKkkCIbkLnrYtGa+aKYUwtVeTJWFBd0FRBoBdVQE6xgcY3M5NvWY6y7Zk9OJaWoA4BSlNqFFJJABGw0JFQdVaws83cjZVnzgnJi1GnVN15NKGnQKqBTeUSnYThv04QDwyjyQlZ5FybZS5sVSi0/wAKx0h4xXXOBm4mLGeTMMLUpgq+jdGCkH1XKYA0rjoVjo0RZmy7UamWkvy7iXG1iqVJNQaGniCCKR5tiyW5phyXfSFtuJKVA79Y2EHEHURAJ/IfK5M8x0qB5ugcTt2KG4+490SWEpKocse2FMLODbnJrOpTa6UVwlKu6HXEZoiP5ZZVpkWL+BdXUNp2nafwivfgIkEJW3FO2ra4l2vvOci3sSlJNVHwUo/8QI2chsgpm25lbzq1BpKhyrysSTpuoGgqp3JFNwNjMmcipSQRclWUoOtZxWr+JZx7tG6NvJ+wmpOWblWE3UNppvJ1qO1RNSe2FPnmztOMOmzpBdxaQOWdH1kkitxB1GhBKtONMKGK0crj6U4KUB2kCPSkhQoaEHvBiolk5FWjaAL7LDrwP/cUQAqmmi3CL3cTHuVte0rGmAi89LrGPJrrcUD+A9FQNNI8YB1ZwcyEvNoU9IpTLzGmgwbc3FOhB/EO8awoMk8qHrMmVSs0FBsKKXEHS0qv1kj400jGLCZucvm7VleVSLjrZCXW6/VJ0FJ1pVQkdhGqIR8oLIpLkuLTaSA41RLtPvoUQlJO0pUQOxW6A7LbgUApJBBFQRoIOOEeohGai3C9KKZWaqYIA23FVI8CCOykTeMsiCCCCCNK2/3V/wDlL/SY3Y0rb/dX/wCUv9JgK5QQQRps5s0v2f8Amr+CYmkQvNL9n/mr+CYkOUs2WpOYcGlLS6biRQe8iIySeWtuGanXHQaoBuI2XU4Cnbie+LF5n8iRISCVOJpMP0W4SMUgjoo/pBxG0mK8Zv7GE3acrLrxSp0FQ2pR0yO8JI74uFFaEaK7clwq4ZhkK9Uuor4VrCFzz50HnZlyz5VwtsNG64UGhdWPrAqGNxJwprIJNcKcqwMxk/NSyZkFpsLTeQlxRvKBxBNEkJqMRWAs4lQIqMRGYrzmmXa8rPmUSy6thC7j6Fn6NvVeSs9EKAxASekNRwI+uevOe8qYXZ0osttNdF1STRTitaajEITooNJrXVAPNy3JdKrin2gr1S6gHwrWN1KwRUGoOsRWLJ7MdPzcsmZBaaC03kJcUbygcQSAk3QdIrjujp5rf2vJ2iZVDLq2kLuPtqP0aB6yVnopUB0hQ9IbYBs51MixaNnrQhIL7VVsnXUDFNdigKdtNkVnyStoyk429oSDdWPwqwPhp7RFyoqFnKsgS1rTTKfq8oVJ3ByiwO69SAeoMZjlZKzRckZdw6S0mvcLv+I6sZYEEEEAQo88cyTNMt1wS1e71LUPggQ3IUmeOWImmXKYKau96FqPwWIsWLDZESAZs2UaSKBLDfipIUfeTHcMcPIefD1myjqTUFhvxSkJPvBjuRWlSM6321Ofzf8AVMROGpnpzfvsPv2otbZaeeASkE3xeTrFKfdOuFxYtlKmZlqWbICnlpQkq0ArNBWmrGAsrmJ+xWv43f8A2KhgxF822S7ln2eiUeUhS0qWSUE06aioaQDriUQFcvlFSARaTTqRTlWBeO0oWtNeG6O6JzYj9+VZX6zSD/aIg3yip8LtJppJryTCbw2Fa1qpw3D3xObEYuSzKPVaQP7REqV9LTfuMOr9VCleCSf8Qvfk9yActVTqhXkmVqB2FRSivgpQ74YVpMX2XEeshSfFJH+YXvye58N2qppRpyrK0gbSkpXTwSo90IRYqfU4GlFgIU4B0QskJJ2EgEgHbQxUK2LMmnrSdZcZX86deVVulTeWonDdjW9opjoi4sJ+cz32c3NqcXJO/OG7zRcut3gEqxF69WlRFUzsnJNTUoy0tCG1IQlJQ2SUpoKUBIFe2mJrEFz/AFiodsozBHTl1oUk66OKDZHYbyT3CGPKzKXEJcQapWkKB2hQqPcYXOf+2UtWUWCenMLQkDc2oOE9gupHeIBZZgLVLVrBmvRfbWkjVVA5QHuuKHfFhMqZAPSMyyoVC2XE+KDT30ivGYKzC5a6XQMGG3Fk/wASeTHf0z4GLDZVT4YkZl5RoEMuHwQad9aQFbsz75E44jUponhUnzhvwoMz7BM44vUlojiUnyMN+JWaIIIIiCNK2/3V/wDlL/SY3Y0rb/dX/wCUv9JgK5QQQRps5s0v2f8Amr+CY6mX9f2bM09QeF9McvNL9n/mr+CYkGVEqXZKYbGJU0um8gXh7xEZLTMeB+25e9scp28mqLTRUDN1a4lbVlX14JS6Ao7AuqCT2BVe6LfxWlKrXJM06XK15Vd7bW+a9+mLpNABICaUphTRTVTdSK3Z583LsrNuTrKCqWeUVkpFeSWrFQVsBNSDoxpqgyez9zktLJl1NNPcmkJQtV4EACgCqGiqDDVogLJxTLKkn5/M39PLu17eUVWGPmxmbWtC1FTiXnENKWC+un0RCcAhKD0SaC6KYp012/HPZm5dYmnLQYQVy7xvLKRXklnTeA0JJxCtFSRhhULESwSEJCKXaC7TRSmHupH0iteTefmclZZMsppp4NpuoWq8FAAUAVTBVBhqMbObqcte0bUVNtPLbQpQL66fRXRhcCDVKjQXQMSNNdJgLGRVvPpT9tv09RqvbySf8Ui0kVGzoWsJi15p1P1eUuDeGgG/9YBoZvq/s2Xr6p8L6qRIo5OScsW5GWQdIaTX+oXv8x1oyyIIIIIIh+c+wjMSfKIFVsErprKaUVTsFD3RMIwRARr5PuXAuKst5QBBK2K/eBxUgbwaqHarZDtiq+W+Rzkk8JyUvBq8FAp0sqBqMdITXQdWjZVl5vc+zL6UsWmoMvDAO0o25vVT/wDNX9u8aI023vlD/ZKf/IR+lyEbm7+1pH/yWv1iLLZd5JIteTSwh8ITyiVhaQFg3QoUwIH3tsQvJ75P4lZtiaE4V8i4hy7yVL1xQNK3jStIBvCNO2bYalWHJmYWENtpqon4DaScANZMc3KbLiTkEFU08lJ1IHScVuCBj3mg2kRXjLrODNW0+lhlCkshX0bKcSo+s4daqdyR3khpyinLYthT7gwcc5RY1JbRSieEJSIdcRzInJFMizQ0Ly6FxX+qfwj3nHZSRxGaIS1vNu2Va4mWcKOcs3sIJNUnxUk7jvh0xwsr8lkTzHJnouJqW17DsP4Tr8dUCGlk9bzU7LNzTCgpDgrvSdaTsUDgYSmejNU6H12jJNlxtzpPISKqQrWoJ0lJ0mmg11aIlkbltN2HNKacQS2SOVZVr1XkHUqmg6CNOqlicl8vZO0EBUs8kq1tq6Lia7UH4io3xWlbLAzp2jJNCXZf+jTglC0JVc3JvCoG6tN0ai1WhbM0CeUmXjQVoAlA7gEITjuGMWvm7BlnTV2XZWdNVNIJ8SI+6GmmEdEIaQNgCUj4CAi+bLN8mypUoJC33SFOrGio0JT+FNT2kk7AIb8oHLZKGBZjSgXHaKep9xCSFJSdhUoA9id8bmcDPqxLpUxZ5D7+jlKVab31++rcMNp1QqckclHrSmDNzZUWyoqWtWl1Va0B2bSNAwgJfmpsMsyheWKKfII23E1A8SSeykTePKEAAJSAABQAaABsj1GWRBBBBBGlbf7q/wDyl/pMbsaVt/ur/wDKX+kwFcoIII02c2aX7P8AzV/BMTSF1mzyhlmZK48+22rlFG6pVDQgYxMJfKqUWoIRMtKUo0AC8STqG+IySeWFiGUnHGaUTW8j+FWI8NHdFk802WgtGz0KWqr7NG3RXEkDBf8AUMa7QrZEDy/yQ+esBTdOWbqUfiB0oJ36Rv7TCsyRyqfsucD7VQUm642cAtNcUqGrRp1EVirFw1JBFCKgxxnMi5FS+UVJSxVpvFhuvjdjxkhlnL2kwH5Zeil9B+u2TqUPgdB1R3YK8NMpSkJQAlIwAAoB2AR6IrgYzBAcZ3IuRUvlFSUsVabxYbJ8bsdVlhKEhKEhKRoCQAB2AR9I42VWV0vZzBfml3RoSkYrcPqoTrPuGsiA5mc3LIWbZ7jwI5ZfQZGGK1DTTWEiqj2Aa4q/kzZCpucbZxIUqqz+EYqNeyveY3MuctHrUmy+7UJHRabBqG010Dao6SdZ3AAMfNxkgZRkvOijzoFRrQnSE9p0nuGqCVMQKYDARmOVMZVSjaihcy0lSTQgrxBGox8/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+UI+4ioR3qwUe6kMFpoJSEpASkCgAFAANQEcn0ykva2eOD0ykva2eOCOzBHG9MpL2tnjg9MpL2tnjiDswRxvTKS9rZ44PTKS9rZ44DsxpW3+6v/wApf6TGn6ZSXtbPHGpa+V0mqXdSmaaJLawAFaSUnCARMEYrBGmmI9JWQQQSCMQRqpHmCAemQmV6Z1i6s0fbACx62q+Nx17D2iNHLjN2marMS9EP6xoS5TbsVv169sKOzLTcl3UvMqKVp0EfAjWDsh0ZIZfMziQhRDb+tB0K3oOvs09umIhRSFozVnzF9pbku8jA0wPYpJwUncQQYbWTfyjqAItCXKiNLjJFT2tqoK9ih2R2rbybl5tN2YbCiNCtCk9ihj3aIgVqZmzUmWfFPVdBH96a/phppuSue2yV0/6koJ1LacFO03ae+MzOeyyUV/6q8diWnDXvu098Id7NTPJ0JbV2Op/2pHlrNZPq0toTvLqP8EmKumHlH8o8UKLPlyDqceIw7G0k+9XdCjtS2Jq0JgLfW4+6rBI09yEjBI3AARNrLzNmoMy+ANaWwT/cqnwid2HkzLyiaS7YSTpUcVq7VH4CgiamoxkPm4TL3ZiaAU9pSjSlvt9ZfuG/THVy6yvTJMUSavuAhA9XVfO4atp7485XZesyaShJDj+pA0J3rOrs0ndphLWnabkw6p55RUtWkn4AagNkBrrcJJJJJOJJOJrtjFYxBFVmsFYxBAZrBWMQQGax0kZNTZAUmVfIIqCGXKEHYaRzIs9lLaNpNWZImyWy4stthYuBVE8immnRjAVqnLOdZIDza2ydAWhSa9lQI9TVlPNJC3WXEJVoUpCkg1FcCRQ4Q+cr7UfVk26bcbQiZWq6ykAXibySk0FQlQF+ujojfHNzdWmi2rKdsWbV9MymrKzibo+oobShVEnakgbYBLSVnuvEpZbW4QKkIQpRA2kAHCPi60pKilQKVA0IIIII1EHQYfEtLDJqxVuLu/P5o3RiDQ4gAHWlCaqO1RprFEO66VKKlElSiSSTUknEknbAeawVjEEBmsFYxBAe22yohKQSSaAAVJJ1AazHSm8lptpHKuyr6EUreU0sAdpIw74Y/wAnVpkzcwV3eXDY5G9sJN8p3/VrTGhO+JMxlFb0lMLXaUsqblSFVDCG1AbCm6L13coaICv1Y2nLKeS2HlNOBs0osoUEmuiiqUxjqmRRP2pyUk2W0TD9EINPowtWOjCiRU9gixdqty023NZPtiimZVu7sBobmG1JS0r+uAqrWCsen2ShRQoUUkkEbCDQjxjxAZrBWMQQGawVjEEBmsFYxBAEEEEAQR6cbKSUqBBBoQRQgjChGox5gCMpVQ1GBEYggJnYGdKZYAQ9R9A9Y0WOxeNe8GJzZ2dOScAvqW0di01HEmop4Qk4IJiwzWVsmr6s0zxgfGkDuVsmn600zxg/CsV5giYYdlo51JJsG4pbp2ITQcSqCnjEHt7OlMvgoZowg+qarPavCn9IEQuCKYypVTU4kxiCCCiCCCAIIIIAggggCLK5Z2ZaL1lyAspTiVhDZXybvJm7yIpU1FRXVFao7TWWk8lISmdmQkAAATDgAAwAAvYCkA9LMlZtiw50ZQOBaSlVwOLStdLmAv41UV3buJIIhN5r5pTdsSZQopJeSk01hZukHcQTHDtK3JiYp84fdepo5RxS6dl4mka0tMqbWlxtSkLSapUkkFJGsEYgwDL+ULNrVaiG1KJShhF1OoXiomg2mg8BshXxs2habr6+UfdW6ugF5xZUaDQKkk0xjWgCCCCAIIIIBg5qMi2LRL6VTDjM00Ati4oJrgcdBV0VXa0NaGGJm9ayganUsz15cqKhanVoVgAaFDgN9RrTTXuiv0vMKQoLbUUqSahSSQQdoIxBjtTWXc+43yTk7MKQRQguqxB1HHEdsA6clrHl1W/aNpt3eQlRS8KXeUU0OVKeyjld6jtjRsPOTYv7T+dNMzSJiYVcU4ul36QpHSHKGiRROgYUhKS1uTDbSmG33UNLrebS4oIVeASbyAaGoABrqEaQOuAYGe7Jn5raq3EijcyOVTsCjgscQJ7FCF9G9aVuTExd+cPuvXa3eUcUu7XTS8TTQPCNGAIIIIAggggCCCCAII3W7EfUApLDpBFQQ2ogg6waYiMwH//Z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2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10 - TextBox"/>
          <p:cNvSpPr txBox="1">
            <a:spLocks noChangeArrowheads="1"/>
          </p:cNvSpPr>
          <p:nvPr/>
        </p:nvSpPr>
        <p:spPr bwMode="auto">
          <a:xfrm>
            <a:off x="2135189" y="1297784"/>
            <a:ext cx="7921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Άρα: 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0247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032932"/>
              </p:ext>
            </p:extLst>
          </p:nvPr>
        </p:nvGraphicFramePr>
        <p:xfrm>
          <a:off x="2428875" y="2212183"/>
          <a:ext cx="7310438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1828800" imgH="241200" progId="Equation.DSMT4">
                  <p:embed/>
                </p:oleObj>
              </mc:Choice>
              <mc:Fallback>
                <p:oleObj name="Equation" r:id="rId3" imgW="1828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2212183"/>
                        <a:ext cx="7310438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10 - TextBox"/>
          <p:cNvSpPr txBox="1">
            <a:spLocks noChangeArrowheads="1"/>
          </p:cNvSpPr>
          <p:nvPr/>
        </p:nvSpPr>
        <p:spPr bwMode="auto">
          <a:xfrm>
            <a:off x="2135189" y="3984626"/>
            <a:ext cx="792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δηλαδή 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0249" name="Αντικείμενο 1"/>
          <p:cNvGraphicFramePr>
            <a:graphicFrameLocks noChangeAspect="1"/>
          </p:cNvGraphicFramePr>
          <p:nvPr/>
        </p:nvGraphicFramePr>
        <p:xfrm>
          <a:off x="2635251" y="4508501"/>
          <a:ext cx="690721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5" imgW="1726920" imgH="253800" progId="Equation.DSMT4">
                  <p:embed/>
                </p:oleObj>
              </mc:Choice>
              <mc:Fallback>
                <p:oleObj name="Equation" r:id="rId5" imgW="1726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1" y="4508501"/>
                        <a:ext cx="6907213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Άσκηση </a:t>
            </a:r>
            <a:r>
              <a:rPr lang="el-GR" dirty="0" smtClean="0"/>
              <a:t>7.7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10 - TextBox"/>
          <p:cNvSpPr txBox="1">
            <a:spLocks noChangeArrowheads="1"/>
          </p:cNvSpPr>
          <p:nvPr/>
        </p:nvSpPr>
        <p:spPr bwMode="auto">
          <a:xfrm>
            <a:off x="2120106" y="1436002"/>
            <a:ext cx="7921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Τελικά, από τη </a:t>
            </a:r>
            <a:r>
              <a:rPr lang="el-GR" altLang="en-US" sz="2800" b="1" i="1" dirty="0">
                <a:latin typeface="+mn-lt"/>
                <a:cs typeface="Times New Roman" panose="02020603050405020304" pitchFamily="18" charset="0"/>
              </a:rPr>
              <a:t>Σχέση (7.6)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el-GR" altLang="en-US" sz="28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έχουμε:  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1271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435630"/>
              </p:ext>
            </p:extLst>
          </p:nvPr>
        </p:nvGraphicFramePr>
        <p:xfrm>
          <a:off x="2703513" y="2373037"/>
          <a:ext cx="680402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3" imgW="1701720" imgH="241200" progId="Equation.DSMT4">
                  <p:embed/>
                </p:oleObj>
              </mc:Choice>
              <mc:Fallback>
                <p:oleObj name="Equation" r:id="rId3" imgW="1701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2373037"/>
                        <a:ext cx="6804025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10 - TextBox"/>
          <p:cNvSpPr txBox="1">
            <a:spLocks noChangeArrowheads="1"/>
          </p:cNvSpPr>
          <p:nvPr/>
        </p:nvSpPr>
        <p:spPr bwMode="auto">
          <a:xfrm>
            <a:off x="2135189" y="3873845"/>
            <a:ext cx="792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δηλαδή 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1273" name="Αντικείμενο 1"/>
          <p:cNvGraphicFramePr>
            <a:graphicFrameLocks noChangeAspect="1"/>
          </p:cNvGraphicFramePr>
          <p:nvPr/>
        </p:nvGraphicFramePr>
        <p:xfrm>
          <a:off x="2703513" y="4508501"/>
          <a:ext cx="6754812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5" imgW="1688760" imgH="253800" progId="Equation.DSMT4">
                  <p:embed/>
                </p:oleObj>
              </mc:Choice>
              <mc:Fallback>
                <p:oleObj name="Equation" r:id="rId5" imgW="1688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4508501"/>
                        <a:ext cx="6754812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Άσκηση </a:t>
            </a:r>
            <a:r>
              <a:rPr lang="el-GR" dirty="0" smtClean="0"/>
              <a:t>7.7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10 - TextBox"/>
          <p:cNvSpPr txBox="1">
            <a:spLocks noChangeArrowheads="1"/>
          </p:cNvSpPr>
          <p:nvPr/>
        </p:nvSpPr>
        <p:spPr bwMode="auto">
          <a:xfrm>
            <a:off x="2151665" y="1353624"/>
            <a:ext cx="79216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τιμή της μαγνητικής ροπής του σφαιρικού κελύφους που 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υπολογίστηκε</a:t>
            </a: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πολύ μικρότερη από την τιμή της μαγνητικής ροπής που υπολογίστηκε για τη Γη από ανεξάρτητες μεθόδους. 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295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173600"/>
              </p:ext>
            </p:extLst>
          </p:nvPr>
        </p:nvGraphicFramePr>
        <p:xfrm>
          <a:off x="3151789" y="3471349"/>
          <a:ext cx="5891212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3" imgW="1473120" imgH="253800" progId="Equation.DSMT4">
                  <p:embed/>
                </p:oleObj>
              </mc:Choice>
              <mc:Fallback>
                <p:oleObj name="Equation" r:id="rId3" imgW="1473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789" y="3471349"/>
                        <a:ext cx="5891212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45150"/>
              </p:ext>
            </p:extLst>
          </p:nvPr>
        </p:nvGraphicFramePr>
        <p:xfrm>
          <a:off x="2310414" y="4701662"/>
          <a:ext cx="6754812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5" imgW="1688367" imgH="253890" progId="Equation.DSMT4">
                  <p:embed/>
                </p:oleObj>
              </mc:Choice>
              <mc:Fallback>
                <p:oleObj name="Equation" r:id="rId5" imgW="1688367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414" y="4701662"/>
                        <a:ext cx="6754812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Άσκηση </a:t>
            </a:r>
            <a:r>
              <a:rPr lang="el-GR" dirty="0" smtClean="0"/>
              <a:t>7.7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10 - TextBox"/>
          <p:cNvSpPr txBox="1">
            <a:spLocks noChangeArrowheads="1"/>
          </p:cNvSpPr>
          <p:nvPr/>
        </p:nvSpPr>
        <p:spPr bwMode="auto">
          <a:xfrm>
            <a:off x="1303167" y="1438658"/>
            <a:ext cx="7921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Επίσης: 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3319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953590"/>
              </p:ext>
            </p:extLst>
          </p:nvPr>
        </p:nvGraphicFramePr>
        <p:xfrm>
          <a:off x="1747217" y="2230521"/>
          <a:ext cx="8532812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3" imgW="2133360" imgH="469800" progId="Equation.DSMT4">
                  <p:embed/>
                </p:oleObj>
              </mc:Choice>
              <mc:Fallback>
                <p:oleObj name="Equation" r:id="rId3" imgW="21333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217" y="2230521"/>
                        <a:ext cx="8532812" cy="187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10 - TextBox"/>
          <p:cNvSpPr txBox="1">
            <a:spLocks noChangeArrowheads="1"/>
          </p:cNvSpPr>
          <p:nvPr/>
        </p:nvSpPr>
        <p:spPr bwMode="auto">
          <a:xfrm>
            <a:off x="609600" y="4311649"/>
            <a:ext cx="107009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δηλαδή, η </a:t>
            </a:r>
            <a:r>
              <a:rPr lang="el-GR" altLang="en-US" sz="2800" b="1" i="1" dirty="0">
                <a:latin typeface="+mn-lt"/>
                <a:cs typeface="Times New Roman" panose="02020603050405020304" pitchFamily="18" charset="0"/>
              </a:rPr>
              <a:t>Μαγνητική Ροπή της Γης 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είναι περίπου </a:t>
            </a: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604 φορές 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μεγαλύτερη από τη </a:t>
            </a:r>
            <a:r>
              <a:rPr lang="el-GR" altLang="en-US" sz="2800" b="1" i="1" dirty="0">
                <a:latin typeface="+mn-lt"/>
                <a:cs typeface="Times New Roman" panose="02020603050405020304" pitchFamily="18" charset="0"/>
              </a:rPr>
              <a:t>Μαγνητική Ροπή του εξωτερικού κελύφους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 της Γης και επομένως το μαγνητικό πεδίο της Γης </a:t>
            </a:r>
            <a:r>
              <a:rPr lang="el-GR" altLang="en-US" sz="2800" b="1" dirty="0">
                <a:latin typeface="+mn-lt"/>
                <a:cs typeface="Times New Roman" panose="02020603050405020304" pitchFamily="18" charset="0"/>
              </a:rPr>
              <a:t>ΔΕΝ ΜΠΟΡΕΙ 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να οφείλεται σε αυτό το κέλυφος.  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Άσκηση </a:t>
            </a:r>
            <a:r>
              <a:rPr lang="el-GR" dirty="0" smtClean="0"/>
              <a:t>7.7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10 - TextBox"/>
          <p:cNvSpPr txBox="1">
            <a:spLocks noChangeArrowheads="1"/>
          </p:cNvSpPr>
          <p:nvPr/>
        </p:nvSpPr>
        <p:spPr bwMode="auto">
          <a:xfrm>
            <a:off x="2135189" y="1998663"/>
            <a:ext cx="79216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200" dirty="0">
                <a:latin typeface="+mn-lt"/>
                <a:cs typeface="Times New Roman" panose="02020603050405020304" pitchFamily="18" charset="0"/>
              </a:rPr>
              <a:t>Να αποδειχθεί η Σχέση:</a:t>
            </a:r>
            <a:endParaRPr lang="en-US" altLang="en-US" sz="22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4344" name="Αντικείμενο 1"/>
          <p:cNvGraphicFramePr>
            <a:graphicFrameLocks noChangeAspect="1"/>
          </p:cNvGraphicFramePr>
          <p:nvPr/>
        </p:nvGraphicFramePr>
        <p:xfrm>
          <a:off x="4049713" y="2428876"/>
          <a:ext cx="4062412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4" imgW="1015920" imgH="393480" progId="Equation.DSMT4">
                  <p:embed/>
                </p:oleObj>
              </mc:Choice>
              <mc:Fallback>
                <p:oleObj name="Equation" r:id="rId4" imgW="1015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2428876"/>
                        <a:ext cx="4062412" cy="157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10 - TextBox"/>
          <p:cNvSpPr txBox="1">
            <a:spLocks noChangeArrowheads="1"/>
          </p:cNvSpPr>
          <p:nvPr/>
        </p:nvSpPr>
        <p:spPr bwMode="auto">
          <a:xfrm>
            <a:off x="2135189" y="4149725"/>
            <a:ext cx="79216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200">
                <a:latin typeface="+mn-lt"/>
                <a:cs typeface="Times New Roman" panose="02020603050405020304" pitchFamily="18" charset="0"/>
              </a:rPr>
              <a:t>όπου:</a:t>
            </a:r>
          </a:p>
          <a:p>
            <a:pPr algn="just" eaLnBrk="1" hangingPunct="1"/>
            <a:r>
              <a:rPr lang="en-US" altLang="en-US" sz="2200" b="1" i="1">
                <a:latin typeface="+mn-lt"/>
                <a:cs typeface="Times New Roman" panose="02020603050405020304" pitchFamily="18" charset="0"/>
              </a:rPr>
              <a:t>W</a:t>
            </a:r>
            <a:r>
              <a:rPr lang="el-GR" altLang="en-US" sz="2200" b="1" i="1" baseline="-25000">
                <a:latin typeface="+mn-lt"/>
                <a:cs typeface="Times New Roman" panose="02020603050405020304" pitchFamily="18" charset="0"/>
              </a:rPr>
              <a:t>δ</a:t>
            </a:r>
            <a:r>
              <a:rPr lang="el-GR" altLang="en-US" sz="2200">
                <a:latin typeface="+mn-lt"/>
                <a:cs typeface="Times New Roman" panose="02020603050405020304" pitchFamily="18" charset="0"/>
              </a:rPr>
              <a:t> : το μαγνητικό δυναμικό δίπολου</a:t>
            </a:r>
          </a:p>
          <a:p>
            <a:pPr algn="just" eaLnBrk="1" hangingPunct="1"/>
            <a:r>
              <a:rPr lang="el-GR" altLang="en-US" sz="2200" b="1" i="1">
                <a:latin typeface="+mn-lt"/>
                <a:cs typeface="Times New Roman" panose="02020603050405020304" pitchFamily="18" charset="0"/>
              </a:rPr>
              <a:t>Μ</a:t>
            </a:r>
            <a:r>
              <a:rPr lang="el-GR" altLang="en-US" sz="2200">
                <a:latin typeface="+mn-lt"/>
                <a:cs typeface="Times New Roman" panose="02020603050405020304" pitchFamily="18" charset="0"/>
              </a:rPr>
              <a:t> : η μαγνητική ροπή </a:t>
            </a:r>
          </a:p>
          <a:p>
            <a:pPr algn="just" eaLnBrk="1" hangingPunct="1"/>
            <a:r>
              <a:rPr lang="en-US" altLang="en-US" sz="2200" b="1" i="1">
                <a:latin typeface="+mn-lt"/>
                <a:cs typeface="Times New Roman" panose="02020603050405020304" pitchFamily="18" charset="0"/>
              </a:rPr>
              <a:t>r </a:t>
            </a:r>
            <a:r>
              <a:rPr lang="en-US" altLang="en-US" sz="2200">
                <a:latin typeface="+mn-lt"/>
                <a:cs typeface="Times New Roman" panose="02020603050405020304" pitchFamily="18" charset="0"/>
              </a:rPr>
              <a:t>:</a:t>
            </a:r>
            <a:r>
              <a:rPr lang="el-GR" altLang="en-US" sz="2200">
                <a:latin typeface="+mn-lt"/>
                <a:cs typeface="Times New Roman" panose="02020603050405020304" pitchFamily="18" charset="0"/>
              </a:rPr>
              <a:t> η απόσταση από το κέντρο ενός μαγνητικού δίπολου</a:t>
            </a:r>
            <a:endParaRPr lang="en-US" altLang="en-US" sz="2200">
              <a:latin typeface="+mn-lt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l-GR" altLang="en-US" sz="2200" b="1" i="1">
                <a:latin typeface="+mn-lt"/>
                <a:cs typeface="Times New Roman" panose="02020603050405020304" pitchFamily="18" charset="0"/>
              </a:rPr>
              <a:t>Θ</a:t>
            </a:r>
            <a:r>
              <a:rPr lang="el-GR" altLang="en-US" sz="2200">
                <a:latin typeface="+mn-lt"/>
                <a:cs typeface="Times New Roman" panose="02020603050405020304" pitchFamily="18" charset="0"/>
              </a:rPr>
              <a:t> : το συμπληρωματικό μαγνητικό πλάτος</a:t>
            </a:r>
            <a:endParaRPr lang="en-US" altLang="en-US" sz="22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Απόδειξη σχέσης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02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10 - TextBox"/>
          <p:cNvSpPr txBox="1">
            <a:spLocks noChangeArrowheads="1"/>
          </p:cNvSpPr>
          <p:nvPr/>
        </p:nvSpPr>
        <p:spPr bwMode="auto">
          <a:xfrm>
            <a:off x="697492" y="1279484"/>
            <a:ext cx="1076685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Θεωρούμε μαγνητικό δίπολο το οποίο περνάει από το κέντρο της Γης, έχει μήκος </a:t>
            </a:r>
            <a:r>
              <a:rPr lang="en-US" altLang="en-US" sz="2800" b="1" i="1" dirty="0">
                <a:latin typeface="+mn-lt"/>
                <a:cs typeface="Times New Roman" panose="02020603050405020304" pitchFamily="18" charset="0"/>
              </a:rPr>
              <a:t>d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, και απόλυτη τιμή μαγνητικής ποσότητας για κάθε πόλο, </a:t>
            </a:r>
            <a:r>
              <a:rPr lang="en-US" altLang="en-US" sz="2800" b="1" i="1" dirty="0">
                <a:latin typeface="+mn-lt"/>
                <a:cs typeface="Times New Roman" panose="02020603050405020304" pitchFamily="18" charset="0"/>
              </a:rPr>
              <a:t>m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. Αν ένα σημείο </a:t>
            </a:r>
            <a:r>
              <a:rPr lang="en-US" altLang="en-US" sz="2800" b="1" i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, βρίσκεται σε απόσταση </a:t>
            </a:r>
            <a:r>
              <a:rPr lang="en-US" altLang="en-US" sz="2800" b="1" i="1" dirty="0">
                <a:latin typeface="+mn-lt"/>
                <a:cs typeface="Times New Roman" panose="02020603050405020304" pitchFamily="18" charset="0"/>
              </a:rPr>
              <a:t>r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 από το κέντρο του μαγνητικού δίπολου, τότε το δυναμικό </a:t>
            </a:r>
            <a:r>
              <a:rPr lang="en-US" altLang="en-US" sz="2800" b="1" i="1" dirty="0">
                <a:latin typeface="+mn-lt"/>
                <a:cs typeface="Times New Roman" panose="02020603050405020304" pitchFamily="18" charset="0"/>
              </a:rPr>
              <a:t>W</a:t>
            </a:r>
            <a:r>
              <a:rPr lang="el-GR" altLang="en-US" sz="2800" b="1" i="1" baseline="-25000" dirty="0">
                <a:latin typeface="+mn-lt"/>
                <a:cs typeface="Times New Roman" panose="02020603050405020304" pitchFamily="18" charset="0"/>
              </a:rPr>
              <a:t>δ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, του μαγνητικού πεδίου που οφείλεται στο δίπολο αυτό είναι: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5367" name="Αντικείμενο 2"/>
          <p:cNvGraphicFramePr>
            <a:graphicFrameLocks noChangeAspect="1"/>
          </p:cNvGraphicFramePr>
          <p:nvPr/>
        </p:nvGraphicFramePr>
        <p:xfrm>
          <a:off x="4303713" y="3933826"/>
          <a:ext cx="3554412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4" imgW="888840" imgH="431640" progId="Equation.DSMT4">
                  <p:embed/>
                </p:oleObj>
              </mc:Choice>
              <mc:Fallback>
                <p:oleObj name="Equation" r:id="rId4" imgW="888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3933826"/>
                        <a:ext cx="3554412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Απόδειξη σχέσης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 descr="Sx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76" y="1342789"/>
            <a:ext cx="4917989" cy="494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91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699150"/>
              </p:ext>
            </p:extLst>
          </p:nvPr>
        </p:nvGraphicFramePr>
        <p:xfrm>
          <a:off x="1399746" y="2456936"/>
          <a:ext cx="3554413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5" imgW="888614" imgH="431613" progId="Equation.DSMT4">
                  <p:embed/>
                </p:oleObj>
              </mc:Choice>
              <mc:Fallback>
                <p:oleObj name="Equation" r:id="rId5" imgW="888614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746" y="2456936"/>
                        <a:ext cx="3554413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Απόδειξη σχέσης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5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285647"/>
              </p:ext>
            </p:extLst>
          </p:nvPr>
        </p:nvGraphicFramePr>
        <p:xfrm>
          <a:off x="1451448" y="1901389"/>
          <a:ext cx="33782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4" imgW="965160" imgH="393480" progId="Equation.DSMT4">
                  <p:embed/>
                </p:oleObj>
              </mc:Choice>
              <mc:Fallback>
                <p:oleObj name="Equation" r:id="rId4" imgW="965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448" y="1901389"/>
                        <a:ext cx="3378200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501205"/>
              </p:ext>
            </p:extLst>
          </p:nvPr>
        </p:nvGraphicFramePr>
        <p:xfrm>
          <a:off x="1433985" y="3620652"/>
          <a:ext cx="34226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6" imgW="977760" imgH="393480" progId="Equation.DSMT4">
                  <p:embed/>
                </p:oleObj>
              </mc:Choice>
              <mc:Fallback>
                <p:oleObj name="Equation" r:id="rId6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985" y="3620652"/>
                        <a:ext cx="3422650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812692" y="1447449"/>
            <a:ext cx="5010195" cy="4805070"/>
            <a:chOff x="1774826" y="549275"/>
            <a:chExt cx="5514975" cy="5543550"/>
          </a:xfrm>
        </p:grpSpPr>
        <p:pic>
          <p:nvPicPr>
            <p:cNvPr id="17414" name="Picture 2" descr="Sx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826" y="549275"/>
              <a:ext cx="5514975" cy="554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Ευθεία γραμμή σύνδεσης 4"/>
            <p:cNvCxnSpPr/>
            <p:nvPr/>
          </p:nvCxnSpPr>
          <p:spPr>
            <a:xfrm>
              <a:off x="2135189" y="3141663"/>
              <a:ext cx="504825" cy="79216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/>
            <p:cNvCxnSpPr/>
            <p:nvPr/>
          </p:nvCxnSpPr>
          <p:spPr>
            <a:xfrm>
              <a:off x="2135188" y="4292601"/>
              <a:ext cx="576262" cy="576263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Απόδειξη σχέσης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10 - TextBox"/>
          <p:cNvSpPr txBox="1">
            <a:spLocks noChangeArrowheads="1"/>
          </p:cNvSpPr>
          <p:nvPr/>
        </p:nvSpPr>
        <p:spPr bwMode="auto">
          <a:xfrm>
            <a:off x="2390561" y="1518381"/>
            <a:ext cx="7921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Επομένως: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8439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854296"/>
              </p:ext>
            </p:extLst>
          </p:nvPr>
        </p:nvGraphicFramePr>
        <p:xfrm>
          <a:off x="4646397" y="2262917"/>
          <a:ext cx="33782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4" imgW="965160" imgH="393480" progId="Equation.DSMT4">
                  <p:embed/>
                </p:oleObj>
              </mc:Choice>
              <mc:Fallback>
                <p:oleObj name="Equation" r:id="rId4" imgW="965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397" y="2262917"/>
                        <a:ext cx="3378200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370887"/>
              </p:ext>
            </p:extLst>
          </p:nvPr>
        </p:nvGraphicFramePr>
        <p:xfrm>
          <a:off x="4617822" y="4280630"/>
          <a:ext cx="34226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6" imgW="977760" imgH="393480" progId="Equation.DSMT4">
                  <p:embed/>
                </p:oleObj>
              </mc:Choice>
              <mc:Fallback>
                <p:oleObj name="Equation" r:id="rId6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7822" y="4280630"/>
                        <a:ext cx="3422650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Απόδειξη σχέσης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10 - TextBox"/>
          <p:cNvSpPr txBox="1">
            <a:spLocks noChangeArrowheads="1"/>
          </p:cNvSpPr>
          <p:nvPr/>
        </p:nvSpPr>
        <p:spPr bwMode="auto">
          <a:xfrm>
            <a:off x="1921005" y="1683138"/>
            <a:ext cx="7921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Αφαιρώντας τις δύο Σχέσεις κατά μέλη, έχουμε: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9463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310389"/>
              </p:ext>
            </p:extLst>
          </p:nvPr>
        </p:nvGraphicFramePr>
        <p:xfrm>
          <a:off x="1820991" y="2861062"/>
          <a:ext cx="80899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4" imgW="2311200" imgH="393480" progId="Equation.DSMT4">
                  <p:embed/>
                </p:oleObj>
              </mc:Choice>
              <mc:Fallback>
                <p:oleObj name="Equation" r:id="rId4" imgW="231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991" y="2861062"/>
                        <a:ext cx="8089900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244959"/>
              </p:ext>
            </p:extLst>
          </p:nvPr>
        </p:nvGraphicFramePr>
        <p:xfrm>
          <a:off x="4111754" y="4950212"/>
          <a:ext cx="34226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6" imgW="977760" imgH="228600" progId="Equation.DSMT4">
                  <p:embed/>
                </p:oleObj>
              </mc:Choice>
              <mc:Fallback>
                <p:oleObj name="Equation" r:id="rId6" imgW="977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754" y="4950212"/>
                        <a:ext cx="34226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10 - TextBox"/>
          <p:cNvSpPr txBox="1">
            <a:spLocks noChangeArrowheads="1"/>
          </p:cNvSpPr>
          <p:nvPr/>
        </p:nvSpPr>
        <p:spPr bwMode="auto">
          <a:xfrm>
            <a:off x="8440867" y="5031174"/>
            <a:ext cx="639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(1)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Απόδειξη σχέσης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http://www.lib.umich.edu/files/services/copyright/cc-by-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2400" y="4941888"/>
            <a:ext cx="1584176" cy="554266"/>
          </a:xfrm>
          <a:prstGeom prst="rect">
            <a:avLst/>
          </a:prstGeom>
          <a:noFill/>
        </p:spPr>
      </p:pic>
      <p:sp>
        <p:nvSpPr>
          <p:cNvPr id="17410" name="Subtitle 8"/>
          <p:cNvSpPr>
            <a:spLocks noGrp="1"/>
          </p:cNvSpPr>
          <p:nvPr>
            <p:ph idx="1"/>
          </p:nvPr>
        </p:nvSpPr>
        <p:spPr>
          <a:xfrm>
            <a:off x="1919536" y="1484784"/>
            <a:ext cx="8229600" cy="4760912"/>
          </a:xfrm>
        </p:spPr>
        <p:txBody>
          <a:bodyPr/>
          <a:lstStyle/>
          <a:p>
            <a:r>
              <a:rPr lang="el-GR" dirty="0" smtClean="0"/>
              <a:t>Το παρόν εκπαιδευτικό υλικό υπόκειται σε</a:t>
            </a:r>
            <a:r>
              <a:rPr lang="en-US" dirty="0" smtClean="0"/>
              <a:t> </a:t>
            </a:r>
            <a:r>
              <a:rPr lang="el-GR" dirty="0" smtClean="0"/>
              <a:t>άδειες χρήσης </a:t>
            </a:r>
            <a:r>
              <a:rPr lang="en-US" dirty="0" smtClean="0"/>
              <a:t>Creative Commons. </a:t>
            </a:r>
          </a:p>
          <a:p>
            <a:r>
              <a:rPr lang="el-GR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17412" name="Title 7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Άδειες Χρήσης</a:t>
            </a:r>
          </a:p>
        </p:txBody>
      </p:sp>
      <p:sp>
        <p:nvSpPr>
          <p:cNvPr id="17411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500525-0E54-41CE-88AB-DC30D3D1FEFF}" type="slidenum">
              <a:rPr lang="el-G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03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10 - TextBox"/>
          <p:cNvSpPr txBox="1">
            <a:spLocks noChangeArrowheads="1"/>
          </p:cNvSpPr>
          <p:nvPr/>
        </p:nvSpPr>
        <p:spPr bwMode="auto">
          <a:xfrm>
            <a:off x="1202726" y="1473978"/>
            <a:ext cx="9125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Πολλαπλασιάζοντας τις δύο Σχέσεις κατά μέλη, έχουμε: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0487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323926"/>
              </p:ext>
            </p:extLst>
          </p:nvPr>
        </p:nvGraphicFramePr>
        <p:xfrm>
          <a:off x="2028826" y="2302176"/>
          <a:ext cx="8132763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4" imgW="2323800" imgH="431640" progId="Equation.DSMT4">
                  <p:embed/>
                </p:oleObj>
              </mc:Choice>
              <mc:Fallback>
                <p:oleObj name="Equation" r:id="rId4" imgW="2323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26" y="2302176"/>
                        <a:ext cx="8132763" cy="150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264751"/>
              </p:ext>
            </p:extLst>
          </p:nvPr>
        </p:nvGraphicFramePr>
        <p:xfrm>
          <a:off x="2928938" y="4188126"/>
          <a:ext cx="63119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6" imgW="1803240" imgH="507960" progId="Equation.DSMT4">
                  <p:embed/>
                </p:oleObj>
              </mc:Choice>
              <mc:Fallback>
                <p:oleObj name="Equation" r:id="rId6" imgW="18032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4188126"/>
                        <a:ext cx="63119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Απόδειξη σχέσης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10 - TextBox"/>
          <p:cNvSpPr txBox="1">
            <a:spLocks noChangeArrowheads="1"/>
          </p:cNvSpPr>
          <p:nvPr/>
        </p:nvSpPr>
        <p:spPr bwMode="auto">
          <a:xfrm>
            <a:off x="1978670" y="2012155"/>
            <a:ext cx="79216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Και επειδή η απόσταση </a:t>
            </a:r>
            <a:r>
              <a:rPr lang="en-US" altLang="en-US" sz="2800" b="1" i="1" dirty="0">
                <a:latin typeface="+mn-lt"/>
                <a:cs typeface="Times New Roman" panose="02020603050405020304" pitchFamily="18" charset="0"/>
              </a:rPr>
              <a:t>d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 θεωρείται πολύ μικρότερη της απόστασης </a:t>
            </a:r>
            <a:r>
              <a:rPr lang="en-US" altLang="en-US" sz="2800" b="1" i="1" dirty="0">
                <a:latin typeface="+mn-lt"/>
                <a:cs typeface="Times New Roman" panose="02020603050405020304" pitchFamily="18" charset="0"/>
              </a:rPr>
              <a:t>r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 ενός σημείου από το κέντρο του μαγνητικού δίπολου ο λόγος </a:t>
            </a:r>
            <a:r>
              <a:rPr lang="el-GR" altLang="en-US" sz="2800" b="1" i="1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>
                <a:latin typeface="+mn-lt"/>
                <a:cs typeface="Times New Roman" panose="02020603050405020304" pitchFamily="18" charset="0"/>
              </a:rPr>
              <a:t>d/r</a:t>
            </a:r>
            <a:r>
              <a:rPr lang="en-US" altLang="en-US" sz="2800" b="1" i="1" baseline="30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altLang="en-US" sz="2800" b="1" i="1" baseline="30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είναι περίπου ίσος με το μηδέν, άρα: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1511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710523"/>
              </p:ext>
            </p:extLst>
          </p:nvPr>
        </p:nvGraphicFramePr>
        <p:xfrm>
          <a:off x="4915544" y="4082255"/>
          <a:ext cx="20447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4" imgW="583920" imgH="241200" progId="Equation.DSMT4">
                  <p:embed/>
                </p:oleObj>
              </mc:Choice>
              <mc:Fallback>
                <p:oleObj name="Equation" r:id="rId4" imgW="583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5544" y="4082255"/>
                        <a:ext cx="20447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10 - TextBox"/>
          <p:cNvSpPr txBox="1">
            <a:spLocks noChangeArrowheads="1"/>
          </p:cNvSpPr>
          <p:nvPr/>
        </p:nvSpPr>
        <p:spPr bwMode="auto">
          <a:xfrm>
            <a:off x="8498532" y="4260056"/>
            <a:ext cx="639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>
                <a:latin typeface="+mn-lt"/>
                <a:cs typeface="Times New Roman" panose="02020603050405020304" pitchFamily="18" charset="0"/>
              </a:rPr>
              <a:t>(2)</a:t>
            </a:r>
            <a:endParaRPr lang="en-US" altLang="en-US" sz="28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Απόδειξη σχέσης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10 - TextBox"/>
          <p:cNvSpPr txBox="1">
            <a:spLocks noChangeArrowheads="1"/>
          </p:cNvSpPr>
          <p:nvPr/>
        </p:nvSpPr>
        <p:spPr bwMode="auto">
          <a:xfrm>
            <a:off x="1724691" y="1595181"/>
            <a:ext cx="2007394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Τελικά,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2535" name="Αντικείμενο 1"/>
          <p:cNvGraphicFramePr>
            <a:graphicFrameLocks noChangeAspect="1"/>
          </p:cNvGraphicFramePr>
          <p:nvPr/>
        </p:nvGraphicFramePr>
        <p:xfrm>
          <a:off x="4178301" y="1268413"/>
          <a:ext cx="3821113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4" imgW="1091880" imgH="431640" progId="Equation.DSMT4">
                  <p:embed/>
                </p:oleObj>
              </mc:Choice>
              <mc:Fallback>
                <p:oleObj name="Equation" r:id="rId4" imgW="1091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1" y="1268413"/>
                        <a:ext cx="3821113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Αντικείμενο 2"/>
          <p:cNvGraphicFramePr>
            <a:graphicFrameLocks noChangeAspect="1"/>
          </p:cNvGraphicFramePr>
          <p:nvPr/>
        </p:nvGraphicFramePr>
        <p:xfrm>
          <a:off x="4237038" y="4797425"/>
          <a:ext cx="3687762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6" imgW="1054080" imgH="431640" progId="Equation.DSMT4">
                  <p:embed/>
                </p:oleObj>
              </mc:Choice>
              <mc:Fallback>
                <p:oleObj name="Equation" r:id="rId6" imgW="1054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4797425"/>
                        <a:ext cx="3687762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Αντικείμενο 4"/>
          <p:cNvGraphicFramePr>
            <a:graphicFrameLocks noChangeAspect="1"/>
          </p:cNvGraphicFramePr>
          <p:nvPr/>
        </p:nvGraphicFramePr>
        <p:xfrm>
          <a:off x="4127500" y="3070225"/>
          <a:ext cx="448945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8" imgW="1282680" imgH="431640" progId="Equation.DSMT4">
                  <p:embed/>
                </p:oleObj>
              </mc:Choice>
              <mc:Fallback>
                <p:oleObj name="Equation" r:id="rId8" imgW="1282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3070225"/>
                        <a:ext cx="448945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Απόδειξη σχέσης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7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10 - TextBox"/>
          <p:cNvSpPr txBox="1">
            <a:spLocks noChangeArrowheads="1"/>
          </p:cNvSpPr>
          <p:nvPr/>
        </p:nvSpPr>
        <p:spPr bwMode="auto">
          <a:xfrm>
            <a:off x="2126951" y="1370100"/>
            <a:ext cx="7921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Με αντικατάσταση των Σχέσεων (1) και (2), έχουμε: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3559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474635"/>
              </p:ext>
            </p:extLst>
          </p:nvPr>
        </p:nvGraphicFramePr>
        <p:xfrm>
          <a:off x="4230388" y="2197186"/>
          <a:ext cx="3687763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4" imgW="1054080" imgH="393480" progId="Equation.DSMT4">
                  <p:embed/>
                </p:oleObj>
              </mc:Choice>
              <mc:Fallback>
                <p:oleObj name="Equation" r:id="rId4" imgW="1054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388" y="2197186"/>
                        <a:ext cx="3687763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10 - TextBox"/>
          <p:cNvSpPr txBox="1">
            <a:spLocks noChangeArrowheads="1"/>
          </p:cNvSpPr>
          <p:nvPr/>
        </p:nvSpPr>
        <p:spPr bwMode="auto">
          <a:xfrm>
            <a:off x="2126951" y="3762461"/>
            <a:ext cx="7921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>
                <a:latin typeface="+mn-lt"/>
                <a:cs typeface="Times New Roman" panose="02020603050405020304" pitchFamily="18" charset="0"/>
              </a:rPr>
              <a:t>Επιπλέον, </a:t>
            </a:r>
            <a:r>
              <a:rPr lang="el-GR" altLang="en-US" sz="2800" b="1" i="1">
                <a:latin typeface="+mn-lt"/>
                <a:cs typeface="Times New Roman" panose="02020603050405020304" pitchFamily="18" charset="0"/>
              </a:rPr>
              <a:t>Μ = </a:t>
            </a:r>
            <a:r>
              <a:rPr lang="en-US" altLang="en-US" sz="2800" b="1" i="1">
                <a:latin typeface="+mn-lt"/>
                <a:cs typeface="Times New Roman" panose="02020603050405020304" pitchFamily="18" charset="0"/>
              </a:rPr>
              <a:t>md</a:t>
            </a:r>
            <a:r>
              <a:rPr lang="en-US" altLang="en-US" sz="2800">
                <a:latin typeface="+mn-lt"/>
                <a:cs typeface="Times New Roman" panose="02020603050405020304" pitchFamily="18" charset="0"/>
              </a:rPr>
              <a:t>, </a:t>
            </a:r>
            <a:r>
              <a:rPr lang="el-GR" altLang="en-US" sz="2800">
                <a:latin typeface="+mn-lt"/>
                <a:cs typeface="Times New Roman" panose="02020603050405020304" pitchFamily="18" charset="0"/>
              </a:rPr>
              <a:t>οπότε:</a:t>
            </a:r>
            <a:endParaRPr lang="en-US" altLang="en-US" sz="280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3561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809119"/>
              </p:ext>
            </p:extLst>
          </p:nvPr>
        </p:nvGraphicFramePr>
        <p:xfrm>
          <a:off x="4282775" y="4718136"/>
          <a:ext cx="3554412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6" imgW="1015920" imgH="393480" progId="Equation.DSMT4">
                  <p:embed/>
                </p:oleObj>
              </mc:Choice>
              <mc:Fallback>
                <p:oleObj name="Equation" r:id="rId6" imgW="1015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2775" y="4718136"/>
                        <a:ext cx="3554412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Απόδειξη σχέσης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Αριστοτέλειο Πανεπιστήμιο </a:t>
            </a:r>
            <a:r>
              <a:rPr lang="el-GR" sz="2000" dirty="0" err="1"/>
              <a:t>Θεσσαλονικης</a:t>
            </a:r>
            <a:r>
              <a:rPr lang="en-US" sz="2000" dirty="0"/>
              <a:t>, </a:t>
            </a:r>
            <a:r>
              <a:rPr lang="el-GR" sz="2000" dirty="0"/>
              <a:t>Παπαζάχος Κωνσταντίνος. </a:t>
            </a:r>
            <a:r>
              <a:rPr lang="el-GR" sz="2000" dirty="0" smtClean="0"/>
              <a:t>Κοντοπούλου Δέσποινα. «</a:t>
            </a:r>
            <a:r>
              <a:rPr lang="el-GR" altLang="en-US" sz="2000" dirty="0"/>
              <a:t>Μαγνητικό πεδίο της Γης</a:t>
            </a:r>
            <a:r>
              <a:rPr lang="el-GR" sz="2000" dirty="0" smtClean="0"/>
              <a:t>». </a:t>
            </a:r>
            <a:r>
              <a:rPr lang="el-GR" sz="2000" dirty="0"/>
              <a:t>Έκδοση: 1.0. Θεσσαλονίκη 2014. Διαθέσιμο από τη δικτυακή διεύθυνση: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eclass.auth.gr/courses/OCRS</a:t>
            </a:r>
            <a:r>
              <a:rPr lang="el-GR" sz="2000" smtClean="0">
                <a:hlinkClick r:id="rId4"/>
              </a:rPr>
              <a:t>519</a:t>
            </a:r>
            <a:r>
              <a:rPr lang="en-US" sz="2000" smtClean="0">
                <a:hlinkClick r:id="rId4"/>
              </a:rPr>
              <a:t>/</a:t>
            </a:r>
            <a:r>
              <a:rPr lang="el-GR" sz="2000" dirty="0"/>
              <a:t>.</a:t>
            </a:r>
          </a:p>
          <a:p>
            <a:pPr algn="just"/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64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72" y="3284985"/>
            <a:ext cx="1689703" cy="59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υλικό διατίθεται με τους όρους της άδειας χρήσης Creative </a:t>
            </a:r>
            <a:r>
              <a:rPr lang="el-GR" sz="2000" dirty="0" err="1"/>
              <a:t>Commons</a:t>
            </a:r>
            <a:r>
              <a:rPr lang="el-GR" sz="2000" dirty="0"/>
              <a:t> Αναφορά - Παρόμοια Διανομή [1] ή μεταγενέστερη, Διεθνής Έκδοση.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τα οποία εμπεριέχονται σε αυτό και τα οποία αναφέρονται μαζί με τους όρους χρήσης τους στο «Σημείωμα Χρήσης Έργων Τρίτων».  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spcBef>
                <a:spcPts val="1800"/>
              </a:spcBef>
              <a:buNone/>
            </a:pPr>
            <a:endParaRPr lang="el-GR" sz="1700" dirty="0">
              <a:latin typeface="Calibri" panose="020F050202020403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l-GR" sz="2000" dirty="0">
                <a:latin typeface="Calibri" panose="020F0502020204030204" pitchFamily="34" charset="0"/>
              </a:rPr>
              <a:t>Ο δικαιούχος μπορεί να παρέχει στον </a:t>
            </a:r>
            <a:r>
              <a:rPr lang="el-GR" sz="2000" dirty="0" err="1">
                <a:latin typeface="Calibri" panose="020F0502020204030204" pitchFamily="34" charset="0"/>
              </a:rPr>
              <a:t>αδειοδόχο</a:t>
            </a:r>
            <a:r>
              <a:rPr lang="el-GR" sz="2000" dirty="0">
                <a:latin typeface="Calibri" panose="020F0502020204030204" pitchFamily="34" charset="0"/>
              </a:rPr>
              <a:t> ξεχωριστή άδεια να χρησιμοποιεί το έργο για εμπορική χρήση, εφόσον αυτό του ζητηθεί.</a:t>
            </a:r>
            <a:r>
              <a:rPr lang="el-GR" sz="2000" dirty="0"/>
              <a:t>     </a:t>
            </a:r>
            <a:r>
              <a:rPr lang="el-GR" sz="2800" dirty="0"/>
              <a:t>          </a:t>
            </a:r>
          </a:p>
          <a:p>
            <a:pPr marL="0" indent="0">
              <a:buNone/>
            </a:pPr>
            <a:endParaRPr lang="el-GR" sz="1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1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1400" dirty="0">
                <a:latin typeface="Calibri" panose="020F0502020204030204" pitchFamily="34" charset="0"/>
              </a:rPr>
              <a:t>[1] </a:t>
            </a:r>
            <a:r>
              <a:rPr lang="el-GR" sz="1400" dirty="0">
                <a:latin typeface="Calibri" panose="020F0502020204030204" pitchFamily="34" charset="0"/>
                <a:hlinkClick r:id="rId5"/>
              </a:rPr>
              <a:t>http://creativecommons.org/licenses/by-</a:t>
            </a:r>
            <a:r>
              <a:rPr lang="en-US" sz="1400" dirty="0" err="1">
                <a:latin typeface="Calibri" panose="020F0502020204030204" pitchFamily="34" charset="0"/>
                <a:hlinkClick r:id="rId5"/>
              </a:rPr>
              <a:t>sa</a:t>
            </a:r>
            <a:r>
              <a:rPr lang="el-GR" sz="1400" dirty="0">
                <a:latin typeface="Calibri" panose="020F0502020204030204" pitchFamily="34" charset="0"/>
                <a:hlinkClick r:id="rId5"/>
              </a:rPr>
              <a:t>/4.0/</a:t>
            </a:r>
            <a:r>
              <a:rPr lang="el-GR" sz="1400" dirty="0">
                <a:latin typeface="Calibri" panose="020F0502020204030204" pitchFamily="34" charset="0"/>
                <a:hlinkClick r:id="rId6"/>
              </a:rPr>
              <a:t> </a:t>
            </a:r>
            <a:endParaRPr lang="el-GR" sz="14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97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Τίτλος 6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dirty="0" smtClean="0"/>
              <a:t>Τέλος Ενότητας</a:t>
            </a:r>
          </a:p>
        </p:txBody>
      </p:sp>
      <p:sp>
        <p:nvSpPr>
          <p:cNvPr id="44035" name="Subtitle 2"/>
          <p:cNvSpPr>
            <a:spLocks noGrp="1"/>
          </p:cNvSpPr>
          <p:nvPr>
            <p:ph type="subTitle" idx="1"/>
          </p:nvPr>
        </p:nvSpPr>
        <p:spPr/>
        <p:txBody>
          <a:bodyPr anchor="b" anchorCtr="0"/>
          <a:lstStyle/>
          <a:p>
            <a:pPr algn="r"/>
            <a:r>
              <a:rPr lang="el-GR" dirty="0" smtClean="0"/>
              <a:t>Επεξεργασία: </a:t>
            </a:r>
            <a:r>
              <a:rPr lang="el-GR" dirty="0" err="1" smtClean="0"/>
              <a:t>Βεντούζη</a:t>
            </a:r>
            <a:r>
              <a:rPr lang="el-GR" dirty="0" smtClean="0"/>
              <a:t> Χρυσάνθη</a:t>
            </a:r>
          </a:p>
          <a:p>
            <a:pPr algn="r"/>
            <a:r>
              <a:rPr lang="el-GR" sz="2400" dirty="0"/>
              <a:t>Θεσσαλονίκη, </a:t>
            </a:r>
            <a:r>
              <a:rPr lang="el-GR" sz="2400" dirty="0" smtClean="0"/>
              <a:t>Δεκέμβριος 2015</a:t>
            </a:r>
            <a:endParaRPr lang="el-GR" sz="2400" dirty="0"/>
          </a:p>
        </p:txBody>
      </p:sp>
      <p:pic>
        <p:nvPicPr>
          <p:cNvPr id="11" name="Picture 17" descr="http://www.lib.umich.edu/files/services/copyright/cc-by-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2304" y="5922963"/>
            <a:ext cx="1584176" cy="554266"/>
          </a:xfrm>
          <a:prstGeom prst="rect">
            <a:avLst/>
          </a:prstGeom>
          <a:noFill/>
        </p:spPr>
      </p:pic>
      <p:pic>
        <p:nvPicPr>
          <p:cNvPr id="12" name="Picture 2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8550" y="5624513"/>
            <a:ext cx="4914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8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837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39863"/>
            <a:ext cx="8229600" cy="347821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Το έργο «Ανοικτά Ακαδημαϊκά Μαθήματα στο Αριστοτέλειο Πανεπιστήμιο Θεσσαλονίκης» έχει χρηματοδοτήσει μόνο την αναδιαμόρφωση του εκπαιδευτικού υλικού.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</p:txBody>
      </p:sp>
      <p:sp>
        <p:nvSpPr>
          <p:cNvPr id="1843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l-GR" smtClean="0"/>
              <a:t>Χρηματοδότηση</a:t>
            </a:r>
          </a:p>
        </p:txBody>
      </p:sp>
      <p:sp>
        <p:nvSpPr>
          <p:cNvPr id="18435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8783AA-D93E-442E-AFC8-732163ADBBD0}" type="slidenum">
              <a:rPr lang="el-G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8437" name="Picture 2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6925" y="4918075"/>
            <a:ext cx="55181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65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991543" y="1440001"/>
            <a:ext cx="4046791" cy="4751387"/>
          </a:xfrm>
        </p:spPr>
        <p:txBody>
          <a:bodyPr>
            <a:normAutofit/>
          </a:bodyPr>
          <a:lstStyle/>
          <a:p>
            <a:r>
              <a:rPr lang="el-GR" dirty="0" smtClean="0"/>
              <a:t>Πολλά από </a:t>
            </a:r>
            <a:r>
              <a:rPr lang="el-GR" dirty="0"/>
              <a:t>τα σχήματα και όλες οι </a:t>
            </a:r>
            <a:r>
              <a:rPr lang="el-GR" dirty="0" smtClean="0"/>
              <a:t>ασκήσεις στην παρουσίαση αυτή </a:t>
            </a:r>
            <a:r>
              <a:rPr lang="el-GR" dirty="0"/>
              <a:t>προέρχονται από το </a:t>
            </a:r>
            <a:r>
              <a:rPr lang="el-GR" dirty="0" smtClean="0"/>
              <a:t>βιβλίο «Εισαγωγή στη Γεωφυσική</a:t>
            </a:r>
            <a:r>
              <a:rPr lang="el-GR" dirty="0"/>
              <a:t>» </a:t>
            </a:r>
            <a:r>
              <a:rPr lang="el-GR" dirty="0" smtClean="0"/>
              <a:t>των </a:t>
            </a:r>
            <a:r>
              <a:rPr lang="el-GR" dirty="0" err="1"/>
              <a:t>Hugh</a:t>
            </a:r>
            <a:r>
              <a:rPr lang="el-GR" dirty="0"/>
              <a:t> Young των </a:t>
            </a:r>
            <a:r>
              <a:rPr lang="el-GR" altLang="en-US" i="1" dirty="0"/>
              <a:t>Παπαζάχος και Παπαζάχος (2008) </a:t>
            </a:r>
            <a:r>
              <a:rPr lang="el-GR" dirty="0" smtClean="0"/>
              <a:t>Εκδόσεων Ζήτη (Β’ Έκδοση), </a:t>
            </a:r>
            <a:r>
              <a:rPr lang="el-GR" dirty="0"/>
              <a:t>οι οποίες μας επέτρεψαν τη χρήση των σχετικών σχημάτων και </a:t>
            </a:r>
            <a:r>
              <a:rPr lang="el-GR" dirty="0" smtClean="0"/>
              <a:t>ασκήσεων.</a:t>
            </a:r>
            <a:endParaRPr lang="el-GR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Ενημέρωση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2C1643A-8A4E-47A8-9A18-86E9FF0A48E0}" type="slidenum">
              <a:rPr lang="el-GR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6582321" y="1315017"/>
            <a:ext cx="3434890" cy="4876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93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10 - TextBox"/>
          <p:cNvSpPr txBox="1">
            <a:spLocks noChangeArrowheads="1"/>
          </p:cNvSpPr>
          <p:nvPr/>
        </p:nvSpPr>
        <p:spPr bwMode="auto">
          <a:xfrm>
            <a:off x="2135189" y="1998664"/>
            <a:ext cx="79216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200" dirty="0">
                <a:latin typeface="+mn-lt"/>
                <a:cs typeface="Times New Roman" panose="02020603050405020304" pitchFamily="18" charset="0"/>
              </a:rPr>
              <a:t>Είναι γνωστό (από πειραματικά δεδομένα) ότι η μέση </a:t>
            </a:r>
            <a:r>
              <a:rPr lang="el-GR" altLang="en-US" sz="2200" dirty="0" err="1">
                <a:latin typeface="+mn-lt"/>
                <a:cs typeface="Times New Roman" panose="02020603050405020304" pitchFamily="18" charset="0"/>
              </a:rPr>
              <a:t>μαγνήτιση</a:t>
            </a:r>
            <a:r>
              <a:rPr lang="el-GR" altLang="en-US" sz="2200" dirty="0">
                <a:latin typeface="+mn-lt"/>
                <a:cs typeface="Times New Roman" panose="02020603050405020304" pitchFamily="18" charset="0"/>
              </a:rPr>
              <a:t> των πετρωμάτων της Γης μέχρι το βάθος των 25</a:t>
            </a:r>
            <a:r>
              <a:rPr lang="en-US" altLang="en-US" sz="2200" dirty="0">
                <a:latin typeface="+mn-lt"/>
                <a:cs typeface="Times New Roman" panose="02020603050405020304" pitchFamily="18" charset="0"/>
              </a:rPr>
              <a:t>Km </a:t>
            </a:r>
            <a:r>
              <a:rPr lang="el-GR" altLang="en-US" sz="2200" dirty="0">
                <a:latin typeface="+mn-lt"/>
                <a:cs typeface="Times New Roman" panose="02020603050405020304" pitchFamily="18" charset="0"/>
              </a:rPr>
              <a:t>όπου η θερμοκρασία γίνεται ίση με τη θερμοκρασία (σημείο) </a:t>
            </a:r>
            <a:r>
              <a:rPr lang="en-US" altLang="en-US" sz="2200" dirty="0">
                <a:latin typeface="+mn-lt"/>
                <a:cs typeface="Times New Roman" panose="02020603050405020304" pitchFamily="18" charset="0"/>
              </a:rPr>
              <a:t>Curie </a:t>
            </a:r>
            <a:r>
              <a:rPr lang="el-GR" altLang="en-US" sz="2200" dirty="0">
                <a:latin typeface="+mn-lt"/>
                <a:cs typeface="Times New Roman" panose="02020603050405020304" pitchFamily="18" charset="0"/>
              </a:rPr>
              <a:t>είναι 10</a:t>
            </a:r>
            <a:r>
              <a:rPr lang="en-US" altLang="en-US" sz="2200" i="1" dirty="0">
                <a:latin typeface="+mn-lt"/>
                <a:cs typeface="Times New Roman" panose="02020603050405020304" pitchFamily="18" charset="0"/>
              </a:rPr>
              <a:t>Am</a:t>
            </a:r>
            <a:r>
              <a:rPr lang="en-US" altLang="en-US" sz="2200" i="1" baseline="30000" dirty="0">
                <a:latin typeface="+mn-lt"/>
                <a:cs typeface="Times New Roman" panose="02020603050405020304" pitchFamily="18" charset="0"/>
              </a:rPr>
              <a:t>-1</a:t>
            </a:r>
            <a:r>
              <a:rPr lang="en-US" altLang="en-US" sz="2200" dirty="0">
                <a:latin typeface="+mn-lt"/>
                <a:cs typeface="Times New Roman" panose="02020603050405020304" pitchFamily="18" charset="0"/>
              </a:rPr>
              <a:t>. </a:t>
            </a:r>
            <a:r>
              <a:rPr lang="el-GR" altLang="en-US" sz="2200" dirty="0">
                <a:latin typeface="+mn-lt"/>
                <a:cs typeface="Times New Roman" panose="02020603050405020304" pitchFamily="18" charset="0"/>
              </a:rPr>
              <a:t>Να δειχθεί, με βάση την παρατήρηση αυτή, ότι αποκλείεται το μαγνητικό πεδίο της Γης να οφείλεται στη </a:t>
            </a:r>
            <a:r>
              <a:rPr lang="el-GR" altLang="en-US" sz="2200" dirty="0" err="1">
                <a:latin typeface="+mn-lt"/>
                <a:cs typeface="Times New Roman" panose="02020603050405020304" pitchFamily="18" charset="0"/>
              </a:rPr>
              <a:t>μαγνήτιση</a:t>
            </a:r>
            <a:r>
              <a:rPr lang="el-GR" altLang="en-US" sz="2200" dirty="0">
                <a:latin typeface="+mn-lt"/>
                <a:cs typeface="Times New Roman" panose="02020603050405020304" pitchFamily="18" charset="0"/>
              </a:rPr>
              <a:t> αυτού του επιφανειακού στρώματος.</a:t>
            </a:r>
            <a:endParaRPr lang="en-US" altLang="en-US" sz="2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Άσκηση </a:t>
            </a:r>
            <a:r>
              <a:rPr lang="el-GR" dirty="0" smtClean="0"/>
              <a:t>7.7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10 - TextBox"/>
          <p:cNvSpPr txBox="1">
            <a:spLocks noChangeArrowheads="1"/>
          </p:cNvSpPr>
          <p:nvPr/>
        </p:nvSpPr>
        <p:spPr bwMode="auto">
          <a:xfrm>
            <a:off x="2120899" y="1448014"/>
            <a:ext cx="7921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Γνωρίζοντας ότι η μέση </a:t>
            </a:r>
            <a:r>
              <a:rPr lang="el-GR" altLang="en-US" sz="2800" dirty="0" err="1">
                <a:latin typeface="+mn-lt"/>
                <a:cs typeface="Times New Roman" panose="02020603050405020304" pitchFamily="18" charset="0"/>
              </a:rPr>
              <a:t>μαγνήτιση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 του ανώτερου φλοιού, μέχρι το βάθος των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25Km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 είναι: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151" name="10 - TextBox"/>
          <p:cNvSpPr txBox="1">
            <a:spLocks noChangeArrowheads="1"/>
          </p:cNvSpPr>
          <p:nvPr/>
        </p:nvSpPr>
        <p:spPr bwMode="auto">
          <a:xfrm>
            <a:off x="2120898" y="3346271"/>
            <a:ext cx="79216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μπορούμε να υπολογίσουμε τη συνολική μαγνητική ροπή, </a:t>
            </a:r>
            <a:r>
              <a:rPr lang="el-GR" altLang="en-US" sz="2800" b="1" i="1" dirty="0">
                <a:latin typeface="+mn-lt"/>
                <a:cs typeface="Times New Roman" panose="02020603050405020304" pitchFamily="18" charset="0"/>
              </a:rPr>
              <a:t>Μ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, αυτού του σφαιρικού κελύφους της Γης με χρήση της </a:t>
            </a:r>
            <a:r>
              <a:rPr lang="el-GR" altLang="en-US" sz="2800" b="1" i="1" dirty="0">
                <a:latin typeface="+mn-lt"/>
                <a:cs typeface="Times New Roman" panose="02020603050405020304" pitchFamily="18" charset="0"/>
              </a:rPr>
              <a:t>Σχέσης (7.6)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6152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077236"/>
              </p:ext>
            </p:extLst>
          </p:nvPr>
        </p:nvGraphicFramePr>
        <p:xfrm>
          <a:off x="4837907" y="4847705"/>
          <a:ext cx="2487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622080" imgH="177480" progId="Equation.DSMT4">
                  <p:embed/>
                </p:oleObj>
              </mc:Choice>
              <mc:Fallback>
                <p:oleObj name="Equation" r:id="rId3" imgW="622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907" y="4847705"/>
                        <a:ext cx="248761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024711"/>
              </p:ext>
            </p:extLst>
          </p:nvPr>
        </p:nvGraphicFramePr>
        <p:xfrm>
          <a:off x="4976812" y="2621124"/>
          <a:ext cx="2209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5" imgW="736560" imgH="203040" progId="Equation.DSMT4">
                  <p:embed/>
                </p:oleObj>
              </mc:Choice>
              <mc:Fallback>
                <p:oleObj name="Equation" r:id="rId5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812" y="2621124"/>
                        <a:ext cx="2209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10 - TextBox"/>
          <p:cNvSpPr txBox="1">
            <a:spLocks noChangeArrowheads="1"/>
          </p:cNvSpPr>
          <p:nvPr/>
        </p:nvSpPr>
        <p:spPr bwMode="auto">
          <a:xfrm>
            <a:off x="7188266" y="5789999"/>
            <a:ext cx="475659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200" dirty="0">
                <a:latin typeface="+mn-lt"/>
                <a:cs typeface="Times New Roman" panose="02020603050405020304" pitchFamily="18" charset="0"/>
              </a:rPr>
              <a:t>όπου </a:t>
            </a:r>
            <a:r>
              <a:rPr lang="en-US" altLang="en-US" sz="2200" b="1" i="1" dirty="0">
                <a:latin typeface="+mn-lt"/>
                <a:cs typeface="Times New Roman" panose="02020603050405020304" pitchFamily="18" charset="0"/>
              </a:rPr>
              <a:t>V</a:t>
            </a:r>
            <a:r>
              <a:rPr lang="el-GR" altLang="en-US" sz="2200" dirty="0">
                <a:latin typeface="+mn-lt"/>
                <a:cs typeface="Times New Roman" panose="02020603050405020304" pitchFamily="18" charset="0"/>
              </a:rPr>
              <a:t> ο όγκος του σώματος</a:t>
            </a:r>
            <a:endParaRPr lang="en-US" altLang="en-US" sz="2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Άσκηση </a:t>
            </a:r>
            <a:r>
              <a:rPr lang="el-GR" dirty="0" smtClean="0"/>
              <a:t>7.7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10 - TextBox"/>
          <p:cNvSpPr txBox="1">
            <a:spLocks noChangeArrowheads="1"/>
          </p:cNvSpPr>
          <p:nvPr/>
        </p:nvSpPr>
        <p:spPr bwMode="auto">
          <a:xfrm>
            <a:off x="438196" y="2243310"/>
            <a:ext cx="702528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Ο όγκος του σφαιρικού κελύφους του ανώτερου φλοιού της Γης, πάχους 25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Km</a:t>
            </a:r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, υπολογίζεται αν από το συνολικό όγκο της Γης αφαιρέσουμε τον όγκο της εσωτερικής σφαίρας χωρίς το σφαιρικό κέλυφος. 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175" name="Picture 9" descr="Sx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1592178"/>
            <a:ext cx="380841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Άσκηση </a:t>
            </a:r>
            <a:r>
              <a:rPr lang="el-GR" dirty="0" smtClean="0"/>
              <a:t>7.7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10 - TextBox"/>
          <p:cNvSpPr txBox="1">
            <a:spLocks noChangeArrowheads="1"/>
          </p:cNvSpPr>
          <p:nvPr/>
        </p:nvSpPr>
        <p:spPr bwMode="auto">
          <a:xfrm>
            <a:off x="2769503" y="1926027"/>
            <a:ext cx="7921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Ο όγκος της σφαίρας δίνεται από τη Σχέση: 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8199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342505"/>
              </p:ext>
            </p:extLst>
          </p:nvPr>
        </p:nvGraphicFramePr>
        <p:xfrm>
          <a:off x="4714190" y="2824552"/>
          <a:ext cx="401002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1002960" imgH="393480" progId="Equation.DSMT4">
                  <p:embed/>
                </p:oleObj>
              </mc:Choice>
              <mc:Fallback>
                <p:oleObj name="Equation" r:id="rId3" imgW="1002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190" y="2824552"/>
                        <a:ext cx="401002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10 - TextBox"/>
          <p:cNvSpPr txBox="1">
            <a:spLocks noChangeArrowheads="1"/>
          </p:cNvSpPr>
          <p:nvPr/>
        </p:nvSpPr>
        <p:spPr bwMode="auto">
          <a:xfrm>
            <a:off x="2769503" y="4626363"/>
            <a:ext cx="7921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200">
                <a:latin typeface="+mn-lt"/>
                <a:cs typeface="Times New Roman" panose="02020603050405020304" pitchFamily="18" charset="0"/>
              </a:rPr>
              <a:t>όπου </a:t>
            </a:r>
            <a:r>
              <a:rPr lang="en-US" altLang="en-US" sz="2200" b="1" i="1">
                <a:latin typeface="+mn-lt"/>
                <a:cs typeface="Times New Roman" panose="02020603050405020304" pitchFamily="18" charset="0"/>
              </a:rPr>
              <a:t>R</a:t>
            </a:r>
            <a:r>
              <a:rPr lang="el-GR" altLang="en-US" sz="2200">
                <a:latin typeface="+mn-lt"/>
                <a:cs typeface="Times New Roman" panose="02020603050405020304" pitchFamily="18" charset="0"/>
              </a:rPr>
              <a:t> η ακτίνα της σφαίρας</a:t>
            </a:r>
            <a:endParaRPr lang="en-US" altLang="en-US" sz="220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Άσκηση </a:t>
            </a:r>
            <a:r>
              <a:rPr lang="el-GR" dirty="0" smtClean="0"/>
              <a:t>7.7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7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10 - TextBox"/>
          <p:cNvSpPr txBox="1">
            <a:spLocks noChangeArrowheads="1"/>
          </p:cNvSpPr>
          <p:nvPr/>
        </p:nvSpPr>
        <p:spPr bwMode="auto">
          <a:xfrm>
            <a:off x="2201092" y="1312435"/>
            <a:ext cx="7921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 dirty="0">
                <a:latin typeface="+mn-lt"/>
                <a:cs typeface="Times New Roman" panose="02020603050405020304" pitchFamily="18" charset="0"/>
              </a:rPr>
              <a:t>Επομένως: </a:t>
            </a:r>
            <a:endParaRPr lang="en-US" altLang="en-US" sz="28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9223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002576"/>
              </p:ext>
            </p:extLst>
          </p:nvPr>
        </p:nvGraphicFramePr>
        <p:xfrm>
          <a:off x="4575991" y="1923622"/>
          <a:ext cx="3148012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787320" imgH="393480" progId="Equation.DSMT4">
                  <p:embed/>
                </p:oleObj>
              </mc:Choice>
              <mc:Fallback>
                <p:oleObj name="Equation" r:id="rId3" imgW="78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991" y="1923622"/>
                        <a:ext cx="3148012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10 - TextBox"/>
          <p:cNvSpPr txBox="1">
            <a:spLocks noChangeArrowheads="1"/>
          </p:cNvSpPr>
          <p:nvPr/>
        </p:nvSpPr>
        <p:spPr bwMode="auto">
          <a:xfrm>
            <a:off x="2201092" y="3631772"/>
            <a:ext cx="792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2800">
                <a:latin typeface="+mn-lt"/>
                <a:cs typeface="Times New Roman" panose="02020603050405020304" pitchFamily="18" charset="0"/>
              </a:rPr>
              <a:t>και </a:t>
            </a:r>
            <a:endParaRPr lang="en-US" altLang="en-US" sz="280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9225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360110"/>
              </p:ext>
            </p:extLst>
          </p:nvPr>
        </p:nvGraphicFramePr>
        <p:xfrm>
          <a:off x="3361554" y="4300110"/>
          <a:ext cx="5586413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5" imgW="1396800" imgH="393480" progId="Equation.DSMT4">
                  <p:embed/>
                </p:oleObj>
              </mc:Choice>
              <mc:Fallback>
                <p:oleObj name="Equation" r:id="rId5" imgW="1396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1554" y="4300110"/>
                        <a:ext cx="5586413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Άσκηση </a:t>
            </a:r>
            <a:r>
              <a:rPr lang="el-GR" dirty="0" smtClean="0"/>
              <a:t>7.7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4.602"/>
  <p:tag name="ISPRING_CUSTOM_TIMING_USED" val="1"/>
  <p:tag name="ISPRING_SLIDE_ID" val="{295B122A-8B08-4289-BC04-C955A53CCAB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.598"/>
  <p:tag name="ISPRING_CUSTOM_TIMING_USED" val="1"/>
  <p:tag name="ISPRING_SLIDE_ID" val="{48EBD0AD-1436-4484-8D22-16D88AF2370B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.4"/>
  <p:tag name="ISPRING_CUSTOM_TIMING_USED" val="1"/>
  <p:tag name="ISPRING_SLIDE_ID" val="{557B831B-0CCB-4EE3-A482-DE5D7756FE5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527.613"/>
  <p:tag name="ISPRING_CUSTOM_TIMING_USED" val="1"/>
  <p:tag name="ISPRING_SLIDE_ID" val="{458B06B2-D456-4B40-BC78-F2BECBD21BCB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F1F6B265-4FD5-42A8-8C33-F91BF278EC7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897ABBFB-9E22-4675-AF51-7FC3410AC35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E906E85F-4D39-450A-9ED2-D8B3AAB5D2B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952B194D-E596-47ED-9CBC-4BF2A0D18C99}"/>
</p:tagLst>
</file>

<file path=ppt/theme/theme1.xml><?xml version="1.0" encoding="utf-8"?>
<a:theme xmlns:a="http://schemas.openxmlformats.org/drawingml/2006/main" name="Opencourses AUTh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835</Words>
  <Application>Microsoft Office PowerPoint</Application>
  <PresentationFormat>Widescreen</PresentationFormat>
  <Paragraphs>110</Paragraphs>
  <Slides>27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 Unicode MS</vt:lpstr>
      <vt:lpstr>55 Helvetica Roman</vt:lpstr>
      <vt:lpstr>Arial</vt:lpstr>
      <vt:lpstr>Calibri</vt:lpstr>
      <vt:lpstr>Century Gothic</vt:lpstr>
      <vt:lpstr>Courier New</vt:lpstr>
      <vt:lpstr>Times New Roman</vt:lpstr>
      <vt:lpstr>Wingdings</vt:lpstr>
      <vt:lpstr>Opencourses AUTh Template</vt:lpstr>
      <vt:lpstr>Equation</vt:lpstr>
      <vt:lpstr>ΕΙΣΑΓΩΓΗ ΣΤΗ ΓΕΩΦΥΣΙΚΗ</vt:lpstr>
      <vt:lpstr>Άδειες Χρήσης</vt:lpstr>
      <vt:lpstr>Χρηματοδότηση</vt:lpstr>
      <vt:lpstr>Ενημέρωση</vt:lpstr>
      <vt:lpstr>Άσκηση 7.7</vt:lpstr>
      <vt:lpstr>Άσκηση 7.7</vt:lpstr>
      <vt:lpstr>Άσκηση 7.7</vt:lpstr>
      <vt:lpstr>Άσκηση 7.7</vt:lpstr>
      <vt:lpstr>Άσκηση 7.7</vt:lpstr>
      <vt:lpstr>Άσκηση 7.7</vt:lpstr>
      <vt:lpstr>Άσκηση 7.7</vt:lpstr>
      <vt:lpstr>Άσκηση 7.7</vt:lpstr>
      <vt:lpstr>Άσκηση 7.7</vt:lpstr>
      <vt:lpstr>Απόδειξη σχέσης</vt:lpstr>
      <vt:lpstr>Απόδειξη σχέσης</vt:lpstr>
      <vt:lpstr>Απόδειξη σχέσης</vt:lpstr>
      <vt:lpstr>Απόδειξη σχέσης</vt:lpstr>
      <vt:lpstr>Απόδειξη σχέσης</vt:lpstr>
      <vt:lpstr>Απόδειξη σχέσης</vt:lpstr>
      <vt:lpstr>Απόδειξη σχέσης</vt:lpstr>
      <vt:lpstr>Απόδειξη σχέσης</vt:lpstr>
      <vt:lpstr>Απόδειξη σχέσης</vt:lpstr>
      <vt:lpstr>Απόδειξη σχέσης</vt:lpstr>
      <vt:lpstr>Σημείωμα Αναφοράς</vt:lpstr>
      <vt:lpstr>Σημείωμα Αδειοδότησης</vt:lpstr>
      <vt:lpstr>Τέλος Ενότητας</vt:lpstr>
      <vt:lpstr>Διατήρηση Σημειωμάτων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ΣΤΗ ΓΕΩΦΥΣΙΚΗ</dc:title>
  <dc:creator>CHRISA VENTOUZI</dc:creator>
  <cp:lastModifiedBy>CHRISA VENTOUZI</cp:lastModifiedBy>
  <cp:revision>6</cp:revision>
  <dcterms:created xsi:type="dcterms:W3CDTF">2015-12-16T11:54:11Z</dcterms:created>
  <dcterms:modified xsi:type="dcterms:W3CDTF">2016-02-17T15:40:37Z</dcterms:modified>
</cp:coreProperties>
</file>