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72" r:id="rId2"/>
    <p:sldId id="273" r:id="rId3"/>
    <p:sldId id="274" r:id="rId4"/>
    <p:sldId id="27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6" r:id="rId21"/>
    <p:sldId id="277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4" Type="http://schemas.openxmlformats.org/officeDocument/2006/relationships/image" Target="../media/image39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DBD5DC-BF36-4E70-8EA7-7230CBED4B79}" type="datetimeFigureOut">
              <a:rPr lang="en-US" smtClean="0"/>
              <a:t>17-Feb-16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29F16-CBF5-40F1-8251-36248394B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89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>
              <a:solidFill>
                <a:srgbClr val="FF0000"/>
              </a:solidFill>
            </a:endParaRPr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DF7863-645E-4CC6-8474-56C8216B595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34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l-GR" smtClean="0"/>
              <a:t> </a:t>
            </a:r>
          </a:p>
        </p:txBody>
      </p:sp>
      <p:sp>
        <p:nvSpPr>
          <p:cNvPr id="471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F317ED-40BD-412C-93AF-82E8B1BBA3E4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1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spcBef>
                <a:spcPct val="0"/>
              </a:spcBef>
              <a:buFontTx/>
              <a:buChar char="•"/>
            </a:pPr>
            <a:endParaRPr lang="el-GR" smtClean="0"/>
          </a:p>
        </p:txBody>
      </p:sp>
      <p:sp>
        <p:nvSpPr>
          <p:cNvPr id="481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B794C6-4D55-4568-9BFA-00C68AC37007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78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FE152E-94E2-4987-8DBE-C83F77B1FC83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943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933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8719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smtClean="0"/>
          </a:p>
        </p:txBody>
      </p:sp>
      <p:sp>
        <p:nvSpPr>
          <p:cNvPr id="7270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1EEDCA5-D54C-4F21-9F79-8D022D4ED562}" type="slidenum">
              <a:rPr lang="el-GR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4522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1610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:\Opencourses\Brochures\auth_logo_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934" y="207963"/>
            <a:ext cx="1039284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A7A9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1844826"/>
            <a:ext cx="10363200" cy="15121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911424" y="3501008"/>
            <a:ext cx="10369152" cy="1800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 dirty="0"/>
          </a:p>
        </p:txBody>
      </p:sp>
      <p:pic>
        <p:nvPicPr>
          <p:cNvPr id="7" name="Picture 2" descr="W:\Opencourses\Brochures\Opencources GUnet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02" t="3781" r="16829" b="22774"/>
          <a:stretch>
            <a:fillRect/>
          </a:stretch>
        </p:blipFill>
        <p:spPr bwMode="auto">
          <a:xfrm>
            <a:off x="10270067" y="138113"/>
            <a:ext cx="1875367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7728181" y="188640"/>
            <a:ext cx="2471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ΑΝΟΙΧΤΑ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ΑΚΑΔΗΜΑΙΚΑ</a:t>
            </a:r>
          </a:p>
          <a:p>
            <a:pPr algn="r"/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ΜΑΘΗΜΑΤΑ</a:t>
            </a:r>
          </a:p>
        </p:txBody>
      </p:sp>
    </p:spTree>
    <p:extLst>
      <p:ext uri="{BB962C8B-B14F-4D97-AF65-F5344CB8AC3E}">
        <p14:creationId xmlns:p14="http://schemas.microsoft.com/office/powerpoint/2010/main" val="1180250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1440000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013176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755808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Θέση τίτλου 1"/>
          <p:cNvSpPr txBox="1">
            <a:spLocks/>
          </p:cNvSpPr>
          <p:nvPr/>
        </p:nvSpPr>
        <p:spPr>
          <a:xfrm>
            <a:off x="609600" y="25400"/>
            <a:ext cx="109728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l-GR" dirty="0" smtClean="0">
                <a:solidFill>
                  <a:prstClr val="black"/>
                </a:solidFill>
              </a:rPr>
              <a:t>Στυλ κύριου τίτλου</a:t>
            </a:r>
            <a:endParaRPr lang="el-GR" dirty="0">
              <a:solidFill>
                <a:prstClr val="black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3392" y="1440000"/>
            <a:ext cx="10972800" cy="4761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3219057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/>
          <p:nvPr/>
        </p:nvCxnSpPr>
        <p:spPr>
          <a:xfrm flipV="1">
            <a:off x="662517" y="0"/>
            <a:ext cx="0" cy="685800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 flipV="1">
            <a:off x="10502900" y="0"/>
            <a:ext cx="0" cy="685800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15413" y="274639"/>
            <a:ext cx="9601067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10584000" y="274639"/>
            <a:ext cx="1526400" cy="5851525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156634" y="6356351"/>
            <a:ext cx="385233" cy="365125"/>
          </a:xfrm>
        </p:spPr>
        <p:txBody>
          <a:bodyPr vert="vert"/>
          <a:lstStyle>
            <a:lvl1pPr algn="l"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 rot="5400000">
            <a:off x="134831" y="-162311"/>
            <a:ext cx="720080" cy="1044701"/>
            <a:chOff x="11113" y="6074474"/>
            <a:chExt cx="720080" cy="783526"/>
          </a:xfrm>
        </p:grpSpPr>
        <p:pic>
          <p:nvPicPr>
            <p:cNvPr id="10" name="Picture 2" descr="W:\logos\AUTH logo\auth_logo_bw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4" t="9230" r="9892" b="10804"/>
            <a:stretch/>
          </p:blipFill>
          <p:spPr bwMode="auto">
            <a:xfrm>
              <a:off x="108552" y="6074474"/>
              <a:ext cx="468052" cy="4688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 userDrawn="1"/>
          </p:nvSpPr>
          <p:spPr>
            <a:xfrm>
              <a:off x="11113" y="6543366"/>
              <a:ext cx="720080" cy="314634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rmAutofit fontScale="32500" lnSpcReduction="20000"/>
            </a:bodyPr>
            <a:lstStyle/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Αριστοτέλειο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Πανεπιστήμιο</a:t>
              </a:r>
            </a:p>
            <a:p>
              <a:r>
                <a:rPr lang="el-GR" dirty="0">
                  <a:solidFill>
                    <a:prstClr val="black"/>
                  </a:solidFill>
                  <a:latin typeface="Century Gothic" pitchFamily="34" charset="0"/>
                  <a:ea typeface="Arial Unicode MS" pitchFamily="34" charset="-128"/>
                  <a:cs typeface="Arial Unicode MS" pitchFamily="34" charset="-128"/>
                </a:rPr>
                <a:t>Θεσσαλονίκης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 rot="5400000">
            <a:off x="-1095695" y="3062947"/>
            <a:ext cx="2880320" cy="732107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1466163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5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428399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4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5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423359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28778E2-04E4-467D-9333-3F987EE3EF15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022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59D345-C333-482B-8852-B59197A309BD}" type="datetimeFigureOut">
              <a:rPr lang="en-US">
                <a:solidFill>
                  <a:prstClr val="black"/>
                </a:solidFill>
              </a:rPr>
              <a:pPr/>
              <a:t>17-Feb-16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45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0BDF9-B5FE-4028-9EA3-E8FE87BB4802}" type="datetimeFigureOut">
              <a:rPr lang="el-GR">
                <a:solidFill>
                  <a:prstClr val="black"/>
                </a:solidFill>
              </a:rPr>
              <a:pPr>
                <a:defRPr/>
              </a:pPr>
              <a:t>17/2/2016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8B46F-67E7-46F6-BB35-DAA08CF8DC93}" type="slidenum">
              <a:rPr lang="el-GR" altLang="en-US">
                <a:solidFill>
                  <a:prstClr val="black"/>
                </a:solidFill>
              </a:rPr>
              <a:pPr/>
              <a:t>‹#›</a:t>
            </a:fld>
            <a:endParaRPr lang="el-G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67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986" y="1143000"/>
            <a:ext cx="11074015" cy="42666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/>
                </a:solidFill>
              </a:rPr>
              <a:t>Explorers</a:t>
            </a:r>
            <a:r>
              <a:rPr lang="en-US">
                <a:solidFill>
                  <a:prstClr val="black"/>
                </a:solidFill>
                <a:latin typeface="55 Helvetica Roman" pitchFamily="1" charset="0"/>
              </a:rPr>
              <a:t>’</a:t>
            </a:r>
            <a:r>
              <a:rPr lang="en-US">
                <a:solidFill>
                  <a:prstClr val="black"/>
                </a:solidFill>
              </a:rPr>
              <a:t> Guide to the Solar System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B91FCF-D096-499F-B9E5-134A6A299733}" type="slidenum">
              <a:rPr lang="en-US" altLang="en-US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81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8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3" descr="\\ccf2\dfs\winHome\home\apmoneda\My Documents\opencourses\Brochures\Saint APTh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6634" y="206375"/>
            <a:ext cx="1043517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3849068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34888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1301752" y="188913"/>
            <a:ext cx="2874433" cy="857250"/>
          </a:xfrm>
          <a:prstGeom prst="rect">
            <a:avLst/>
          </a:prstGeom>
        </p:spPr>
        <p:txBody>
          <a:bodyPr anchor="ctr"/>
          <a:lstStyle/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ΑΡΙΣΤΟΤΕΛΕΙΟ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ΠΑΝΕΠΙΣΤΗΜΙΟ</a:t>
            </a:r>
          </a:p>
          <a:p>
            <a:pPr>
              <a:defRPr/>
            </a:pPr>
            <a:r>
              <a:rPr lang="el-GR" b="1" dirty="0">
                <a:solidFill>
                  <a:prstClr val="black"/>
                </a:solidFill>
                <a:latin typeface="Century Gothic" pitchFamily="34" charset="0"/>
              </a:rPr>
              <a:t>ΘΕΣΣΑΛΟΝΙΚΗΣ</a:t>
            </a:r>
          </a:p>
        </p:txBody>
      </p:sp>
    </p:spTree>
    <p:extLst>
      <p:ext uri="{BB962C8B-B14F-4D97-AF65-F5344CB8AC3E}">
        <p14:creationId xmlns:p14="http://schemas.microsoft.com/office/powerpoint/2010/main" val="3437918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26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164311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Περιεχόμενο (Αρίθμιση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9600" y="1440000"/>
            <a:ext cx="10972800" cy="4761320"/>
          </a:xfrm>
        </p:spPr>
        <p:txBody>
          <a:bodyPr>
            <a:normAutofit/>
          </a:bodyPr>
          <a:lstStyle>
            <a:lvl1pPr marL="514350" indent="-514350">
              <a:spcBef>
                <a:spcPts val="1200"/>
              </a:spcBef>
              <a:buFont typeface="+mj-lt"/>
              <a:buAutoNum type="arabicPeriod"/>
              <a:defRPr/>
            </a:lvl1pPr>
            <a:lvl2pPr marL="971550" indent="-514350">
              <a:spcBef>
                <a:spcPts val="1200"/>
              </a:spcBef>
              <a:buFont typeface="+mj-lt"/>
              <a:buAutoNum type="romanLcPeriod"/>
              <a:defRPr/>
            </a:lvl2pPr>
            <a:lvl3pPr marL="1371600" indent="-457200">
              <a:spcBef>
                <a:spcPts val="1200"/>
              </a:spcBef>
              <a:buFont typeface="+mj-lt"/>
              <a:buAutoNum type="alphaLcPeriod"/>
              <a:defRPr/>
            </a:lvl3pPr>
            <a:lvl4pPr marL="1828800" indent="-457200">
              <a:spcBef>
                <a:spcPts val="1200"/>
              </a:spcBef>
              <a:buFont typeface="Arial" pitchFamily="34" charset="0"/>
              <a:buChar char="•"/>
              <a:defRPr/>
            </a:lvl4pPr>
            <a:lvl5pPr marL="2286000" indent="-457200">
              <a:spcBef>
                <a:spcPts val="1200"/>
              </a:spcBef>
              <a:buFont typeface="Courier New" pitchFamily="49" charset="0"/>
              <a:buChar char="o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31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7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778531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8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440000"/>
            <a:ext cx="5384800" cy="47613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18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632870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2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0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440000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04656"/>
            <a:ext cx="5386917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440000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04656"/>
            <a:ext cx="5389033" cy="410445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9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388078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623392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4847861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2302544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21"/>
          <p:cNvSpPr>
            <a:spLocks noGrp="1"/>
          </p:cNvSpPr>
          <p:nvPr>
            <p:ph type="body" sz="quarter" idx="15"/>
          </p:nvPr>
        </p:nvSpPr>
        <p:spPr>
          <a:xfrm>
            <a:off x="7549125" y="1440000"/>
            <a:ext cx="4033275" cy="475138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4"/>
          </p:nvPr>
        </p:nvSpPr>
        <p:spPr>
          <a:xfrm>
            <a:off x="623392" y="1440000"/>
            <a:ext cx="6815667" cy="47513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 dirty="0"/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6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9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Τίτλος Μαθήματος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</a:t>
            </a:r>
          </a:p>
        </p:txBody>
      </p:sp>
    </p:spTree>
    <p:extLst>
      <p:ext uri="{BB962C8B-B14F-4D97-AF65-F5344CB8AC3E}">
        <p14:creationId xmlns:p14="http://schemas.microsoft.com/office/powerpoint/2010/main" val="4290957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0"/>
          <p:cNvCxnSpPr/>
          <p:nvPr/>
        </p:nvCxnSpPr>
        <p:spPr>
          <a:xfrm>
            <a:off x="0" y="1266825"/>
            <a:ext cx="12192000" cy="0"/>
          </a:xfrm>
          <a:prstGeom prst="line">
            <a:avLst/>
          </a:prstGeom>
          <a:ln w="508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4"/>
          <p:cNvCxnSpPr/>
          <p:nvPr/>
        </p:nvCxnSpPr>
        <p:spPr>
          <a:xfrm>
            <a:off x="0" y="6381750"/>
            <a:ext cx="12192000" cy="0"/>
          </a:xfrm>
          <a:prstGeom prst="line">
            <a:avLst/>
          </a:prstGeom>
          <a:ln w="2540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2780928"/>
            <a:ext cx="7315200" cy="345638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1440000"/>
            <a:ext cx="7315200" cy="1224136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Θέση τίτλου 1"/>
          <p:cNvSpPr>
            <a:spLocks noGrp="1"/>
          </p:cNvSpPr>
          <p:nvPr>
            <p:ph type="title"/>
          </p:nvPr>
        </p:nvSpPr>
        <p:spPr>
          <a:xfrm>
            <a:off x="609600" y="2608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l-GR" dirty="0"/>
          </a:p>
        </p:txBody>
      </p:sp>
      <p:sp>
        <p:nvSpPr>
          <p:cNvPr id="7" name="Θέση αριθμού διαφάνειας 5"/>
          <p:cNvSpPr>
            <a:spLocks noGrp="1"/>
          </p:cNvSpPr>
          <p:nvPr>
            <p:ph type="sldNum" sz="quarter" idx="10"/>
          </p:nvPr>
        </p:nvSpPr>
        <p:spPr>
          <a:xfrm>
            <a:off x="8737600" y="6456364"/>
            <a:ext cx="2844800" cy="365125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2" descr="W:\logos\AUTH logo\auth_logo_b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9230" r="9892" b="10804"/>
          <a:stretch/>
        </p:blipFill>
        <p:spPr bwMode="auto">
          <a:xfrm>
            <a:off x="144736" y="6074474"/>
            <a:ext cx="624069" cy="46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817" y="6543366"/>
            <a:ext cx="960107" cy="3146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32500" lnSpcReduction="20000"/>
          </a:bodyPr>
          <a:lstStyle/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Αριστοτέλειο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Πανεπιστήμιο</a:t>
            </a:r>
          </a:p>
          <a:p>
            <a:r>
              <a:rPr lang="el-GR" dirty="0">
                <a:solidFill>
                  <a:prstClr val="black"/>
                </a:solidFill>
                <a:latin typeface="Century Gothic" pitchFamily="34" charset="0"/>
                <a:ea typeface="Arial Unicode MS" pitchFamily="34" charset="-128"/>
                <a:cs typeface="Arial Unicode MS" pitchFamily="34" charset="-128"/>
              </a:rPr>
              <a:t>Θεσσαλονίκης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5787" y="6308920"/>
            <a:ext cx="3840427" cy="549080"/>
          </a:xfrm>
          <a:prstGeom prst="rect">
            <a:avLst/>
          </a:prstGeom>
        </p:spPr>
        <p:txBody>
          <a:bodyPr vert="horz" wrap="square" lIns="91440" tIns="0" rIns="91440" bIns="0" rtlCol="0" anchor="t">
            <a:noAutofit/>
          </a:bodyPr>
          <a:lstStyle/>
          <a:p>
            <a:pPr algn="ctr">
              <a:lnSpc>
                <a:spcPct val="220000"/>
              </a:lnSpc>
            </a:pPr>
            <a:r>
              <a:rPr lang="el-GR" sz="1000" dirty="0">
                <a:solidFill>
                  <a:prstClr val="black"/>
                </a:solidFill>
              </a:rPr>
              <a:t>Εισαγωγή στη Γεωφυσική</a:t>
            </a:r>
          </a:p>
          <a:p>
            <a:pPr algn="ctr"/>
            <a:r>
              <a:rPr lang="el-GR" sz="1000" dirty="0">
                <a:solidFill>
                  <a:prstClr val="black"/>
                </a:solidFill>
              </a:rPr>
              <a:t>Τμήμα Γεωλογίας</a:t>
            </a:r>
          </a:p>
        </p:txBody>
      </p:sp>
    </p:spTree>
    <p:extLst>
      <p:ext uri="{BB962C8B-B14F-4D97-AF65-F5344CB8AC3E}">
        <p14:creationId xmlns:p14="http://schemas.microsoft.com/office/powerpoint/2010/main" val="14443258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Θέση κειμένου 2"/>
          <p:cNvSpPr>
            <a:spLocks noGrp="1"/>
          </p:cNvSpPr>
          <p:nvPr>
            <p:ph type="body" idx="1"/>
          </p:nvPr>
        </p:nvSpPr>
        <p:spPr bwMode="auto">
          <a:xfrm>
            <a:off x="609600" y="1547813"/>
            <a:ext cx="10972800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/>
                </a:solidFill>
                <a:latin typeface="+mn-lt"/>
              </a:defRPr>
            </a:lvl1pPr>
          </a:lstStyle>
          <a:p>
            <a:fld id="{728778E2-04E4-467D-9333-3F987EE3EF15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7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F2F2F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2F2F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image" Target="../media/image13.png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9.wmf"/><Relationship Id="rId5" Type="http://schemas.openxmlformats.org/officeDocument/2006/relationships/image" Target="../media/image26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34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1.w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3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image" Target="../media/image13.pn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9.wmf"/><Relationship Id="rId5" Type="http://schemas.openxmlformats.org/officeDocument/2006/relationships/image" Target="../media/image36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0.bin"/><Relationship Id="rId4" Type="http://schemas.openxmlformats.org/officeDocument/2006/relationships/image" Target="../media/image4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3.bin"/><Relationship Id="rId4" Type="http://schemas.openxmlformats.org/officeDocument/2006/relationships/image" Target="../media/image4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wmf"/><Relationship Id="rId3" Type="http://schemas.openxmlformats.org/officeDocument/2006/relationships/oleObject" Target="../embeddings/oleObject36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7.wmf"/><Relationship Id="rId9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hyperlink" Target="http://eclass.auth.gr/courses/OCRS519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hyperlink" Target="http://creativecommons.org/licenses/by-sa/4.0/" TargetMode="Externa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7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3.wmf"/><Relationship Id="rId4" Type="http://schemas.openxmlformats.org/officeDocument/2006/relationships/image" Target="../media/image20.wmf"/><Relationship Id="rId9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sp>
        <p:nvSpPr>
          <p:cNvPr id="16386" name="Τίτλος 1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ΕΙΣΑΓΩΓΗ ΣΤΗ ΓΕΩΦΥΣΙΚΗ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2208214" y="2798763"/>
            <a:ext cx="7775575" cy="3124200"/>
          </a:xfrm>
        </p:spPr>
        <p:txBody>
          <a:bodyPr rtlCol="0">
            <a:normAutofit/>
          </a:bodyPr>
          <a:lstStyle/>
          <a:p>
            <a:r>
              <a:rPr lang="el-GR" b="1" dirty="0" smtClean="0"/>
              <a:t>Εργαστήριο</a:t>
            </a:r>
            <a:r>
              <a:rPr lang="el-GR" dirty="0" smtClean="0"/>
              <a:t> </a:t>
            </a:r>
            <a:r>
              <a:rPr lang="el-GR" b="1" dirty="0" smtClean="0"/>
              <a:t>5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altLang="en-US" sz="2600" dirty="0" smtClean="0"/>
              <a:t>Μαγνητικό πεδίο της Γης</a:t>
            </a:r>
            <a:endParaRPr lang="el-GR" sz="2900" dirty="0"/>
          </a:p>
          <a:p>
            <a:pPr fontAlgn="auto">
              <a:spcAft>
                <a:spcPts val="0"/>
              </a:spcAft>
              <a:defRPr/>
            </a:pPr>
            <a:endParaRPr lang="el-GR" sz="2300" b="1" dirty="0" smtClean="0"/>
          </a:p>
          <a:p>
            <a:pPr fontAlgn="auto">
              <a:spcAft>
                <a:spcPts val="0"/>
              </a:spcAft>
              <a:defRPr/>
            </a:pPr>
            <a:r>
              <a:rPr lang="el-GR" sz="2300" b="1" dirty="0" smtClean="0"/>
              <a:t>Κοντοπούλου </a:t>
            </a:r>
            <a:r>
              <a:rPr lang="el-GR" sz="2300" b="1" dirty="0"/>
              <a:t>Δέσποινα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300" dirty="0"/>
              <a:t>Καθηγήτρια Φυσική Εσωτερικού της Γης, Τομέας Γεωφυσικής</a:t>
            </a:r>
          </a:p>
          <a:p>
            <a:pPr fontAlgn="auto">
              <a:spcAft>
                <a:spcPts val="0"/>
              </a:spcAft>
              <a:defRPr/>
            </a:pPr>
            <a:r>
              <a:rPr lang="el-GR" sz="2300" b="1" dirty="0" smtClean="0"/>
              <a:t>Παπαζάχος Κωνσταντίνος</a:t>
            </a:r>
            <a:r>
              <a:rPr lang="el-GR" sz="2300" dirty="0"/>
              <a:t> </a:t>
            </a:r>
            <a:endParaRPr lang="en-US" sz="2300" dirty="0"/>
          </a:p>
          <a:p>
            <a:pPr fontAlgn="auto">
              <a:spcAft>
                <a:spcPts val="0"/>
              </a:spcAft>
              <a:defRPr/>
            </a:pPr>
            <a:r>
              <a:rPr lang="el-GR" sz="2300" dirty="0" smtClean="0"/>
              <a:t>Καθηγητής Γεωφυσικής, Τομέας Γεωφυσικής</a:t>
            </a:r>
          </a:p>
        </p:txBody>
      </p:sp>
      <p:pic>
        <p:nvPicPr>
          <p:cNvPr id="16388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5" name="AutoShape 11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7" name="AutoShape 13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  <p:sp>
        <p:nvSpPr>
          <p:cNvPr id="16399" name="AutoShape 15" descr="data:image/jpeg;base64,/9j/4AAQSkZJRgABAQAAAQABAAD/2wCEAAkGBhQSEBUQEBMWFRUVGBsaGRgYFRodGxcfFhcYGCEfGRceICYfHBskHBUXIS8hJCcpLiwsGiIxNTAqNSYrLCkBCQoKDgwOFA8PFykYFBgpKSkpKSkpKSkpKSkpKSkpKSkpKSkpKSkpKSkpKSkpKSkpKSkpKSkpKSkpKSkpKSkpKf/AABEIAHABQgMBIgACEQEDEQH/xAAcAAACAgMBAQAAAAAAAAAAAAAABwYIAQQFAgP/xABIEAABAgMDBwgFCQgBBQEAAAABAgMABBEFEiEGBzFBUWGSExciY3GBkdEWUlShsQgUIzI1QmKDshU0cnOCosHC4SRDdLPxM//EABYBAQEBAAAAAAAAAAAAAAAAAAABAv/EABcRAQEBAQAAAAAAAAAAAAAAAAABESH/2gAMAwEAAhEDEQA/AOXIySrcU7OzzzpQXFJaaSqiW0jEYY44j3k1rhtc00l1vGPKDNL9n/mr+CYmkRlC+aaS63jHlBzTSXW8Y8omkEBC+aaS63jHlBzTSXW8Y8oklsW+xKpvzDiUV0DSpX8KRiYg1qZ5EgkSzBV+JxVP7U4+8QHV5ppLreMeUHNNJdbxjyiHvZ3pw/VSynsQo/qUYGc704PrJZV2oUP0qEF6mHNNJdbxjyg5ppLreMeUcmzM8iSQJlgp/E2qv9qsfeYnNjZQsTSb0u6ldNI0KT/Ek4j4QTqOc00l1vGPKDmmkut4x5RNIICF800l1vGPKDmmkut4x5RNIICF800l1vGPKDmmkut4x5RNIICF800l1vGPKDmmkut4x5RNIICF800l1vGPKDmmkut4x5RMXXQlJUogJAqSTQADWTqEL3KLO4hBKJJAcI/7i6hP9KcCe0074Do800l1vGPKDmlkut4/+Ihcvb9sTpKpcTCxr5Bo3R3pTQd5jYVZtvNdLkp7bghavcAaQXqWc00l1vGPKDmmkut4x5RD7PzpTjCrkwkOgGigtN1Y/qFMe0GGRk3lgxOj6FRCwKqbVgobxtG8QTrj800l1vGPKDmmkut4x5RNIICF800l1vGPKDmmkut4x5RNIICF800l1vGPKDmmkut4x5R28o8rGJJILyukfqoTipXdqG8wtbTzqzbyrkslLQOCQlN5Z7zr7AIHUv5pZLreMeUHNNJdbxjyiJIs63nekG57b9RafiBWPjMW3bElRUwJlCdH0zRunvUmh8YL1M+aaS63jHlBzTSXW8Y8o5eT2d1KiETqAjrGwbv9SDUjtFeyGIw+laQtCgpKhUEGoIOsGCIfzTSXW8Y8oOaaS63jHlE0ggIXzTSXW8Y8oOaaS63jHlE0ggIXzTSXW8Y8o+E9m7blmlzEk8+y80krSoOeqK0NADQ0/wDuiJ3Glbf7q/8Ayl/pMDUdkflEqS0hLrIUsJSFKxF5QAqaDRU1MEJSCK0c2aX7P/NX8ExNIheaX7P/ADV/BMTSIyIhmW+cJEpVhii36Y+q3X1tqvw+OyN3LvK0STHQoXnKhA2U0qI2Cvee+FJkzk4/ac4lhqqlrJUtaqkJFektZ2Y95oNcCRry8tMz8xdQlyYeXsBUe/UEjuAhq5N/JycWErn5jk66W2gFKG4uHog9gVDZyLyGl7MYDUumqjTlHD9dw7zqGxIwHviRRWi8lsw9lJFFNOOb1PLx4bojMzmIspQ6LTiN6Xl/7EiGFBAIjKL5OCkgrkJm/sbeABP5icK9qRCnnrPmrPmLrqHJd5GIrUHtSRgpO8Egxc+OHldkbL2iwWJlFdNxYwW2TrSr4jQdYgE3kLnFEzSXmaJe+6rQlzu1L3aDq2ROYQeWWSL1mTapd2uHSbcAoFprgpOw7RqIhn5vMrvnjFx0/TNABX4xoCu3Ud/bEZsS2CCCIgggggCME0xMZiHZ0bcLEnyaDRT5ubwmlVU7cB3wVDMtcrnJ98SkpeU1eCUpTWryiaA01iugd/Y1M3mY1iWQl+0UpffNDyZxbb3U0LVtJw2DWeX8nzIgBtVqPJBUolDFfugVC1jeTVI3BW2HXGmnIyit5mz5Rcy6KNtAdFIFTUhISkaKkkCIbkLnrYtGa+aKYUwtVeTJWFBd0FRBoBdVQE6xgcY3M5NvWY6y7Zk9OJaWoA4BSlNqFFJJABGw0JFQdVaws83cjZVnzgnJi1GnVN15NKGnQKqBTeUSnYThv04QDwyjyQlZ5FybZS5sVSi0/wAKx0h4xXXOBm4mLGeTMMLUpgq+jdGCkH1XKYA0rjoVjo0RZmy7UamWkvy7iXG1iqVJNQaGniCCKR5tiyW5phyXfSFtuJKVA79Y2EHEHURAJ/IfK5M8x0qB5ugcTt2KG4+490SWEpKocse2FMLODbnJrOpTa6UVwlKu6HXEZoiP5ZZVpkWL+BdXUNp2nafwivfgIkEJW3FO2ra4l2vvOci3sSlJNVHwUo/8QI2chsgpm25lbzq1BpKhyrysSTpuoGgqp3JFNwNjMmcipSQRclWUoOtZxWr+JZx7tG6NvJ+wmpOWblWE3UNppvJ1qO1RNSe2FPnmztOMOmzpBdxaQOWdH1kkitxB1GhBKtONMKGK0crj6U4KUB2kCPSkhQoaEHvBiolk5FWjaAL7LDrwP/cUQAqmmi3CL3cTHuVte0rGmAi89LrGPJrrcUD+A9FQNNI8YB1ZwcyEvNoU9IpTLzGmgwbc3FOhB/EO8awoMk8qHrMmVSs0FBsKKXEHS0qv1kj400jGLCZucvm7VleVSLjrZCXW6/VJ0FJ1pVQkdhGqIR8oLIpLkuLTaSA41RLtPvoUQlJO0pUQOxW6A7LbgUApJBBFQRoIOOEeohGai3C9KKZWaqYIA23FVI8CCOykTeMsiCCCCCNK2/3V/wDlL/SY3Y0rb/dX/wCUv9JgK5QQQRps5s0v2f8Amr+CYmkQvNL9n/mr+CYkOUs2WpOYcGlLS6biRQe8iIySeWtuGanXHQaoBuI2XU4Cnbie+LF5n8iRISCVOJpMP0W4SMUgjoo/pBxG0mK8Zv7GE3acrLrxSp0FQ2pR0yO8JI74uFFaEaK7clwq4ZhkK9Uuor4VrCFzz50HnZlyz5VwtsNG64UGhdWPrAqGNxJwprIJNcKcqwMxk/NSyZkFpsLTeQlxRvKBxBNEkJqMRWAs4lQIqMRGYrzmmXa8rPmUSy6thC7j6Fn6NvVeSs9EKAxASekNRwI+uevOe8qYXZ0osttNdF1STRTitaajEITooNJrXVAPNy3JdKrin2gr1S6gHwrWN1KwRUGoOsRWLJ7MdPzcsmZBaaC03kJcUbygcQSAk3QdIrjujp5rf2vJ2iZVDLq2kLuPtqP0aB6yVnopUB0hQ9IbYBs51MixaNnrQhIL7VVsnXUDFNdigKdtNkVnyStoyk429oSDdWPwqwPhp7RFyoqFnKsgS1rTTKfq8oVJ3ByiwO69SAeoMZjlZKzRckZdw6S0mvcLv+I6sZYEEEEAQo88cyTNMt1wS1e71LUPggQ3IUmeOWImmXKYKau96FqPwWIsWLDZESAZs2UaSKBLDfipIUfeTHcMcPIefD1myjqTUFhvxSkJPvBjuRWlSM6321Ofzf8AVMROGpnpzfvsPv2otbZaeeASkE3xeTrFKfdOuFxYtlKmZlqWbICnlpQkq0ArNBWmrGAsrmJ+xWv43f8A2KhgxF822S7ln2eiUeUhS0qWSUE06aioaQDriUQFcvlFSARaTTqRTlWBeO0oWtNeG6O6JzYj9+VZX6zSD/aIg3yip8LtJppJryTCbw2Fa1qpw3D3xObEYuSzKPVaQP7REqV9LTfuMOr9VCleCSf8Qvfk9yActVTqhXkmVqB2FRSivgpQ74YVpMX2XEeshSfFJH+YXvye58N2qppRpyrK0gbSkpXTwSo90IRYqfU4GlFgIU4B0QskJJ2EgEgHbQxUK2LMmnrSdZcZX86deVVulTeWonDdjW9opjoi4sJ+cz32c3NqcXJO/OG7zRcut3gEqxF69WlRFUzsnJNTUoy0tCG1IQlJQ2SUpoKUBIFe2mJrEFz/AFiodsozBHTl1oUk66OKDZHYbyT3CGPKzKXEJcQapWkKB2hQqPcYXOf+2UtWUWCenMLQkDc2oOE9gupHeIBZZgLVLVrBmvRfbWkjVVA5QHuuKHfFhMqZAPSMyyoVC2XE+KDT30ivGYKzC5a6XQMGG3Fk/wASeTHf0z4GLDZVT4YkZl5RoEMuHwQad9aQFbsz75E44jUponhUnzhvwoMz7BM44vUlojiUnyMN+JWaIIIIiCNK2/3V/wDlL/SY3Y0rb/dX/wCUv9JgK5QQQRps5s0v2f8Amr+CY6mX9f2bM09QeF9McvNL9n/mr+CYkGVEqXZKYbGJU0um8gXh7xEZLTMeB+25e9scp28mqLTRUDN1a4lbVlX14JS6Ao7AuqCT2BVe6LfxWlKrXJM06XK15Vd7bW+a9+mLpNABICaUphTRTVTdSK3Z583LsrNuTrKCqWeUVkpFeSWrFQVsBNSDoxpqgyez9zktLJl1NNPcmkJQtV4EACgCqGiqDDVogLJxTLKkn5/M39PLu17eUVWGPmxmbWtC1FTiXnENKWC+un0RCcAhKD0SaC6KYp012/HPZm5dYmnLQYQVy7xvLKRXklnTeA0JJxCtFSRhhULESwSEJCKXaC7TRSmHupH0iteTefmclZZMsppp4NpuoWq8FAAUAVTBVBhqMbObqcte0bUVNtPLbQpQL66fRXRhcCDVKjQXQMSNNdJgLGRVvPpT9tv09RqvbySf8Ui0kVGzoWsJi15p1P1eUuDeGgG/9YBoZvq/s2Xr6p8L6qRIo5OScsW5GWQdIaTX+oXv8x1oyyIIIIIIh+c+wjMSfKIFVsErprKaUVTsFD3RMIwRARr5PuXAuKst5QBBK2K/eBxUgbwaqHarZDtiq+W+Rzkk8JyUvBq8FAp0sqBqMdITXQdWjZVl5vc+zL6UsWmoMvDAO0o25vVT/wDNX9u8aI023vlD/ZKf/IR+lyEbm7+1pH/yWv1iLLZd5JIteTSwh8ITyiVhaQFg3QoUwIH3tsQvJ75P4lZtiaE4V8i4hy7yVL1xQNK3jStIBvCNO2bYalWHJmYWENtpqon4DaScANZMc3KbLiTkEFU08lJ1IHScVuCBj3mg2kRXjLrODNW0+lhlCkshX0bKcSo+s4daqdyR3khpyinLYthT7gwcc5RY1JbRSieEJSIdcRzInJFMizQ0Ly6FxX+qfwj3nHZSRxGaIS1vNu2Va4mWcKOcs3sIJNUnxUk7jvh0xwsr8lkTzHJnouJqW17DsP4Tr8dUCGlk9bzU7LNzTCgpDgrvSdaTsUDgYSmejNU6H12jJNlxtzpPISKqQrWoJ0lJ0mmg11aIlkbltN2HNKacQS2SOVZVr1XkHUqmg6CNOqlicl8vZO0EBUs8kq1tq6Lia7UH4io3xWlbLAzp2jJNCXZf+jTglC0JVc3JvCoG6tN0ai1WhbM0CeUmXjQVoAlA7gEITjuGMWvm7BlnTV2XZWdNVNIJ8SI+6GmmEdEIaQNgCUj4CAi+bLN8mypUoJC33SFOrGio0JT+FNT2kk7AIb8oHLZKGBZjSgXHaKep9xCSFJSdhUoA9id8bmcDPqxLpUxZ5D7+jlKVab31++rcMNp1QqckclHrSmDNzZUWyoqWtWl1Va0B2bSNAwgJfmpsMsyheWKKfII23E1A8SSeykTePKEAAJSAABQAaABsj1GWRBBBBBGlbf7q/wDyl/pMbsaVt/ur/wDKX+kwFcoIII02c2aX7P8AzV/BMTSF1mzyhlmZK48+22rlFG6pVDQgYxMJfKqUWoIRMtKUo0AC8STqG+IySeWFiGUnHGaUTW8j+FWI8NHdFk802WgtGz0KWqr7NG3RXEkDBf8AUMa7QrZEDy/yQ+esBTdOWbqUfiB0oJ36Rv7TCsyRyqfsucD7VQUm642cAtNcUqGrRp1EVirFw1JBFCKgxxnMi5FS+UVJSxVpvFhuvjdjxkhlnL2kwH5Zeil9B+u2TqUPgdB1R3YK8NMpSkJQAlIwAAoB2AR6IrgYzBAcZ3IuRUvlFSUsVabxYbJ8bsdVlhKEhKEhKRoCQAB2AR9I42VWV0vZzBfml3RoSkYrcPqoTrPuGsiA5mc3LIWbZ7jwI5ZfQZGGK1DTTWEiqj2Aa4q/kzZCpucbZxIUqqz+EYqNeyveY3MuctHrUmy+7UJHRabBqG010Dao6SdZ3AAMfNxkgZRkvOijzoFRrQnSE9p0nuGqCVMQKYDARmOVMZVSjaihcy0lSTQgrxBGox8/TKS9rZ44yjswRxvTKS9rZ44PTKS9rZ44DswRxvTKS9rZ44PTKS9rZ44DrrQCCCAQcCDoNdoiAZRZpW3CXJNQaUfuKqUdx0p7MYlHplJe1s8cHplJe1s8cUK5GStrSiiJflk72HTQ8JB8RH1Wq3XRdUufI0UU46B7zSGZ6ZSXtbPHB6ZSXtTPHBdLey81E06oKmVJaB01VfX4DDxMMjJ3JNiSSQynpH6y1YqV36huEHplJe1s8cHplJe1s8cEdmCON6ZSXtbPHB6ZSXtbPHEHZgjjemUl7WzxwemUl7WzxwHvKDJdidQEvoqR9VYwUmuw7NxwhbWrmmmWlFUstLoGjG4vwOHgYY3plJe1s8cHplJe1s8cULJH7daF1K59I0US46R7jSPDmTFrzZAmOXUNr7poOI18BDQ9MpL2pnjg9MpL2tnjhq6imT2aNCCFzi+UI+4ioR3qwUe6kMFpoJSEpASkCgAFAANQEcn0ykva2eOD0ykva2eOCOzBHG9MpL2tnjg9MpL2tnjiDswRxvTKS9rZ44PTKS9rZ44DsxpW3+6v/wApf6TGn6ZSXtbPHGpa+V0mqXdSmaaJLawAFaSUnCARMEYrBGmmI9JWQQQSCMQRqpHmCAemQmV6Z1i6s0fbACx62q+Nx17D2iNHLjN2marMS9EP6xoS5TbsVv169sKOzLTcl3UvMqKVp0EfAjWDsh0ZIZfMziQhRDb+tB0K3oOvs09umIhRSFozVnzF9pbku8jA0wPYpJwUncQQYbWTfyjqAItCXKiNLjJFT2tqoK9ih2R2rbybl5tN2YbCiNCtCk9ihj3aIgVqZmzUmWfFPVdBH96a/phppuSue2yV0/6koJ1LacFO03ae+MzOeyyUV/6q8diWnDXvu098Id7NTPJ0JbV2Op/2pHlrNZPq0toTvLqP8EmKumHlH8o8UKLPlyDqceIw7G0k+9XdCjtS2Jq0JgLfW4+6rBI09yEjBI3AARNrLzNmoMy+ANaWwT/cqnwid2HkzLyiaS7YSTpUcVq7VH4CgiamoxkPm4TL3ZiaAU9pSjSlvt9ZfuG/THVy6yvTJMUSavuAhA9XVfO4atp7485XZesyaShJDj+pA0J3rOrs0ndphLWnabkw6p55RUtWkn4AagNkBrrcJJJJJOJJOJrtjFYxBFVmsFYxBAZrBWMQQGax0kZNTZAUmVfIIqCGXKEHYaRzIs9lLaNpNWZImyWy4stthYuBVE8immnRjAVqnLOdZIDza2ydAWhSa9lQI9TVlPNJC3WXEJVoUpCkg1FcCRQ4Q+cr7UfVk26bcbQiZWq6ykAXibySk0FQlQF+ujojfHNzdWmi2rKdsWbV9MymrKzibo+oobShVEnakgbYBLSVnuvEpZbW4QKkIQpRA2kAHCPi60pKilQKVA0IIIII1EHQYfEtLDJqxVuLu/P5o3RiDQ4gAHWlCaqO1RprFEO66VKKlElSiSSTUknEknbAeawVjEEBmsFYxBAe22yohKQSSaAAVJJ1AazHSm8lptpHKuyr6EUreU0sAdpIw74Y/wAnVpkzcwV3eXDY5G9sJN8p3/VrTGhO+JMxlFb0lMLXaUsqblSFVDCG1AbCm6L13coaICv1Y2nLKeS2HlNOBs0osoUEmuiiqUxjqmRRP2pyUk2W0TD9EINPowtWOjCiRU9gixdqty023NZPtiimZVu7sBobmG1JS0r+uAqrWCsen2ShRQoUUkkEbCDQjxjxAZrBWMQQGawVjEEBmsFYxBAEEEEAQR6cbKSUqBBBoQRQgjChGox5gCMpVQ1GBEYggJnYGdKZYAQ9R9A9Y0WOxeNe8GJzZ2dOScAvqW0di01HEmop4Qk4IJiwzWVsmr6s0zxgfGkDuVsmn600zxg/CsV5giYYdlo51JJsG4pbp2ITQcSqCnjEHt7OlMvgoZowg+qarPavCn9IEQuCKYypVTU4kxiCCCiCCCAIIIIAggggCLK5Z2ZaL1lyAspTiVhDZXybvJm7yIpU1FRXVFao7TWWk8lISmdmQkAAATDgAAwAAvYCkA9LMlZtiw50ZQOBaSlVwOLStdLmAv41UV3buJIIhN5r5pTdsSZQopJeSk01hZukHcQTHDtK3JiYp84fdepo5RxS6dl4mka0tMqbWlxtSkLSapUkkFJGsEYgwDL+ULNrVaiG1KJShhF1OoXiomg2mg8BshXxs2habr6+UfdW6ugF5xZUaDQKkk0xjWgCCCCAIIIIBg5qMi2LRL6VTDjM00Ati4oJrgcdBV0VXa0NaGGJm9ayganUsz15cqKhanVoVgAaFDgN9RrTTXuiv0vMKQoLbUUqSahSSQQdoIxBjtTWXc+43yTk7MKQRQguqxB1HHEdsA6clrHl1W/aNpt3eQlRS8KXeUU0OVKeyjld6jtjRsPOTYv7T+dNMzSJiYVcU4ul36QpHSHKGiRROgYUhKS1uTDbSmG33UNLrebS4oIVeASbyAaGoABrqEaQOuAYGe7Jn5raq3EijcyOVTsCjgscQJ7FCF9G9aVuTExd+cPuvXa3eUcUu7XTS8TTQPCNGAIIIIAggggCCCCAII3W7EfUApLDpBFQQ2ogg6waYiMwH//Z"/>
          <p:cNvSpPr>
            <a:spLocks noChangeAspect="1" noChangeArrowheads="1"/>
          </p:cNvSpPr>
          <p:nvPr/>
        </p:nvSpPr>
        <p:spPr bwMode="auto">
          <a:xfrm>
            <a:off x="1668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276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x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925" y="1566734"/>
            <a:ext cx="338455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624" y="5091859"/>
            <a:ext cx="4824413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48" name="TextBox 1"/>
          <p:cNvSpPr txBox="1">
            <a:spLocks noChangeArrowheads="1"/>
          </p:cNvSpPr>
          <p:nvPr/>
        </p:nvSpPr>
        <p:spPr bwMode="auto">
          <a:xfrm>
            <a:off x="588218" y="2029214"/>
            <a:ext cx="396081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el-GR" altLang="en-US" sz="1400" b="1" i="1" dirty="0">
                <a:latin typeface="+mn-lt"/>
              </a:rPr>
              <a:t>Σχήμα (7.9): Το διάνυσμα της μαγνητικής επαγωγής, Β, σε σημείο, </a:t>
            </a:r>
            <a:r>
              <a:rPr lang="en-US" altLang="en-US" sz="1400" b="1" i="1" dirty="0">
                <a:latin typeface="+mn-lt"/>
              </a:rPr>
              <a:t>P</a:t>
            </a:r>
            <a:r>
              <a:rPr lang="el-GR" altLang="en-US" sz="1400" b="1" i="1" dirty="0">
                <a:latin typeface="+mn-lt"/>
              </a:rPr>
              <a:t>, της Γης αναλύεται σε μία ακτινική (κατακόρυφη), Ζ, συνιστώσα και σε μία εφαπτόμενη (οριζόντια), Η, συνιστώσα, σε συμφωνία με το Σχήμα (7.1). </a:t>
            </a:r>
            <a:r>
              <a:rPr lang="en-US" altLang="en-US" sz="1400" b="1" i="1" dirty="0">
                <a:latin typeface="+mn-lt"/>
              </a:rPr>
              <a:t>I</a:t>
            </a:r>
            <a:r>
              <a:rPr lang="el-GR" altLang="en-US" sz="1400" b="1" i="1" dirty="0">
                <a:latin typeface="+mn-lt"/>
              </a:rPr>
              <a:t> είναι η μαγνητική έγκλιση στο σημείο </a:t>
            </a:r>
            <a:r>
              <a:rPr lang="en-US" altLang="en-US" sz="1400" b="1" i="1" dirty="0">
                <a:latin typeface="+mn-lt"/>
              </a:rPr>
              <a:t>P</a:t>
            </a:r>
            <a:r>
              <a:rPr lang="el-GR" altLang="en-US" sz="1400" b="1" i="1" dirty="0">
                <a:latin typeface="+mn-lt"/>
              </a:rPr>
              <a:t> και Θ είναι η συμπληρωματική γωνία του γεωμαγνητικού πλάτους, Φ, του σημείου.</a:t>
            </a:r>
            <a:endParaRPr lang="en-US" altLang="en-US" sz="1400" b="1" dirty="0">
              <a:latin typeface="+mn-lt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αποδειχθεί ο τύπος  </a:t>
            </a:r>
            <a:r>
              <a:rPr lang="el-GR" dirty="0" smtClean="0"/>
              <a:t>7.33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244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xima4-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756" y="1952328"/>
            <a:ext cx="3081338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5638800" y="3143250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4864960"/>
              </p:ext>
            </p:extLst>
          </p:nvPr>
        </p:nvGraphicFramePr>
        <p:xfrm>
          <a:off x="3745708" y="2214563"/>
          <a:ext cx="1990725" cy="1238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Equation" r:id="rId4" imgW="698197" imgH="431613" progId="Equation.DSMT4">
                  <p:embed/>
                </p:oleObj>
              </mc:Choice>
              <mc:Fallback>
                <p:oleObj name="Equation" r:id="rId4" imgW="698197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5708" y="2214563"/>
                        <a:ext cx="1990725" cy="1238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5453063" y="29813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277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7528000"/>
              </p:ext>
            </p:extLst>
          </p:nvPr>
        </p:nvGraphicFramePr>
        <p:xfrm>
          <a:off x="246858" y="2630489"/>
          <a:ext cx="3241675" cy="1782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9" name="Equation" r:id="rId6" imgW="1384300" imgH="762000" progId="Equation.DSMT4">
                  <p:embed/>
                </p:oleObj>
              </mc:Choice>
              <mc:Fallback>
                <p:oleObj name="Equation" r:id="rId6" imgW="1384300" imgH="762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858" y="2630489"/>
                        <a:ext cx="3241675" cy="1782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5" name="Rectangle 8"/>
          <p:cNvSpPr>
            <a:spLocks noChangeArrowheads="1"/>
          </p:cNvSpPr>
          <p:nvPr/>
        </p:nvSpPr>
        <p:spPr bwMode="auto">
          <a:xfrm>
            <a:off x="5638800" y="316230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277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1295515"/>
              </p:ext>
            </p:extLst>
          </p:nvPr>
        </p:nvGraphicFramePr>
        <p:xfrm>
          <a:off x="3758408" y="3835401"/>
          <a:ext cx="197326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0" name="Equation" r:id="rId8" imgW="850531" imgH="431613" progId="Equation.DSMT4">
                  <p:embed/>
                </p:oleObj>
              </mc:Choice>
              <mc:Fallback>
                <p:oleObj name="Equation" r:id="rId8" imgW="850531" imgH="43161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8408" y="3835401"/>
                        <a:ext cx="1973263" cy="1014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Rectangle 10"/>
          <p:cNvSpPr>
            <a:spLocks noChangeArrowheads="1"/>
          </p:cNvSpPr>
          <p:nvPr/>
        </p:nvSpPr>
        <p:spPr bwMode="auto">
          <a:xfrm>
            <a:off x="5505450" y="326231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277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7269491"/>
              </p:ext>
            </p:extLst>
          </p:nvPr>
        </p:nvGraphicFramePr>
        <p:xfrm>
          <a:off x="6217445" y="3262314"/>
          <a:ext cx="2665412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Equation" r:id="rId10" imgW="888614" imgH="177723" progId="Equation.DSMT4">
                  <p:embed/>
                </p:oleObj>
              </mc:Choice>
              <mc:Fallback>
                <p:oleObj name="Equation" r:id="rId10" imgW="888614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7445" y="3262314"/>
                        <a:ext cx="2665412" cy="52546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AutoShape 12"/>
          <p:cNvSpPr>
            <a:spLocks/>
          </p:cNvSpPr>
          <p:nvPr/>
        </p:nvSpPr>
        <p:spPr bwMode="auto">
          <a:xfrm>
            <a:off x="5713407" y="2678759"/>
            <a:ext cx="403225" cy="1719262"/>
          </a:xfrm>
          <a:prstGeom prst="rightBrace">
            <a:avLst>
              <a:gd name="adj1" fmla="val 3553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sp>
        <p:nvSpPr>
          <p:cNvPr id="32780" name="AutoShape 13"/>
          <p:cNvSpPr>
            <a:spLocks noChangeArrowheads="1"/>
          </p:cNvSpPr>
          <p:nvPr/>
        </p:nvSpPr>
        <p:spPr bwMode="auto">
          <a:xfrm rot="-1872729">
            <a:off x="3164682" y="4318002"/>
            <a:ext cx="317500" cy="750887"/>
          </a:xfrm>
          <a:prstGeom prst="curvedRightArrow">
            <a:avLst>
              <a:gd name="adj1" fmla="val 47300"/>
              <a:gd name="adj2" fmla="val 94600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αποδειχθεί ο τύπος  </a:t>
            </a:r>
            <a:r>
              <a:rPr lang="el-GR" dirty="0" smtClean="0"/>
              <a:t>7.33</a:t>
            </a:r>
            <a:endParaRPr lang="en-US" dirty="0"/>
          </a:p>
        </p:txBody>
      </p:sp>
      <p:sp>
        <p:nvSpPr>
          <p:cNvPr id="16" name="11 - Ορθογώνιο"/>
          <p:cNvSpPr>
            <a:spLocks noChangeArrowheads="1"/>
          </p:cNvSpPr>
          <p:nvPr/>
        </p:nvSpPr>
        <p:spPr bwMode="auto">
          <a:xfrm>
            <a:off x="10258425" y="5357516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194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118345"/>
              </p:ext>
            </p:extLst>
          </p:nvPr>
        </p:nvGraphicFramePr>
        <p:xfrm>
          <a:off x="6761035" y="3992562"/>
          <a:ext cx="3036887" cy="1300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3" imgW="914400" imgH="393700" progId="Equation.DSMT4">
                  <p:embed/>
                </p:oleObj>
              </mc:Choice>
              <mc:Fallback>
                <p:oleObj name="Equation" r:id="rId3" imgW="9144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1035" y="3992562"/>
                        <a:ext cx="3036887" cy="1300162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700290"/>
              </p:ext>
            </p:extLst>
          </p:nvPr>
        </p:nvGraphicFramePr>
        <p:xfrm>
          <a:off x="1627609" y="1897063"/>
          <a:ext cx="2665413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5" imgW="888614" imgH="177723" progId="Equation.DSMT4">
                  <p:embed/>
                </p:oleObj>
              </mc:Choice>
              <mc:Fallback>
                <p:oleObj name="Equation" r:id="rId5" imgW="888614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609" y="1897063"/>
                        <a:ext cx="2665413" cy="525463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AutoShape 10"/>
          <p:cNvSpPr>
            <a:spLocks/>
          </p:cNvSpPr>
          <p:nvPr/>
        </p:nvSpPr>
        <p:spPr bwMode="auto">
          <a:xfrm>
            <a:off x="4674022" y="2000250"/>
            <a:ext cx="319087" cy="1992312"/>
          </a:xfrm>
          <a:prstGeom prst="rightBrace">
            <a:avLst>
              <a:gd name="adj1" fmla="val 5203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379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2567217"/>
              </p:ext>
            </p:extLst>
          </p:nvPr>
        </p:nvGraphicFramePr>
        <p:xfrm>
          <a:off x="5315371" y="2728913"/>
          <a:ext cx="2665412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7" imgW="888614" imgH="177723" progId="Equation.DSMT4">
                  <p:embed/>
                </p:oleObj>
              </mc:Choice>
              <mc:Fallback>
                <p:oleObj name="Equation" r:id="rId7" imgW="888614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5371" y="2728913"/>
                        <a:ext cx="2665412" cy="52387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9" name="Text Box 13"/>
          <p:cNvSpPr txBox="1">
            <a:spLocks noChangeArrowheads="1"/>
          </p:cNvSpPr>
          <p:nvPr/>
        </p:nvSpPr>
        <p:spPr bwMode="auto">
          <a:xfrm>
            <a:off x="7724647" y="5699420"/>
            <a:ext cx="4146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800" b="1" dirty="0" err="1">
                <a:latin typeface="+mn-lt"/>
              </a:rPr>
              <a:t>Παλαιομαγν</a:t>
            </a:r>
            <a:r>
              <a:rPr lang="el-GR" altLang="en-US" sz="2800" b="1" dirty="0">
                <a:latin typeface="+mn-lt"/>
              </a:rPr>
              <a:t>. </a:t>
            </a:r>
            <a:r>
              <a:rPr lang="el-GR" altLang="en-US" sz="2800" b="1" dirty="0" err="1">
                <a:latin typeface="+mn-lt"/>
              </a:rPr>
              <a:t>Πλατος</a:t>
            </a:r>
            <a:r>
              <a:rPr lang="el-GR" altLang="en-US" sz="2800" b="1" dirty="0">
                <a:latin typeface="+mn-lt"/>
              </a:rPr>
              <a:t>:   Φ</a:t>
            </a:r>
          </a:p>
        </p:txBody>
      </p:sp>
      <p:graphicFrame>
        <p:nvGraphicFramePr>
          <p:cNvPr id="3380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483613"/>
              </p:ext>
            </p:extLst>
          </p:nvPr>
        </p:nvGraphicFramePr>
        <p:xfrm>
          <a:off x="1500608" y="2830513"/>
          <a:ext cx="29225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Equation" r:id="rId9" imgW="1244600" imgH="254000" progId="Equation.DSMT4">
                  <p:embed/>
                </p:oleObj>
              </mc:Choice>
              <mc:Fallback>
                <p:oleObj name="Equation" r:id="rId9" imgW="12446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608" y="2830513"/>
                        <a:ext cx="2922588" cy="587375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260936"/>
              </p:ext>
            </p:extLst>
          </p:nvPr>
        </p:nvGraphicFramePr>
        <p:xfrm>
          <a:off x="1941934" y="3621088"/>
          <a:ext cx="1844675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11" imgW="710891" imgH="177723" progId="Equation.DSMT4">
                  <p:embed/>
                </p:oleObj>
              </mc:Choice>
              <mc:Fallback>
                <p:oleObj name="Equation" r:id="rId11" imgW="710891" imgH="177723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934" y="3621088"/>
                        <a:ext cx="1844675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αποδειχθεί ο τύπος  </a:t>
            </a:r>
            <a:r>
              <a:rPr lang="el-GR" dirty="0" smtClean="0"/>
              <a:t>7.33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887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5047862" y="1886566"/>
            <a:ext cx="6204857" cy="267765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l-GR" altLang="en-US" sz="2400" dirty="0" smtClean="0">
                <a:latin typeface="+mn-lt"/>
              </a:rPr>
              <a:t>Όπως </a:t>
            </a:r>
            <a:r>
              <a:rPr lang="el-GR" altLang="en-US" sz="2400" dirty="0">
                <a:latin typeface="+mn-lt"/>
              </a:rPr>
              <a:t>προκύπτει από το σχήμα (7.16), η μαγνητική ροπή του διπολικού μαγνητικού πεδίου της Γης ελαττώθηκε κατά  0.55</a:t>
            </a:r>
            <a:r>
              <a:rPr lang="en-US" altLang="en-US" sz="2400" dirty="0">
                <a:latin typeface="+mn-lt"/>
                <a:sym typeface="MT Symbol"/>
              </a:rPr>
              <a:t>*</a:t>
            </a:r>
            <a:r>
              <a:rPr lang="el-GR" altLang="en-US" sz="2400" dirty="0">
                <a:latin typeface="+mn-lt"/>
              </a:rPr>
              <a:t>10</a:t>
            </a:r>
            <a:r>
              <a:rPr lang="el-GR" altLang="en-US" sz="2400" baseline="30000" dirty="0">
                <a:latin typeface="+mn-lt"/>
              </a:rPr>
              <a:t>22</a:t>
            </a:r>
            <a:r>
              <a:rPr lang="el-GR" altLang="en-US" sz="2400" dirty="0"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Am</a:t>
            </a:r>
            <a:r>
              <a:rPr lang="el-GR" altLang="en-US" sz="2400" baseline="30000" dirty="0">
                <a:latin typeface="+mn-lt"/>
              </a:rPr>
              <a:t>2</a:t>
            </a:r>
            <a:r>
              <a:rPr lang="el-GR" altLang="en-US" sz="2400" dirty="0">
                <a:latin typeface="+mn-lt"/>
              </a:rPr>
              <a:t>  κατά την περίοδο 1900 – 2000. Να βρεθεί η αντίστοιχη ελάττωση της μέγιστης τιμής της έντασης του διπολικού μαγνητικού πεδίου της Γης, κατά το ίδιο χρονικό διάστημα. </a:t>
            </a:r>
            <a:endParaRPr lang="en-GB" altLang="en-US" sz="2400" dirty="0">
              <a:latin typeface="+mn-lt"/>
            </a:endParaRPr>
          </a:p>
        </p:txBody>
      </p:sp>
      <p:pic>
        <p:nvPicPr>
          <p:cNvPr id="34820" name="Picture 5" descr="Sx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65" y="1975563"/>
            <a:ext cx="4010025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  <p:sp>
        <p:nvSpPr>
          <p:cNvPr id="7" name="11 - Ορθογώνιο"/>
          <p:cNvSpPr>
            <a:spLocks noChangeArrowheads="1"/>
          </p:cNvSpPr>
          <p:nvPr/>
        </p:nvSpPr>
        <p:spPr bwMode="auto">
          <a:xfrm>
            <a:off x="2886120" y="5009747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205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2" descr="sxima4-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358" y="1507120"/>
            <a:ext cx="2868612" cy="307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90512" y="1414624"/>
            <a:ext cx="4365625" cy="1225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Χρησιμοποιούμε τις σχέσεις  (7.8), (7.19), (7.21 ), (7.22) </a:t>
            </a:r>
            <a:r>
              <a:rPr lang="el-GR" altLang="en-US" sz="2400" dirty="0">
                <a:latin typeface="+mn-lt"/>
              </a:rPr>
              <a:t>(7.24) (7.25) 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&amp; (7.26)</a:t>
            </a:r>
            <a:r>
              <a:rPr lang="en-GB" altLang="en-US" sz="2400" dirty="0">
                <a:latin typeface="+mn-lt"/>
              </a:rPr>
              <a:t> 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5249183" y="317182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6" name="Rectangle 8"/>
          <p:cNvSpPr>
            <a:spLocks noChangeArrowheads="1"/>
          </p:cNvSpPr>
          <p:nvPr/>
        </p:nvSpPr>
        <p:spPr bwMode="auto">
          <a:xfrm>
            <a:off x="5205413" y="317182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7" name="Rectangle 10"/>
          <p:cNvSpPr>
            <a:spLocks noChangeArrowheads="1"/>
          </p:cNvSpPr>
          <p:nvPr/>
        </p:nvSpPr>
        <p:spPr bwMode="auto">
          <a:xfrm>
            <a:off x="5524500" y="325755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584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5465716"/>
              </p:ext>
            </p:extLst>
          </p:nvPr>
        </p:nvGraphicFramePr>
        <p:xfrm>
          <a:off x="6578600" y="4967289"/>
          <a:ext cx="2706688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Equation" r:id="rId4" imgW="914400" imgH="292100" progId="Equation.DSMT4">
                  <p:embed/>
                </p:oleObj>
              </mc:Choice>
              <mc:Fallback>
                <p:oleObj name="Equation" r:id="rId4" imgW="9144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967289"/>
                        <a:ext cx="2706688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9" name="AutoShape 11"/>
          <p:cNvSpPr>
            <a:spLocks noChangeArrowheads="1"/>
          </p:cNvSpPr>
          <p:nvPr/>
        </p:nvSpPr>
        <p:spPr bwMode="auto">
          <a:xfrm>
            <a:off x="9702801" y="5273676"/>
            <a:ext cx="733425" cy="271463"/>
          </a:xfrm>
          <a:custGeom>
            <a:avLst/>
            <a:gdLst>
              <a:gd name="T0" fmla="*/ 550069 w 21600"/>
              <a:gd name="T1" fmla="*/ 0 h 21600"/>
              <a:gd name="T2" fmla="*/ 0 w 21600"/>
              <a:gd name="T3" fmla="*/ 135732 h 21600"/>
              <a:gd name="T4" fmla="*/ 550069 w 21600"/>
              <a:gd name="T5" fmla="*/ 271463 h 21600"/>
              <a:gd name="T6" fmla="*/ 733425 w 21600"/>
              <a:gd name="T7" fmla="*/ 13573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0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904352"/>
              </p:ext>
            </p:extLst>
          </p:nvPr>
        </p:nvGraphicFramePr>
        <p:xfrm>
          <a:off x="563758" y="2757488"/>
          <a:ext cx="2459037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6" imgW="1167893" imgH="393529" progId="Equation.DSMT4">
                  <p:embed/>
                </p:oleObj>
              </mc:Choice>
              <mc:Fallback>
                <p:oleObj name="Equation" r:id="rId6" imgW="1167893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758" y="2757488"/>
                        <a:ext cx="2459037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Text Box 14"/>
          <p:cNvSpPr txBox="1">
            <a:spLocks noChangeArrowheads="1"/>
          </p:cNvSpPr>
          <p:nvPr/>
        </p:nvSpPr>
        <p:spPr bwMode="auto">
          <a:xfrm>
            <a:off x="3149794" y="3279774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00" b="1">
                <a:latin typeface="+mn-lt"/>
              </a:rPr>
              <a:t>(7.19)</a:t>
            </a:r>
          </a:p>
        </p:txBody>
      </p:sp>
      <p:graphicFrame>
        <p:nvGraphicFramePr>
          <p:cNvPr id="35852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067087"/>
              </p:ext>
            </p:extLst>
          </p:nvPr>
        </p:nvGraphicFramePr>
        <p:xfrm>
          <a:off x="435170" y="3941762"/>
          <a:ext cx="3787775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8" name="Equation" r:id="rId8" imgW="2082800" imgH="393700" progId="Equation.DSMT4">
                  <p:embed/>
                </p:oleObj>
              </mc:Choice>
              <mc:Fallback>
                <p:oleObj name="Equation" r:id="rId8" imgW="20828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170" y="3941762"/>
                        <a:ext cx="3787775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264041"/>
              </p:ext>
            </p:extLst>
          </p:nvPr>
        </p:nvGraphicFramePr>
        <p:xfrm>
          <a:off x="438345" y="4900613"/>
          <a:ext cx="3768725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Equation" r:id="rId10" imgW="2095500" imgH="393700" progId="Equation.DSMT4">
                  <p:embed/>
                </p:oleObj>
              </mc:Choice>
              <mc:Fallback>
                <p:oleObj name="Equation" r:id="rId10" imgW="20955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345" y="4900613"/>
                        <a:ext cx="3768725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4" name="Text Box 17"/>
          <p:cNvSpPr txBox="1">
            <a:spLocks noChangeArrowheads="1"/>
          </p:cNvSpPr>
          <p:nvPr/>
        </p:nvSpPr>
        <p:spPr bwMode="auto">
          <a:xfrm>
            <a:off x="8748713" y="5918200"/>
            <a:ext cx="654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00" b="1">
                <a:latin typeface="+mn-lt"/>
              </a:rPr>
              <a:t>(7.8)</a:t>
            </a:r>
          </a:p>
        </p:txBody>
      </p:sp>
      <p:sp>
        <p:nvSpPr>
          <p:cNvPr id="35855" name="Text Box 18"/>
          <p:cNvSpPr txBox="1">
            <a:spLocks noChangeArrowheads="1"/>
          </p:cNvSpPr>
          <p:nvPr/>
        </p:nvSpPr>
        <p:spPr bwMode="auto">
          <a:xfrm>
            <a:off x="4359469" y="4324349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00" b="1">
                <a:latin typeface="+mn-lt"/>
              </a:rPr>
              <a:t>(7.</a:t>
            </a:r>
            <a:r>
              <a:rPr lang="en-US" altLang="en-US" sz="1400" b="1">
                <a:latin typeface="+mn-lt"/>
              </a:rPr>
              <a:t>21</a:t>
            </a:r>
            <a:r>
              <a:rPr lang="el-GR" altLang="en-US" sz="1400" b="1">
                <a:latin typeface="+mn-lt"/>
              </a:rPr>
              <a:t>)</a:t>
            </a:r>
          </a:p>
        </p:txBody>
      </p:sp>
      <p:sp>
        <p:nvSpPr>
          <p:cNvPr id="35856" name="Text Box 19"/>
          <p:cNvSpPr txBox="1">
            <a:spLocks noChangeArrowheads="1"/>
          </p:cNvSpPr>
          <p:nvPr/>
        </p:nvSpPr>
        <p:spPr bwMode="auto">
          <a:xfrm>
            <a:off x="4359469" y="5287962"/>
            <a:ext cx="6286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00" b="1">
                <a:latin typeface="+mn-lt"/>
              </a:rPr>
              <a:t>(7.</a:t>
            </a:r>
            <a:r>
              <a:rPr lang="en-US" altLang="en-US" sz="1400" b="1">
                <a:latin typeface="+mn-lt"/>
              </a:rPr>
              <a:t>22</a:t>
            </a:r>
            <a:r>
              <a:rPr lang="el-GR" altLang="en-US" sz="1400" b="1">
                <a:latin typeface="+mn-lt"/>
              </a:rPr>
              <a:t>)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  <p:sp>
        <p:nvSpPr>
          <p:cNvPr id="19" name="11 - Ορθογώνιο"/>
          <p:cNvSpPr>
            <a:spLocks noChangeArrowheads="1"/>
          </p:cNvSpPr>
          <p:nvPr/>
        </p:nvSpPr>
        <p:spPr bwMode="auto">
          <a:xfrm>
            <a:off x="10276073" y="4620439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9632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86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411825"/>
              </p:ext>
            </p:extLst>
          </p:nvPr>
        </p:nvGraphicFramePr>
        <p:xfrm>
          <a:off x="2379470" y="1310025"/>
          <a:ext cx="5432425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2" name="Equation" r:id="rId3" imgW="2387600" imgH="508000" progId="Equation.DSMT4">
                  <p:embed/>
                </p:oleObj>
              </mc:Choice>
              <mc:Fallback>
                <p:oleObj name="Equation" r:id="rId3" imgW="2387600" imgH="508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9470" y="1310025"/>
                        <a:ext cx="5432425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6386218"/>
              </p:ext>
            </p:extLst>
          </p:nvPr>
        </p:nvGraphicFramePr>
        <p:xfrm>
          <a:off x="4122738" y="2611431"/>
          <a:ext cx="4087812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Equation" r:id="rId5" imgW="1435100" imgH="393700" progId="Equation.DSMT4">
                  <p:embed/>
                </p:oleObj>
              </mc:Choice>
              <mc:Fallback>
                <p:oleObj name="Equation" r:id="rId5" imgW="14351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738" y="2611431"/>
                        <a:ext cx="4087812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AutoShape 6"/>
          <p:cNvSpPr>
            <a:spLocks noChangeArrowheads="1"/>
          </p:cNvSpPr>
          <p:nvPr/>
        </p:nvSpPr>
        <p:spPr bwMode="auto">
          <a:xfrm rot="-2355709">
            <a:off x="8335296" y="1543954"/>
            <a:ext cx="642938" cy="1317625"/>
          </a:xfrm>
          <a:prstGeom prst="curvedLeftArrow">
            <a:avLst>
              <a:gd name="adj1" fmla="val 40988"/>
              <a:gd name="adj2" fmla="val 81975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6870" name="Rectangle 9"/>
          <p:cNvSpPr>
            <a:spLocks noChangeArrowheads="1"/>
          </p:cNvSpPr>
          <p:nvPr/>
        </p:nvSpPr>
        <p:spPr bwMode="auto">
          <a:xfrm>
            <a:off x="4600575" y="300037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6871" name="Text Box 12"/>
          <p:cNvSpPr txBox="1">
            <a:spLocks noChangeArrowheads="1"/>
          </p:cNvSpPr>
          <p:nvPr/>
        </p:nvSpPr>
        <p:spPr bwMode="auto">
          <a:xfrm>
            <a:off x="149290" y="3900012"/>
            <a:ext cx="11635273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dirty="0">
                <a:solidFill>
                  <a:srgbClr val="000000"/>
                </a:solidFill>
              </a:rPr>
              <a:t>Το συμπληρωματικό γεωμαγνητικό πλάτος Θ, μπορεί να αντικατασταθεί από το συμπληρωματικό γεωγραφικό πλάτος θ, γιατί για μεγάλα χρονικά διαστήματα θεωρείται ίσο</a:t>
            </a:r>
          </a:p>
        </p:txBody>
      </p:sp>
      <p:graphicFrame>
        <p:nvGraphicFramePr>
          <p:cNvPr id="3687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191091"/>
              </p:ext>
            </p:extLst>
          </p:nvPr>
        </p:nvGraphicFramePr>
        <p:xfrm>
          <a:off x="4122738" y="4881955"/>
          <a:ext cx="401637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Equation" r:id="rId7" imgW="1409088" imgH="393529" progId="Equation.DSMT4">
                  <p:embed/>
                </p:oleObj>
              </mc:Choice>
              <mc:Fallback>
                <p:oleObj name="Equation" r:id="rId7" imgW="1409088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2738" y="4881955"/>
                        <a:ext cx="4016375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3" name="AutoShape 23"/>
          <p:cNvSpPr>
            <a:spLocks noChangeArrowheads="1"/>
          </p:cNvSpPr>
          <p:nvPr/>
        </p:nvSpPr>
        <p:spPr bwMode="auto">
          <a:xfrm rot="1956959">
            <a:off x="8375259" y="4783531"/>
            <a:ext cx="642937" cy="1317625"/>
          </a:xfrm>
          <a:prstGeom prst="curvedLeftArrow">
            <a:avLst>
              <a:gd name="adj1" fmla="val 40988"/>
              <a:gd name="adj2" fmla="val 81975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5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159053"/>
              </p:ext>
            </p:extLst>
          </p:nvPr>
        </p:nvGraphicFramePr>
        <p:xfrm>
          <a:off x="4624383" y="5034546"/>
          <a:ext cx="2546350" cy="1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8" name="Equation" r:id="rId3" imgW="837836" imgH="393529" progId="Equation.DSMT4">
                  <p:embed/>
                </p:oleObj>
              </mc:Choice>
              <mc:Fallback>
                <p:oleObj name="Equation" r:id="rId3" imgW="837836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4383" y="5034546"/>
                        <a:ext cx="2546350" cy="1192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Text Box 6"/>
          <p:cNvSpPr txBox="1">
            <a:spLocks noChangeArrowheads="1"/>
          </p:cNvSpPr>
          <p:nvPr/>
        </p:nvSpPr>
        <p:spPr bwMode="auto">
          <a:xfrm>
            <a:off x="3546470" y="3363589"/>
            <a:ext cx="4702175" cy="46166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400" b="1">
                <a:latin typeface="+mn-lt"/>
                <a:cs typeface="Times New Roman" panose="02020603050405020304" pitchFamily="18" charset="0"/>
              </a:rPr>
              <a:t>Αν θέσουμε  θ=0</a:t>
            </a:r>
            <a:r>
              <a:rPr lang="el-GR" altLang="en-US" sz="2400" b="1" baseline="30000">
                <a:latin typeface="+mn-lt"/>
                <a:cs typeface="Times New Roman" panose="02020603050405020304" pitchFamily="18" charset="0"/>
              </a:rPr>
              <a:t>0</a:t>
            </a:r>
            <a:r>
              <a:rPr lang="el-GR" altLang="en-US" sz="2400" b="1">
                <a:latin typeface="+mn-lt"/>
                <a:cs typeface="Times New Roman" panose="02020603050405020304" pitchFamily="18" charset="0"/>
              </a:rPr>
              <a:t>    τότε   Τ=Τ</a:t>
            </a:r>
            <a:r>
              <a:rPr lang="en-US" altLang="en-US" sz="2400" b="1" baseline="-30000">
                <a:latin typeface="+mn-lt"/>
                <a:cs typeface="Times New Roman" panose="02020603050405020304" pitchFamily="18" charset="0"/>
              </a:rPr>
              <a:t>max</a:t>
            </a:r>
            <a:r>
              <a:rPr lang="el-GR" altLang="en-US" sz="2400">
                <a:latin typeface="+mn-lt"/>
                <a:cs typeface="Times New Roman" panose="02020603050405020304" pitchFamily="18" charset="0"/>
              </a:rPr>
              <a:t> </a:t>
            </a:r>
            <a:endParaRPr lang="en-GB" altLang="en-US" sz="240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7892" name="Line 7"/>
          <p:cNvSpPr>
            <a:spLocks noChangeShapeType="1"/>
          </p:cNvSpPr>
          <p:nvPr/>
        </p:nvSpPr>
        <p:spPr bwMode="auto">
          <a:xfrm flipV="1">
            <a:off x="5897557" y="2562443"/>
            <a:ext cx="769063" cy="65839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789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5463312"/>
              </p:ext>
            </p:extLst>
          </p:nvPr>
        </p:nvGraphicFramePr>
        <p:xfrm>
          <a:off x="3889372" y="1330921"/>
          <a:ext cx="401637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Equation" r:id="rId5" imgW="1409088" imgH="393529" progId="Equation.DSMT4">
                  <p:embed/>
                </p:oleObj>
              </mc:Choice>
              <mc:Fallback>
                <p:oleObj name="Equation" r:id="rId5" imgW="1409088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9372" y="1330921"/>
                        <a:ext cx="4016375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AutoShape 9"/>
          <p:cNvSpPr>
            <a:spLocks noChangeArrowheads="1"/>
          </p:cNvSpPr>
          <p:nvPr/>
        </p:nvSpPr>
        <p:spPr bwMode="auto">
          <a:xfrm rot="5400000">
            <a:off x="5493345" y="4296866"/>
            <a:ext cx="844550" cy="287337"/>
          </a:xfrm>
          <a:custGeom>
            <a:avLst/>
            <a:gdLst>
              <a:gd name="T0" fmla="*/ 633413 w 21600"/>
              <a:gd name="T1" fmla="*/ 0 h 21600"/>
              <a:gd name="T2" fmla="*/ 0 w 21600"/>
              <a:gd name="T3" fmla="*/ 143669 h 21600"/>
              <a:gd name="T4" fmla="*/ 633413 w 21600"/>
              <a:gd name="T5" fmla="*/ 287337 h 21600"/>
              <a:gd name="T6" fmla="*/ 844550 w 21600"/>
              <a:gd name="T7" fmla="*/ 14366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412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390270"/>
              </p:ext>
            </p:extLst>
          </p:nvPr>
        </p:nvGraphicFramePr>
        <p:xfrm>
          <a:off x="3332164" y="2744788"/>
          <a:ext cx="6002337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Equation" r:id="rId3" imgW="3314700" imgH="546100" progId="Equation.DSMT4">
                  <p:embed/>
                </p:oleObj>
              </mc:Choice>
              <mc:Fallback>
                <p:oleObj name="Equation" r:id="rId3" imgW="3314700" imgH="54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2164" y="2744788"/>
                        <a:ext cx="6002337" cy="98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0904382"/>
              </p:ext>
            </p:extLst>
          </p:nvPr>
        </p:nvGraphicFramePr>
        <p:xfrm>
          <a:off x="3930790" y="4813334"/>
          <a:ext cx="4645025" cy="87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tion" r:id="rId5" imgW="1282700" imgH="241300" progId="Equation.DSMT4">
                  <p:embed/>
                </p:oleObj>
              </mc:Choice>
              <mc:Fallback>
                <p:oleObj name="Equation" r:id="rId5" imgW="1282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790" y="4813334"/>
                        <a:ext cx="4645025" cy="873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AutoShape 6"/>
          <p:cNvSpPr>
            <a:spLocks noChangeArrowheads="1"/>
          </p:cNvSpPr>
          <p:nvPr/>
        </p:nvSpPr>
        <p:spPr bwMode="auto">
          <a:xfrm>
            <a:off x="6029326" y="3982864"/>
            <a:ext cx="374650" cy="661987"/>
          </a:xfrm>
          <a:prstGeom prst="downArrow">
            <a:avLst>
              <a:gd name="adj1" fmla="val 50000"/>
              <a:gd name="adj2" fmla="val 44174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1466656" y="1420901"/>
            <a:ext cx="9125339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Αν η μαγνητική ροπή </a:t>
            </a:r>
            <a:r>
              <a:rPr lang="el-GR" altLang="en-US" sz="2400" b="1" dirty="0">
                <a:latin typeface="+mn-lt"/>
              </a:rPr>
              <a:t>Μ</a:t>
            </a:r>
            <a:r>
              <a:rPr lang="el-GR" altLang="en-US" sz="2400" dirty="0">
                <a:latin typeface="+mn-lt"/>
              </a:rPr>
              <a:t> μεταβληθεί κατά </a:t>
            </a:r>
            <a:r>
              <a:rPr lang="el-GR" altLang="en-US" sz="2400" b="1" dirty="0">
                <a:latin typeface="+mn-lt"/>
              </a:rPr>
              <a:t>ΔΜ</a:t>
            </a:r>
            <a:r>
              <a:rPr lang="el-GR" altLang="en-US" sz="2400" dirty="0">
                <a:latin typeface="+mn-lt"/>
              </a:rPr>
              <a:t> τότε και η </a:t>
            </a:r>
            <a:r>
              <a:rPr lang="el-GR" altLang="en-US" sz="2400" b="1" dirty="0">
                <a:latin typeface="+mn-lt"/>
              </a:rPr>
              <a:t>Τ</a:t>
            </a:r>
            <a:r>
              <a:rPr lang="en-US" altLang="en-US" sz="2400" b="1" baseline="-25000" dirty="0">
                <a:latin typeface="+mn-lt"/>
              </a:rPr>
              <a:t>max</a:t>
            </a:r>
            <a:r>
              <a:rPr lang="el-GR" altLang="en-US" sz="2400" dirty="0">
                <a:latin typeface="+mn-lt"/>
              </a:rPr>
              <a:t> θα μεταβληθεί κατά </a:t>
            </a:r>
            <a:r>
              <a:rPr lang="el-GR" altLang="en-US" sz="2400" b="1" dirty="0">
                <a:latin typeface="+mn-lt"/>
              </a:rPr>
              <a:t>Δ Τ</a:t>
            </a:r>
            <a:r>
              <a:rPr lang="en-US" altLang="en-US" sz="2400" b="1" baseline="-25000" dirty="0">
                <a:latin typeface="+mn-lt"/>
              </a:rPr>
              <a:t>max</a:t>
            </a:r>
            <a:r>
              <a:rPr lang="el-GR" altLang="en-US" sz="2400" dirty="0">
                <a:latin typeface="+mn-lt"/>
              </a:rPr>
              <a:t> </a:t>
            </a:r>
            <a:endParaRPr lang="en-GB" altLang="en-US" sz="2400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lum contrast="67000"/>
          </a:blip>
          <a:stretch>
            <a:fillRect/>
          </a:stretch>
        </p:blipFill>
        <p:spPr>
          <a:xfrm>
            <a:off x="7404392" y="5847183"/>
            <a:ext cx="4493141" cy="396274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57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475810" y="1345467"/>
            <a:ext cx="7037680" cy="83099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Να υπολογισθεί η μεταβολή της έντασης ΔΤ</a:t>
            </a:r>
            <a:r>
              <a:rPr lang="en-US" altLang="en-US" sz="2400" baseline="-25000" dirty="0">
                <a:latin typeface="+mn-lt"/>
              </a:rPr>
              <a:t>max</a:t>
            </a:r>
            <a:r>
              <a:rPr lang="el-GR" altLang="en-US" sz="2400" dirty="0">
                <a:latin typeface="+mn-lt"/>
              </a:rPr>
              <a:t> κατά το χρονικό διάστημα 1910-1970 με βάση το σχήμα (7.16)  </a:t>
            </a:r>
            <a:endParaRPr lang="en-GB" altLang="en-US" sz="2400" dirty="0">
              <a:latin typeface="+mn-lt"/>
            </a:endParaRPr>
          </a:p>
        </p:txBody>
      </p:sp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5067300" y="2552701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9942" name="Rectangle 13"/>
          <p:cNvSpPr>
            <a:spLocks noChangeArrowheads="1"/>
          </p:cNvSpPr>
          <p:nvPr/>
        </p:nvSpPr>
        <p:spPr bwMode="auto">
          <a:xfrm>
            <a:off x="5367338" y="3309939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994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3853599"/>
              </p:ext>
            </p:extLst>
          </p:nvPr>
        </p:nvGraphicFramePr>
        <p:xfrm>
          <a:off x="1866901" y="2793704"/>
          <a:ext cx="330041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1" name="Equation" r:id="rId3" imgW="1358310" imgH="253890" progId="Equation.DSMT4">
                  <p:embed/>
                </p:oleObj>
              </mc:Choice>
              <mc:Fallback>
                <p:oleObj name="Equation" r:id="rId3" imgW="1358310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6901" y="2793704"/>
                        <a:ext cx="330041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Rectangle 15"/>
          <p:cNvSpPr>
            <a:spLocks noChangeArrowheads="1"/>
          </p:cNvSpPr>
          <p:nvPr/>
        </p:nvSpPr>
        <p:spPr bwMode="auto">
          <a:xfrm>
            <a:off x="5367338" y="3309939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9945" name="Rectangle 17"/>
          <p:cNvSpPr>
            <a:spLocks noChangeArrowheads="1"/>
          </p:cNvSpPr>
          <p:nvPr/>
        </p:nvSpPr>
        <p:spPr bwMode="auto">
          <a:xfrm>
            <a:off x="4972050" y="3271839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994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1689109"/>
              </p:ext>
            </p:extLst>
          </p:nvPr>
        </p:nvGraphicFramePr>
        <p:xfrm>
          <a:off x="1860550" y="5167018"/>
          <a:ext cx="33210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Equation" r:id="rId5" imgW="1256755" imgH="253890" progId="Equation.DSMT4">
                  <p:embed/>
                </p:oleObj>
              </mc:Choice>
              <mc:Fallback>
                <p:oleObj name="Equation" r:id="rId5" imgW="1256755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5167018"/>
                        <a:ext cx="33210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7" name="AutoShape 18"/>
          <p:cNvSpPr>
            <a:spLocks noChangeArrowheads="1"/>
          </p:cNvSpPr>
          <p:nvPr/>
        </p:nvSpPr>
        <p:spPr bwMode="auto">
          <a:xfrm rot="5400000">
            <a:off x="3286126" y="4632030"/>
            <a:ext cx="512762" cy="261937"/>
          </a:xfrm>
          <a:custGeom>
            <a:avLst/>
            <a:gdLst>
              <a:gd name="T0" fmla="*/ 384572 w 21600"/>
              <a:gd name="T1" fmla="*/ 0 h 21600"/>
              <a:gd name="T2" fmla="*/ 0 w 21600"/>
              <a:gd name="T3" fmla="*/ 130968 h 21600"/>
              <a:gd name="T4" fmla="*/ 384572 w 21600"/>
              <a:gd name="T5" fmla="*/ 261937 h 21600"/>
              <a:gd name="T6" fmla="*/ 512762 w 21600"/>
              <a:gd name="T7" fmla="*/ 130968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994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7014431"/>
              </p:ext>
            </p:extLst>
          </p:nvPr>
        </p:nvGraphicFramePr>
        <p:xfrm>
          <a:off x="1873250" y="3771604"/>
          <a:ext cx="3271838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7" imgW="1345616" imgH="253890" progId="Equation.DSMT4">
                  <p:embed/>
                </p:oleObj>
              </mc:Choice>
              <mc:Fallback>
                <p:oleObj name="Equation" r:id="rId7" imgW="1345616" imgH="25389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3771604"/>
                        <a:ext cx="3271838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7651750" y="1299866"/>
            <a:ext cx="4365625" cy="3429000"/>
            <a:chOff x="1690689" y="3117850"/>
            <a:chExt cx="4365625" cy="3429000"/>
          </a:xfrm>
        </p:grpSpPr>
        <p:pic>
          <p:nvPicPr>
            <p:cNvPr id="39938" name="Picture 24" descr="Sx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0689" y="3117850"/>
              <a:ext cx="4365625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8" name="Picture 20" descr="Sx7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0689" y="3117850"/>
              <a:ext cx="4365625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950" name="Line 22"/>
            <p:cNvSpPr>
              <a:spLocks noChangeShapeType="1"/>
            </p:cNvSpPr>
            <p:nvPr/>
          </p:nvSpPr>
          <p:spPr bwMode="auto">
            <a:xfrm flipV="1">
              <a:off x="3006725" y="5140325"/>
              <a:ext cx="0" cy="8255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1" name="Line 23"/>
            <p:cNvSpPr>
              <a:spLocks noChangeShapeType="1"/>
            </p:cNvSpPr>
            <p:nvPr/>
          </p:nvSpPr>
          <p:spPr bwMode="auto">
            <a:xfrm>
              <a:off x="2997200" y="5095875"/>
              <a:ext cx="234473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2" name="Line 25"/>
            <p:cNvSpPr>
              <a:spLocks noChangeShapeType="1"/>
            </p:cNvSpPr>
            <p:nvPr/>
          </p:nvSpPr>
          <p:spPr bwMode="auto">
            <a:xfrm flipV="1">
              <a:off x="4808538" y="3763964"/>
              <a:ext cx="0" cy="221932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3" name="Line 27"/>
            <p:cNvSpPr>
              <a:spLocks noChangeShapeType="1"/>
            </p:cNvSpPr>
            <p:nvPr/>
          </p:nvSpPr>
          <p:spPr bwMode="auto">
            <a:xfrm>
              <a:off x="4800600" y="3746500"/>
              <a:ext cx="55880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4" name="Line 28"/>
            <p:cNvSpPr>
              <a:spLocks noChangeShapeType="1"/>
            </p:cNvSpPr>
            <p:nvPr/>
          </p:nvSpPr>
          <p:spPr bwMode="auto">
            <a:xfrm flipV="1">
              <a:off x="4816475" y="3763964"/>
              <a:ext cx="0" cy="221932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5" name="Line 29"/>
            <p:cNvSpPr>
              <a:spLocks noChangeShapeType="1"/>
            </p:cNvSpPr>
            <p:nvPr/>
          </p:nvSpPr>
          <p:spPr bwMode="auto">
            <a:xfrm>
              <a:off x="4808538" y="3746500"/>
              <a:ext cx="55880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6" name="Line 30"/>
            <p:cNvSpPr>
              <a:spLocks noChangeShapeType="1"/>
            </p:cNvSpPr>
            <p:nvPr/>
          </p:nvSpPr>
          <p:spPr bwMode="auto">
            <a:xfrm>
              <a:off x="2997200" y="5095875"/>
              <a:ext cx="234473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7" name="Line 31"/>
            <p:cNvSpPr>
              <a:spLocks noChangeShapeType="1"/>
            </p:cNvSpPr>
            <p:nvPr/>
          </p:nvSpPr>
          <p:spPr bwMode="auto">
            <a:xfrm flipV="1">
              <a:off x="4816475" y="3763964"/>
              <a:ext cx="0" cy="221932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8" name="Line 32"/>
            <p:cNvSpPr>
              <a:spLocks noChangeShapeType="1"/>
            </p:cNvSpPr>
            <p:nvPr/>
          </p:nvSpPr>
          <p:spPr bwMode="auto">
            <a:xfrm>
              <a:off x="4808538" y="3746500"/>
              <a:ext cx="55880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59" name="Line 33"/>
            <p:cNvSpPr>
              <a:spLocks noChangeShapeType="1"/>
            </p:cNvSpPr>
            <p:nvPr/>
          </p:nvSpPr>
          <p:spPr bwMode="auto">
            <a:xfrm flipV="1">
              <a:off x="3006725" y="5140325"/>
              <a:ext cx="0" cy="82550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0" name="Line 34"/>
            <p:cNvSpPr>
              <a:spLocks noChangeShapeType="1"/>
            </p:cNvSpPr>
            <p:nvPr/>
          </p:nvSpPr>
          <p:spPr bwMode="auto">
            <a:xfrm>
              <a:off x="2997200" y="5095875"/>
              <a:ext cx="2344738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1" name="Line 35"/>
            <p:cNvSpPr>
              <a:spLocks noChangeShapeType="1"/>
            </p:cNvSpPr>
            <p:nvPr/>
          </p:nvSpPr>
          <p:spPr bwMode="auto">
            <a:xfrm flipV="1">
              <a:off x="4816475" y="3763964"/>
              <a:ext cx="0" cy="221932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62" name="Line 36"/>
            <p:cNvSpPr>
              <a:spLocks noChangeShapeType="1"/>
            </p:cNvSpPr>
            <p:nvPr/>
          </p:nvSpPr>
          <p:spPr bwMode="auto">
            <a:xfrm>
              <a:off x="4808538" y="3746500"/>
              <a:ext cx="55880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963" name="Group 42"/>
            <p:cNvGrpSpPr>
              <a:grpSpLocks/>
            </p:cNvGrpSpPr>
            <p:nvPr/>
          </p:nvGrpSpPr>
          <p:grpSpPr bwMode="auto">
            <a:xfrm>
              <a:off x="1690689" y="3117850"/>
              <a:ext cx="4365625" cy="3429000"/>
              <a:chOff x="105" y="1964"/>
              <a:chExt cx="2750" cy="2160"/>
            </a:xfrm>
          </p:grpSpPr>
          <p:pic>
            <p:nvPicPr>
              <p:cNvPr id="39964" name="Picture 37" descr="Sx7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" y="1964"/>
                <a:ext cx="2750" cy="2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965" name="Line 38"/>
              <p:cNvSpPr>
                <a:spLocks noChangeShapeType="1"/>
              </p:cNvSpPr>
              <p:nvPr/>
            </p:nvSpPr>
            <p:spPr bwMode="auto">
              <a:xfrm flipV="1">
                <a:off x="934" y="3238"/>
                <a:ext cx="0" cy="5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6" name="Line 39"/>
              <p:cNvSpPr>
                <a:spLocks noChangeShapeType="1"/>
              </p:cNvSpPr>
              <p:nvPr/>
            </p:nvSpPr>
            <p:spPr bwMode="auto">
              <a:xfrm>
                <a:off x="928" y="3210"/>
                <a:ext cx="14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7" name="Line 40"/>
              <p:cNvSpPr>
                <a:spLocks noChangeShapeType="1"/>
              </p:cNvSpPr>
              <p:nvPr/>
            </p:nvSpPr>
            <p:spPr bwMode="auto">
              <a:xfrm flipV="1">
                <a:off x="2074" y="2371"/>
                <a:ext cx="0" cy="139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68" name="Line 41"/>
              <p:cNvSpPr>
                <a:spLocks noChangeShapeType="1"/>
              </p:cNvSpPr>
              <p:nvPr/>
            </p:nvSpPr>
            <p:spPr bwMode="auto">
              <a:xfrm>
                <a:off x="2069" y="2360"/>
                <a:ext cx="35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  <p:sp>
        <p:nvSpPr>
          <p:cNvPr id="37" name="11 - Ορθογώνιο"/>
          <p:cNvSpPr>
            <a:spLocks noChangeArrowheads="1"/>
          </p:cNvSpPr>
          <p:nvPr/>
        </p:nvSpPr>
        <p:spPr bwMode="auto">
          <a:xfrm>
            <a:off x="10420865" y="4613451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9181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16"/>
          <p:cNvGrpSpPr>
            <a:grpSpLocks/>
          </p:cNvGrpSpPr>
          <p:nvPr/>
        </p:nvGrpSpPr>
        <p:grpSpPr bwMode="auto">
          <a:xfrm>
            <a:off x="4114800" y="1511334"/>
            <a:ext cx="4114800" cy="3825875"/>
            <a:chOff x="654373" y="857250"/>
            <a:chExt cx="4114800" cy="3825875"/>
          </a:xfrm>
        </p:grpSpPr>
        <p:pic>
          <p:nvPicPr>
            <p:cNvPr id="4096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4" r="-3033"/>
            <a:stretch/>
          </p:blipFill>
          <p:spPr bwMode="auto">
            <a:xfrm>
              <a:off x="654373" y="857250"/>
              <a:ext cx="4114800" cy="3825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964" name="Group 15"/>
            <p:cNvGrpSpPr>
              <a:grpSpLocks/>
            </p:cNvGrpSpPr>
            <p:nvPr/>
          </p:nvGrpSpPr>
          <p:grpSpPr bwMode="auto">
            <a:xfrm>
              <a:off x="1143000" y="2643188"/>
              <a:ext cx="428625" cy="771525"/>
              <a:chOff x="1143000" y="2643188"/>
              <a:chExt cx="428625" cy="771525"/>
            </a:xfrm>
          </p:grpSpPr>
          <p:grpSp>
            <p:nvGrpSpPr>
              <p:cNvPr id="40965" name="17 - Ομάδα"/>
              <p:cNvGrpSpPr>
                <a:grpSpLocks/>
              </p:cNvGrpSpPr>
              <p:nvPr/>
            </p:nvGrpSpPr>
            <p:grpSpPr bwMode="auto">
              <a:xfrm>
                <a:off x="1143000" y="2643188"/>
                <a:ext cx="428625" cy="771525"/>
                <a:chOff x="1142976" y="2643182"/>
                <a:chExt cx="428628" cy="771963"/>
              </a:xfrm>
            </p:grpSpPr>
            <p:cxnSp>
              <p:nvCxnSpPr>
                <p:cNvPr id="7" name="12 - Ευθεία γραμμή σύνδεσης"/>
                <p:cNvCxnSpPr/>
                <p:nvPr/>
              </p:nvCxnSpPr>
              <p:spPr>
                <a:xfrm rot="16200000" flipH="1">
                  <a:off x="1107117" y="2679040"/>
                  <a:ext cx="500347" cy="42862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13 - Ευθεία γραμμή σύνδεσης"/>
                <p:cNvCxnSpPr/>
                <p:nvPr/>
              </p:nvCxnSpPr>
              <p:spPr>
                <a:xfrm rot="10800000" flipV="1">
                  <a:off x="1173139" y="3129232"/>
                  <a:ext cx="357189" cy="285912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0966" name="TextBox 14"/>
              <p:cNvSpPr txBox="1">
                <a:spLocks noChangeArrowheads="1"/>
              </p:cNvSpPr>
              <p:nvPr/>
            </p:nvSpPr>
            <p:spPr bwMode="auto">
              <a:xfrm>
                <a:off x="1214414" y="2903662"/>
                <a:ext cx="214314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/>
                <a:r>
                  <a:rPr lang="el-GR" altLang="en-US">
                    <a:latin typeface="Arial" panose="020B0604020202020204" pitchFamily="34" charset="0"/>
                  </a:rPr>
                  <a:t>Θ</a:t>
                </a:r>
              </a:p>
            </p:txBody>
          </p:sp>
        </p:grpSp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ΑΣΚΗΣΗ  </a:t>
            </a:r>
            <a:r>
              <a:rPr lang="el-GR" dirty="0" smtClean="0"/>
              <a:t>7.8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99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0" y="4941888"/>
            <a:ext cx="1584176" cy="554266"/>
          </a:xfrm>
          <a:prstGeom prst="rect">
            <a:avLst/>
          </a:prstGeom>
          <a:noFill/>
        </p:spPr>
      </p:pic>
      <p:sp>
        <p:nvSpPr>
          <p:cNvPr id="17410" name="Subtitle 8"/>
          <p:cNvSpPr>
            <a:spLocks noGrp="1"/>
          </p:cNvSpPr>
          <p:nvPr>
            <p:ph idx="1"/>
          </p:nvPr>
        </p:nvSpPr>
        <p:spPr>
          <a:xfrm>
            <a:off x="1919536" y="1484784"/>
            <a:ext cx="8229600" cy="4760912"/>
          </a:xfrm>
        </p:spPr>
        <p:txBody>
          <a:bodyPr/>
          <a:lstStyle/>
          <a:p>
            <a:r>
              <a:rPr lang="el-GR" dirty="0" smtClean="0"/>
              <a:t>Το παρόν εκπαιδευτικό υλικό υπόκειται σε</a:t>
            </a:r>
            <a:r>
              <a:rPr lang="en-US" dirty="0" smtClean="0"/>
              <a:t> </a:t>
            </a:r>
            <a:r>
              <a:rPr lang="el-GR" dirty="0" smtClean="0"/>
              <a:t>άδειες χρήσης </a:t>
            </a:r>
            <a:r>
              <a:rPr lang="en-US" dirty="0" smtClean="0"/>
              <a:t>Creative Commons. </a:t>
            </a:r>
          </a:p>
          <a:p>
            <a:r>
              <a:rPr lang="el-GR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17412" name="Title 7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Άδειες Χρήσης</a:t>
            </a:r>
          </a:p>
        </p:txBody>
      </p:sp>
      <p:sp>
        <p:nvSpPr>
          <p:cNvPr id="17411" name="Θέση αριθμού διαφάνειας 2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500525-0E54-41CE-88AB-DC30D3D1FEFF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838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err="1"/>
              <a:t>Copyright</a:t>
            </a:r>
            <a:r>
              <a:rPr lang="el-GR" sz="2000" dirty="0"/>
              <a:t> Αριστοτέλειο Πανεπιστήμιο </a:t>
            </a:r>
            <a:r>
              <a:rPr lang="el-GR" sz="2000" dirty="0" err="1"/>
              <a:t>Θεσσαλονικης</a:t>
            </a:r>
            <a:r>
              <a:rPr lang="en-US" sz="2000" dirty="0"/>
              <a:t>, </a:t>
            </a:r>
            <a:r>
              <a:rPr lang="el-GR" sz="2000" dirty="0"/>
              <a:t>Παπαζάχος Κωνσταντίνος. </a:t>
            </a:r>
            <a:r>
              <a:rPr lang="el-GR" sz="2000" dirty="0" smtClean="0"/>
              <a:t>Κοντοπούλου Δέσποινα. «</a:t>
            </a:r>
            <a:r>
              <a:rPr lang="el-GR" altLang="en-US" sz="2000" dirty="0"/>
              <a:t>Μαγνητικό πεδίο της Γης</a:t>
            </a:r>
            <a:r>
              <a:rPr lang="el-GR" sz="2000" dirty="0" smtClean="0"/>
              <a:t>». </a:t>
            </a:r>
            <a:r>
              <a:rPr lang="el-GR" sz="2000" dirty="0"/>
              <a:t>Έκδοση: 1.0. Θεσσαλονίκη 2014. Διαθέσιμο από τη δικτυακή διεύθυνση: </a:t>
            </a:r>
            <a:r>
              <a:rPr lang="en-US" sz="2000" dirty="0">
                <a:hlinkClick r:id="rId4"/>
              </a:rPr>
              <a:t>http://</a:t>
            </a:r>
            <a:r>
              <a:rPr lang="en-US" sz="2000" dirty="0" smtClean="0">
                <a:hlinkClick r:id="rId4"/>
              </a:rPr>
              <a:t>eclass.auth.gr/courses/OCRS</a:t>
            </a:r>
            <a:r>
              <a:rPr lang="el-GR" sz="2000" smtClean="0">
                <a:hlinkClick r:id="rId4"/>
              </a:rPr>
              <a:t>519</a:t>
            </a:r>
            <a:r>
              <a:rPr lang="en-US" sz="2000" smtClean="0">
                <a:hlinkClick r:id="rId4"/>
              </a:rPr>
              <a:t>/</a:t>
            </a:r>
            <a:r>
              <a:rPr lang="el-GR" sz="2000" dirty="0"/>
              <a:t>.</a:t>
            </a:r>
          </a:p>
          <a:p>
            <a:pPr algn="just"/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332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irrors.creativecommons.org/presskit/buttons/88x31/png/by-s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672" y="3284985"/>
            <a:ext cx="1689703" cy="59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υλικό διατίθεται με τους όρους της άδειας χρήσης Creative </a:t>
            </a:r>
            <a:r>
              <a:rPr lang="el-GR" sz="2000" dirty="0" err="1"/>
              <a:t>Commons</a:t>
            </a:r>
            <a:r>
              <a:rPr lang="el-GR" sz="2000" dirty="0"/>
              <a:t> Αναφορά - Παρόμοια Διανομή [1] ή μεταγενέστερη, Διεθνής Έκδοση.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τα οποία εμπεριέχονται σε αυτό και τα οποία αναφέρονται μαζί με τους όρους χρήσης τους στο «Σημείωμα Χρήσης Έργων Τρίτων».  </a:t>
            </a:r>
          </a:p>
          <a:p>
            <a:pPr marL="0" indent="0">
              <a:buNone/>
            </a:pPr>
            <a:endParaRPr lang="el-GR" sz="2000" dirty="0"/>
          </a:p>
          <a:p>
            <a:pPr marL="0" indent="0">
              <a:spcBef>
                <a:spcPts val="1800"/>
              </a:spcBef>
              <a:buNone/>
            </a:pPr>
            <a:endParaRPr lang="el-GR" sz="1700" dirty="0">
              <a:latin typeface="Calibri" panose="020F0502020204030204" pitchFamily="34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l-GR" sz="2000" dirty="0">
                <a:latin typeface="Calibri" panose="020F0502020204030204" pitchFamily="34" charset="0"/>
              </a:rPr>
              <a:t>Ο δικαιούχος μπορεί να παρέχει στον </a:t>
            </a:r>
            <a:r>
              <a:rPr lang="el-GR" sz="2000" dirty="0" err="1">
                <a:latin typeface="Calibri" panose="020F0502020204030204" pitchFamily="34" charset="0"/>
              </a:rPr>
              <a:t>αδειοδόχο</a:t>
            </a:r>
            <a:r>
              <a:rPr lang="el-GR" sz="2000" dirty="0">
                <a:latin typeface="Calibri" panose="020F0502020204030204" pitchFamily="34" charset="0"/>
              </a:rPr>
              <a:t> ξεχωριστή άδεια να χρησιμοποιεί το έργο για εμπορική χρήση, εφόσον αυτό του ζητηθεί.</a:t>
            </a:r>
            <a:r>
              <a:rPr lang="el-GR" sz="2000" dirty="0"/>
              <a:t>     </a:t>
            </a:r>
            <a:r>
              <a:rPr lang="el-GR" sz="2800" dirty="0"/>
              <a:t>          </a:t>
            </a: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l-GR" sz="1400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l-GR" sz="1400" dirty="0">
                <a:latin typeface="Calibri" panose="020F0502020204030204" pitchFamily="34" charset="0"/>
              </a:rPr>
              <a:t>[1] 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http://creativecommons.org/licenses/by-</a:t>
            </a:r>
            <a:r>
              <a:rPr lang="en-US" sz="1400" dirty="0" err="1">
                <a:latin typeface="Calibri" panose="020F0502020204030204" pitchFamily="34" charset="0"/>
                <a:hlinkClick r:id="rId5"/>
              </a:rPr>
              <a:t>sa</a:t>
            </a:r>
            <a:r>
              <a:rPr lang="el-GR" sz="1400" dirty="0">
                <a:latin typeface="Calibri" panose="020F0502020204030204" pitchFamily="34" charset="0"/>
                <a:hlinkClick r:id="rId5"/>
              </a:rPr>
              <a:t>/4.0/</a:t>
            </a:r>
            <a:r>
              <a:rPr lang="el-GR" sz="1400" dirty="0">
                <a:latin typeface="Calibri" panose="020F0502020204030204" pitchFamily="34" charset="0"/>
                <a:hlinkClick r:id="rId6"/>
              </a:rPr>
              <a:t> </a:t>
            </a:r>
            <a:endParaRPr lang="el-GR" sz="1400" dirty="0"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637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Τίτλος 6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dirty="0" smtClean="0"/>
              <a:t>Τέλος Ενότητας</a:t>
            </a:r>
          </a:p>
        </p:txBody>
      </p:sp>
      <p:sp>
        <p:nvSpPr>
          <p:cNvPr id="44035" name="Subtitle 2"/>
          <p:cNvSpPr>
            <a:spLocks noGrp="1"/>
          </p:cNvSpPr>
          <p:nvPr>
            <p:ph type="subTitle" idx="1"/>
          </p:nvPr>
        </p:nvSpPr>
        <p:spPr/>
        <p:txBody>
          <a:bodyPr anchor="b" anchorCtr="0"/>
          <a:lstStyle/>
          <a:p>
            <a:pPr algn="r"/>
            <a:r>
              <a:rPr lang="el-GR" dirty="0" smtClean="0"/>
              <a:t>Επεξεργασία: </a:t>
            </a:r>
            <a:r>
              <a:rPr lang="el-GR" dirty="0" err="1" smtClean="0"/>
              <a:t>Βεντούζη</a:t>
            </a:r>
            <a:r>
              <a:rPr lang="el-GR" dirty="0" smtClean="0"/>
              <a:t> Χρυσάνθη</a:t>
            </a:r>
          </a:p>
          <a:p>
            <a:pPr algn="r"/>
            <a:r>
              <a:rPr lang="el-GR" sz="2400" dirty="0"/>
              <a:t>Θεσσαλονίκη, </a:t>
            </a:r>
            <a:r>
              <a:rPr lang="el-GR" sz="2400" dirty="0" smtClean="0"/>
              <a:t>Δεκέμβριος 2015</a:t>
            </a:r>
            <a:endParaRPr lang="el-GR" sz="2400" dirty="0"/>
          </a:p>
        </p:txBody>
      </p:sp>
      <p:pic>
        <p:nvPicPr>
          <p:cNvPr id="11" name="Picture 17" descr="http://www.lib.umich.edu/files/services/copyright/cc-by-s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2304" y="5922963"/>
            <a:ext cx="1584176" cy="554266"/>
          </a:xfrm>
          <a:prstGeom prst="rect">
            <a:avLst/>
          </a:prstGeom>
          <a:noFill/>
        </p:spPr>
      </p:pic>
      <p:pic>
        <p:nvPicPr>
          <p:cNvPr id="12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8550" y="5624513"/>
            <a:ext cx="49149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194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Οποιαδήποτε 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/>
              <a:t>ια</a:t>
            </a:r>
            <a:r>
              <a:rPr lang="en-US" sz="2000" dirty="0" err="1"/>
              <a:t>τήρησης</a:t>
            </a:r>
            <a:r>
              <a:rPr lang="en-US" sz="2000" dirty="0"/>
              <a:t> 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το Σημείωμα Χρήσης Έργων Τρίτων 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77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39863"/>
            <a:ext cx="8229600" cy="3478212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«Ανοικτά Ακαδημαϊκά Μαθήματα στο Αριστοτέλειο Πανεπιστήμιο Θεσσαλονίκης» έχει χρηματοδοτήσει μόνο την αναδιαμόρφωση του εκπαιδευτικού υλικού.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l-GR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l-GR" dirty="0" smtClean="0"/>
          </a:p>
        </p:txBody>
      </p:sp>
      <p:sp>
        <p:nvSpPr>
          <p:cNvPr id="1843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l-GR" smtClean="0"/>
              <a:t>Χρηματοδότηση</a:t>
            </a:r>
          </a:p>
        </p:txBody>
      </p:sp>
      <p:sp>
        <p:nvSpPr>
          <p:cNvPr id="18435" name="Θέση αριθμού διαφάνειας 5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8783AA-D93E-442E-AFC8-732163ADBBD0}" type="slidenum">
              <a:rPr lang="el-G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1843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36925" y="4918075"/>
            <a:ext cx="55181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204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991543" y="1440001"/>
            <a:ext cx="4046791" cy="4751387"/>
          </a:xfrm>
        </p:spPr>
        <p:txBody>
          <a:bodyPr>
            <a:normAutofit/>
          </a:bodyPr>
          <a:lstStyle/>
          <a:p>
            <a:r>
              <a:rPr lang="el-GR" dirty="0" smtClean="0"/>
              <a:t>Πολλά από </a:t>
            </a:r>
            <a:r>
              <a:rPr lang="el-GR" dirty="0"/>
              <a:t>τα σχήματα και όλες οι </a:t>
            </a:r>
            <a:r>
              <a:rPr lang="el-GR" dirty="0" smtClean="0"/>
              <a:t>ασκήσεις στην παρουσίαση αυτή </a:t>
            </a:r>
            <a:r>
              <a:rPr lang="el-GR" dirty="0"/>
              <a:t>προέρχονται από το </a:t>
            </a:r>
            <a:r>
              <a:rPr lang="el-GR" dirty="0" smtClean="0"/>
              <a:t>βιβλίο «Εισαγωγή στη Γεωφυσική</a:t>
            </a:r>
            <a:r>
              <a:rPr lang="el-GR" dirty="0"/>
              <a:t>» </a:t>
            </a:r>
            <a:r>
              <a:rPr lang="el-GR" dirty="0" smtClean="0"/>
              <a:t>των </a:t>
            </a:r>
            <a:r>
              <a:rPr lang="el-GR" dirty="0" err="1"/>
              <a:t>Hugh</a:t>
            </a:r>
            <a:r>
              <a:rPr lang="el-GR" dirty="0"/>
              <a:t> Young των </a:t>
            </a:r>
            <a:r>
              <a:rPr lang="el-GR" altLang="en-US" i="1" dirty="0"/>
              <a:t>Παπαζάχος και Παπαζάχος (2008) </a:t>
            </a:r>
            <a:r>
              <a:rPr lang="el-GR" dirty="0" smtClean="0"/>
              <a:t>Εκδόσεων Ζήτη (Β’ Έκδοση), </a:t>
            </a:r>
            <a:r>
              <a:rPr lang="el-GR" dirty="0"/>
              <a:t>οι οποίες μας επέτρεψαν τη χρήση των σχετικών σχημάτων και </a:t>
            </a:r>
            <a:r>
              <a:rPr lang="el-GR" dirty="0" smtClean="0"/>
              <a:t>ασκήσεων.</a:t>
            </a:r>
            <a:endParaRPr lang="el-GR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Ενημέρωση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2C1643A-8A4E-47A8-9A18-86E9FF0A48E0}" type="slidenum">
              <a:rPr lang="el-GR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4"/>
          <a:stretch>
            <a:fillRect/>
          </a:stretch>
        </p:blipFill>
        <p:spPr>
          <a:xfrm>
            <a:off x="6582321" y="1315017"/>
            <a:ext cx="3434890" cy="48762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150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666876" y="152400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FFFFFF"/>
                </a:solidFill>
              </a:rPr>
              <a:t>B</a:t>
            </a:r>
            <a:r>
              <a:rPr lang="el-GR" altLang="en-US" sz="2400" b="1">
                <a:solidFill>
                  <a:srgbClr val="FFFFFF"/>
                </a:solidFill>
              </a:rPr>
              <a:t>)</a:t>
            </a:r>
            <a:endParaRPr lang="en-GB" altLang="en-US" sz="2400" b="1">
              <a:solidFill>
                <a:srgbClr val="FFFFFF"/>
              </a:solidFill>
            </a:endParaRPr>
          </a:p>
        </p:txBody>
      </p:sp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4333875" y="30146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662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8463956"/>
              </p:ext>
            </p:extLst>
          </p:nvPr>
        </p:nvGraphicFramePr>
        <p:xfrm>
          <a:off x="643318" y="1774189"/>
          <a:ext cx="2998788" cy="968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3" imgW="1218671" imgH="393529" progId="Equation.DSMT4">
                  <p:embed/>
                </p:oleObj>
              </mc:Choice>
              <mc:Fallback>
                <p:oleObj name="Equation" r:id="rId3" imgW="121867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318" y="1774189"/>
                        <a:ext cx="2998788" cy="968375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7"/>
          <p:cNvSpPr>
            <a:spLocks noChangeArrowheads="1"/>
          </p:cNvSpPr>
          <p:nvPr/>
        </p:nvSpPr>
        <p:spPr bwMode="auto">
          <a:xfrm>
            <a:off x="5043488" y="310515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663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3221031"/>
              </p:ext>
            </p:extLst>
          </p:nvPr>
        </p:nvGraphicFramePr>
        <p:xfrm>
          <a:off x="3888168" y="1810701"/>
          <a:ext cx="2420938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5" imgW="1091726" imgH="393529" progId="Equation.DSMT4">
                  <p:embed/>
                </p:oleObj>
              </mc:Choice>
              <mc:Fallback>
                <p:oleObj name="Equation" r:id="rId5" imgW="1091726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8168" y="1810701"/>
                        <a:ext cx="2420938" cy="87471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5181600" y="25955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sp>
        <p:nvSpPr>
          <p:cNvPr id="26633" name="Rectangle 11"/>
          <p:cNvSpPr>
            <a:spLocks noChangeArrowheads="1"/>
          </p:cNvSpPr>
          <p:nvPr/>
        </p:nvSpPr>
        <p:spPr bwMode="auto">
          <a:xfrm>
            <a:off x="5114925" y="237648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pSp>
        <p:nvGrpSpPr>
          <p:cNvPr id="26634" name="Group 29"/>
          <p:cNvGrpSpPr>
            <a:grpSpLocks/>
          </p:cNvGrpSpPr>
          <p:nvPr/>
        </p:nvGrpSpPr>
        <p:grpSpPr bwMode="auto">
          <a:xfrm>
            <a:off x="7822406" y="1167538"/>
            <a:ext cx="3959225" cy="4260850"/>
            <a:chOff x="215" y="1443"/>
            <a:chExt cx="2494" cy="2684"/>
          </a:xfrm>
        </p:grpSpPr>
        <p:sp>
          <p:nvSpPr>
            <p:cNvPr id="26640" name="Oval 12"/>
            <p:cNvSpPr>
              <a:spLocks noChangeArrowheads="1"/>
            </p:cNvSpPr>
            <p:nvPr/>
          </p:nvSpPr>
          <p:spPr bwMode="auto">
            <a:xfrm>
              <a:off x="215" y="2329"/>
              <a:ext cx="1659" cy="16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n-US" sz="2400">
                <a:latin typeface="+mn-lt"/>
              </a:endParaRPr>
            </a:p>
          </p:txBody>
        </p:sp>
        <p:sp>
          <p:nvSpPr>
            <p:cNvPr id="26641" name="Line 13"/>
            <p:cNvSpPr>
              <a:spLocks noChangeShapeType="1"/>
            </p:cNvSpPr>
            <p:nvPr/>
          </p:nvSpPr>
          <p:spPr bwMode="auto">
            <a:xfrm>
              <a:off x="1051" y="1893"/>
              <a:ext cx="0" cy="223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Text Box 14"/>
            <p:cNvSpPr txBox="1">
              <a:spLocks noChangeArrowheads="1"/>
            </p:cNvSpPr>
            <p:nvPr/>
          </p:nvSpPr>
          <p:spPr bwMode="auto">
            <a:xfrm>
              <a:off x="924" y="1443"/>
              <a:ext cx="3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l-GR" altLang="en-US" sz="2400" b="1" dirty="0">
                  <a:latin typeface="+mn-lt"/>
                </a:rPr>
                <a:t>Ζ</a:t>
              </a:r>
              <a:endParaRPr lang="en-GB" altLang="en-US" sz="2400" b="1" dirty="0">
                <a:latin typeface="+mn-lt"/>
              </a:endParaRPr>
            </a:p>
          </p:txBody>
        </p:sp>
        <p:sp>
          <p:nvSpPr>
            <p:cNvPr id="26643" name="Line 15"/>
            <p:cNvSpPr>
              <a:spLocks noChangeShapeType="1"/>
            </p:cNvSpPr>
            <p:nvPr/>
          </p:nvSpPr>
          <p:spPr bwMode="auto">
            <a:xfrm flipV="1">
              <a:off x="1051" y="1823"/>
              <a:ext cx="1449" cy="1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AutoShape 16"/>
            <p:cNvSpPr>
              <a:spLocks noChangeArrowheads="1"/>
            </p:cNvSpPr>
            <p:nvPr/>
          </p:nvSpPr>
          <p:spPr bwMode="auto">
            <a:xfrm>
              <a:off x="861" y="2962"/>
              <a:ext cx="133" cy="475"/>
            </a:xfrm>
            <a:prstGeom prst="downArrow">
              <a:avLst>
                <a:gd name="adj1" fmla="val 50000"/>
                <a:gd name="adj2" fmla="val 89286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n-US" sz="2400">
                <a:latin typeface="+mn-lt"/>
              </a:endParaRPr>
            </a:p>
          </p:txBody>
        </p:sp>
        <p:sp>
          <p:nvSpPr>
            <p:cNvPr id="26645" name="Text Box 18"/>
            <p:cNvSpPr txBox="1">
              <a:spLocks noChangeArrowheads="1"/>
            </p:cNvSpPr>
            <p:nvPr/>
          </p:nvSpPr>
          <p:spPr bwMode="auto">
            <a:xfrm>
              <a:off x="797" y="3419"/>
              <a:ext cx="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+mn-lt"/>
                </a:rPr>
                <a:t>N</a:t>
              </a:r>
              <a:endParaRPr lang="en-GB" altLang="en-US" sz="2400" b="1">
                <a:latin typeface="+mn-lt"/>
              </a:endParaRPr>
            </a:p>
          </p:txBody>
        </p:sp>
        <p:sp>
          <p:nvSpPr>
            <p:cNvPr id="26646" name="Text Box 19"/>
            <p:cNvSpPr txBox="1">
              <a:spLocks noChangeArrowheads="1"/>
            </p:cNvSpPr>
            <p:nvPr/>
          </p:nvSpPr>
          <p:spPr bwMode="auto">
            <a:xfrm>
              <a:off x="810" y="2640"/>
              <a:ext cx="2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+mn-lt"/>
                </a:rPr>
                <a:t>S</a:t>
              </a:r>
              <a:endParaRPr lang="en-GB" altLang="en-US" sz="2400" b="1">
                <a:latin typeface="+mn-lt"/>
              </a:endParaRPr>
            </a:p>
          </p:txBody>
        </p:sp>
        <p:sp>
          <p:nvSpPr>
            <p:cNvPr id="26647" name="Arc 21"/>
            <p:cNvSpPr>
              <a:spLocks/>
            </p:cNvSpPr>
            <p:nvPr/>
          </p:nvSpPr>
          <p:spPr bwMode="auto">
            <a:xfrm>
              <a:off x="1057" y="2867"/>
              <a:ext cx="171" cy="114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1 h 21600"/>
                <a:gd name="T4" fmla="*/ 0 w 21600"/>
                <a:gd name="T5" fmla="*/ 1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8" name="Text Box 22"/>
            <p:cNvSpPr txBox="1">
              <a:spLocks noChangeArrowheads="1"/>
            </p:cNvSpPr>
            <p:nvPr/>
          </p:nvSpPr>
          <p:spPr bwMode="auto">
            <a:xfrm>
              <a:off x="1127" y="2595"/>
              <a:ext cx="21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l-GR" altLang="en-US" sz="2400">
                  <a:latin typeface="+mn-lt"/>
                </a:rPr>
                <a:t>θ</a:t>
              </a:r>
              <a:endParaRPr lang="en-GB" altLang="en-US" sz="2400">
                <a:latin typeface="+mn-lt"/>
              </a:endParaRPr>
            </a:p>
          </p:txBody>
        </p:sp>
        <p:sp>
          <p:nvSpPr>
            <p:cNvPr id="26649" name="Oval 23"/>
            <p:cNvSpPr>
              <a:spLocks noChangeArrowheads="1"/>
            </p:cNvSpPr>
            <p:nvPr/>
          </p:nvSpPr>
          <p:spPr bwMode="auto">
            <a:xfrm>
              <a:off x="1279" y="2488"/>
              <a:ext cx="101" cy="177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n-US" sz="2400">
                <a:latin typeface="+mn-lt"/>
              </a:endParaRPr>
            </a:p>
          </p:txBody>
        </p:sp>
        <p:sp>
          <p:nvSpPr>
            <p:cNvPr id="26650" name="Text Box 24"/>
            <p:cNvSpPr txBox="1">
              <a:spLocks noChangeArrowheads="1"/>
            </p:cNvSpPr>
            <p:nvPr/>
          </p:nvSpPr>
          <p:spPr bwMode="auto">
            <a:xfrm>
              <a:off x="1266" y="2172"/>
              <a:ext cx="4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+mn-lt"/>
                </a:rPr>
                <a:t>dV</a:t>
              </a:r>
              <a:endParaRPr lang="en-GB" altLang="en-US" sz="2400" b="1">
                <a:latin typeface="+mn-lt"/>
              </a:endParaRPr>
            </a:p>
          </p:txBody>
        </p:sp>
        <p:sp>
          <p:nvSpPr>
            <p:cNvPr id="26651" name="Line 25"/>
            <p:cNvSpPr>
              <a:spLocks noChangeShapeType="1"/>
            </p:cNvSpPr>
            <p:nvPr/>
          </p:nvSpPr>
          <p:spPr bwMode="auto">
            <a:xfrm flipV="1">
              <a:off x="1374" y="1829"/>
              <a:ext cx="1114" cy="7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Text Box 26"/>
            <p:cNvSpPr txBox="1">
              <a:spLocks noChangeArrowheads="1"/>
            </p:cNvSpPr>
            <p:nvPr/>
          </p:nvSpPr>
          <p:spPr bwMode="auto">
            <a:xfrm>
              <a:off x="1836" y="2330"/>
              <a:ext cx="1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+mn-lt"/>
                </a:rPr>
                <a:t>r</a:t>
              </a:r>
              <a:endParaRPr lang="en-GB" altLang="en-US" sz="2400" b="1">
                <a:latin typeface="+mn-lt"/>
              </a:endParaRPr>
            </a:p>
          </p:txBody>
        </p:sp>
        <p:sp>
          <p:nvSpPr>
            <p:cNvPr id="26653" name="Text Box 27"/>
            <p:cNvSpPr txBox="1">
              <a:spLocks noChangeArrowheads="1"/>
            </p:cNvSpPr>
            <p:nvPr/>
          </p:nvSpPr>
          <p:spPr bwMode="auto">
            <a:xfrm>
              <a:off x="2488" y="1671"/>
              <a:ext cx="22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400" b="1">
                  <a:latin typeface="+mn-lt"/>
                </a:rPr>
                <a:t>P</a:t>
              </a:r>
              <a:endParaRPr lang="en-GB" altLang="en-US" sz="2400" b="1">
                <a:latin typeface="+mn-lt"/>
              </a:endParaRPr>
            </a:p>
          </p:txBody>
        </p:sp>
        <p:sp>
          <p:nvSpPr>
            <p:cNvPr id="26654" name="Oval 28"/>
            <p:cNvSpPr>
              <a:spLocks noChangeArrowheads="1"/>
            </p:cNvSpPr>
            <p:nvPr/>
          </p:nvSpPr>
          <p:spPr bwMode="auto">
            <a:xfrm>
              <a:off x="2463" y="1791"/>
              <a:ext cx="56" cy="5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n-US" sz="2400">
                <a:latin typeface="+mn-lt"/>
              </a:endParaRPr>
            </a:p>
          </p:txBody>
        </p:sp>
      </p:grpSp>
      <p:sp>
        <p:nvSpPr>
          <p:cNvPr id="26635" name="Text Box 30"/>
          <p:cNvSpPr txBox="1">
            <a:spLocks noChangeArrowheads="1"/>
          </p:cNvSpPr>
          <p:nvPr/>
        </p:nvSpPr>
        <p:spPr bwMode="auto">
          <a:xfrm>
            <a:off x="287241" y="3076696"/>
            <a:ext cx="7297040" cy="15696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400" dirty="0">
                <a:latin typeface="+mn-lt"/>
              </a:rPr>
              <a:t>A</a:t>
            </a:r>
            <a:r>
              <a:rPr lang="el-GR" altLang="en-US" sz="2400" dirty="0">
                <a:latin typeface="+mn-lt"/>
              </a:rPr>
              <a:t>ν η Γη είναι ομοιόμορφα Μαγνητισμένη Σφαίρα με </a:t>
            </a:r>
            <a:r>
              <a:rPr lang="el-GR" altLang="en-US" sz="2400" dirty="0" err="1">
                <a:latin typeface="+mn-lt"/>
              </a:rPr>
              <a:t>Μαγνήτιση</a:t>
            </a:r>
            <a:r>
              <a:rPr lang="el-GR" altLang="en-US" sz="2400" dirty="0"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J</a:t>
            </a:r>
            <a:r>
              <a:rPr lang="el-GR" altLang="en-US" sz="2400" dirty="0">
                <a:latin typeface="+mn-lt"/>
              </a:rPr>
              <a:t> παράλληλη προς το κεντρικό δίπολο το </a:t>
            </a:r>
            <a:r>
              <a:rPr lang="el-GR" altLang="en-US" sz="2400" b="1" dirty="0">
                <a:latin typeface="+mn-lt"/>
              </a:rPr>
              <a:t>Μαγνητικό Δυναμικό</a:t>
            </a:r>
            <a:r>
              <a:rPr lang="en-US" altLang="en-US" sz="2400" b="1" dirty="0">
                <a:latin typeface="+mn-lt"/>
              </a:rPr>
              <a:t>,</a:t>
            </a:r>
            <a:r>
              <a:rPr lang="el-GR" altLang="en-US" sz="2400" dirty="0">
                <a:latin typeface="+mn-lt"/>
              </a:rPr>
              <a:t> </a:t>
            </a:r>
            <a:r>
              <a:rPr lang="en-US" altLang="en-US" sz="2400" b="1" dirty="0">
                <a:latin typeface="+mn-lt"/>
              </a:rPr>
              <a:t>W</a:t>
            </a:r>
            <a:r>
              <a:rPr lang="el-GR" altLang="en-US" sz="2400" b="1" baseline="-25000" dirty="0">
                <a:latin typeface="+mn-lt"/>
              </a:rPr>
              <a:t>δ</a:t>
            </a:r>
            <a:r>
              <a:rPr lang="en-US" altLang="en-US" sz="2400" dirty="0">
                <a:latin typeface="+mn-lt"/>
              </a:rPr>
              <a:t> </a:t>
            </a:r>
            <a:r>
              <a:rPr lang="el-GR" altLang="en-US" sz="2400" dirty="0">
                <a:latin typeface="+mn-lt"/>
              </a:rPr>
              <a:t>που οφείλεται στον δίπολο αυτό είναι:</a:t>
            </a:r>
            <a:endParaRPr lang="en-GB" altLang="en-US" sz="2400" dirty="0">
              <a:latin typeface="+mn-lt"/>
            </a:endParaRPr>
          </a:p>
        </p:txBody>
      </p:sp>
      <p:sp>
        <p:nvSpPr>
          <p:cNvPr id="26636" name="Rectangle 32"/>
          <p:cNvSpPr>
            <a:spLocks noChangeArrowheads="1"/>
          </p:cNvSpPr>
          <p:nvPr/>
        </p:nvSpPr>
        <p:spPr bwMode="auto">
          <a:xfrm>
            <a:off x="5281613" y="319563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6637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9079805"/>
              </p:ext>
            </p:extLst>
          </p:nvPr>
        </p:nvGraphicFramePr>
        <p:xfrm>
          <a:off x="2662048" y="4954196"/>
          <a:ext cx="2836862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7" imgW="1143000" imgH="419100" progId="Equation.DSMT4">
                  <p:embed/>
                </p:oleObj>
              </mc:Choice>
              <mc:Fallback>
                <p:oleObj name="Equation" r:id="rId7" imgW="1143000" imgH="419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2048" y="4954196"/>
                        <a:ext cx="2836862" cy="103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8" name="AutoShape 33"/>
          <p:cNvSpPr>
            <a:spLocks noChangeArrowheads="1"/>
          </p:cNvSpPr>
          <p:nvPr/>
        </p:nvSpPr>
        <p:spPr bwMode="auto">
          <a:xfrm>
            <a:off x="5663746" y="4606294"/>
            <a:ext cx="280987" cy="623887"/>
          </a:xfrm>
          <a:prstGeom prst="curvedLeftArrow">
            <a:avLst>
              <a:gd name="adj1" fmla="val 44407"/>
              <a:gd name="adj2" fmla="val 88814"/>
              <a:gd name="adj3" fmla="val 33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sp>
        <p:nvSpPr>
          <p:cNvPr id="26639" name="Text Box 35"/>
          <p:cNvSpPr txBox="1">
            <a:spLocks noChangeArrowheads="1"/>
          </p:cNvSpPr>
          <p:nvPr/>
        </p:nvSpPr>
        <p:spPr bwMode="auto">
          <a:xfrm>
            <a:off x="8185150" y="5312798"/>
            <a:ext cx="3336925" cy="7905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000" b="1" dirty="0">
                <a:latin typeface="+mn-lt"/>
                <a:cs typeface="Times New Roman" panose="02020603050405020304" pitchFamily="18" charset="0"/>
              </a:rPr>
              <a:t>Γωνία θ : Συμπληρωματική  Γεωμαγνητικού Πλάτους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 </a:t>
            </a:r>
            <a:endParaRPr lang="en-GB" altLang="en-US" sz="2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αποδειχθούν οι τύποι  7.24 &amp; </a:t>
            </a:r>
            <a:r>
              <a:rPr lang="el-GR" dirty="0" smtClean="0"/>
              <a:t>7.25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948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xima4-5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7" y="1455739"/>
            <a:ext cx="3081337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6567489" y="1350964"/>
            <a:ext cx="4037012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>
                <a:latin typeface="+mn-lt"/>
                <a:cs typeface="Times New Roman" panose="02020603050405020304" pitchFamily="18" charset="0"/>
              </a:rPr>
              <a:t>ΟΡΙΖΟΝΤΙΑ ΣΥΝΙΣΤΩΣΑ ΕΝΤΑΣΗΣ </a:t>
            </a:r>
            <a:endParaRPr lang="en-GB" altLang="en-US" sz="240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27652" name="Rectangle 5"/>
          <p:cNvSpPr>
            <a:spLocks noChangeArrowheads="1"/>
          </p:cNvSpPr>
          <p:nvPr/>
        </p:nvSpPr>
        <p:spPr bwMode="auto">
          <a:xfrm>
            <a:off x="5738813" y="3233739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765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0648"/>
              </p:ext>
            </p:extLst>
          </p:nvPr>
        </p:nvGraphicFramePr>
        <p:xfrm>
          <a:off x="7394577" y="3051177"/>
          <a:ext cx="2519363" cy="989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4" imgW="990170" imgH="393529" progId="Equation.DSMT4">
                  <p:embed/>
                </p:oleObj>
              </mc:Choice>
              <mc:Fallback>
                <p:oleObj name="Equation" r:id="rId4" imgW="990170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4577" y="3051177"/>
                        <a:ext cx="2519363" cy="989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2187576" y="4852988"/>
            <a:ext cx="4379913" cy="8509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ΚΑΤΑΚΟΡΥΦΗ ΣΥΝΙΣΤΩΣΑ ΕΝΤΑΣΗΣ </a:t>
            </a:r>
            <a:endParaRPr lang="en-GB" altLang="en-US" sz="2400" dirty="0"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2060459"/>
              </p:ext>
            </p:extLst>
          </p:nvPr>
        </p:nvGraphicFramePr>
        <p:xfrm>
          <a:off x="8004176" y="4760914"/>
          <a:ext cx="2162175" cy="992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6" imgW="850531" imgH="393529" progId="Equation.DSMT4">
                  <p:embed/>
                </p:oleObj>
              </mc:Choice>
              <mc:Fallback>
                <p:oleObj name="Equation" r:id="rId6" imgW="85053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4176" y="4760914"/>
                        <a:ext cx="2162175" cy="992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AutoShape 9"/>
          <p:cNvSpPr>
            <a:spLocks noChangeArrowheads="1"/>
          </p:cNvSpPr>
          <p:nvPr/>
        </p:nvSpPr>
        <p:spPr bwMode="auto">
          <a:xfrm rot="5400000">
            <a:off x="8356602" y="2520952"/>
            <a:ext cx="573087" cy="211138"/>
          </a:xfrm>
          <a:custGeom>
            <a:avLst/>
            <a:gdLst>
              <a:gd name="T0" fmla="*/ 11403768 w 21600"/>
              <a:gd name="T1" fmla="*/ 0 h 21600"/>
              <a:gd name="T2" fmla="*/ 0 w 21600"/>
              <a:gd name="T3" fmla="*/ 1031927 h 21600"/>
              <a:gd name="T4" fmla="*/ 11403768 w 21600"/>
              <a:gd name="T5" fmla="*/ 2063854 h 21600"/>
              <a:gd name="T6" fmla="*/ 15205033 w 21600"/>
              <a:gd name="T7" fmla="*/ 103192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7" name="AutoShape 10"/>
          <p:cNvSpPr>
            <a:spLocks noChangeArrowheads="1"/>
          </p:cNvSpPr>
          <p:nvPr/>
        </p:nvSpPr>
        <p:spPr bwMode="auto">
          <a:xfrm>
            <a:off x="7172325" y="5186364"/>
            <a:ext cx="573088" cy="211137"/>
          </a:xfrm>
          <a:custGeom>
            <a:avLst/>
            <a:gdLst>
              <a:gd name="T0" fmla="*/ 11403814 w 21600"/>
              <a:gd name="T1" fmla="*/ 0 h 21600"/>
              <a:gd name="T2" fmla="*/ 0 w 21600"/>
              <a:gd name="T3" fmla="*/ 1031922 h 21600"/>
              <a:gd name="T4" fmla="*/ 11403814 w 21600"/>
              <a:gd name="T5" fmla="*/ 2063835 h 21600"/>
              <a:gd name="T6" fmla="*/ 15205086 w 21600"/>
              <a:gd name="T7" fmla="*/ 1031922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Text Box 11"/>
          <p:cNvSpPr txBox="1">
            <a:spLocks noChangeArrowheads="1"/>
          </p:cNvSpPr>
          <p:nvPr/>
        </p:nvSpPr>
        <p:spPr bwMode="auto">
          <a:xfrm>
            <a:off x="9785352" y="3993635"/>
            <a:ext cx="7619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latin typeface="+mn-lt"/>
              </a:rPr>
              <a:t>7.22</a:t>
            </a:r>
            <a:endParaRPr lang="el-GR" altLang="en-US" b="1" dirty="0">
              <a:latin typeface="+mn-lt"/>
            </a:endParaRPr>
          </a:p>
        </p:txBody>
      </p:sp>
      <p:sp>
        <p:nvSpPr>
          <p:cNvPr id="27659" name="Text Box 12"/>
          <p:cNvSpPr txBox="1">
            <a:spLocks noChangeArrowheads="1"/>
          </p:cNvSpPr>
          <p:nvPr/>
        </p:nvSpPr>
        <p:spPr bwMode="auto">
          <a:xfrm>
            <a:off x="9962211" y="5703888"/>
            <a:ext cx="69720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latin typeface="+mn-lt"/>
              </a:rPr>
              <a:t>7.21</a:t>
            </a:r>
            <a:endParaRPr lang="el-GR" altLang="en-US" b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αποδειχθούν οι τύποι  7.24 &amp; </a:t>
            </a:r>
            <a:r>
              <a:rPr lang="el-GR" dirty="0" smtClean="0"/>
              <a:t>7.25</a:t>
            </a:r>
            <a:endParaRPr lang="en-US" dirty="0"/>
          </a:p>
        </p:txBody>
      </p:sp>
      <p:sp>
        <p:nvSpPr>
          <p:cNvPr id="14" name="11 - Ορθογώνιο"/>
          <p:cNvSpPr>
            <a:spLocks noChangeArrowheads="1"/>
          </p:cNvSpPr>
          <p:nvPr/>
        </p:nvSpPr>
        <p:spPr bwMode="auto">
          <a:xfrm>
            <a:off x="0" y="4852988"/>
            <a:ext cx="173477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sz="900" dirty="0">
                <a:latin typeface="+mn-lt"/>
              </a:rPr>
              <a:t>(</a:t>
            </a:r>
            <a:r>
              <a:rPr lang="el-GR" altLang="en-US" sz="900" dirty="0" smtClean="0">
                <a:latin typeface="+mn-lt"/>
              </a:rPr>
              <a:t>Παπαζάχος &amp; Παπαζάχος, </a:t>
            </a:r>
            <a:r>
              <a:rPr lang="el-GR" altLang="en-US" sz="900" dirty="0">
                <a:latin typeface="+mn-lt"/>
              </a:rPr>
              <a:t>2008</a:t>
            </a:r>
            <a:r>
              <a:rPr lang="en-US" altLang="en-US" sz="900" dirty="0">
                <a:latin typeface="+mn-lt"/>
              </a:rPr>
              <a:t>)</a:t>
            </a:r>
            <a:endParaRPr lang="el-GR" altLang="en-US" sz="9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1668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5362575" y="32051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867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4820900"/>
              </p:ext>
            </p:extLst>
          </p:nvPr>
        </p:nvGraphicFramePr>
        <p:xfrm>
          <a:off x="7282574" y="1317329"/>
          <a:ext cx="285115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3" imgW="1282700" imgH="393700" progId="Equation.DSMT4">
                  <p:embed/>
                </p:oleObj>
              </mc:Choice>
              <mc:Fallback>
                <p:oleObj name="Equation" r:id="rId3" imgW="12827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2574" y="1317329"/>
                        <a:ext cx="2851150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5491163" y="3286126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867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72141"/>
              </p:ext>
            </p:extLst>
          </p:nvPr>
        </p:nvGraphicFramePr>
        <p:xfrm>
          <a:off x="7293687" y="2568280"/>
          <a:ext cx="2876550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6" name="Equation" r:id="rId5" imgW="1028700" imgH="279400" progId="Equation.DSMT4">
                  <p:embed/>
                </p:oleObj>
              </mc:Choice>
              <mc:Fallback>
                <p:oleObj name="Equation" r:id="rId5" imgW="10287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3687" y="2568280"/>
                        <a:ext cx="2876550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8" name="Rectangle 7"/>
          <p:cNvSpPr>
            <a:spLocks noChangeArrowheads="1"/>
          </p:cNvSpPr>
          <p:nvPr/>
        </p:nvSpPr>
        <p:spPr bwMode="auto">
          <a:xfrm>
            <a:off x="5472113" y="318135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867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772269"/>
              </p:ext>
            </p:extLst>
          </p:nvPr>
        </p:nvGraphicFramePr>
        <p:xfrm>
          <a:off x="7301624" y="3747791"/>
          <a:ext cx="2814638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r:id="rId7" imgW="1054100" imgH="419100" progId="Equation.3">
                  <p:embed/>
                </p:oleObj>
              </mc:Choice>
              <mc:Fallback>
                <p:oleObj r:id="rId7" imgW="10541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1624" y="3747791"/>
                        <a:ext cx="2814638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2151777" y="2269829"/>
            <a:ext cx="2782887" cy="12255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>
                <a:latin typeface="+mn-lt"/>
              </a:rPr>
              <a:t>Εφαρμόζοντας τους κλασσικούς τρόπους παραγώγισης</a:t>
            </a:r>
            <a:endParaRPr lang="en-GB" altLang="en-US" sz="2400">
              <a:latin typeface="+mn-lt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6930150" y="1347492"/>
            <a:ext cx="9525" cy="3490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5585538" y="2825454"/>
            <a:ext cx="693738" cy="220662"/>
          </a:xfrm>
          <a:custGeom>
            <a:avLst/>
            <a:gdLst>
              <a:gd name="T0" fmla="*/ 16710832 w 21600"/>
              <a:gd name="T1" fmla="*/ 0 h 21600"/>
              <a:gd name="T2" fmla="*/ 0 w 21600"/>
              <a:gd name="T3" fmla="*/ 1127123 h 21600"/>
              <a:gd name="T4" fmla="*/ 16710832 w 21600"/>
              <a:gd name="T5" fmla="*/ 2254246 h 21600"/>
              <a:gd name="T6" fmla="*/ 22281130 w 21600"/>
              <a:gd name="T7" fmla="*/ 112712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157960" y="4984750"/>
            <a:ext cx="5927725" cy="83099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ΚΑΝΟΥΜΕ ΤΙΣ 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ΠΑΡΑΓΩΓΙΣΕΙΣ ΤΩΝ  </a:t>
            </a:r>
            <a:r>
              <a:rPr lang="el-GR" altLang="en-US" sz="2400" b="1" dirty="0">
                <a:latin typeface="+mn-lt"/>
                <a:cs typeface="Times New Roman" panose="02020603050405020304" pitchFamily="18" charset="0"/>
              </a:rPr>
              <a:t>Η</a:t>
            </a:r>
            <a:r>
              <a:rPr lang="el-GR" altLang="en-US" sz="2400" b="1" baseline="-30000" dirty="0">
                <a:latin typeface="+mn-lt"/>
                <a:cs typeface="Times New Roman" panose="02020603050405020304" pitchFamily="18" charset="0"/>
              </a:rPr>
              <a:t>Κ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 ΚΑΙ </a:t>
            </a:r>
            <a:r>
              <a:rPr lang="el-GR" altLang="en-US" sz="2400" b="1" dirty="0">
                <a:latin typeface="+mn-lt"/>
                <a:cs typeface="Times New Roman" panose="02020603050405020304" pitchFamily="18" charset="0"/>
              </a:rPr>
              <a:t>Ζ</a:t>
            </a:r>
            <a:r>
              <a:rPr lang="el-GR" altLang="en-US" sz="2400" b="1" baseline="-30000" dirty="0">
                <a:latin typeface="+mn-lt"/>
                <a:cs typeface="Times New Roman" panose="02020603050405020304" pitchFamily="18" charset="0"/>
              </a:rPr>
              <a:t>Κ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  ΩΣ ΠΡΟΣ  (θ) ΚΑΙ (</a:t>
            </a:r>
            <a:r>
              <a:rPr lang="en-US" altLang="en-US" sz="2400" dirty="0">
                <a:latin typeface="+mn-lt"/>
                <a:cs typeface="Times New Roman" panose="02020603050405020304" pitchFamily="18" charset="0"/>
              </a:rPr>
              <a:t>r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)</a:t>
            </a:r>
            <a:r>
              <a:rPr lang="el-GR" altLang="en-US" sz="2400" dirty="0">
                <a:latin typeface="+mn-lt"/>
              </a:rPr>
              <a:t> ΑΝΤΙΣΤΟΙΧΑ</a:t>
            </a:r>
            <a:r>
              <a:rPr lang="en-GB" altLang="en-US" sz="2400" dirty="0">
                <a:latin typeface="+mn-lt"/>
              </a:rPr>
              <a:t> 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αποδειχθούν οι τύποι  7.24 &amp; </a:t>
            </a:r>
            <a:r>
              <a:rPr lang="el-GR" dirty="0" smtClean="0"/>
              <a:t>7.25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16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4333875" y="301466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969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7746194"/>
              </p:ext>
            </p:extLst>
          </p:nvPr>
        </p:nvGraphicFramePr>
        <p:xfrm>
          <a:off x="2065095" y="1730377"/>
          <a:ext cx="7924800" cy="128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3" imgW="3924300" imgH="635000" progId="Equation.DSMT4">
                  <p:embed/>
                </p:oleObj>
              </mc:Choice>
              <mc:Fallback>
                <p:oleObj name="Equation" r:id="rId3" imgW="3924300" imgH="635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095" y="1730377"/>
                        <a:ext cx="7924800" cy="1284287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5043488" y="310515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970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736106"/>
              </p:ext>
            </p:extLst>
          </p:nvPr>
        </p:nvGraphicFramePr>
        <p:xfrm>
          <a:off x="2692353" y="3624947"/>
          <a:ext cx="6302375" cy="150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Equation" r:id="rId5" imgW="2552700" imgH="609600" progId="Equation.DSMT4">
                  <p:embed/>
                </p:oleObj>
              </mc:Choice>
              <mc:Fallback>
                <p:oleObj name="Equation" r:id="rId5" imgW="2552700" imgH="60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353" y="3624947"/>
                        <a:ext cx="6302375" cy="15065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217214"/>
              </p:ext>
            </p:extLst>
          </p:nvPr>
        </p:nvGraphicFramePr>
        <p:xfrm>
          <a:off x="8509552" y="5322371"/>
          <a:ext cx="2960687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r:id="rId7" imgW="1460500" imgH="228600" progId="Equation.3">
                  <p:embed/>
                </p:oleObj>
              </mc:Choice>
              <mc:Fallback>
                <p:oleObj r:id="rId7" imgW="14605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552" y="5322371"/>
                        <a:ext cx="2960687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αποδειχθούν οι τύποι  7.24 &amp; </a:t>
            </a:r>
            <a:r>
              <a:rPr lang="el-GR" dirty="0" smtClean="0"/>
              <a:t>7.25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46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757364" y="514350"/>
            <a:ext cx="549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400" b="1">
                <a:solidFill>
                  <a:srgbClr val="FFFFFF"/>
                </a:solidFill>
              </a:rPr>
              <a:t>Γ)</a:t>
            </a:r>
            <a:endParaRPr lang="en-GB" altLang="en-US" sz="2400" b="1">
              <a:solidFill>
                <a:srgbClr val="FFFFFF"/>
              </a:solidFill>
            </a:endParaRP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5434013" y="312420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072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525169"/>
              </p:ext>
            </p:extLst>
          </p:nvPr>
        </p:nvGraphicFramePr>
        <p:xfrm>
          <a:off x="4954588" y="1496076"/>
          <a:ext cx="2686050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Equation" r:id="rId3" imgW="914400" imgH="393700" progId="Equation.DSMT4">
                  <p:embed/>
                </p:oleObj>
              </mc:Choice>
              <mc:Fallback>
                <p:oleObj name="Equation" r:id="rId3" imgW="9144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4588" y="1496076"/>
                        <a:ext cx="2686050" cy="1150938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Rectangle 7"/>
          <p:cNvSpPr>
            <a:spLocks noChangeArrowheads="1"/>
          </p:cNvSpPr>
          <p:nvPr/>
        </p:nvSpPr>
        <p:spPr bwMode="auto">
          <a:xfrm>
            <a:off x="6636544" y="3170546"/>
            <a:ext cx="4811712" cy="9128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Ι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  :  ΕΓΚΛΙΣΗ</a:t>
            </a:r>
            <a:r>
              <a:rPr lang="el-GR" altLang="en-US" sz="2400" dirty="0">
                <a:latin typeface="+mn-lt"/>
              </a:rPr>
              <a:t> 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ΠΑΛΑΙΟΜΑΓΝΗΤΙΚΟΥ</a:t>
            </a:r>
            <a:r>
              <a:rPr lang="el-GR" altLang="en-US" sz="2400" dirty="0">
                <a:latin typeface="+mn-lt"/>
              </a:rPr>
              <a:t> 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ΠΕΔΙΟΥ</a:t>
            </a:r>
            <a:r>
              <a:rPr lang="en-GB" altLang="en-US" sz="2400" dirty="0">
                <a:latin typeface="+mn-lt"/>
              </a:rPr>
              <a:t> </a:t>
            </a:r>
          </a:p>
        </p:txBody>
      </p:sp>
      <p:sp>
        <p:nvSpPr>
          <p:cNvPr id="30727" name="Text Box 9"/>
          <p:cNvSpPr txBox="1">
            <a:spLocks noChangeArrowheads="1"/>
          </p:cNvSpPr>
          <p:nvPr/>
        </p:nvSpPr>
        <p:spPr bwMode="auto">
          <a:xfrm>
            <a:off x="6634163" y="4617505"/>
            <a:ext cx="4692650" cy="9128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2800" b="1" dirty="0">
                <a:latin typeface="+mn-lt"/>
                <a:cs typeface="Times New Roman" panose="02020603050405020304" pitchFamily="18" charset="0"/>
              </a:rPr>
              <a:t>Θ</a:t>
            </a:r>
            <a:r>
              <a:rPr lang="el-GR" altLang="en-US" sz="2400" dirty="0">
                <a:latin typeface="+mn-lt"/>
                <a:cs typeface="Times New Roman" panose="02020603050405020304" pitchFamily="18" charset="0"/>
              </a:rPr>
              <a:t> : ΣΥΜΠΛΗΡΩΜΑΤΙΚΟ     ΓΕΩΜΑΓΝΗΤΙΚΟ  ΠΛΑΤΟΣ</a:t>
            </a:r>
            <a:r>
              <a:rPr lang="en-GB" altLang="en-US" sz="2400" dirty="0">
                <a:latin typeface="+mn-lt"/>
              </a:rPr>
              <a:t> </a:t>
            </a:r>
          </a:p>
        </p:txBody>
      </p:sp>
      <p:sp>
        <p:nvSpPr>
          <p:cNvPr id="30728" name="Rectangle 11"/>
          <p:cNvSpPr>
            <a:spLocks noChangeArrowheads="1"/>
          </p:cNvSpPr>
          <p:nvPr/>
        </p:nvSpPr>
        <p:spPr bwMode="auto">
          <a:xfrm>
            <a:off x="5562600" y="318135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072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8922629"/>
              </p:ext>
            </p:extLst>
          </p:nvPr>
        </p:nvGraphicFramePr>
        <p:xfrm>
          <a:off x="2141537" y="2993995"/>
          <a:ext cx="3546475" cy="112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Equation" r:id="rId5" imgW="1244600" imgH="393700" progId="Equation.DSMT4">
                  <p:embed/>
                </p:oleObj>
              </mc:Choice>
              <mc:Fallback>
                <p:oleObj name="Equation" r:id="rId5" imgW="12446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537" y="2993995"/>
                        <a:ext cx="3546475" cy="1120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0" name="Rectangle 13"/>
          <p:cNvSpPr>
            <a:spLocks noChangeArrowheads="1"/>
          </p:cNvSpPr>
          <p:nvPr/>
        </p:nvSpPr>
        <p:spPr bwMode="auto">
          <a:xfrm>
            <a:off x="5495925" y="318135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0731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822389"/>
              </p:ext>
            </p:extLst>
          </p:nvPr>
        </p:nvGraphicFramePr>
        <p:xfrm>
          <a:off x="2155824" y="4383057"/>
          <a:ext cx="3516313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Equation" r:id="rId7" imgW="1218671" imgH="393529" progId="Equation.DSMT4">
                  <p:embed/>
                </p:oleObj>
              </mc:Choice>
              <mc:Fallback>
                <p:oleObj name="Equation" r:id="rId7" imgW="1218671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5824" y="4383057"/>
                        <a:ext cx="3516313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2" name="Rectangle 15"/>
          <p:cNvSpPr>
            <a:spLocks noChangeArrowheads="1"/>
          </p:cNvSpPr>
          <p:nvPr/>
        </p:nvSpPr>
        <p:spPr bwMode="auto">
          <a:xfrm>
            <a:off x="5386388" y="2667001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30733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025709"/>
              </p:ext>
            </p:extLst>
          </p:nvPr>
        </p:nvGraphicFramePr>
        <p:xfrm>
          <a:off x="134144" y="1399885"/>
          <a:ext cx="2041525" cy="219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r:id="rId9" imgW="1420368" imgH="1524000" progId="Word.Picture.8">
                  <p:embed/>
                </p:oleObj>
              </mc:Choice>
              <mc:Fallback>
                <p:oleObj r:id="rId9" imgW="1420368" imgH="15240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44" y="1399885"/>
                        <a:ext cx="2041525" cy="219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4" name="Text Box 16"/>
          <p:cNvSpPr txBox="1">
            <a:spLocks noChangeArrowheads="1"/>
          </p:cNvSpPr>
          <p:nvPr/>
        </p:nvSpPr>
        <p:spPr bwMode="auto">
          <a:xfrm>
            <a:off x="7640638" y="5702559"/>
            <a:ext cx="3686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400" dirty="0">
                <a:latin typeface="+mn-lt"/>
              </a:rPr>
              <a:t>Βάση των 7.24, 7.25, 7.26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Να αποδειχθεί ο τύπος  </a:t>
            </a:r>
            <a:r>
              <a:rPr lang="el-GR" dirty="0" smtClean="0"/>
              <a:t>7.33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164285" y="2192694"/>
            <a:ext cx="811763" cy="39735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7.33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944411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4.602"/>
  <p:tag name="ISPRING_CUSTOM_TIMING_USED" val="1"/>
  <p:tag name="ISPRING_SLIDE_ID" val="{295B122A-8B08-4289-BC04-C955A53CCAB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598"/>
  <p:tag name="ISPRING_CUSTOM_TIMING_USED" val="1"/>
  <p:tag name="ISPRING_SLIDE_ID" val="{48EBD0AD-1436-4484-8D22-16D88AF2370B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.4"/>
  <p:tag name="ISPRING_CUSTOM_TIMING_USED" val="1"/>
  <p:tag name="ISPRING_SLIDE_ID" val="{557B831B-0CCB-4EE3-A482-DE5D7756FE5C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2527.613"/>
  <p:tag name="ISPRING_CUSTOM_TIMING_USED" val="1"/>
  <p:tag name="ISPRING_SLIDE_ID" val="{458B06B2-D456-4B40-BC78-F2BECBD21BCB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F1F6B265-4FD5-42A8-8C33-F91BF278EC77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897ABBFB-9E22-4675-AF51-7FC3410AC35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E906E85F-4D39-450A-9ED2-D8B3AAB5D2BC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5"/>
  <p:tag name="ISPRING_CUSTOM_TIMING_USED" val="1"/>
  <p:tag name="ISPRING_SLIDE_ID" val="{952B194D-E596-47ED-9CBC-4BF2A0D18C99}"/>
</p:tagLst>
</file>

<file path=ppt/theme/theme1.xml><?xml version="1.0" encoding="utf-8"?>
<a:theme xmlns:a="http://schemas.openxmlformats.org/drawingml/2006/main" name="Opencourses AUTh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765</Words>
  <Application>Microsoft Office PowerPoint</Application>
  <PresentationFormat>Widescreen</PresentationFormat>
  <Paragraphs>102</Paragraphs>
  <Slides>23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Arial Unicode MS</vt:lpstr>
      <vt:lpstr>55 Helvetica Roman</vt:lpstr>
      <vt:lpstr>Arial</vt:lpstr>
      <vt:lpstr>Calibri</vt:lpstr>
      <vt:lpstr>Century Gothic</vt:lpstr>
      <vt:lpstr>Courier New</vt:lpstr>
      <vt:lpstr>MT Symbol</vt:lpstr>
      <vt:lpstr>Times New Roman</vt:lpstr>
      <vt:lpstr>Wingdings</vt:lpstr>
      <vt:lpstr>Opencourses AUTh Template</vt:lpstr>
      <vt:lpstr>Equation</vt:lpstr>
      <vt:lpstr>Microsoft Equation 3.0</vt:lpstr>
      <vt:lpstr>Microsoft Word Picture</vt:lpstr>
      <vt:lpstr>ΕΙΣΑΓΩΓΗ ΣΤΗ ΓΕΩΦΥΣΙΚΗ</vt:lpstr>
      <vt:lpstr>Άδειες Χρήσης</vt:lpstr>
      <vt:lpstr>Χρηματοδότηση</vt:lpstr>
      <vt:lpstr>Ενημέρωση</vt:lpstr>
      <vt:lpstr>Να αποδειχθούν οι τύποι  7.24 &amp; 7.25</vt:lpstr>
      <vt:lpstr>Να αποδειχθούν οι τύποι  7.24 &amp; 7.25</vt:lpstr>
      <vt:lpstr>Να αποδειχθούν οι τύποι  7.24 &amp; 7.25</vt:lpstr>
      <vt:lpstr>Να αποδειχθούν οι τύποι  7.24 &amp; 7.25</vt:lpstr>
      <vt:lpstr>Να αποδειχθεί ο τύπος  7.33</vt:lpstr>
      <vt:lpstr>Να αποδειχθεί ο τύπος  7.33</vt:lpstr>
      <vt:lpstr>Να αποδειχθεί ο τύπος  7.33</vt:lpstr>
      <vt:lpstr>Να αποδειχθεί ο τύπος  7.33</vt:lpstr>
      <vt:lpstr>ΑΣΚΗΣΗ  7.8</vt:lpstr>
      <vt:lpstr>ΑΣΚΗΣΗ  7.8</vt:lpstr>
      <vt:lpstr>ΑΣΚΗΣΗ  7.8</vt:lpstr>
      <vt:lpstr>ΑΣΚΗΣΗ  7.8</vt:lpstr>
      <vt:lpstr>ΑΣΚΗΣΗ  7.8</vt:lpstr>
      <vt:lpstr>ΑΣΚΗΣΗ  7.8</vt:lpstr>
      <vt:lpstr>ΑΣΚΗΣΗ  7.8</vt:lpstr>
      <vt:lpstr>Σημείωμα Αναφοράς</vt:lpstr>
      <vt:lpstr>Σημείωμα Αδειοδότησης</vt:lpstr>
      <vt:lpstr>Τέλος Ενότητας</vt:lpstr>
      <vt:lpstr>Διατήρηση Σημειωμάτων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ΕΙΣΑΓΩΓΗ ΣΤΗ ΓΕΩΦΥΣΙΚΗ</dc:title>
  <dc:creator>CHRISA VENTOUZI</dc:creator>
  <cp:lastModifiedBy>CHRISA VENTOUZI</cp:lastModifiedBy>
  <cp:revision>9</cp:revision>
  <dcterms:created xsi:type="dcterms:W3CDTF">2015-12-16T12:20:28Z</dcterms:created>
  <dcterms:modified xsi:type="dcterms:W3CDTF">2016-02-17T15:40:47Z</dcterms:modified>
</cp:coreProperties>
</file>