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312" r:id="rId2"/>
    <p:sldId id="313" r:id="rId3"/>
    <p:sldId id="314" r:id="rId4"/>
    <p:sldId id="31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6" r:id="rId61"/>
    <p:sldId id="317" r:id="rId62"/>
    <p:sldId id="318" r:id="rId63"/>
    <p:sldId id="31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59C34-BF28-4569-90B8-65891B14AF53}" type="doc">
      <dgm:prSet loTypeId="urn:microsoft.com/office/officeart/2005/8/layout/hierarchy1" loCatId="hierarchy" qsTypeId="urn:microsoft.com/office/officeart/2005/8/quickstyle/3d2" qsCatId="3D" csTypeId="urn:microsoft.com/office/officeart/2005/8/colors/accent2_1" csCatId="accent2" phldr="1"/>
      <dgm:spPr/>
      <dgm:t>
        <a:bodyPr/>
        <a:lstStyle/>
        <a:p>
          <a:endParaRPr lang="el-GR"/>
        </a:p>
      </dgm:t>
    </dgm:pt>
    <dgm:pt modelId="{8D63846D-84BD-47EF-8A43-CEE264A020C7}">
      <dgm:prSet phldrT="[Κείμενο]" custT="1"/>
      <dgm:spPr>
        <a:solidFill>
          <a:schemeClr val="bg1">
            <a:alpha val="90000"/>
          </a:schemeClr>
        </a:solidFill>
      </dgm:spPr>
      <dgm:t>
        <a:bodyPr/>
        <a:lstStyle/>
        <a:p>
          <a:r>
            <a:rPr lang="el-GR" sz="2000" b="1" dirty="0" smtClean="0">
              <a:solidFill>
                <a:schemeClr val="tx1"/>
              </a:solidFill>
            </a:rPr>
            <a:t>T</a:t>
          </a:r>
          <a:r>
            <a:rPr lang="el-GR" sz="1600" b="1" dirty="0" smtClean="0"/>
            <a:t> </a:t>
          </a:r>
        </a:p>
        <a:p>
          <a:r>
            <a:rPr lang="el-GR" sz="1600" dirty="0" smtClean="0"/>
            <a:t>διάνυσμα της ολικής έντασης (επαγωγής),</a:t>
          </a:r>
          <a:r>
            <a:rPr lang="en-US" sz="1600" dirty="0" smtClean="0"/>
            <a:t> </a:t>
          </a:r>
          <a:r>
            <a:rPr lang="el-GR" sz="1600" dirty="0" smtClean="0"/>
            <a:t>του</a:t>
          </a:r>
          <a:r>
            <a:rPr lang="en-US" sz="1600" dirty="0" smtClean="0"/>
            <a:t> </a:t>
          </a:r>
          <a:r>
            <a:rPr lang="el-GR" sz="1600" dirty="0" smtClean="0"/>
            <a:t>μαγνητικού πεδίου της Γης σε ορισμένο τόπο</a:t>
          </a:r>
          <a:endParaRPr lang="el-GR" sz="1600" dirty="0"/>
        </a:p>
      </dgm:t>
    </dgm:pt>
    <dgm:pt modelId="{39E434CC-C266-43AA-87F2-1F12CACFBBFE}" type="parTrans" cxnId="{91AF9C34-043A-48D8-B07D-C18275E40213}">
      <dgm:prSet/>
      <dgm:spPr/>
      <dgm:t>
        <a:bodyPr/>
        <a:lstStyle/>
        <a:p>
          <a:endParaRPr lang="el-GR"/>
        </a:p>
      </dgm:t>
    </dgm:pt>
    <dgm:pt modelId="{8E6742B0-2AFE-4162-A269-EBC1AFC678EC}" type="sibTrans" cxnId="{91AF9C34-043A-48D8-B07D-C18275E40213}">
      <dgm:prSet/>
      <dgm:spPr/>
      <dgm:t>
        <a:bodyPr/>
        <a:lstStyle/>
        <a:p>
          <a:endParaRPr lang="el-GR"/>
        </a:p>
      </dgm:t>
    </dgm:pt>
    <dgm:pt modelId="{E8D15EAA-6765-4DD0-9B5C-12B377844EB9}">
      <dgm:prSet phldrT="[Κείμενο]" custT="1"/>
      <dgm:spPr>
        <a:solidFill>
          <a:schemeClr val="bg1">
            <a:alpha val="90000"/>
          </a:schemeClr>
        </a:solidFill>
      </dgm:spPr>
      <dgm:t>
        <a:bodyPr/>
        <a:lstStyle/>
        <a:p>
          <a:r>
            <a:rPr lang="el-GR" sz="1800" b="1" i="1" dirty="0" smtClean="0"/>
            <a:t>H</a:t>
          </a:r>
        </a:p>
        <a:p>
          <a:r>
            <a:rPr lang="el-GR" sz="1800" dirty="0" smtClean="0"/>
            <a:t>Οριζόντια συνιστώσα</a:t>
          </a:r>
          <a:endParaRPr lang="el-GR" sz="1800" b="1" dirty="0"/>
        </a:p>
      </dgm:t>
    </dgm:pt>
    <dgm:pt modelId="{400BB197-9D8A-4EB3-B0C1-1127D4A9323D}" type="parTrans" cxnId="{47ADCF1B-68AE-4C04-86F9-10BFB184EC4F}">
      <dgm:prSet/>
      <dgm:spPr>
        <a:ln>
          <a:solidFill>
            <a:schemeClr val="tx1"/>
          </a:solidFill>
        </a:ln>
      </dgm:spPr>
      <dgm:t>
        <a:bodyPr/>
        <a:lstStyle/>
        <a:p>
          <a:endParaRPr lang="el-GR"/>
        </a:p>
      </dgm:t>
    </dgm:pt>
    <dgm:pt modelId="{639AFAB6-BC4B-4863-A8B3-47D638C0B405}" type="sibTrans" cxnId="{47ADCF1B-68AE-4C04-86F9-10BFB184EC4F}">
      <dgm:prSet/>
      <dgm:spPr/>
      <dgm:t>
        <a:bodyPr/>
        <a:lstStyle/>
        <a:p>
          <a:endParaRPr lang="el-GR"/>
        </a:p>
      </dgm:t>
    </dgm:pt>
    <dgm:pt modelId="{C3C18957-CDCE-4D01-A145-F5C774FC3A04}">
      <dgm:prSet phldrT="[Κείμενο]" custT="1"/>
      <dgm:spPr>
        <a:solidFill>
          <a:schemeClr val="bg1">
            <a:alpha val="90000"/>
          </a:schemeClr>
        </a:solidFill>
      </dgm:spPr>
      <dgm:t>
        <a:bodyPr/>
        <a:lstStyle/>
        <a:p>
          <a:pPr algn="ctr"/>
          <a:r>
            <a:rPr lang="el-GR" sz="1600" b="1" dirty="0" smtClean="0"/>
            <a:t>Χ</a:t>
          </a:r>
        </a:p>
        <a:p>
          <a:pPr algn="ctr"/>
          <a:r>
            <a:rPr lang="el-GR" sz="1600" dirty="0" smtClean="0"/>
            <a:t>Μεσημβρινή συνιστώσα</a:t>
          </a:r>
        </a:p>
        <a:p>
          <a:pPr algn="ctr"/>
          <a:r>
            <a:rPr lang="el-GR" sz="1400" i="1" dirty="0" smtClean="0"/>
            <a:t>θετική όταν έχει φορά προς το βορρά             </a:t>
          </a:r>
          <a:r>
            <a:rPr lang="el-GR" sz="1400" dirty="0" smtClean="0"/>
            <a:t>αρνητική όταν έχει φορά προς το νότο</a:t>
          </a:r>
          <a:endParaRPr lang="el-GR" sz="1400" dirty="0"/>
        </a:p>
      </dgm:t>
    </dgm:pt>
    <dgm:pt modelId="{4AF9F16F-CBB6-4690-AA92-1788DD77977D}" type="parTrans" cxnId="{D0349E32-0618-43B2-A6E5-146AB4DC3FB6}">
      <dgm:prSet/>
      <dgm:spPr>
        <a:ln>
          <a:solidFill>
            <a:schemeClr val="tx1"/>
          </a:solidFill>
        </a:ln>
      </dgm:spPr>
      <dgm:t>
        <a:bodyPr/>
        <a:lstStyle/>
        <a:p>
          <a:endParaRPr lang="el-GR"/>
        </a:p>
      </dgm:t>
    </dgm:pt>
    <dgm:pt modelId="{DA1A7443-027E-41E5-A35A-4EB9A10BAF47}" type="sibTrans" cxnId="{D0349E32-0618-43B2-A6E5-146AB4DC3FB6}">
      <dgm:prSet/>
      <dgm:spPr/>
      <dgm:t>
        <a:bodyPr/>
        <a:lstStyle/>
        <a:p>
          <a:endParaRPr lang="el-GR"/>
        </a:p>
      </dgm:t>
    </dgm:pt>
    <dgm:pt modelId="{A8020B5C-F8EA-4D65-B6A4-A8569B5D00C4}">
      <dgm:prSet phldrT="[Κείμενο]" custT="1"/>
      <dgm:spPr>
        <a:solidFill>
          <a:schemeClr val="bg1">
            <a:alpha val="90000"/>
          </a:schemeClr>
        </a:solidFill>
      </dgm:spPr>
      <dgm:t>
        <a:bodyPr/>
        <a:lstStyle/>
        <a:p>
          <a:pPr algn="ctr"/>
          <a:r>
            <a:rPr lang="el-GR" sz="1800" b="1" dirty="0" smtClean="0"/>
            <a:t>Y</a:t>
          </a:r>
        </a:p>
        <a:p>
          <a:pPr algn="ctr"/>
          <a:r>
            <a:rPr lang="el-GR" sz="1800" dirty="0" smtClean="0"/>
            <a:t>Συνιστώσα</a:t>
          </a:r>
          <a:endParaRPr lang="el-GR" sz="1200" dirty="0" smtClean="0"/>
        </a:p>
        <a:p>
          <a:pPr algn="ctr"/>
          <a:r>
            <a:rPr lang="el-GR" sz="1400" dirty="0" smtClean="0"/>
            <a:t>θετική όταν έχει φορά προς την ανατολή          αρνητική όταν έχει φορά προς τη δύση</a:t>
          </a:r>
          <a:endParaRPr lang="el-GR" sz="1200" dirty="0"/>
        </a:p>
      </dgm:t>
    </dgm:pt>
    <dgm:pt modelId="{66DF84AF-E11C-4FF1-BA61-99A12CE06A93}" type="parTrans" cxnId="{E8847609-2F02-4062-A874-46671288AD90}">
      <dgm:prSet/>
      <dgm:spPr>
        <a:ln>
          <a:solidFill>
            <a:schemeClr val="tx1"/>
          </a:solidFill>
        </a:ln>
      </dgm:spPr>
      <dgm:t>
        <a:bodyPr/>
        <a:lstStyle/>
        <a:p>
          <a:endParaRPr lang="el-GR"/>
        </a:p>
      </dgm:t>
    </dgm:pt>
    <dgm:pt modelId="{578B8681-413F-4AF1-AE50-E1736D277713}" type="sibTrans" cxnId="{E8847609-2F02-4062-A874-46671288AD90}">
      <dgm:prSet/>
      <dgm:spPr/>
      <dgm:t>
        <a:bodyPr/>
        <a:lstStyle/>
        <a:p>
          <a:endParaRPr lang="el-GR"/>
        </a:p>
      </dgm:t>
    </dgm:pt>
    <dgm:pt modelId="{299934F7-60F5-4BE8-B477-89001E6777BB}">
      <dgm:prSet phldrT="[Κείμενο]" custT="1"/>
      <dgm:spPr>
        <a:solidFill>
          <a:schemeClr val="bg1">
            <a:alpha val="90000"/>
          </a:schemeClr>
        </a:solidFill>
      </dgm:spPr>
      <dgm:t>
        <a:bodyPr/>
        <a:lstStyle/>
        <a:p>
          <a:pPr algn="ctr">
            <a:lnSpc>
              <a:spcPct val="100000"/>
            </a:lnSpc>
          </a:pPr>
          <a:r>
            <a:rPr lang="el-GR" sz="1800" b="1" dirty="0" smtClean="0"/>
            <a:t>Ζ</a:t>
          </a:r>
        </a:p>
        <a:p>
          <a:pPr algn="ctr">
            <a:lnSpc>
              <a:spcPct val="100000"/>
            </a:lnSpc>
          </a:pPr>
          <a:r>
            <a:rPr lang="el-GR" sz="1800" dirty="0" smtClean="0"/>
            <a:t>Κατακόρυφη συνιστώσα</a:t>
          </a:r>
        </a:p>
        <a:p>
          <a:pPr algn="ctr">
            <a:lnSpc>
              <a:spcPct val="100000"/>
            </a:lnSpc>
          </a:pPr>
          <a:r>
            <a:rPr lang="el-GR" sz="1400" i="1" dirty="0" smtClean="0"/>
            <a:t>θετική όταν έχει φορά προς τα κάτω         αρνητική όταν έχει φορά προς τα πάνω</a:t>
          </a:r>
        </a:p>
      </dgm:t>
    </dgm:pt>
    <dgm:pt modelId="{815F2C2D-C8A0-4DEB-B536-7B581F8D1AF3}" type="parTrans" cxnId="{DCEE0225-081F-46E0-B83F-EC7F9C87881F}">
      <dgm:prSet/>
      <dgm:spPr/>
      <dgm:t>
        <a:bodyPr/>
        <a:lstStyle/>
        <a:p>
          <a:endParaRPr lang="el-GR"/>
        </a:p>
      </dgm:t>
    </dgm:pt>
    <dgm:pt modelId="{3BE1EEFC-C981-41D3-B5D7-F81A098EF5B8}" type="sibTrans" cxnId="{DCEE0225-081F-46E0-B83F-EC7F9C87881F}">
      <dgm:prSet/>
      <dgm:spPr/>
      <dgm:t>
        <a:bodyPr/>
        <a:lstStyle/>
        <a:p>
          <a:endParaRPr lang="el-GR"/>
        </a:p>
      </dgm:t>
    </dgm:pt>
    <dgm:pt modelId="{9ACE5C0F-412D-44B0-8BE6-4D3170807366}" type="pres">
      <dgm:prSet presAssocID="{91B59C34-BF28-4569-90B8-65891B14AF53}" presName="hierChild1" presStyleCnt="0">
        <dgm:presLayoutVars>
          <dgm:chPref val="1"/>
          <dgm:dir/>
          <dgm:animOne val="branch"/>
          <dgm:animLvl val="lvl"/>
          <dgm:resizeHandles/>
        </dgm:presLayoutVars>
      </dgm:prSet>
      <dgm:spPr/>
      <dgm:t>
        <a:bodyPr/>
        <a:lstStyle/>
        <a:p>
          <a:endParaRPr lang="el-GR"/>
        </a:p>
      </dgm:t>
    </dgm:pt>
    <dgm:pt modelId="{AACC961F-3BE5-4BE6-92C7-3BC0B4B36414}" type="pres">
      <dgm:prSet presAssocID="{8D63846D-84BD-47EF-8A43-CEE264A020C7}" presName="hierRoot1" presStyleCnt="0"/>
      <dgm:spPr/>
    </dgm:pt>
    <dgm:pt modelId="{42514AD1-7BD9-4A42-9E9A-ACCBCABC4979}" type="pres">
      <dgm:prSet presAssocID="{8D63846D-84BD-47EF-8A43-CEE264A020C7}" presName="composite" presStyleCnt="0"/>
      <dgm:spPr/>
    </dgm:pt>
    <dgm:pt modelId="{8DC04CEE-8433-41A4-A764-3A3A26277EF7}" type="pres">
      <dgm:prSet presAssocID="{8D63846D-84BD-47EF-8A43-CEE264A020C7}" presName="background" presStyleLbl="node0" presStyleIdx="0" presStyleCnt="1"/>
      <dgm:spPr/>
    </dgm:pt>
    <dgm:pt modelId="{BF00A621-FE41-460A-9293-CB28338A623D}" type="pres">
      <dgm:prSet presAssocID="{8D63846D-84BD-47EF-8A43-CEE264A020C7}" presName="text" presStyleLbl="fgAcc0" presStyleIdx="0" presStyleCnt="1" custScaleX="355350" custScaleY="159720" custLinFactY="-6552" custLinFactNeighborX="87762" custLinFactNeighborY="-100000">
        <dgm:presLayoutVars>
          <dgm:chPref val="3"/>
        </dgm:presLayoutVars>
      </dgm:prSet>
      <dgm:spPr/>
      <dgm:t>
        <a:bodyPr/>
        <a:lstStyle/>
        <a:p>
          <a:endParaRPr lang="el-GR"/>
        </a:p>
      </dgm:t>
    </dgm:pt>
    <dgm:pt modelId="{69ADC7A2-F99E-42B0-846A-DFB3C09BD099}" type="pres">
      <dgm:prSet presAssocID="{8D63846D-84BD-47EF-8A43-CEE264A020C7}" presName="hierChild2" presStyleCnt="0"/>
      <dgm:spPr/>
    </dgm:pt>
    <dgm:pt modelId="{2E8EF713-213B-493A-BCF6-E05BEA003230}" type="pres">
      <dgm:prSet presAssocID="{400BB197-9D8A-4EB3-B0C1-1127D4A9323D}" presName="Name10" presStyleLbl="parChTrans1D2" presStyleIdx="0" presStyleCnt="2"/>
      <dgm:spPr/>
      <dgm:t>
        <a:bodyPr/>
        <a:lstStyle/>
        <a:p>
          <a:endParaRPr lang="el-GR"/>
        </a:p>
      </dgm:t>
    </dgm:pt>
    <dgm:pt modelId="{8B9F5FA4-6E7F-4256-8D05-7D2981E315FD}" type="pres">
      <dgm:prSet presAssocID="{E8D15EAA-6765-4DD0-9B5C-12B377844EB9}" presName="hierRoot2" presStyleCnt="0"/>
      <dgm:spPr/>
    </dgm:pt>
    <dgm:pt modelId="{84CC151B-4F01-44CF-94AB-30C348DA4E0F}" type="pres">
      <dgm:prSet presAssocID="{E8D15EAA-6765-4DD0-9B5C-12B377844EB9}" presName="composite2" presStyleCnt="0"/>
      <dgm:spPr/>
    </dgm:pt>
    <dgm:pt modelId="{7CB94EC1-2C1F-4D23-9734-A5BE041C57AB}" type="pres">
      <dgm:prSet presAssocID="{E8D15EAA-6765-4DD0-9B5C-12B377844EB9}" presName="background2" presStyleLbl="node2" presStyleIdx="0" presStyleCnt="2"/>
      <dgm:spPr/>
    </dgm:pt>
    <dgm:pt modelId="{F4D4AFAA-FED0-4DD5-89A9-FB2C845F7D32}" type="pres">
      <dgm:prSet presAssocID="{E8D15EAA-6765-4DD0-9B5C-12B377844EB9}" presName="text2" presStyleLbl="fgAcc2" presStyleIdx="0" presStyleCnt="2" custScaleX="197302" custScaleY="156926" custLinFactNeighborX="-20016" custLinFactNeighborY="-35487">
        <dgm:presLayoutVars>
          <dgm:chPref val="3"/>
        </dgm:presLayoutVars>
      </dgm:prSet>
      <dgm:spPr/>
      <dgm:t>
        <a:bodyPr/>
        <a:lstStyle/>
        <a:p>
          <a:endParaRPr lang="el-GR"/>
        </a:p>
      </dgm:t>
    </dgm:pt>
    <dgm:pt modelId="{396F124F-4352-46A5-8871-2AB7C6B38202}" type="pres">
      <dgm:prSet presAssocID="{E8D15EAA-6765-4DD0-9B5C-12B377844EB9}" presName="hierChild3" presStyleCnt="0"/>
      <dgm:spPr/>
    </dgm:pt>
    <dgm:pt modelId="{9DD95667-EA66-4DDB-8E31-FB74E187C7F6}" type="pres">
      <dgm:prSet presAssocID="{4AF9F16F-CBB6-4690-AA92-1788DD77977D}" presName="Name17" presStyleLbl="parChTrans1D3" presStyleIdx="0" presStyleCnt="2"/>
      <dgm:spPr/>
      <dgm:t>
        <a:bodyPr/>
        <a:lstStyle/>
        <a:p>
          <a:endParaRPr lang="el-GR"/>
        </a:p>
      </dgm:t>
    </dgm:pt>
    <dgm:pt modelId="{2DE1BF23-3163-40D6-B853-0D31F549CB56}" type="pres">
      <dgm:prSet presAssocID="{C3C18957-CDCE-4D01-A145-F5C774FC3A04}" presName="hierRoot3" presStyleCnt="0"/>
      <dgm:spPr/>
    </dgm:pt>
    <dgm:pt modelId="{B6C5B4AB-F0ED-4F60-A242-5DD45A143960}" type="pres">
      <dgm:prSet presAssocID="{C3C18957-CDCE-4D01-A145-F5C774FC3A04}" presName="composite3" presStyleCnt="0"/>
      <dgm:spPr/>
    </dgm:pt>
    <dgm:pt modelId="{F5F29B60-10BB-4F30-9A10-43A4B881EFD9}" type="pres">
      <dgm:prSet presAssocID="{C3C18957-CDCE-4D01-A145-F5C774FC3A04}" presName="background3" presStyleLbl="node3" presStyleIdx="0" presStyleCnt="2"/>
      <dgm:spPr/>
    </dgm:pt>
    <dgm:pt modelId="{62503909-8C0D-4CA5-8125-B765F15EFED8}" type="pres">
      <dgm:prSet presAssocID="{C3C18957-CDCE-4D01-A145-F5C774FC3A04}" presName="text3" presStyleLbl="fgAcc3" presStyleIdx="0" presStyleCnt="2" custScaleX="308222" custScaleY="171194" custLinFactNeighborX="6882" custLinFactNeighborY="91933">
        <dgm:presLayoutVars>
          <dgm:chPref val="3"/>
        </dgm:presLayoutVars>
      </dgm:prSet>
      <dgm:spPr/>
      <dgm:t>
        <a:bodyPr/>
        <a:lstStyle/>
        <a:p>
          <a:endParaRPr lang="el-GR"/>
        </a:p>
      </dgm:t>
    </dgm:pt>
    <dgm:pt modelId="{29C92F76-6826-4662-9F24-1E73DB30F1DA}" type="pres">
      <dgm:prSet presAssocID="{C3C18957-CDCE-4D01-A145-F5C774FC3A04}" presName="hierChild4" presStyleCnt="0"/>
      <dgm:spPr/>
    </dgm:pt>
    <dgm:pt modelId="{D9563F77-E92B-451B-9C20-5FE3C7D84B85}" type="pres">
      <dgm:prSet presAssocID="{66DF84AF-E11C-4FF1-BA61-99A12CE06A93}" presName="Name17" presStyleLbl="parChTrans1D3" presStyleIdx="1" presStyleCnt="2"/>
      <dgm:spPr/>
      <dgm:t>
        <a:bodyPr/>
        <a:lstStyle/>
        <a:p>
          <a:endParaRPr lang="el-GR"/>
        </a:p>
      </dgm:t>
    </dgm:pt>
    <dgm:pt modelId="{6E763F88-A82D-4868-BAF3-B59ECAE52E51}" type="pres">
      <dgm:prSet presAssocID="{A8020B5C-F8EA-4D65-B6A4-A8569B5D00C4}" presName="hierRoot3" presStyleCnt="0"/>
      <dgm:spPr/>
    </dgm:pt>
    <dgm:pt modelId="{B304B373-D285-475A-A43E-404A7CEEC2DA}" type="pres">
      <dgm:prSet presAssocID="{A8020B5C-F8EA-4D65-B6A4-A8569B5D00C4}" presName="composite3" presStyleCnt="0"/>
      <dgm:spPr/>
    </dgm:pt>
    <dgm:pt modelId="{C236864C-FE33-4BEB-94E0-4D51457B6641}" type="pres">
      <dgm:prSet presAssocID="{A8020B5C-F8EA-4D65-B6A4-A8569B5D00C4}" presName="background3" presStyleLbl="node3" presStyleIdx="1" presStyleCnt="2"/>
      <dgm:spPr/>
    </dgm:pt>
    <dgm:pt modelId="{4F2B991B-5635-45FF-B464-D8D33823F0CE}" type="pres">
      <dgm:prSet presAssocID="{A8020B5C-F8EA-4D65-B6A4-A8569B5D00C4}" presName="text3" presStyleLbl="fgAcc3" presStyleIdx="1" presStyleCnt="2" custScaleX="299885" custScaleY="191353" custLinFactNeighborX="82172" custLinFactNeighborY="89136">
        <dgm:presLayoutVars>
          <dgm:chPref val="3"/>
        </dgm:presLayoutVars>
      </dgm:prSet>
      <dgm:spPr/>
      <dgm:t>
        <a:bodyPr/>
        <a:lstStyle/>
        <a:p>
          <a:endParaRPr lang="el-GR"/>
        </a:p>
      </dgm:t>
    </dgm:pt>
    <dgm:pt modelId="{927990C4-B8D6-41CB-8FEF-068A578EC13B}" type="pres">
      <dgm:prSet presAssocID="{A8020B5C-F8EA-4D65-B6A4-A8569B5D00C4}" presName="hierChild4" presStyleCnt="0"/>
      <dgm:spPr/>
    </dgm:pt>
    <dgm:pt modelId="{3708687D-F156-413E-91E3-781B0B3628C3}" type="pres">
      <dgm:prSet presAssocID="{815F2C2D-C8A0-4DEB-B536-7B581F8D1AF3}" presName="Name10" presStyleLbl="parChTrans1D2" presStyleIdx="1" presStyleCnt="2"/>
      <dgm:spPr/>
      <dgm:t>
        <a:bodyPr/>
        <a:lstStyle/>
        <a:p>
          <a:endParaRPr lang="el-GR"/>
        </a:p>
      </dgm:t>
    </dgm:pt>
    <dgm:pt modelId="{9B618E21-D0B8-468D-B650-B32EA875BF4A}" type="pres">
      <dgm:prSet presAssocID="{299934F7-60F5-4BE8-B477-89001E6777BB}" presName="hierRoot2" presStyleCnt="0"/>
      <dgm:spPr/>
    </dgm:pt>
    <dgm:pt modelId="{204CB13F-4E02-483A-AEBE-78C27BE014D7}" type="pres">
      <dgm:prSet presAssocID="{299934F7-60F5-4BE8-B477-89001E6777BB}" presName="composite2" presStyleCnt="0"/>
      <dgm:spPr/>
    </dgm:pt>
    <dgm:pt modelId="{73AFB698-D2EA-4B9F-9FF6-F326DBD7579D}" type="pres">
      <dgm:prSet presAssocID="{299934F7-60F5-4BE8-B477-89001E6777BB}" presName="background2" presStyleLbl="node2" presStyleIdx="1" presStyleCnt="2"/>
      <dgm:spPr/>
    </dgm:pt>
    <dgm:pt modelId="{41B3DFE8-2A74-4AB5-A3CF-4C951A61FCC5}" type="pres">
      <dgm:prSet presAssocID="{299934F7-60F5-4BE8-B477-89001E6777BB}" presName="text2" presStyleLbl="fgAcc2" presStyleIdx="1" presStyleCnt="2" custScaleX="280957" custScaleY="181190" custLinFactNeighborX="12834" custLinFactNeighborY="-35487">
        <dgm:presLayoutVars>
          <dgm:chPref val="3"/>
        </dgm:presLayoutVars>
      </dgm:prSet>
      <dgm:spPr/>
      <dgm:t>
        <a:bodyPr/>
        <a:lstStyle/>
        <a:p>
          <a:endParaRPr lang="el-GR"/>
        </a:p>
      </dgm:t>
    </dgm:pt>
    <dgm:pt modelId="{D4631B2A-BE6D-48A8-AAAA-51956E3132DE}" type="pres">
      <dgm:prSet presAssocID="{299934F7-60F5-4BE8-B477-89001E6777BB}" presName="hierChild3" presStyleCnt="0"/>
      <dgm:spPr/>
    </dgm:pt>
  </dgm:ptLst>
  <dgm:cxnLst>
    <dgm:cxn modelId="{D5F2263F-446A-42D6-AEB5-E32D3098E7F4}" type="presOf" srcId="{C3C18957-CDCE-4D01-A145-F5C774FC3A04}" destId="{62503909-8C0D-4CA5-8125-B765F15EFED8}" srcOrd="0" destOrd="0" presId="urn:microsoft.com/office/officeart/2005/8/layout/hierarchy1"/>
    <dgm:cxn modelId="{21869B67-5355-4AE8-9151-40CFA97F1729}" type="presOf" srcId="{8D63846D-84BD-47EF-8A43-CEE264A020C7}" destId="{BF00A621-FE41-460A-9293-CB28338A623D}" srcOrd="0" destOrd="0" presId="urn:microsoft.com/office/officeart/2005/8/layout/hierarchy1"/>
    <dgm:cxn modelId="{47ADCF1B-68AE-4C04-86F9-10BFB184EC4F}" srcId="{8D63846D-84BD-47EF-8A43-CEE264A020C7}" destId="{E8D15EAA-6765-4DD0-9B5C-12B377844EB9}" srcOrd="0" destOrd="0" parTransId="{400BB197-9D8A-4EB3-B0C1-1127D4A9323D}" sibTransId="{639AFAB6-BC4B-4863-A8B3-47D638C0B405}"/>
    <dgm:cxn modelId="{91AF9C34-043A-48D8-B07D-C18275E40213}" srcId="{91B59C34-BF28-4569-90B8-65891B14AF53}" destId="{8D63846D-84BD-47EF-8A43-CEE264A020C7}" srcOrd="0" destOrd="0" parTransId="{39E434CC-C266-43AA-87F2-1F12CACFBBFE}" sibTransId="{8E6742B0-2AFE-4162-A269-EBC1AFC678EC}"/>
    <dgm:cxn modelId="{111F6079-7611-4280-9B15-6A44D6BDF519}" type="presOf" srcId="{66DF84AF-E11C-4FF1-BA61-99A12CE06A93}" destId="{D9563F77-E92B-451B-9C20-5FE3C7D84B85}" srcOrd="0" destOrd="0" presId="urn:microsoft.com/office/officeart/2005/8/layout/hierarchy1"/>
    <dgm:cxn modelId="{BEAA3C84-A4FD-405B-B8FD-2F5E68370565}" type="presOf" srcId="{E8D15EAA-6765-4DD0-9B5C-12B377844EB9}" destId="{F4D4AFAA-FED0-4DD5-89A9-FB2C845F7D32}" srcOrd="0" destOrd="0" presId="urn:microsoft.com/office/officeart/2005/8/layout/hierarchy1"/>
    <dgm:cxn modelId="{426BDA7F-70FD-4A7D-8D40-CFD6AFC20EAC}" type="presOf" srcId="{299934F7-60F5-4BE8-B477-89001E6777BB}" destId="{41B3DFE8-2A74-4AB5-A3CF-4C951A61FCC5}" srcOrd="0" destOrd="0" presId="urn:microsoft.com/office/officeart/2005/8/layout/hierarchy1"/>
    <dgm:cxn modelId="{DF3A8A34-1363-4FF7-935E-0DF0C951C84E}" type="presOf" srcId="{400BB197-9D8A-4EB3-B0C1-1127D4A9323D}" destId="{2E8EF713-213B-493A-BCF6-E05BEA003230}" srcOrd="0" destOrd="0" presId="urn:microsoft.com/office/officeart/2005/8/layout/hierarchy1"/>
    <dgm:cxn modelId="{D0349E32-0618-43B2-A6E5-146AB4DC3FB6}" srcId="{E8D15EAA-6765-4DD0-9B5C-12B377844EB9}" destId="{C3C18957-CDCE-4D01-A145-F5C774FC3A04}" srcOrd="0" destOrd="0" parTransId="{4AF9F16F-CBB6-4690-AA92-1788DD77977D}" sibTransId="{DA1A7443-027E-41E5-A35A-4EB9A10BAF47}"/>
    <dgm:cxn modelId="{BDDA9F7B-9B52-4075-A4E9-4890309B276D}" type="presOf" srcId="{91B59C34-BF28-4569-90B8-65891B14AF53}" destId="{9ACE5C0F-412D-44B0-8BE6-4D3170807366}" srcOrd="0" destOrd="0" presId="urn:microsoft.com/office/officeart/2005/8/layout/hierarchy1"/>
    <dgm:cxn modelId="{DCEE0225-081F-46E0-B83F-EC7F9C87881F}" srcId="{8D63846D-84BD-47EF-8A43-CEE264A020C7}" destId="{299934F7-60F5-4BE8-B477-89001E6777BB}" srcOrd="1" destOrd="0" parTransId="{815F2C2D-C8A0-4DEB-B536-7B581F8D1AF3}" sibTransId="{3BE1EEFC-C981-41D3-B5D7-F81A098EF5B8}"/>
    <dgm:cxn modelId="{E8847609-2F02-4062-A874-46671288AD90}" srcId="{E8D15EAA-6765-4DD0-9B5C-12B377844EB9}" destId="{A8020B5C-F8EA-4D65-B6A4-A8569B5D00C4}" srcOrd="1" destOrd="0" parTransId="{66DF84AF-E11C-4FF1-BA61-99A12CE06A93}" sibTransId="{578B8681-413F-4AF1-AE50-E1736D277713}"/>
    <dgm:cxn modelId="{CE5C0BF7-B557-4637-98E9-86C7A658E0C4}" type="presOf" srcId="{815F2C2D-C8A0-4DEB-B536-7B581F8D1AF3}" destId="{3708687D-F156-413E-91E3-781B0B3628C3}" srcOrd="0" destOrd="0" presId="urn:microsoft.com/office/officeart/2005/8/layout/hierarchy1"/>
    <dgm:cxn modelId="{EA1E0F7E-2DC3-4399-B280-47147CA15DFC}" type="presOf" srcId="{A8020B5C-F8EA-4D65-B6A4-A8569B5D00C4}" destId="{4F2B991B-5635-45FF-B464-D8D33823F0CE}" srcOrd="0" destOrd="0" presId="urn:microsoft.com/office/officeart/2005/8/layout/hierarchy1"/>
    <dgm:cxn modelId="{EE2B3ED8-446A-4AC0-AC91-6723F4E6AD2E}" type="presOf" srcId="{4AF9F16F-CBB6-4690-AA92-1788DD77977D}" destId="{9DD95667-EA66-4DDB-8E31-FB74E187C7F6}" srcOrd="0" destOrd="0" presId="urn:microsoft.com/office/officeart/2005/8/layout/hierarchy1"/>
    <dgm:cxn modelId="{BFFA31F1-8F78-44DA-A20D-7D2E0430D1BC}" type="presParOf" srcId="{9ACE5C0F-412D-44B0-8BE6-4D3170807366}" destId="{AACC961F-3BE5-4BE6-92C7-3BC0B4B36414}" srcOrd="0" destOrd="0" presId="urn:microsoft.com/office/officeart/2005/8/layout/hierarchy1"/>
    <dgm:cxn modelId="{765020C5-EABD-4611-9419-5CE8721DB1A8}" type="presParOf" srcId="{AACC961F-3BE5-4BE6-92C7-3BC0B4B36414}" destId="{42514AD1-7BD9-4A42-9E9A-ACCBCABC4979}" srcOrd="0" destOrd="0" presId="urn:microsoft.com/office/officeart/2005/8/layout/hierarchy1"/>
    <dgm:cxn modelId="{3300BF2C-0610-4D42-A629-1ED3706CEFE8}" type="presParOf" srcId="{42514AD1-7BD9-4A42-9E9A-ACCBCABC4979}" destId="{8DC04CEE-8433-41A4-A764-3A3A26277EF7}" srcOrd="0" destOrd="0" presId="urn:microsoft.com/office/officeart/2005/8/layout/hierarchy1"/>
    <dgm:cxn modelId="{86194F19-6A42-4A87-805C-08FC1CDBB92B}" type="presParOf" srcId="{42514AD1-7BD9-4A42-9E9A-ACCBCABC4979}" destId="{BF00A621-FE41-460A-9293-CB28338A623D}" srcOrd="1" destOrd="0" presId="urn:microsoft.com/office/officeart/2005/8/layout/hierarchy1"/>
    <dgm:cxn modelId="{27E2301E-53EB-49BB-9539-817AA7F228FF}" type="presParOf" srcId="{AACC961F-3BE5-4BE6-92C7-3BC0B4B36414}" destId="{69ADC7A2-F99E-42B0-846A-DFB3C09BD099}" srcOrd="1" destOrd="0" presId="urn:microsoft.com/office/officeart/2005/8/layout/hierarchy1"/>
    <dgm:cxn modelId="{F35EDF1E-9DF7-4A09-8948-1DA79948CE7A}" type="presParOf" srcId="{69ADC7A2-F99E-42B0-846A-DFB3C09BD099}" destId="{2E8EF713-213B-493A-BCF6-E05BEA003230}" srcOrd="0" destOrd="0" presId="urn:microsoft.com/office/officeart/2005/8/layout/hierarchy1"/>
    <dgm:cxn modelId="{EF479069-5F30-4077-87BE-99F55C181F75}" type="presParOf" srcId="{69ADC7A2-F99E-42B0-846A-DFB3C09BD099}" destId="{8B9F5FA4-6E7F-4256-8D05-7D2981E315FD}" srcOrd="1" destOrd="0" presId="urn:microsoft.com/office/officeart/2005/8/layout/hierarchy1"/>
    <dgm:cxn modelId="{FE55E232-D603-4B16-B7DF-B18D0F02398F}" type="presParOf" srcId="{8B9F5FA4-6E7F-4256-8D05-7D2981E315FD}" destId="{84CC151B-4F01-44CF-94AB-30C348DA4E0F}" srcOrd="0" destOrd="0" presId="urn:microsoft.com/office/officeart/2005/8/layout/hierarchy1"/>
    <dgm:cxn modelId="{0F9CE141-4819-4A8A-AACD-25C3B581F3AD}" type="presParOf" srcId="{84CC151B-4F01-44CF-94AB-30C348DA4E0F}" destId="{7CB94EC1-2C1F-4D23-9734-A5BE041C57AB}" srcOrd="0" destOrd="0" presId="urn:microsoft.com/office/officeart/2005/8/layout/hierarchy1"/>
    <dgm:cxn modelId="{A9571C17-3FE3-455C-9E66-91F7DAD621CD}" type="presParOf" srcId="{84CC151B-4F01-44CF-94AB-30C348DA4E0F}" destId="{F4D4AFAA-FED0-4DD5-89A9-FB2C845F7D32}" srcOrd="1" destOrd="0" presId="urn:microsoft.com/office/officeart/2005/8/layout/hierarchy1"/>
    <dgm:cxn modelId="{5C45C8A0-4345-4A1C-A31D-A1AA06D1B6EC}" type="presParOf" srcId="{8B9F5FA4-6E7F-4256-8D05-7D2981E315FD}" destId="{396F124F-4352-46A5-8871-2AB7C6B38202}" srcOrd="1" destOrd="0" presId="urn:microsoft.com/office/officeart/2005/8/layout/hierarchy1"/>
    <dgm:cxn modelId="{31DE3BED-3BB0-4423-8D55-6DCF0CB67EA3}" type="presParOf" srcId="{396F124F-4352-46A5-8871-2AB7C6B38202}" destId="{9DD95667-EA66-4DDB-8E31-FB74E187C7F6}" srcOrd="0" destOrd="0" presId="urn:microsoft.com/office/officeart/2005/8/layout/hierarchy1"/>
    <dgm:cxn modelId="{DFB5CA79-9A02-46C8-9B4D-D7B6DEF57778}" type="presParOf" srcId="{396F124F-4352-46A5-8871-2AB7C6B38202}" destId="{2DE1BF23-3163-40D6-B853-0D31F549CB56}" srcOrd="1" destOrd="0" presId="urn:microsoft.com/office/officeart/2005/8/layout/hierarchy1"/>
    <dgm:cxn modelId="{10132AAF-4099-45F1-A92F-282C8E7FB75E}" type="presParOf" srcId="{2DE1BF23-3163-40D6-B853-0D31F549CB56}" destId="{B6C5B4AB-F0ED-4F60-A242-5DD45A143960}" srcOrd="0" destOrd="0" presId="urn:microsoft.com/office/officeart/2005/8/layout/hierarchy1"/>
    <dgm:cxn modelId="{89278AE2-4F11-48E5-A453-BC37CDF9BF64}" type="presParOf" srcId="{B6C5B4AB-F0ED-4F60-A242-5DD45A143960}" destId="{F5F29B60-10BB-4F30-9A10-43A4B881EFD9}" srcOrd="0" destOrd="0" presId="urn:microsoft.com/office/officeart/2005/8/layout/hierarchy1"/>
    <dgm:cxn modelId="{6E8AF775-3C62-423B-A00E-1C8F4C2C1B77}" type="presParOf" srcId="{B6C5B4AB-F0ED-4F60-A242-5DD45A143960}" destId="{62503909-8C0D-4CA5-8125-B765F15EFED8}" srcOrd="1" destOrd="0" presId="urn:microsoft.com/office/officeart/2005/8/layout/hierarchy1"/>
    <dgm:cxn modelId="{7265C24B-8CFB-4426-BBD7-CA8D26A4B767}" type="presParOf" srcId="{2DE1BF23-3163-40D6-B853-0D31F549CB56}" destId="{29C92F76-6826-4662-9F24-1E73DB30F1DA}" srcOrd="1" destOrd="0" presId="urn:microsoft.com/office/officeart/2005/8/layout/hierarchy1"/>
    <dgm:cxn modelId="{7509057E-B9A7-42D7-9060-56550613F065}" type="presParOf" srcId="{396F124F-4352-46A5-8871-2AB7C6B38202}" destId="{D9563F77-E92B-451B-9C20-5FE3C7D84B85}" srcOrd="2" destOrd="0" presId="urn:microsoft.com/office/officeart/2005/8/layout/hierarchy1"/>
    <dgm:cxn modelId="{52B19D2F-7E95-4368-9DAA-756A9A270AFB}" type="presParOf" srcId="{396F124F-4352-46A5-8871-2AB7C6B38202}" destId="{6E763F88-A82D-4868-BAF3-B59ECAE52E51}" srcOrd="3" destOrd="0" presId="urn:microsoft.com/office/officeart/2005/8/layout/hierarchy1"/>
    <dgm:cxn modelId="{2BF6BE48-255C-4591-8219-B0388488BF0F}" type="presParOf" srcId="{6E763F88-A82D-4868-BAF3-B59ECAE52E51}" destId="{B304B373-D285-475A-A43E-404A7CEEC2DA}" srcOrd="0" destOrd="0" presId="urn:microsoft.com/office/officeart/2005/8/layout/hierarchy1"/>
    <dgm:cxn modelId="{A1C1E3A0-C932-4D8F-9332-D64A74C627C5}" type="presParOf" srcId="{B304B373-D285-475A-A43E-404A7CEEC2DA}" destId="{C236864C-FE33-4BEB-94E0-4D51457B6641}" srcOrd="0" destOrd="0" presId="urn:microsoft.com/office/officeart/2005/8/layout/hierarchy1"/>
    <dgm:cxn modelId="{4D536108-918F-4722-B1CF-ADBF0C033CC6}" type="presParOf" srcId="{B304B373-D285-475A-A43E-404A7CEEC2DA}" destId="{4F2B991B-5635-45FF-B464-D8D33823F0CE}" srcOrd="1" destOrd="0" presId="urn:microsoft.com/office/officeart/2005/8/layout/hierarchy1"/>
    <dgm:cxn modelId="{0CB99C2F-F98D-4C03-B10A-6D8EA91FBB27}" type="presParOf" srcId="{6E763F88-A82D-4868-BAF3-B59ECAE52E51}" destId="{927990C4-B8D6-41CB-8FEF-068A578EC13B}" srcOrd="1" destOrd="0" presId="urn:microsoft.com/office/officeart/2005/8/layout/hierarchy1"/>
    <dgm:cxn modelId="{810E69B3-FC03-41D2-AF2A-B13282A41172}" type="presParOf" srcId="{69ADC7A2-F99E-42B0-846A-DFB3C09BD099}" destId="{3708687D-F156-413E-91E3-781B0B3628C3}" srcOrd="2" destOrd="0" presId="urn:microsoft.com/office/officeart/2005/8/layout/hierarchy1"/>
    <dgm:cxn modelId="{D3E6FF34-4EDF-4961-8612-1B1170BBC40A}" type="presParOf" srcId="{69ADC7A2-F99E-42B0-846A-DFB3C09BD099}" destId="{9B618E21-D0B8-468D-B650-B32EA875BF4A}" srcOrd="3" destOrd="0" presId="urn:microsoft.com/office/officeart/2005/8/layout/hierarchy1"/>
    <dgm:cxn modelId="{59E2CA48-2091-4C93-910B-0878DCEE6E35}" type="presParOf" srcId="{9B618E21-D0B8-468D-B650-B32EA875BF4A}" destId="{204CB13F-4E02-483A-AEBE-78C27BE014D7}" srcOrd="0" destOrd="0" presId="urn:microsoft.com/office/officeart/2005/8/layout/hierarchy1"/>
    <dgm:cxn modelId="{78B5755B-3DC6-4CF7-BB6E-4A78C1AABCCA}" type="presParOf" srcId="{204CB13F-4E02-483A-AEBE-78C27BE014D7}" destId="{73AFB698-D2EA-4B9F-9FF6-F326DBD7579D}" srcOrd="0" destOrd="0" presId="urn:microsoft.com/office/officeart/2005/8/layout/hierarchy1"/>
    <dgm:cxn modelId="{F9429193-5390-4944-A4DC-556AF76D811B}" type="presParOf" srcId="{204CB13F-4E02-483A-AEBE-78C27BE014D7}" destId="{41B3DFE8-2A74-4AB5-A3CF-4C951A61FCC5}" srcOrd="1" destOrd="0" presId="urn:microsoft.com/office/officeart/2005/8/layout/hierarchy1"/>
    <dgm:cxn modelId="{8D5DC1DD-B323-4FFD-9EF8-6469783D58DC}" type="presParOf" srcId="{9B618E21-D0B8-468D-B650-B32EA875BF4A}" destId="{D4631B2A-BE6D-48A8-AAAA-51956E3132D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47C06-0C2D-46FF-9B52-86DF23EF2681}" type="datetimeFigureOut">
              <a:rPr lang="en-US" smtClean="0"/>
              <a:t>17-Feb-16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B0237-3CDA-43A6-AC48-801E1967BEBE}" type="slidenum">
              <a:rPr lang="en-US" smtClean="0"/>
              <a:t>‹#›</a:t>
            </a:fld>
            <a:endParaRPr lang="en-US"/>
          </a:p>
        </p:txBody>
      </p:sp>
    </p:spTree>
    <p:extLst>
      <p:ext uri="{BB962C8B-B14F-4D97-AF65-F5344CB8AC3E}">
        <p14:creationId xmlns:p14="http://schemas.microsoft.com/office/powerpoint/2010/main" val="134420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608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DF7863-645E-4CC6-8474-56C8216B595F}" type="slidenum">
              <a:rPr lang="el-GR">
                <a:solidFill>
                  <a:prstClr val="black"/>
                </a:solidFill>
              </a:rPr>
              <a:pPr fontAlgn="base">
                <a:spcBef>
                  <a:spcPct val="0"/>
                </a:spcBef>
                <a:spcAft>
                  <a:spcPct val="0"/>
                </a:spcAft>
              </a:pPr>
              <a:t>1</a:t>
            </a:fld>
            <a:endParaRPr lang="el-GR">
              <a:solidFill>
                <a:prstClr val="black"/>
              </a:solidFill>
            </a:endParaRPr>
          </a:p>
        </p:txBody>
      </p:sp>
    </p:spTree>
    <p:extLst>
      <p:ext uri="{BB962C8B-B14F-4D97-AF65-F5344CB8AC3E}">
        <p14:creationId xmlns:p14="http://schemas.microsoft.com/office/powerpoint/2010/main" val="262229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71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471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F317ED-40BD-412C-93AF-82E8B1BBA3E4}" type="slidenum">
              <a:rPr lang="el-GR">
                <a:solidFill>
                  <a:prstClr val="black"/>
                </a:solidFill>
              </a:rPr>
              <a:pPr fontAlgn="base">
                <a:spcBef>
                  <a:spcPct val="0"/>
                </a:spcBef>
                <a:spcAft>
                  <a:spcPct val="0"/>
                </a:spcAft>
              </a:pPr>
              <a:t>2</a:t>
            </a:fld>
            <a:endParaRPr lang="el-GR">
              <a:solidFill>
                <a:prstClr val="black"/>
              </a:solidFill>
            </a:endParaRPr>
          </a:p>
        </p:txBody>
      </p:sp>
    </p:spTree>
    <p:extLst>
      <p:ext uri="{BB962C8B-B14F-4D97-AF65-F5344CB8AC3E}">
        <p14:creationId xmlns:p14="http://schemas.microsoft.com/office/powerpoint/2010/main" val="132237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813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481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B794C6-4D55-4568-9BFA-00C68AC37007}" type="slidenum">
              <a:rPr lang="el-GR">
                <a:solidFill>
                  <a:prstClr val="black"/>
                </a:solidFill>
              </a:rPr>
              <a:pPr fontAlgn="base">
                <a:spcBef>
                  <a:spcPct val="0"/>
                </a:spcBef>
                <a:spcAft>
                  <a:spcPct val="0"/>
                </a:spcAft>
              </a:pPr>
              <a:t>3</a:t>
            </a:fld>
            <a:endParaRPr lang="el-GR">
              <a:solidFill>
                <a:prstClr val="black"/>
              </a:solidFill>
            </a:endParaRPr>
          </a:p>
        </p:txBody>
      </p:sp>
    </p:spTree>
    <p:extLst>
      <p:ext uri="{BB962C8B-B14F-4D97-AF65-F5344CB8AC3E}">
        <p14:creationId xmlns:p14="http://schemas.microsoft.com/office/powerpoint/2010/main" val="4435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0FE152E-94E2-4987-8DBE-C83F77B1FC83}" type="slidenum">
              <a:rPr lang="el-GR">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53537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240353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74143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27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27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EDCA5-D54C-4F21-9F79-8D022D4ED562}" type="slidenum">
              <a:rPr lang="el-GR"/>
              <a:pPr fontAlgn="base">
                <a:spcBef>
                  <a:spcPct val="0"/>
                </a:spcBef>
                <a:spcAft>
                  <a:spcPct val="0"/>
                </a:spcAft>
              </a:pPr>
              <a:t>62</a:t>
            </a:fld>
            <a:endParaRPr lang="el-GR"/>
          </a:p>
        </p:txBody>
      </p:sp>
    </p:spTree>
    <p:extLst>
      <p:ext uri="{BB962C8B-B14F-4D97-AF65-F5344CB8AC3E}">
        <p14:creationId xmlns:p14="http://schemas.microsoft.com/office/powerpoint/2010/main" val="68799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977275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p:spTree>
      <p:nvGrpSpPr>
        <p:cNvPr id="1" name=""/>
        <p:cNvGrpSpPr/>
        <p:nvPr/>
      </p:nvGrpSpPr>
      <p:grpSpPr>
        <a:xfrm>
          <a:off x="0" y="0"/>
          <a:ext cx="0" cy="0"/>
          <a:chOff x="0" y="0"/>
          <a:chExt cx="0" cy="0"/>
        </a:xfrm>
      </p:grpSpPr>
      <p:pic>
        <p:nvPicPr>
          <p:cNvPr id="4" name="Picture 2" descr="W:\Opencourses\Brochures\auth_logo_color.jpg"/>
          <p:cNvPicPr>
            <a:picLocks noChangeAspect="1" noChangeArrowheads="1"/>
          </p:cNvPicPr>
          <p:nvPr/>
        </p:nvPicPr>
        <p:blipFill>
          <a:blip r:embed="rId2" cstate="print"/>
          <a:srcRect/>
          <a:stretch>
            <a:fillRect/>
          </a:stretch>
        </p:blipFill>
        <p:spPr bwMode="auto">
          <a:xfrm>
            <a:off x="143934" y="207963"/>
            <a:ext cx="1039284" cy="781050"/>
          </a:xfrm>
          <a:prstGeom prst="rect">
            <a:avLst/>
          </a:prstGeom>
          <a:noFill/>
          <a:ln w="9525">
            <a:noFill/>
            <a:miter lim="800000"/>
            <a:headEnd/>
            <a:tailEnd/>
          </a:ln>
        </p:spPr>
      </p:pic>
      <p:cxnSp>
        <p:nvCxnSpPr>
          <p:cNvPr id="5" name="Straight Connector 10"/>
          <p:cNvCxnSpPr/>
          <p:nvPr/>
        </p:nvCxnSpPr>
        <p:spPr>
          <a:xfrm>
            <a:off x="0" y="1266825"/>
            <a:ext cx="12192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301752" y="188913"/>
            <a:ext cx="2874433" cy="857250"/>
          </a:xfrm>
          <a:prstGeom prst="rect">
            <a:avLst/>
          </a:prstGeom>
        </p:spPr>
        <p:txBody>
          <a:bodyPr anchor="ctr"/>
          <a:lstStyle/>
          <a:p>
            <a:pPr>
              <a:defRPr/>
            </a:pPr>
            <a:r>
              <a:rPr lang="el-GR" b="1" dirty="0">
                <a:solidFill>
                  <a:prstClr val="black"/>
                </a:solidFill>
                <a:latin typeface="Century Gothic" pitchFamily="34" charset="0"/>
              </a:rPr>
              <a:t>ΑΡΙΣΤΟΤΕΛΕΙΟ</a:t>
            </a:r>
          </a:p>
          <a:p>
            <a:pPr>
              <a:defRPr/>
            </a:pPr>
            <a:r>
              <a:rPr lang="el-GR" b="1" dirty="0">
                <a:solidFill>
                  <a:prstClr val="black"/>
                </a:solidFill>
                <a:latin typeface="Century Gothic" pitchFamily="34" charset="0"/>
              </a:rPr>
              <a:t>ΠΑΝΕΠΙΣΤΗΜΙΟ</a:t>
            </a:r>
          </a:p>
          <a:p>
            <a:pPr>
              <a:defRPr/>
            </a:pPr>
            <a:r>
              <a:rPr lang="el-GR" b="1" dirty="0">
                <a:solidFill>
                  <a:prstClr val="black"/>
                </a:solidFill>
                <a:latin typeface="Century Gothic" pitchFamily="34" charset="0"/>
              </a:rPr>
              <a:t>ΘΕΣΣΑΛΟΝΙΚΗΣ</a:t>
            </a:r>
          </a:p>
        </p:txBody>
      </p:sp>
      <p:sp>
        <p:nvSpPr>
          <p:cNvPr id="2" name="Τίτλος 1"/>
          <p:cNvSpPr>
            <a:spLocks noGrp="1"/>
          </p:cNvSpPr>
          <p:nvPr>
            <p:ph type="ctrTitle"/>
          </p:nvPr>
        </p:nvSpPr>
        <p:spPr>
          <a:xfrm>
            <a:off x="914400" y="1844826"/>
            <a:ext cx="1036320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2"/>
          <p:cNvSpPr>
            <a:spLocks noGrp="1"/>
          </p:cNvSpPr>
          <p:nvPr>
            <p:ph type="subTitle" idx="1"/>
          </p:nvPr>
        </p:nvSpPr>
        <p:spPr>
          <a:xfrm>
            <a:off x="911424" y="3501008"/>
            <a:ext cx="10369152"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7" name="Picture 2" descr="W:\Opencourses\Brochures\Opencources GUnet.jpg"/>
          <p:cNvPicPr>
            <a:picLocks noChangeAspect="1" noChangeArrowheads="1"/>
          </p:cNvPicPr>
          <p:nvPr/>
        </p:nvPicPr>
        <p:blipFill>
          <a:blip r:embed="rId3" cstate="print">
            <a:clrChange>
              <a:clrFrom>
                <a:srgbClr val="FFFFFF"/>
              </a:clrFrom>
              <a:clrTo>
                <a:srgbClr val="FFFFFF">
                  <a:alpha val="0"/>
                </a:srgbClr>
              </a:clrTo>
            </a:clrChange>
          </a:blip>
          <a:srcRect l="16202" t="3781" r="16829" b="22774"/>
          <a:stretch>
            <a:fillRect/>
          </a:stretch>
        </p:blipFill>
        <p:spPr bwMode="auto">
          <a:xfrm>
            <a:off x="10270067" y="138113"/>
            <a:ext cx="1875367" cy="1020762"/>
          </a:xfrm>
          <a:prstGeom prst="rect">
            <a:avLst/>
          </a:prstGeom>
          <a:noFill/>
          <a:ln w="9525">
            <a:noFill/>
            <a:miter lim="800000"/>
            <a:headEnd/>
            <a:tailEnd/>
          </a:ln>
        </p:spPr>
      </p:pic>
      <p:sp>
        <p:nvSpPr>
          <p:cNvPr id="8" name="7 - Ορθογώνιο"/>
          <p:cNvSpPr/>
          <p:nvPr/>
        </p:nvSpPr>
        <p:spPr>
          <a:xfrm>
            <a:off x="7728181" y="188640"/>
            <a:ext cx="2471936" cy="923330"/>
          </a:xfrm>
          <a:prstGeom prst="rect">
            <a:avLst/>
          </a:prstGeom>
        </p:spPr>
        <p:txBody>
          <a:bodyPr wrap="square">
            <a:spAutoFit/>
          </a:bodyPr>
          <a:lstStyle/>
          <a:p>
            <a:pPr algn="r"/>
            <a:r>
              <a:rPr lang="el-GR" b="1" dirty="0">
                <a:solidFill>
                  <a:prstClr val="black"/>
                </a:solidFill>
                <a:latin typeface="Century Gothic" pitchFamily="34" charset="0"/>
              </a:rPr>
              <a:t>ΑΝΟΙΧΤΑ</a:t>
            </a:r>
          </a:p>
          <a:p>
            <a:pPr algn="r"/>
            <a:r>
              <a:rPr lang="el-GR" b="1" dirty="0">
                <a:solidFill>
                  <a:prstClr val="black"/>
                </a:solidFill>
                <a:latin typeface="Century Gothic" pitchFamily="34" charset="0"/>
              </a:rPr>
              <a:t>ΑΚΑΔΗΜΑΙΚΑ</a:t>
            </a:r>
          </a:p>
          <a:p>
            <a:pPr algn="r"/>
            <a:r>
              <a:rPr lang="el-GR" b="1" dirty="0">
                <a:solidFill>
                  <a:prstClr val="black"/>
                </a:solidFill>
                <a:latin typeface="Century Gothic" pitchFamily="34" charset="0"/>
              </a:rPr>
              <a:t>ΜΑΘΗΜΑΤΑ</a:t>
            </a:r>
          </a:p>
        </p:txBody>
      </p:sp>
    </p:spTree>
    <p:extLst>
      <p:ext uri="{BB962C8B-B14F-4D97-AF65-F5344CB8AC3E}">
        <p14:creationId xmlns:p14="http://schemas.microsoft.com/office/powerpoint/2010/main" val="23611428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Εικόνα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1440000"/>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5013176"/>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88243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Κατακόρυφο κεί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Θέση τίτλου 1"/>
          <p:cNvSpPr txBox="1">
            <a:spLocks/>
          </p:cNvSpPr>
          <p:nvPr/>
        </p:nvSpPr>
        <p:spPr>
          <a:xfrm>
            <a:off x="609600" y="25400"/>
            <a:ext cx="10972800" cy="1143000"/>
          </a:xfrm>
          <a:prstGeom prst="rect">
            <a:avLst/>
          </a:prstGeom>
        </p:spPr>
        <p:txBody>
          <a:bodyPr anchor="ctr">
            <a:normAutofit/>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pPr>
              <a:defRPr/>
            </a:pPr>
            <a:r>
              <a:rPr lang="el-GR" dirty="0" smtClean="0">
                <a:solidFill>
                  <a:prstClr val="black"/>
                </a:solidFill>
              </a:rPr>
              <a:t>Στυλ κύριου τίτλου</a:t>
            </a:r>
            <a:endParaRPr lang="el-GR" dirty="0">
              <a:solidFill>
                <a:prstClr val="black"/>
              </a:solidFill>
            </a:endParaRPr>
          </a:p>
        </p:txBody>
      </p:sp>
      <p:cxnSp>
        <p:nvCxnSpPr>
          <p:cNvPr id="6" name="Straight Connector 1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623392" y="1440000"/>
            <a:ext cx="10972800" cy="4761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428671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7"/>
          <p:cNvCxnSpPr/>
          <p:nvPr/>
        </p:nvCxnSpPr>
        <p:spPr>
          <a:xfrm flipV="1">
            <a:off x="662517" y="0"/>
            <a:ext cx="0" cy="685800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flipV="1">
            <a:off x="10502900" y="0"/>
            <a:ext cx="0" cy="685800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815413" y="274639"/>
            <a:ext cx="960106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2" name="Κατακόρυφος τίτλος 1"/>
          <p:cNvSpPr>
            <a:spLocks noGrp="1"/>
          </p:cNvSpPr>
          <p:nvPr>
            <p:ph type="title" orient="vert"/>
          </p:nvPr>
        </p:nvSpPr>
        <p:spPr>
          <a:xfrm>
            <a:off x="10584000" y="274639"/>
            <a:ext cx="1526400" cy="5851525"/>
          </a:xfrm>
          <a:prstGeom prst="rect">
            <a:avLst/>
          </a:prstGeom>
        </p:spPr>
        <p:txBody>
          <a:bodyPr vert="eaVert">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156634" y="6356351"/>
            <a:ext cx="385233" cy="365125"/>
          </a:xfrm>
        </p:spPr>
        <p:txBody>
          <a:bodyPr vert="vert"/>
          <a:lstStyle>
            <a:lvl1pPr algn="l">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grpSp>
        <p:nvGrpSpPr>
          <p:cNvPr id="13" name="Group 12"/>
          <p:cNvGrpSpPr/>
          <p:nvPr/>
        </p:nvGrpSpPr>
        <p:grpSpPr>
          <a:xfrm rot="5400000">
            <a:off x="134831" y="-162311"/>
            <a:ext cx="720080" cy="1044701"/>
            <a:chOff x="11113" y="6074474"/>
            <a:chExt cx="720080" cy="783526"/>
          </a:xfrm>
        </p:grpSpPr>
        <p:pic>
          <p:nvPicPr>
            <p:cNvPr id="10"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grpSp>
      <p:sp>
        <p:nvSpPr>
          <p:cNvPr id="12" name="TextBox 11"/>
          <p:cNvSpPr txBox="1"/>
          <p:nvPr/>
        </p:nvSpPr>
        <p:spPr>
          <a:xfrm rot="5400000">
            <a:off x="-1095695" y="3062947"/>
            <a:ext cx="2880320" cy="732107"/>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162027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cxnSp>
        <p:nvCxnSpPr>
          <p:cNvPr id="3"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Straight Connector 16"/>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5"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5"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pic>
        <p:nvPicPr>
          <p:cNvPr id="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5923547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cxnSp>
        <p:nvCxnSpPr>
          <p:cNvPr id="2" name="Straight Connector 4"/>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Straight Connector 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pic>
        <p:nvPicPr>
          <p:cNvPr id="5"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7" name="TextBox 6"/>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93848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fld id="{0D78B3F8-B61D-437E-97E6-C7E59EDC2C4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219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5CF8C5C-F043-4963-80C7-C322DDAC3820}" type="datetimeFigureOut">
              <a:rPr lang="en-US">
                <a:solidFill>
                  <a:prstClr val="black"/>
                </a:solidFill>
              </a:rPr>
              <a:pPr/>
              <a:t>17-Feb-16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D78B3F8-B61D-437E-97E6-C7E59EDC2C4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1571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5CF8C5C-F043-4963-80C7-C322DDAC3820}" type="datetimeFigureOut">
              <a:rPr lang="en-US">
                <a:solidFill>
                  <a:prstClr val="black"/>
                </a:solidFill>
              </a:rPr>
              <a:pPr/>
              <a:t>17-Feb-16</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D78B3F8-B61D-437E-97E6-C7E59EDC2C4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447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Picture 3" descr="\\ccf2\dfs\winHome\home\apmoneda\My Documents\opencourses\Brochures\Saint APT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634" y="206375"/>
            <a:ext cx="1043517" cy="782638"/>
          </a:xfrm>
          <a:prstGeom prst="rect">
            <a:avLst/>
          </a:prstGeom>
          <a:noFill/>
          <a:ln w="9525">
            <a:noFill/>
            <a:miter lim="800000"/>
            <a:headEnd/>
            <a:tailEnd/>
          </a:ln>
        </p:spPr>
      </p:pic>
      <p:sp>
        <p:nvSpPr>
          <p:cNvPr id="2" name="Τίτλος 1"/>
          <p:cNvSpPr>
            <a:spLocks noGrp="1"/>
          </p:cNvSpPr>
          <p:nvPr>
            <p:ph type="title"/>
          </p:nvPr>
        </p:nvSpPr>
        <p:spPr>
          <a:xfrm>
            <a:off x="963084" y="3849068"/>
            <a:ext cx="10363200" cy="1362075"/>
          </a:xfrm>
          <a:prstGeom prst="rect">
            <a:avLst/>
          </a:prstGeom>
        </p:spPr>
        <p:txBody>
          <a:bodyPr anchor="t"/>
          <a:lstStyle>
            <a:lvl1pPr algn="l">
              <a:defRPr sz="4000" b="1" cap="none" baseline="0">
                <a:solidFill>
                  <a:schemeClr val="tx1"/>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963084" y="234888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3"/>
          <p:cNvSpPr txBox="1"/>
          <p:nvPr/>
        </p:nvSpPr>
        <p:spPr>
          <a:xfrm>
            <a:off x="1301752" y="188913"/>
            <a:ext cx="2874433" cy="857250"/>
          </a:xfrm>
          <a:prstGeom prst="rect">
            <a:avLst/>
          </a:prstGeom>
        </p:spPr>
        <p:txBody>
          <a:bodyPr anchor="ctr"/>
          <a:lstStyle/>
          <a:p>
            <a:pPr>
              <a:defRPr/>
            </a:pPr>
            <a:r>
              <a:rPr lang="el-GR" b="1" dirty="0">
                <a:solidFill>
                  <a:prstClr val="black"/>
                </a:solidFill>
                <a:latin typeface="Century Gothic" pitchFamily="34" charset="0"/>
              </a:rPr>
              <a:t>ΑΡΙΣΤΟΤΕΛΕΙΟ</a:t>
            </a:r>
          </a:p>
          <a:p>
            <a:pPr>
              <a:defRPr/>
            </a:pPr>
            <a:r>
              <a:rPr lang="el-GR" b="1" dirty="0">
                <a:solidFill>
                  <a:prstClr val="black"/>
                </a:solidFill>
                <a:latin typeface="Century Gothic" pitchFamily="34" charset="0"/>
              </a:rPr>
              <a:t>ΠΑΝΕΠΙΣΤΗΜΙΟ</a:t>
            </a:r>
          </a:p>
          <a:p>
            <a:pPr>
              <a:defRPr/>
            </a:pPr>
            <a:r>
              <a:rPr lang="el-GR" b="1" dirty="0">
                <a:solidFill>
                  <a:prstClr val="black"/>
                </a:solidFill>
                <a:latin typeface="Century Gothic" pitchFamily="34" charset="0"/>
              </a:rPr>
              <a:t>ΘΕΣΣΑΛΟΝΙΚΗΣ</a:t>
            </a:r>
          </a:p>
        </p:txBody>
      </p:sp>
    </p:spTree>
    <p:extLst>
      <p:ext uri="{BB962C8B-B14F-4D97-AF65-F5344CB8AC3E}">
        <p14:creationId xmlns:p14="http://schemas.microsoft.com/office/powerpoint/2010/main" val="8058103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Τίτλος και Περιεχό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102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7812038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Τίτλος και Περιεχόμενο (Αρίθμιση)">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pic>
        <p:nvPicPr>
          <p:cNvPr id="7"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9" name="TextBox 8"/>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0755942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8"/>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sz="half" idx="1"/>
          </p:nvPr>
        </p:nvSpPr>
        <p:spPr>
          <a:xfrm>
            <a:off x="609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6197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8"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29633638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cxnSp>
        <p:nvCxnSpPr>
          <p:cNvPr id="7" name="Straight Connector 12"/>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8" name="Straight Connector 2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ειμένου 2"/>
          <p:cNvSpPr>
            <a:spLocks noGrp="1"/>
          </p:cNvSpPr>
          <p:nvPr>
            <p:ph type="body" idx="1"/>
          </p:nvPr>
        </p:nvSpPr>
        <p:spPr>
          <a:xfrm>
            <a:off x="609600" y="1440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609600" y="2104656"/>
            <a:ext cx="5386917"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Θέση κειμένου 4"/>
          <p:cNvSpPr>
            <a:spLocks noGrp="1"/>
          </p:cNvSpPr>
          <p:nvPr>
            <p:ph type="body" sz="quarter" idx="3"/>
          </p:nvPr>
        </p:nvSpPr>
        <p:spPr>
          <a:xfrm>
            <a:off x="6193368" y="1440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6193368" y="2104656"/>
            <a:ext cx="5389033"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20"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9"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pic>
        <p:nvPicPr>
          <p:cNvPr id="10"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2" name="TextBox 11"/>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29356838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Περιεχόμενο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623392"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4847861" y="1440000"/>
            <a:ext cx="6815667" cy="4751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2225976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7549125"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623392" y="1440000"/>
            <a:ext cx="6815667"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3664986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2780928"/>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1440000"/>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959279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κειμένου 2"/>
          <p:cNvSpPr>
            <a:spLocks noGrp="1"/>
          </p:cNvSpPr>
          <p:nvPr>
            <p:ph type="body" idx="1"/>
          </p:nvPr>
        </p:nvSpPr>
        <p:spPr bwMode="auto">
          <a:xfrm>
            <a:off x="609600" y="1547813"/>
            <a:ext cx="10972800" cy="4760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fld id="{0D78B3F8-B61D-437E-97E6-C7E59EDC2C4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1187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rgbClr val="F2F2F2"/>
          </a:solidFill>
          <a:latin typeface="+mj-lt"/>
          <a:ea typeface="+mj-ea"/>
          <a:cs typeface="+mj-cs"/>
        </a:defRPr>
      </a:lvl1pPr>
      <a:lvl2pPr algn="ctr" rtl="0" eaLnBrk="1" fontAlgn="base" hangingPunct="1">
        <a:spcBef>
          <a:spcPct val="0"/>
        </a:spcBef>
        <a:spcAft>
          <a:spcPct val="0"/>
        </a:spcAft>
        <a:defRPr sz="4400" b="1">
          <a:solidFill>
            <a:srgbClr val="F2F2F2"/>
          </a:solidFill>
          <a:latin typeface="Calibri" pitchFamily="34" charset="0"/>
        </a:defRPr>
      </a:lvl2pPr>
      <a:lvl3pPr algn="ctr" rtl="0" eaLnBrk="1" fontAlgn="base" hangingPunct="1">
        <a:spcBef>
          <a:spcPct val="0"/>
        </a:spcBef>
        <a:spcAft>
          <a:spcPct val="0"/>
        </a:spcAft>
        <a:defRPr sz="4400" b="1">
          <a:solidFill>
            <a:srgbClr val="F2F2F2"/>
          </a:solidFill>
          <a:latin typeface="Calibri" pitchFamily="34" charset="0"/>
        </a:defRPr>
      </a:lvl3pPr>
      <a:lvl4pPr algn="ctr" rtl="0" eaLnBrk="1" fontAlgn="base" hangingPunct="1">
        <a:spcBef>
          <a:spcPct val="0"/>
        </a:spcBef>
        <a:spcAft>
          <a:spcPct val="0"/>
        </a:spcAft>
        <a:defRPr sz="4400" b="1">
          <a:solidFill>
            <a:srgbClr val="F2F2F2"/>
          </a:solidFill>
          <a:latin typeface="Calibri" pitchFamily="34" charset="0"/>
        </a:defRPr>
      </a:lvl4pPr>
      <a:lvl5pPr algn="ctr" rtl="0" eaLnBrk="1" fontAlgn="base" hangingPunct="1">
        <a:spcBef>
          <a:spcPct val="0"/>
        </a:spcBef>
        <a:spcAft>
          <a:spcPct val="0"/>
        </a:spcAft>
        <a:defRPr sz="4400" b="1">
          <a:solidFill>
            <a:srgbClr val="F2F2F2"/>
          </a:solidFill>
          <a:latin typeface="Calibri" pitchFamily="34" charset="0"/>
        </a:defRPr>
      </a:lvl5pPr>
      <a:lvl6pPr marL="457200" algn="ctr" rtl="0" eaLnBrk="1" fontAlgn="base" hangingPunct="1">
        <a:spcBef>
          <a:spcPct val="0"/>
        </a:spcBef>
        <a:spcAft>
          <a:spcPct val="0"/>
        </a:spcAft>
        <a:defRPr sz="4400" b="1">
          <a:solidFill>
            <a:srgbClr val="F2F2F2"/>
          </a:solidFill>
          <a:latin typeface="Calibri" pitchFamily="34" charset="0"/>
        </a:defRPr>
      </a:lvl6pPr>
      <a:lvl7pPr marL="914400" algn="ctr" rtl="0" eaLnBrk="1" fontAlgn="base" hangingPunct="1">
        <a:spcBef>
          <a:spcPct val="0"/>
        </a:spcBef>
        <a:spcAft>
          <a:spcPct val="0"/>
        </a:spcAft>
        <a:defRPr sz="4400" b="1">
          <a:solidFill>
            <a:srgbClr val="F2F2F2"/>
          </a:solidFill>
          <a:latin typeface="Calibri" pitchFamily="34" charset="0"/>
        </a:defRPr>
      </a:lvl7pPr>
      <a:lvl8pPr marL="1371600" algn="ctr" rtl="0" eaLnBrk="1" fontAlgn="base" hangingPunct="1">
        <a:spcBef>
          <a:spcPct val="0"/>
        </a:spcBef>
        <a:spcAft>
          <a:spcPct val="0"/>
        </a:spcAft>
        <a:defRPr sz="4400" b="1">
          <a:solidFill>
            <a:srgbClr val="F2F2F2"/>
          </a:solidFill>
          <a:latin typeface="Calibri" pitchFamily="34" charset="0"/>
        </a:defRPr>
      </a:lvl8pPr>
      <a:lvl9pPr marL="1828800" algn="ctr" rtl="0" eaLnBrk="1" fontAlgn="base" hangingPunct="1">
        <a:spcBef>
          <a:spcPct val="0"/>
        </a:spcBef>
        <a:spcAft>
          <a:spcPct val="0"/>
        </a:spcAft>
        <a:defRPr sz="4400" b="1">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6.bin"/><Relationship Id="rId4" Type="http://schemas.openxmlformats.org/officeDocument/2006/relationships/image" Target="../media/image27.wmf"/><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6.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3.xml"/><Relationship Id="rId1" Type="http://schemas.openxmlformats.org/officeDocument/2006/relationships/video" Target="file:///C:\Eisagogi%20sti%20geofysiki\Geofusiki_ppt\Magnetic\A.av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video" Target="file:///C:\Eisagogi%20sti%20geofysiki\Geofusiki_ppt\Magnetic\B.avi"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47.w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50.wmf"/><Relationship Id="rId5" Type="http://schemas.openxmlformats.org/officeDocument/2006/relationships/oleObject" Target="../embeddings/oleObject11.bin"/><Relationship Id="rId4" Type="http://schemas.openxmlformats.org/officeDocument/2006/relationships/image" Target="../media/image49.wmf"/><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54.wmf"/><Relationship Id="rId5" Type="http://schemas.openxmlformats.org/officeDocument/2006/relationships/oleObject" Target="../embeddings/oleObject14.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57.w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60.wmf"/><Relationship Id="rId5" Type="http://schemas.openxmlformats.org/officeDocument/2006/relationships/oleObject" Target="../embeddings/oleObject19.bin"/><Relationship Id="rId4" Type="http://schemas.openxmlformats.org/officeDocument/2006/relationships/image" Target="../media/image5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62.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64.wmf"/><Relationship Id="rId5" Type="http://schemas.openxmlformats.org/officeDocument/2006/relationships/oleObject" Target="../embeddings/oleObject23.bin"/><Relationship Id="rId4" Type="http://schemas.openxmlformats.org/officeDocument/2006/relationships/image" Target="../media/image63.wmf"/><Relationship Id="rId9" Type="http://schemas.openxmlformats.org/officeDocument/2006/relationships/image" Target="../media/image65.wmf"/></Relationships>
</file>

<file path=ppt/slides/_rels/slide33.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67.wmf"/><Relationship Id="rId5" Type="http://schemas.openxmlformats.org/officeDocument/2006/relationships/oleObject" Target="../embeddings/oleObject27.bin"/><Relationship Id="rId4" Type="http://schemas.openxmlformats.org/officeDocument/2006/relationships/image" Target="../media/image66.wmf"/><Relationship Id="rId9" Type="http://schemas.openxmlformats.org/officeDocument/2006/relationships/image" Target="../media/image69.png"/></Relationships>
</file>

<file path=ppt/slides/_rels/slide34.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71.wmf"/><Relationship Id="rId5" Type="http://schemas.openxmlformats.org/officeDocument/2006/relationships/oleObject" Target="../embeddings/oleObject30.bin"/><Relationship Id="rId4" Type="http://schemas.openxmlformats.org/officeDocument/2006/relationships/image" Target="../media/image70.wmf"/><Relationship Id="rId9"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74.wmf"/><Relationship Id="rId4" Type="http://schemas.openxmlformats.org/officeDocument/2006/relationships/oleObject" Target="../embeddings/oleObject3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80.wmf"/><Relationship Id="rId3" Type="http://schemas.openxmlformats.org/officeDocument/2006/relationships/image" Target="../media/image81.png"/><Relationship Id="rId7" Type="http://schemas.openxmlformats.org/officeDocument/2006/relationships/image" Target="../media/image77.wmf"/><Relationship Id="rId12"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34.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78.wmf"/></Relationships>
</file>

<file path=ppt/slides/_rels/slide37.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83.wmf"/><Relationship Id="rId5" Type="http://schemas.openxmlformats.org/officeDocument/2006/relationships/oleObject" Target="../embeddings/oleObject39.bin"/><Relationship Id="rId4" Type="http://schemas.openxmlformats.org/officeDocument/2006/relationships/image" Target="../media/image82.wmf"/><Relationship Id="rId9" Type="http://schemas.openxmlformats.org/officeDocument/2006/relationships/image" Target="../media/image85.jpeg"/></Relationships>
</file>

<file path=ppt/slides/_rels/slide3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wmf"/></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80.wmf"/><Relationship Id="rId5" Type="http://schemas.openxmlformats.org/officeDocument/2006/relationships/oleObject" Target="../embeddings/oleObject43.bin"/><Relationship Id="rId4" Type="http://schemas.openxmlformats.org/officeDocument/2006/relationships/image" Target="../media/image101.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102.w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hyperlink" Target="http://eclass.auth.gr/courses/OCRS519/"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hyperlink" Target="http://creativecommons.org/licenses/by/4.0/" TargetMode="External"/><Relationship Id="rId5" Type="http://schemas.openxmlformats.org/officeDocument/2006/relationships/hyperlink" Target="http://creativecommons.org/licenses/by-sa/4.0/" TargetMode="Externa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oleObject" Target="../embeddings/oleObject1.bin"/><Relationship Id="rId7" Type="http://schemas.openxmlformats.org/officeDocument/2006/relationships/image" Target="../media/image20.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sp>
        <p:nvSpPr>
          <p:cNvPr id="16386" name="Τίτλος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ΕΙΣΑΓΩΓΗ ΣΤΗ ΓΕΩΦΥΣΙΚΗ</a:t>
            </a:r>
          </a:p>
        </p:txBody>
      </p:sp>
      <p:sp>
        <p:nvSpPr>
          <p:cNvPr id="3" name="Υπότιτλος 2"/>
          <p:cNvSpPr>
            <a:spLocks noGrp="1"/>
          </p:cNvSpPr>
          <p:nvPr>
            <p:ph type="subTitle" idx="1"/>
          </p:nvPr>
        </p:nvSpPr>
        <p:spPr>
          <a:xfrm>
            <a:off x="2208214" y="2743200"/>
            <a:ext cx="7775575" cy="3124200"/>
          </a:xfrm>
        </p:spPr>
        <p:txBody>
          <a:bodyPr rtlCol="0">
            <a:normAutofit/>
          </a:bodyPr>
          <a:lstStyle/>
          <a:p>
            <a:r>
              <a:rPr lang="el-GR" b="1" dirty="0" smtClean="0"/>
              <a:t>Ενότητα</a:t>
            </a:r>
            <a:r>
              <a:rPr lang="el-GR" dirty="0" smtClean="0"/>
              <a:t> </a:t>
            </a:r>
            <a:r>
              <a:rPr lang="en-US" b="1" dirty="0" smtClean="0"/>
              <a:t>6</a:t>
            </a:r>
            <a:r>
              <a:rPr lang="el-GR" dirty="0" smtClean="0"/>
              <a:t>:</a:t>
            </a:r>
            <a:r>
              <a:rPr lang="en-US" dirty="0" smtClean="0"/>
              <a:t> </a:t>
            </a:r>
            <a:r>
              <a:rPr lang="el-GR" dirty="0" smtClean="0"/>
              <a:t>Μαγνητισμός</a:t>
            </a:r>
            <a:endParaRPr lang="el-GR" sz="2900" dirty="0"/>
          </a:p>
          <a:p>
            <a:pPr fontAlgn="auto">
              <a:spcAft>
                <a:spcPts val="0"/>
              </a:spcAft>
              <a:defRPr/>
            </a:pPr>
            <a:endParaRPr lang="el-GR" sz="2300" b="1" smtClean="0"/>
          </a:p>
          <a:p>
            <a:pPr fontAlgn="auto">
              <a:spcAft>
                <a:spcPts val="0"/>
              </a:spcAft>
              <a:defRPr/>
            </a:pPr>
            <a:r>
              <a:rPr lang="el-GR" sz="2300" b="1" smtClean="0"/>
              <a:t>Κοντοπούλου </a:t>
            </a:r>
            <a:r>
              <a:rPr lang="el-GR" sz="2300" b="1" dirty="0"/>
              <a:t>Δέσποινα</a:t>
            </a:r>
          </a:p>
          <a:p>
            <a:pPr fontAlgn="auto">
              <a:spcAft>
                <a:spcPts val="0"/>
              </a:spcAft>
              <a:defRPr/>
            </a:pPr>
            <a:r>
              <a:rPr lang="el-GR" sz="2300" dirty="0"/>
              <a:t>Καθηγήτρια Φυσική Εσωτερικού της Γης, Τομέας Γεωφυσικής</a:t>
            </a:r>
          </a:p>
          <a:p>
            <a:pPr fontAlgn="auto">
              <a:spcAft>
                <a:spcPts val="0"/>
              </a:spcAft>
              <a:defRPr/>
            </a:pPr>
            <a:r>
              <a:rPr lang="el-GR" sz="2300" b="1" dirty="0" smtClean="0"/>
              <a:t>Παπαζάχος Κωνσταντίνος</a:t>
            </a:r>
            <a:r>
              <a:rPr lang="el-GR" sz="2300" dirty="0"/>
              <a:t> </a:t>
            </a:r>
            <a:endParaRPr lang="en-US" sz="2300" dirty="0"/>
          </a:p>
          <a:p>
            <a:pPr fontAlgn="auto">
              <a:spcAft>
                <a:spcPts val="0"/>
              </a:spcAft>
              <a:defRPr/>
            </a:pPr>
            <a:r>
              <a:rPr lang="el-GR" sz="2300" dirty="0" smtClean="0"/>
              <a:t>Καθηγητής Γεωφυσικής, Τομέας Γεωφυσικής</a:t>
            </a:r>
          </a:p>
          <a:p>
            <a:pPr fontAlgn="auto">
              <a:spcAft>
                <a:spcPts val="0"/>
              </a:spcAft>
              <a:defRPr/>
            </a:pPr>
            <a:endParaRPr lang="el-GR" dirty="0" smtClean="0"/>
          </a:p>
        </p:txBody>
      </p:sp>
      <p:pic>
        <p:nvPicPr>
          <p:cNvPr id="16388"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
        <p:nvSpPr>
          <p:cNvPr id="16395" name="AutoShape 11"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7" name="AutoShape 13"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9" name="AutoShape 15"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Tree>
    <p:custDataLst>
      <p:tags r:id="rId1"/>
    </p:custDataLst>
    <p:extLst>
      <p:ext uri="{BB962C8B-B14F-4D97-AF65-F5344CB8AC3E}">
        <p14:creationId xmlns:p14="http://schemas.microsoft.com/office/powerpoint/2010/main" val="194864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 Ορθογώνιο"/>
          <p:cNvSpPr>
            <a:spLocks noChangeArrowheads="1"/>
          </p:cNvSpPr>
          <p:nvPr/>
        </p:nvSpPr>
        <p:spPr bwMode="auto">
          <a:xfrm>
            <a:off x="224026" y="1568939"/>
            <a:ext cx="7217923" cy="1754326"/>
          </a:xfrm>
          <a:prstGeom prst="rect">
            <a:avLst/>
          </a:prstGeom>
          <a:noFill/>
          <a:ln w="9525">
            <a:noFill/>
            <a:miter lim="800000"/>
            <a:headEnd/>
            <a:tailEnd/>
          </a:ln>
        </p:spPr>
        <p:txBody>
          <a:bodyPr wrap="square">
            <a:spAutoFit/>
          </a:bodyPr>
          <a:lstStyle/>
          <a:p>
            <a:pPr algn="just">
              <a:defRPr/>
            </a:pPr>
            <a:r>
              <a:rPr lang="el-GR" dirty="0">
                <a:latin typeface="Calibri" pitchFamily="34" charset="0"/>
              </a:rPr>
              <a:t>Οι μαγνητικές ποσότητες εμφανίζονται πάντοτε σε ζεύγη, τα οποία σχηματίζουν ένα μαγνητικό δίπολο. Η </a:t>
            </a:r>
            <a:r>
              <a:rPr lang="el-GR" b="1" dirty="0">
                <a:latin typeface="Calibri" pitchFamily="34" charset="0"/>
              </a:rPr>
              <a:t>μαγνητική ροπή ενός μαγνητικού </a:t>
            </a:r>
            <a:r>
              <a:rPr lang="el-GR" b="1" dirty="0" err="1">
                <a:latin typeface="Calibri" pitchFamily="34" charset="0"/>
              </a:rPr>
              <a:t>διπόλου</a:t>
            </a:r>
            <a:r>
              <a:rPr lang="el-GR" b="1" dirty="0">
                <a:latin typeface="Calibri" pitchFamily="34" charset="0"/>
              </a:rPr>
              <a:t> </a:t>
            </a:r>
            <a:r>
              <a:rPr lang="el-GR" dirty="0">
                <a:latin typeface="Calibri" pitchFamily="34" charset="0"/>
              </a:rPr>
              <a:t>του οποίου οι ποσότητες μαγνητισμού είναι </a:t>
            </a:r>
            <a:r>
              <a:rPr lang="el-GR" b="1" i="1" dirty="0">
                <a:latin typeface="Calibri" pitchFamily="34" charset="0"/>
              </a:rPr>
              <a:t>+m</a:t>
            </a:r>
            <a:r>
              <a:rPr lang="el-GR" i="1" dirty="0">
                <a:latin typeface="Calibri" pitchFamily="34" charset="0"/>
              </a:rPr>
              <a:t> και </a:t>
            </a:r>
            <a:r>
              <a:rPr lang="el-GR" b="1" i="1" dirty="0">
                <a:latin typeface="Calibri" pitchFamily="34" charset="0"/>
              </a:rPr>
              <a:t>–m</a:t>
            </a:r>
            <a:r>
              <a:rPr lang="el-GR" i="1" dirty="0">
                <a:latin typeface="Calibri" pitchFamily="34" charset="0"/>
              </a:rPr>
              <a:t> και απέχουν απόσταση, </a:t>
            </a:r>
            <a:r>
              <a:rPr lang="el-GR" b="1" i="1" dirty="0">
                <a:latin typeface="Calibri" pitchFamily="34" charset="0"/>
              </a:rPr>
              <a:t>l</a:t>
            </a:r>
            <a:r>
              <a:rPr lang="el-GR" i="1" dirty="0">
                <a:latin typeface="Calibri" pitchFamily="34" charset="0"/>
              </a:rPr>
              <a:t>, είναι ένα </a:t>
            </a:r>
            <a:r>
              <a:rPr lang="el-GR" dirty="0">
                <a:latin typeface="Calibri" pitchFamily="34" charset="0"/>
              </a:rPr>
              <a:t>διανυσματικό μέγεθος, </a:t>
            </a:r>
            <a:r>
              <a:rPr lang="en-US" b="1" dirty="0">
                <a:latin typeface="Calibri" pitchFamily="34" charset="0"/>
              </a:rPr>
              <a:t>M</a:t>
            </a:r>
            <a:r>
              <a:rPr lang="el-GR" b="1" dirty="0">
                <a:latin typeface="Calibri" pitchFamily="34" charset="0"/>
              </a:rPr>
              <a:t> </a:t>
            </a:r>
            <a:r>
              <a:rPr lang="el-GR" dirty="0">
                <a:latin typeface="Calibri" pitchFamily="34" charset="0"/>
              </a:rPr>
              <a:t>, που έχει τη διεύθυνση του </a:t>
            </a:r>
            <a:r>
              <a:rPr lang="el-GR" i="1" dirty="0">
                <a:latin typeface="Calibri" pitchFamily="34" charset="0"/>
              </a:rPr>
              <a:t>l, φορά από τον αρνητικό προς </a:t>
            </a:r>
            <a:r>
              <a:rPr lang="el-GR" dirty="0">
                <a:latin typeface="Calibri" pitchFamily="34" charset="0"/>
              </a:rPr>
              <a:t>τον θετικό πόλο και μέτρο το γινόμενο </a:t>
            </a:r>
            <a:r>
              <a:rPr lang="el-GR" b="1" i="1" dirty="0" err="1">
                <a:latin typeface="Calibri" pitchFamily="34" charset="0"/>
              </a:rPr>
              <a:t>m·l</a:t>
            </a:r>
            <a:r>
              <a:rPr lang="el-GR" i="1" dirty="0">
                <a:latin typeface="Calibri" pitchFamily="34" charset="0"/>
              </a:rPr>
              <a:t>. </a:t>
            </a:r>
          </a:p>
        </p:txBody>
      </p:sp>
      <p:grpSp>
        <p:nvGrpSpPr>
          <p:cNvPr id="25603" name="25 - Ομάδα"/>
          <p:cNvGrpSpPr>
            <a:grpSpLocks/>
          </p:cNvGrpSpPr>
          <p:nvPr/>
        </p:nvGrpSpPr>
        <p:grpSpPr bwMode="auto">
          <a:xfrm>
            <a:off x="4680727" y="3343615"/>
            <a:ext cx="3163888" cy="2571750"/>
            <a:chOff x="408106" y="2857496"/>
            <a:chExt cx="2806572" cy="2328858"/>
          </a:xfrm>
        </p:grpSpPr>
        <p:pic>
          <p:nvPicPr>
            <p:cNvPr id="25612" name="Picture 7" descr="C:\Eisagogi sti geofysiki\Geofusiki_ppt\Sximata Magnitika\magnetmap.jpg"/>
            <p:cNvPicPr>
              <a:picLocks noChangeAspect="1" noChangeArrowheads="1"/>
            </p:cNvPicPr>
            <p:nvPr/>
          </p:nvPicPr>
          <p:blipFill>
            <a:blip r:embed="rId2">
              <a:clrChange>
                <a:clrFrom>
                  <a:srgbClr val="FFF8FF"/>
                </a:clrFrom>
                <a:clrTo>
                  <a:srgbClr val="FFF8FF">
                    <a:alpha val="0"/>
                  </a:srgbClr>
                </a:clrTo>
              </a:clrChange>
              <a:extLst>
                <a:ext uri="{28A0092B-C50C-407E-A947-70E740481C1C}">
                  <a14:useLocalDpi xmlns:a14="http://schemas.microsoft.com/office/drawing/2010/main" val="0"/>
                </a:ext>
              </a:extLst>
            </a:blip>
            <a:srcRect/>
            <a:stretch>
              <a:fillRect/>
            </a:stretch>
          </p:blipFill>
          <p:spPr bwMode="auto">
            <a:xfrm>
              <a:off x="408106" y="2857496"/>
              <a:ext cx="2806572" cy="232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15 - TextBox"/>
            <p:cNvSpPr txBox="1">
              <a:spLocks noChangeArrowheads="1"/>
            </p:cNvSpPr>
            <p:nvPr/>
          </p:nvSpPr>
          <p:spPr bwMode="auto">
            <a:xfrm>
              <a:off x="714348" y="4214818"/>
              <a:ext cx="571504" cy="33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latin typeface="+mn-lt"/>
                </a:rPr>
                <a:t>+m</a:t>
              </a:r>
              <a:endParaRPr lang="el-GR" altLang="en-US" b="1" dirty="0">
                <a:latin typeface="+mn-lt"/>
              </a:endParaRPr>
            </a:p>
          </p:txBody>
        </p:sp>
        <p:sp>
          <p:nvSpPr>
            <p:cNvPr id="25614" name="16 - TextBox"/>
            <p:cNvSpPr txBox="1">
              <a:spLocks noChangeArrowheads="1"/>
            </p:cNvSpPr>
            <p:nvPr/>
          </p:nvSpPr>
          <p:spPr bwMode="auto">
            <a:xfrm>
              <a:off x="2285984" y="4214818"/>
              <a:ext cx="571504" cy="33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a:latin typeface="+mn-lt"/>
                </a:rPr>
                <a:t>-</a:t>
              </a:r>
              <a:r>
                <a:rPr lang="en-US" altLang="en-US" b="1">
                  <a:latin typeface="+mn-lt"/>
                </a:rPr>
                <a:t>m</a:t>
              </a:r>
              <a:endParaRPr lang="el-GR" altLang="en-US" b="1">
                <a:latin typeface="+mn-lt"/>
              </a:endParaRPr>
            </a:p>
          </p:txBody>
        </p:sp>
        <p:grpSp>
          <p:nvGrpSpPr>
            <p:cNvPr id="25615" name="20 - Ομάδα"/>
            <p:cNvGrpSpPr>
              <a:grpSpLocks/>
            </p:cNvGrpSpPr>
            <p:nvPr/>
          </p:nvGrpSpPr>
          <p:grpSpPr bwMode="auto">
            <a:xfrm>
              <a:off x="999556" y="3845486"/>
              <a:ext cx="1501157" cy="334450"/>
              <a:chOff x="999556" y="3845486"/>
              <a:chExt cx="1501157" cy="334450"/>
            </a:xfrm>
          </p:grpSpPr>
          <p:cxnSp>
            <p:nvCxnSpPr>
              <p:cNvPr id="19" name="18 - Ευθύγραμμο βέλος σύνδεσης"/>
              <p:cNvCxnSpPr/>
              <p:nvPr/>
            </p:nvCxnSpPr>
            <p:spPr>
              <a:xfrm>
                <a:off x="999556" y="4131180"/>
                <a:ext cx="1501157" cy="143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617" name="19 - TextBox"/>
              <p:cNvSpPr txBox="1">
                <a:spLocks noChangeArrowheads="1"/>
              </p:cNvSpPr>
              <p:nvPr/>
            </p:nvSpPr>
            <p:spPr bwMode="auto">
              <a:xfrm>
                <a:off x="1643042" y="3845486"/>
                <a:ext cx="357190" cy="33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bg1"/>
                    </a:solidFill>
                    <a:latin typeface="+mn-lt"/>
                  </a:rPr>
                  <a:t>l</a:t>
                </a:r>
                <a:endParaRPr lang="el-GR" altLang="en-US" b="1">
                  <a:solidFill>
                    <a:schemeClr val="bg1"/>
                  </a:solidFill>
                  <a:latin typeface="+mn-lt"/>
                </a:endParaRPr>
              </a:p>
            </p:txBody>
          </p:sp>
        </p:grpSp>
      </p:grpSp>
      <p:grpSp>
        <p:nvGrpSpPr>
          <p:cNvPr id="25604" name="24 - Ομάδα"/>
          <p:cNvGrpSpPr>
            <a:grpSpLocks/>
          </p:cNvGrpSpPr>
          <p:nvPr/>
        </p:nvGrpSpPr>
        <p:grpSpPr bwMode="auto">
          <a:xfrm>
            <a:off x="8511365" y="1363020"/>
            <a:ext cx="2981325" cy="4840287"/>
            <a:chOff x="3662361" y="1732698"/>
            <a:chExt cx="2981341" cy="4839574"/>
          </a:xfrm>
        </p:grpSpPr>
        <p:grpSp>
          <p:nvGrpSpPr>
            <p:cNvPr id="25605" name="12 - Ομάδα"/>
            <p:cNvGrpSpPr>
              <a:grpSpLocks/>
            </p:cNvGrpSpPr>
            <p:nvPr/>
          </p:nvGrpSpPr>
          <p:grpSpPr bwMode="auto">
            <a:xfrm>
              <a:off x="3662361" y="1732698"/>
              <a:ext cx="2981341" cy="4839574"/>
              <a:chOff x="3019419" y="1661260"/>
              <a:chExt cx="2981341" cy="4839574"/>
            </a:xfrm>
          </p:grpSpPr>
          <p:pic>
            <p:nvPicPr>
              <p:cNvPr id="25608" name="Picture 4" descr="C:\Eisagogi sti geofysiki\Geofusiki_ppt\Sximata Magnitika\b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19" y="1661260"/>
                <a:ext cx="2981341" cy="483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9" name="11 - Ομάδα"/>
              <p:cNvGrpSpPr>
                <a:grpSpLocks/>
              </p:cNvGrpSpPr>
              <p:nvPr/>
            </p:nvGrpSpPr>
            <p:grpSpPr bwMode="auto">
              <a:xfrm>
                <a:off x="4214810" y="3214686"/>
                <a:ext cx="571504" cy="1643074"/>
                <a:chOff x="4214810" y="3214686"/>
                <a:chExt cx="571504" cy="1643074"/>
              </a:xfrm>
            </p:grpSpPr>
            <p:sp>
              <p:nvSpPr>
                <p:cNvPr id="25610" name="9 - TextBox"/>
                <p:cNvSpPr txBox="1">
                  <a:spLocks noChangeArrowheads="1"/>
                </p:cNvSpPr>
                <p:nvPr/>
              </p:nvSpPr>
              <p:spPr bwMode="auto">
                <a:xfrm>
                  <a:off x="4214810" y="3214686"/>
                  <a:ext cx="571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latin typeface="+mn-lt"/>
                    </a:rPr>
                    <a:t>+m</a:t>
                  </a:r>
                  <a:endParaRPr lang="el-GR" altLang="en-US" b="1" dirty="0">
                    <a:latin typeface="+mn-lt"/>
                  </a:endParaRPr>
                </a:p>
              </p:txBody>
            </p:sp>
            <p:sp>
              <p:nvSpPr>
                <p:cNvPr id="25611" name="10 - TextBox"/>
                <p:cNvSpPr txBox="1">
                  <a:spLocks noChangeArrowheads="1"/>
                </p:cNvSpPr>
                <p:nvPr/>
              </p:nvSpPr>
              <p:spPr bwMode="auto">
                <a:xfrm>
                  <a:off x="4214810" y="4488428"/>
                  <a:ext cx="571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mn-lt"/>
                    </a:rPr>
                    <a:t>-m</a:t>
                  </a:r>
                  <a:endParaRPr lang="el-GR" altLang="en-US" b="1">
                    <a:latin typeface="+mn-lt"/>
                  </a:endParaRPr>
                </a:p>
              </p:txBody>
            </p:sp>
          </p:grpSp>
        </p:grpSp>
        <p:cxnSp>
          <p:nvCxnSpPr>
            <p:cNvPr id="23" name="22 - Ευθύγραμμο βέλος σύνδεσης"/>
            <p:cNvCxnSpPr/>
            <p:nvPr/>
          </p:nvCxnSpPr>
          <p:spPr>
            <a:xfrm rot="5400000">
              <a:off x="3535528" y="4107248"/>
              <a:ext cx="2214237"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607" name="23 - TextBox"/>
            <p:cNvSpPr txBox="1">
              <a:spLocks noChangeArrowheads="1"/>
            </p:cNvSpPr>
            <p:nvPr/>
          </p:nvSpPr>
          <p:spPr bwMode="auto">
            <a:xfrm>
              <a:off x="4429124" y="3929066"/>
              <a:ext cx="3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mn-lt"/>
                </a:rPr>
                <a:t>l</a:t>
              </a:r>
              <a:endParaRPr lang="el-GR" altLang="en-US" b="1">
                <a:latin typeface="+mn-lt"/>
              </a:endParaRPr>
            </a:p>
          </p:txBody>
        </p:sp>
      </p:grpSp>
      <p:sp>
        <p:nvSpPr>
          <p:cNvPr id="20" name="Title 1"/>
          <p:cNvSpPr>
            <a:spLocks noGrp="1"/>
          </p:cNvSpPr>
          <p:nvPr>
            <p:ph type="title"/>
          </p:nvPr>
        </p:nvSpPr>
        <p:spPr/>
        <p:txBody>
          <a:bodyPr>
            <a:normAutofit/>
          </a:bodyPr>
          <a:lstStyle/>
          <a:p>
            <a:r>
              <a:rPr lang="el-GR" dirty="0"/>
              <a:t>Θεμελιώδη Μαγνητικά </a:t>
            </a:r>
            <a:r>
              <a:rPr lang="el-GR" dirty="0" smtClean="0"/>
              <a:t>Μεγέθη</a:t>
            </a:r>
            <a:endParaRPr lang="en-US" dirty="0"/>
          </a:p>
        </p:txBody>
      </p:sp>
    </p:spTree>
    <p:extLst>
      <p:ext uri="{BB962C8B-B14F-4D97-AF65-F5344CB8AC3E}">
        <p14:creationId xmlns:p14="http://schemas.microsoft.com/office/powerpoint/2010/main" val="2493736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3 - Ομάδα"/>
          <p:cNvGrpSpPr>
            <a:grpSpLocks/>
          </p:cNvGrpSpPr>
          <p:nvPr/>
        </p:nvGrpSpPr>
        <p:grpSpPr bwMode="auto">
          <a:xfrm>
            <a:off x="3716372" y="1935061"/>
            <a:ext cx="4946650" cy="584200"/>
            <a:chOff x="3625850" y="2711231"/>
            <a:chExt cx="4946678" cy="584775"/>
          </a:xfrm>
        </p:grpSpPr>
        <p:graphicFrame>
          <p:nvGraphicFramePr>
            <p:cNvPr id="3076" name="Object 2"/>
            <p:cNvGraphicFramePr>
              <a:graphicFrameLocks noChangeAspect="1"/>
            </p:cNvGraphicFramePr>
            <p:nvPr>
              <p:extLst>
                <p:ext uri="{D42A27DB-BD31-4B8C-83A1-F6EECF244321}">
                  <p14:modId xmlns:p14="http://schemas.microsoft.com/office/powerpoint/2010/main" val="2194958879"/>
                </p:ext>
              </p:extLst>
            </p:nvPr>
          </p:nvGraphicFramePr>
          <p:xfrm>
            <a:off x="3625850" y="2792413"/>
            <a:ext cx="1022350" cy="366712"/>
          </p:xfrm>
          <a:graphic>
            <a:graphicData uri="http://schemas.openxmlformats.org/presentationml/2006/ole">
              <mc:AlternateContent xmlns:mc="http://schemas.openxmlformats.org/markup-compatibility/2006">
                <mc:Choice xmlns:v="urn:schemas-microsoft-com:vml" Requires="v">
                  <p:oleObj spid="_x0000_s3107" name="Equation" r:id="rId3" imgW="495000" imgH="177480" progId="Equation.DSMT4">
                    <p:embed/>
                  </p:oleObj>
                </mc:Choice>
                <mc:Fallback>
                  <p:oleObj name="Equation" r:id="rId3" imgW="495000" imgH="17748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625850" y="2792413"/>
                          <a:ext cx="102235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0" name="5 - Ορθογώνιο"/>
            <p:cNvSpPr>
              <a:spLocks noChangeArrowheads="1"/>
            </p:cNvSpPr>
            <p:nvPr/>
          </p:nvSpPr>
          <p:spPr bwMode="auto">
            <a:xfrm>
              <a:off x="6286528" y="2711231"/>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a:latin typeface="Calibri" panose="020F0502020204030204" pitchFamily="34" charset="0"/>
                </a:rPr>
                <a:t>1Αm</a:t>
              </a:r>
              <a:r>
                <a:rPr lang="el-GR" altLang="en-US" sz="1600" baseline="30000">
                  <a:latin typeface="Calibri" panose="020F0502020204030204" pitchFamily="34" charset="0"/>
                </a:rPr>
                <a:t>2</a:t>
              </a:r>
              <a:r>
                <a:rPr lang="el-GR" altLang="en-US" sz="1600">
                  <a:latin typeface="Calibri" panose="020F0502020204030204" pitchFamily="34" charset="0"/>
                </a:rPr>
                <a:t> (</a:t>
              </a:r>
              <a:r>
                <a:rPr lang="en-US" altLang="en-US" sz="1600">
                  <a:latin typeface="Calibri" panose="020F0502020204030204" pitchFamily="34" charset="0"/>
                </a:rPr>
                <a:t>SI</a:t>
              </a:r>
              <a:r>
                <a:rPr lang="el-GR" altLang="en-US" sz="1600">
                  <a:latin typeface="Calibri" panose="020F0502020204030204" pitchFamily="34" charset="0"/>
                </a:rPr>
                <a:t>)</a:t>
              </a:r>
              <a:endParaRPr lang="en-US" altLang="en-US" sz="1600">
                <a:latin typeface="Calibri" panose="020F0502020204030204" pitchFamily="34" charset="0"/>
              </a:endParaRPr>
            </a:p>
            <a:p>
              <a:pPr algn="just" eaLnBrk="1" hangingPunct="1"/>
              <a:r>
                <a:rPr lang="el-GR" altLang="en-US" sz="1600">
                  <a:latin typeface="Calibri" panose="020F0502020204030204" pitchFamily="34" charset="0"/>
                </a:rPr>
                <a:t>1Gcm</a:t>
              </a:r>
              <a:r>
                <a:rPr lang="el-GR" altLang="en-US" sz="1600" baseline="30000">
                  <a:latin typeface="Calibri" panose="020F0502020204030204" pitchFamily="34" charset="0"/>
                </a:rPr>
                <a:t>3</a:t>
              </a:r>
              <a:r>
                <a:rPr lang="el-GR" altLang="en-US" sz="1600">
                  <a:latin typeface="Calibri" panose="020F0502020204030204" pitchFamily="34" charset="0"/>
                </a:rPr>
                <a:t>=10</a:t>
              </a:r>
              <a:r>
                <a:rPr lang="el-GR" altLang="en-US" sz="1600" baseline="30000">
                  <a:latin typeface="Calibri" panose="020F0502020204030204" pitchFamily="34" charset="0"/>
                </a:rPr>
                <a:t>-3</a:t>
              </a:r>
              <a:r>
                <a:rPr lang="el-GR" altLang="en-US" sz="1600">
                  <a:latin typeface="Calibri" panose="020F0502020204030204" pitchFamily="34" charset="0"/>
                </a:rPr>
                <a:t>Am</a:t>
              </a:r>
              <a:r>
                <a:rPr lang="el-GR" altLang="en-US" sz="1600" baseline="30000">
                  <a:latin typeface="Calibri" panose="020F0502020204030204" pitchFamily="34" charset="0"/>
                </a:rPr>
                <a:t>2</a:t>
              </a:r>
              <a:r>
                <a:rPr lang="en-US" altLang="en-US" sz="1600">
                  <a:latin typeface="Calibri" panose="020F0502020204030204" pitchFamily="34" charset="0"/>
                </a:rPr>
                <a:t> (cgs)</a:t>
              </a:r>
              <a:endParaRPr lang="el-GR" altLang="en-US" sz="1600">
                <a:latin typeface="Calibri" panose="020F0502020204030204" pitchFamily="34" charset="0"/>
              </a:endParaRPr>
            </a:p>
          </p:txBody>
        </p:sp>
        <p:sp>
          <p:nvSpPr>
            <p:cNvPr id="3091" name="6 - Ορθογώνιο"/>
            <p:cNvSpPr>
              <a:spLocks noChangeArrowheads="1"/>
            </p:cNvSpPr>
            <p:nvPr/>
          </p:nvSpPr>
          <p:spPr bwMode="auto">
            <a:xfrm>
              <a:off x="5143504" y="2835471"/>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a:t>
              </a:r>
              <a:r>
                <a:rPr lang="en-US" altLang="en-US" sz="1400" dirty="0">
                  <a:latin typeface="Calibri" panose="020F0502020204030204" pitchFamily="34" charset="0"/>
                </a:rPr>
                <a:t>5</a:t>
              </a:r>
              <a:r>
                <a:rPr lang="el-GR" altLang="en-US" sz="1400" dirty="0">
                  <a:latin typeface="Calibri" panose="020F0502020204030204" pitchFamily="34" charset="0"/>
                </a:rPr>
                <a:t>)</a:t>
              </a:r>
            </a:p>
          </p:txBody>
        </p:sp>
      </p:grpSp>
      <p:sp>
        <p:nvSpPr>
          <p:cNvPr id="3079" name="7 - Ορθογώνιο"/>
          <p:cNvSpPr>
            <a:spLocks noChangeArrowheads="1"/>
          </p:cNvSpPr>
          <p:nvPr/>
        </p:nvSpPr>
        <p:spPr bwMode="auto">
          <a:xfrm>
            <a:off x="0" y="2537339"/>
            <a:ext cx="962201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Calibri" panose="020F0502020204030204" pitchFamily="34" charset="0"/>
              </a:rPr>
              <a:t>Ονομάζουμε </a:t>
            </a:r>
            <a:r>
              <a:rPr lang="el-GR" altLang="en-US" b="1" dirty="0" err="1">
                <a:latin typeface="Calibri" panose="020F0502020204030204" pitchFamily="34" charset="0"/>
              </a:rPr>
              <a:t>μαγνήτιση</a:t>
            </a:r>
            <a:r>
              <a:rPr lang="el-GR" altLang="en-US" b="1" dirty="0">
                <a:latin typeface="Calibri" panose="020F0502020204030204" pitchFamily="34" charset="0"/>
              </a:rPr>
              <a:t> ένα</a:t>
            </a:r>
            <a:r>
              <a:rPr lang="en-US" altLang="en-US" b="1" dirty="0">
                <a:latin typeface="Calibri" panose="020F0502020204030204" pitchFamily="34" charset="0"/>
              </a:rPr>
              <a:t> </a:t>
            </a:r>
            <a:r>
              <a:rPr lang="el-GR" altLang="en-US" dirty="0">
                <a:latin typeface="Calibri" panose="020F0502020204030204" pitchFamily="34" charset="0"/>
              </a:rPr>
              <a:t>διανυσματικό μέγεθος, </a:t>
            </a:r>
            <a:r>
              <a:rPr lang="en-US" altLang="en-US" b="1" dirty="0">
                <a:latin typeface="Calibri" panose="020F0502020204030204" pitchFamily="34" charset="0"/>
              </a:rPr>
              <a:t>J</a:t>
            </a:r>
            <a:r>
              <a:rPr lang="el-GR" altLang="en-US" dirty="0">
                <a:latin typeface="Calibri" panose="020F0502020204030204" pitchFamily="34" charset="0"/>
              </a:rPr>
              <a:t>, που έχει την ίδια διεύθυνση και φορά με τη μαγνητική</a:t>
            </a:r>
            <a:r>
              <a:rPr lang="en-US" altLang="en-US" dirty="0">
                <a:latin typeface="Calibri" panose="020F0502020204030204" pitchFamily="34" charset="0"/>
              </a:rPr>
              <a:t> </a:t>
            </a:r>
            <a:r>
              <a:rPr lang="el-GR" altLang="en-US" dirty="0">
                <a:latin typeface="Calibri" panose="020F0502020204030204" pitchFamily="34" charset="0"/>
              </a:rPr>
              <a:t>ροπή και μέτρο που δίνεται από τη σχέση:</a:t>
            </a:r>
          </a:p>
        </p:txBody>
      </p:sp>
      <p:grpSp>
        <p:nvGrpSpPr>
          <p:cNvPr id="3080" name="8 - Ομάδα"/>
          <p:cNvGrpSpPr>
            <a:grpSpLocks/>
          </p:cNvGrpSpPr>
          <p:nvPr/>
        </p:nvGrpSpPr>
        <p:grpSpPr bwMode="auto">
          <a:xfrm>
            <a:off x="2957113" y="3261803"/>
            <a:ext cx="4921250" cy="890588"/>
            <a:chOff x="3651264" y="2530243"/>
            <a:chExt cx="4921264" cy="890587"/>
          </a:xfrm>
        </p:grpSpPr>
        <p:graphicFrame>
          <p:nvGraphicFramePr>
            <p:cNvPr id="3075" name="Object 3"/>
            <p:cNvGraphicFramePr>
              <a:graphicFrameLocks noChangeAspect="1"/>
            </p:cNvGraphicFramePr>
            <p:nvPr>
              <p:extLst>
                <p:ext uri="{D42A27DB-BD31-4B8C-83A1-F6EECF244321}">
                  <p14:modId xmlns:p14="http://schemas.microsoft.com/office/powerpoint/2010/main" val="1652356298"/>
                </p:ext>
              </p:extLst>
            </p:nvPr>
          </p:nvGraphicFramePr>
          <p:xfrm>
            <a:off x="3651264" y="2530243"/>
            <a:ext cx="969962" cy="890587"/>
          </p:xfrm>
          <a:graphic>
            <a:graphicData uri="http://schemas.openxmlformats.org/presentationml/2006/ole">
              <mc:AlternateContent xmlns:mc="http://schemas.openxmlformats.org/markup-compatibility/2006">
                <mc:Choice xmlns:v="urn:schemas-microsoft-com:vml" Requires="v">
                  <p:oleObj spid="_x0000_s3108" name="Equation" r:id="rId5" imgW="469800" imgH="431640" progId="Equation.DSMT4">
                    <p:embed/>
                  </p:oleObj>
                </mc:Choice>
                <mc:Fallback>
                  <p:oleObj name="Equation" r:id="rId5" imgW="469800" imgH="43164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651264" y="2530243"/>
                          <a:ext cx="969962" cy="89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8" name="10 - Ορθογώνιο"/>
            <p:cNvSpPr>
              <a:spLocks noChangeArrowheads="1"/>
            </p:cNvSpPr>
            <p:nvPr/>
          </p:nvSpPr>
          <p:spPr bwMode="auto">
            <a:xfrm>
              <a:off x="6286528" y="2711231"/>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en-US" sz="1600">
                  <a:latin typeface="Calibri" panose="020F0502020204030204" pitchFamily="34" charset="0"/>
                </a:rPr>
                <a:t>Am</a:t>
              </a:r>
              <a:r>
                <a:rPr lang="it-IT" altLang="en-US" sz="1600" baseline="30000">
                  <a:latin typeface="Calibri" panose="020F0502020204030204" pitchFamily="34" charset="0"/>
                </a:rPr>
                <a:t>-1</a:t>
              </a:r>
              <a:r>
                <a:rPr lang="it-IT" altLang="en-US" sz="1600">
                  <a:latin typeface="Calibri" panose="020F0502020204030204" pitchFamily="34" charset="0"/>
                </a:rPr>
                <a:t> (SI) </a:t>
              </a:r>
            </a:p>
            <a:p>
              <a:pPr algn="just" eaLnBrk="1" hangingPunct="1"/>
              <a:r>
                <a:rPr lang="it-IT" altLang="en-US" sz="1600">
                  <a:latin typeface="Calibri" panose="020F0502020204030204" pitchFamily="34" charset="0"/>
                </a:rPr>
                <a:t>1 Gauss </a:t>
              </a:r>
              <a:r>
                <a:rPr lang="el-GR" altLang="en-US" sz="1600">
                  <a:latin typeface="Calibri" panose="020F0502020204030204" pitchFamily="34" charset="0"/>
                </a:rPr>
                <a:t> </a:t>
              </a:r>
              <a:r>
                <a:rPr lang="en-US" altLang="en-US" sz="1600">
                  <a:latin typeface="Calibri" panose="020F0502020204030204" pitchFamily="34" charset="0"/>
                </a:rPr>
                <a:t>(cgs-emu)</a:t>
              </a:r>
              <a:endParaRPr lang="el-GR" altLang="en-US" sz="1600">
                <a:latin typeface="Calibri" panose="020F0502020204030204" pitchFamily="34" charset="0"/>
              </a:endParaRPr>
            </a:p>
          </p:txBody>
        </p:sp>
        <p:sp>
          <p:nvSpPr>
            <p:cNvPr id="3089" name="11 - Ορθογώνιο"/>
            <p:cNvSpPr>
              <a:spLocks noChangeArrowheads="1"/>
            </p:cNvSpPr>
            <p:nvPr/>
          </p:nvSpPr>
          <p:spPr bwMode="auto">
            <a:xfrm>
              <a:off x="5143504" y="2835471"/>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a:t>
              </a:r>
              <a:r>
                <a:rPr lang="en-US" altLang="en-US" sz="1400">
                  <a:latin typeface="Calibri" panose="020F0502020204030204" pitchFamily="34" charset="0"/>
                </a:rPr>
                <a:t>6</a:t>
              </a:r>
              <a:r>
                <a:rPr lang="el-GR" altLang="en-US" sz="1400">
                  <a:latin typeface="Calibri" panose="020F0502020204030204" pitchFamily="34" charset="0"/>
                </a:rPr>
                <a:t>)</a:t>
              </a:r>
            </a:p>
          </p:txBody>
        </p:sp>
      </p:grpSp>
      <p:sp>
        <p:nvSpPr>
          <p:cNvPr id="3081" name="12 - Ορθογώνιο"/>
          <p:cNvSpPr>
            <a:spLocks noChangeArrowheads="1"/>
          </p:cNvSpPr>
          <p:nvPr/>
        </p:nvSpPr>
        <p:spPr bwMode="auto">
          <a:xfrm>
            <a:off x="51544" y="1414717"/>
            <a:ext cx="11844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i="1" dirty="0">
                <a:latin typeface="Calibri" panose="020F0502020204030204" pitchFamily="34" charset="0"/>
              </a:rPr>
              <a:t>Η μαγνητική ροπή κυκλικού </a:t>
            </a:r>
            <a:r>
              <a:rPr lang="el-GR" altLang="en-US" dirty="0">
                <a:latin typeface="Calibri" panose="020F0502020204030204" pitchFamily="34" charset="0"/>
              </a:rPr>
              <a:t>αγωγού που έχει εμβαδό </a:t>
            </a:r>
            <a:r>
              <a:rPr lang="el-GR" altLang="en-US" i="1" dirty="0">
                <a:latin typeface="Calibri" panose="020F0502020204030204" pitchFamily="34" charset="0"/>
              </a:rPr>
              <a:t>S και διαρρέεται από ηλεκτρικό ρεύμα έντασης Ι δίνεται από </a:t>
            </a:r>
            <a:r>
              <a:rPr lang="el-GR" altLang="en-US" dirty="0">
                <a:latin typeface="Calibri" panose="020F0502020204030204" pitchFamily="34" charset="0"/>
              </a:rPr>
              <a:t>τη σχέση:</a:t>
            </a:r>
          </a:p>
        </p:txBody>
      </p:sp>
      <p:grpSp>
        <p:nvGrpSpPr>
          <p:cNvPr id="3082" name="14 - Ομάδα"/>
          <p:cNvGrpSpPr>
            <a:grpSpLocks/>
          </p:cNvGrpSpPr>
          <p:nvPr/>
        </p:nvGrpSpPr>
        <p:grpSpPr bwMode="auto">
          <a:xfrm>
            <a:off x="3952875" y="5059363"/>
            <a:ext cx="4902200" cy="584200"/>
            <a:chOff x="3598892" y="2711231"/>
            <a:chExt cx="4902203" cy="584775"/>
          </a:xfrm>
        </p:grpSpPr>
        <p:graphicFrame>
          <p:nvGraphicFramePr>
            <p:cNvPr id="3074" name="Object 4"/>
            <p:cNvGraphicFramePr>
              <a:graphicFrameLocks noChangeAspect="1"/>
            </p:cNvGraphicFramePr>
            <p:nvPr>
              <p:extLst>
                <p:ext uri="{D42A27DB-BD31-4B8C-83A1-F6EECF244321}">
                  <p14:modId xmlns:p14="http://schemas.microsoft.com/office/powerpoint/2010/main" val="3581682067"/>
                </p:ext>
              </p:extLst>
            </p:nvPr>
          </p:nvGraphicFramePr>
          <p:xfrm>
            <a:off x="3598892" y="2752480"/>
            <a:ext cx="1074738" cy="446088"/>
          </p:xfrm>
          <a:graphic>
            <a:graphicData uri="http://schemas.openxmlformats.org/presentationml/2006/ole">
              <mc:AlternateContent xmlns:mc="http://schemas.openxmlformats.org/markup-compatibility/2006">
                <mc:Choice xmlns:v="urn:schemas-microsoft-com:vml" Requires="v">
                  <p:oleObj spid="_x0000_s3109" name="Equation" r:id="rId7" imgW="520560" imgH="215640" progId="Equation.DSMT4">
                    <p:embed/>
                  </p:oleObj>
                </mc:Choice>
                <mc:Fallback>
                  <p:oleObj name="Equation" r:id="rId7" imgW="520560" imgH="21564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3598892" y="2752480"/>
                          <a:ext cx="1074738"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16 - Ορθογώνιο"/>
            <p:cNvSpPr>
              <a:spLocks noChangeArrowheads="1"/>
            </p:cNvSpPr>
            <p:nvPr/>
          </p:nvSpPr>
          <p:spPr bwMode="auto">
            <a:xfrm>
              <a:off x="6215095" y="2711231"/>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en-US" sz="1600">
                  <a:latin typeface="Calibri" panose="020F0502020204030204" pitchFamily="34" charset="0"/>
                </a:rPr>
                <a:t>Am</a:t>
              </a:r>
              <a:r>
                <a:rPr lang="it-IT" altLang="en-US" sz="1600" baseline="30000">
                  <a:latin typeface="Calibri" panose="020F0502020204030204" pitchFamily="34" charset="0"/>
                </a:rPr>
                <a:t>-1</a:t>
              </a:r>
              <a:r>
                <a:rPr lang="it-IT" altLang="en-US" sz="1600">
                  <a:latin typeface="Calibri" panose="020F0502020204030204" pitchFamily="34" charset="0"/>
                </a:rPr>
                <a:t> (SI) </a:t>
              </a:r>
            </a:p>
            <a:p>
              <a:pPr algn="just" eaLnBrk="1" hangingPunct="1"/>
              <a:r>
                <a:rPr lang="it-IT" altLang="en-US" sz="1600">
                  <a:latin typeface="Calibri" panose="020F0502020204030204" pitchFamily="34" charset="0"/>
                </a:rPr>
                <a:t>1 Gauss </a:t>
              </a:r>
              <a:r>
                <a:rPr lang="el-GR" altLang="en-US" sz="1600">
                  <a:latin typeface="Calibri" panose="020F0502020204030204" pitchFamily="34" charset="0"/>
                </a:rPr>
                <a:t> </a:t>
              </a:r>
              <a:r>
                <a:rPr lang="en-US" altLang="en-US" sz="1600">
                  <a:latin typeface="Calibri" panose="020F0502020204030204" pitchFamily="34" charset="0"/>
                </a:rPr>
                <a:t>(cgs-emu)</a:t>
              </a:r>
              <a:endParaRPr lang="el-GR" altLang="en-US" sz="1600">
                <a:latin typeface="Calibri" panose="020F0502020204030204" pitchFamily="34" charset="0"/>
              </a:endParaRPr>
            </a:p>
          </p:txBody>
        </p:sp>
        <p:sp>
          <p:nvSpPr>
            <p:cNvPr id="3087" name="17 - Ορθογώνιο"/>
            <p:cNvSpPr>
              <a:spLocks noChangeArrowheads="1"/>
            </p:cNvSpPr>
            <p:nvPr/>
          </p:nvSpPr>
          <p:spPr bwMode="auto">
            <a:xfrm>
              <a:off x="5143504" y="2835471"/>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a:t>
              </a:r>
              <a:r>
                <a:rPr lang="en-US" altLang="en-US" sz="1400">
                  <a:latin typeface="Calibri" panose="020F0502020204030204" pitchFamily="34" charset="0"/>
                </a:rPr>
                <a:t>7</a:t>
              </a:r>
              <a:r>
                <a:rPr lang="el-GR" altLang="en-US" sz="1400">
                  <a:latin typeface="Calibri" panose="020F0502020204030204" pitchFamily="34" charset="0"/>
                </a:rPr>
                <a:t>)</a:t>
              </a:r>
            </a:p>
          </p:txBody>
        </p:sp>
      </p:grpSp>
      <p:sp>
        <p:nvSpPr>
          <p:cNvPr id="3083" name="18 - Ορθογώνιο"/>
          <p:cNvSpPr>
            <a:spLocks noChangeArrowheads="1"/>
          </p:cNvSpPr>
          <p:nvPr/>
        </p:nvSpPr>
        <p:spPr bwMode="auto">
          <a:xfrm>
            <a:off x="68094" y="5744808"/>
            <a:ext cx="10385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i="1" dirty="0">
                <a:latin typeface="Calibri" panose="020F0502020204030204" pitchFamily="34" charset="0"/>
              </a:rPr>
              <a:t>κ</a:t>
            </a:r>
            <a:r>
              <a:rPr lang="el-GR" altLang="en-US" i="1" dirty="0">
                <a:latin typeface="Calibri" panose="020F0502020204030204" pitchFamily="34" charset="0"/>
              </a:rPr>
              <a:t> είναι η </a:t>
            </a:r>
            <a:r>
              <a:rPr lang="el-GR" altLang="en-US" b="1" i="1" dirty="0">
                <a:latin typeface="Calibri" panose="020F0502020204030204" pitchFamily="34" charset="0"/>
              </a:rPr>
              <a:t>μαγνητική επιδεκτικότητα, </a:t>
            </a:r>
            <a:r>
              <a:rPr lang="el-GR" altLang="en-US" i="1" dirty="0">
                <a:latin typeface="Calibri" panose="020F0502020204030204" pitchFamily="34" charset="0"/>
              </a:rPr>
              <a:t>η οποία εξαρτάται από τις μαγνητικές</a:t>
            </a:r>
            <a:r>
              <a:rPr lang="en-US" altLang="en-US" i="1" dirty="0">
                <a:latin typeface="Calibri" panose="020F0502020204030204" pitchFamily="34" charset="0"/>
              </a:rPr>
              <a:t> </a:t>
            </a:r>
            <a:r>
              <a:rPr lang="el-GR" altLang="en-US" dirty="0">
                <a:latin typeface="Calibri" panose="020F0502020204030204" pitchFamily="34" charset="0"/>
              </a:rPr>
              <a:t>ιδιότητες του υλικού</a:t>
            </a:r>
          </a:p>
        </p:txBody>
      </p:sp>
      <p:pic>
        <p:nvPicPr>
          <p:cNvPr id="3084" name="Picture 18" descr="C:\Eisagogi sti geofysiki\Geofusiki_ppt\Sximata Magnitika\magnet.jpg"/>
          <p:cNvPicPr>
            <a:picLocks noChangeAspect="1" noChangeArrowheads="1"/>
          </p:cNvPicPr>
          <p:nvPr/>
        </p:nvPicPr>
        <p:blipFill>
          <a:blip r:embed="rId9">
            <a:clrChange>
              <a:clrFrom>
                <a:srgbClr val="85888D"/>
              </a:clrFrom>
              <a:clrTo>
                <a:srgbClr val="85888D">
                  <a:alpha val="0"/>
                </a:srgbClr>
              </a:clrTo>
            </a:clrChange>
            <a:extLst>
              <a:ext uri="{28A0092B-C50C-407E-A947-70E740481C1C}">
                <a14:useLocalDpi xmlns:a14="http://schemas.microsoft.com/office/drawing/2010/main" val="0"/>
              </a:ext>
            </a:extLst>
          </a:blip>
          <a:srcRect/>
          <a:stretch>
            <a:fillRect/>
          </a:stretch>
        </p:blipFill>
        <p:spPr bwMode="auto">
          <a:xfrm>
            <a:off x="9163819" y="2949271"/>
            <a:ext cx="2629477" cy="278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13 - Ορθογώνιο"/>
          <p:cNvSpPr>
            <a:spLocks noChangeArrowheads="1"/>
          </p:cNvSpPr>
          <p:nvPr/>
        </p:nvSpPr>
        <p:spPr bwMode="auto">
          <a:xfrm>
            <a:off x="68094" y="4353213"/>
            <a:ext cx="874516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Calibri" panose="020F0502020204030204" pitchFamily="34" charset="0"/>
              </a:rPr>
              <a:t>Όταν το μαγνητικό πεδίο, μέσα στο οποίο τοποθετείται ένα μαγνητικό σώμα, δεν</a:t>
            </a:r>
            <a:r>
              <a:rPr lang="en-US" altLang="en-US" dirty="0">
                <a:latin typeface="Calibri" panose="020F0502020204030204" pitchFamily="34" charset="0"/>
              </a:rPr>
              <a:t> </a:t>
            </a:r>
            <a:r>
              <a:rPr lang="el-GR" altLang="en-US" dirty="0">
                <a:latin typeface="Calibri" panose="020F0502020204030204" pitchFamily="34" charset="0"/>
              </a:rPr>
              <a:t>είναι πολύ ισχυρό, η </a:t>
            </a:r>
            <a:r>
              <a:rPr lang="el-GR" altLang="en-US" dirty="0" err="1">
                <a:latin typeface="Calibri" panose="020F0502020204030204" pitchFamily="34" charset="0"/>
              </a:rPr>
              <a:t>μαγνήτιση</a:t>
            </a:r>
            <a:r>
              <a:rPr lang="el-GR" altLang="en-US" dirty="0">
                <a:latin typeface="Calibri" panose="020F0502020204030204" pitchFamily="34" charset="0"/>
              </a:rPr>
              <a:t> του σώματος συνδέεται με την ένταση του πεδίου με</a:t>
            </a:r>
            <a:r>
              <a:rPr lang="en-US" altLang="en-US" dirty="0">
                <a:latin typeface="Calibri" panose="020F0502020204030204" pitchFamily="34" charset="0"/>
              </a:rPr>
              <a:t> </a:t>
            </a:r>
            <a:r>
              <a:rPr lang="el-GR" altLang="en-US" dirty="0">
                <a:latin typeface="Calibri" panose="020F0502020204030204" pitchFamily="34" charset="0"/>
              </a:rPr>
              <a:t>τη σχέση:</a:t>
            </a:r>
          </a:p>
        </p:txBody>
      </p:sp>
      <p:sp>
        <p:nvSpPr>
          <p:cNvPr id="20" name="Title 1"/>
          <p:cNvSpPr>
            <a:spLocks noGrp="1"/>
          </p:cNvSpPr>
          <p:nvPr>
            <p:ph type="title"/>
          </p:nvPr>
        </p:nvSpPr>
        <p:spPr/>
        <p:txBody>
          <a:bodyPr>
            <a:normAutofit/>
          </a:bodyPr>
          <a:lstStyle/>
          <a:p>
            <a:r>
              <a:rPr lang="el-GR" dirty="0"/>
              <a:t>Θεμελιώδη Μαγνητικά </a:t>
            </a:r>
            <a:r>
              <a:rPr lang="el-GR" dirty="0" smtClean="0"/>
              <a:t>Μεγέθη</a:t>
            </a:r>
            <a:endParaRPr lang="en-US" dirty="0"/>
          </a:p>
        </p:txBody>
      </p:sp>
    </p:spTree>
    <p:extLst>
      <p:ext uri="{BB962C8B-B14F-4D97-AF65-F5344CB8AC3E}">
        <p14:creationId xmlns:p14="http://schemas.microsoft.com/office/powerpoint/2010/main" val="363671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05" y="1274323"/>
            <a:ext cx="30765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 Διάγραμμα"/>
          <p:cNvGraphicFramePr/>
          <p:nvPr>
            <p:extLst>
              <p:ext uri="{D42A27DB-BD31-4B8C-83A1-F6EECF244321}">
                <p14:modId xmlns:p14="http://schemas.microsoft.com/office/powerpoint/2010/main" val="2720269028"/>
              </p:ext>
            </p:extLst>
          </p:nvPr>
        </p:nvGraphicFramePr>
        <p:xfrm>
          <a:off x="1949251" y="1421131"/>
          <a:ext cx="9792033" cy="4901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l-GR" dirty="0"/>
              <a:t>Στοιχεία του Μαγνητικού Πεδίου της </a:t>
            </a:r>
            <a:r>
              <a:rPr lang="el-GR" dirty="0" smtClean="0"/>
              <a:t>Γης</a:t>
            </a:r>
            <a:endParaRPr lang="en-US" dirty="0"/>
          </a:p>
        </p:txBody>
      </p:sp>
      <p:sp>
        <p:nvSpPr>
          <p:cNvPr id="6" name="11 - Ορθογώνιο"/>
          <p:cNvSpPr>
            <a:spLocks noChangeArrowheads="1"/>
          </p:cNvSpPr>
          <p:nvPr/>
        </p:nvSpPr>
        <p:spPr bwMode="auto">
          <a:xfrm>
            <a:off x="137631" y="4672827"/>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255229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073" y="2973151"/>
            <a:ext cx="311467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4 - Ορθογώνιο"/>
          <p:cNvSpPr>
            <a:spLocks noChangeArrowheads="1"/>
          </p:cNvSpPr>
          <p:nvPr/>
        </p:nvSpPr>
        <p:spPr bwMode="auto">
          <a:xfrm>
            <a:off x="6264613" y="1404128"/>
            <a:ext cx="56614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Char char="Ø"/>
            </a:pPr>
            <a:r>
              <a:rPr lang="el-GR" altLang="en-US" dirty="0">
                <a:latin typeface="+mn-lt"/>
              </a:rPr>
              <a:t>Η γωνία, </a:t>
            </a:r>
            <a:r>
              <a:rPr lang="el-GR" altLang="en-US" b="1" i="1" dirty="0">
                <a:latin typeface="+mn-lt"/>
              </a:rPr>
              <a:t>D</a:t>
            </a:r>
            <a:r>
              <a:rPr lang="el-GR" altLang="en-US" i="1" dirty="0">
                <a:latin typeface="+mn-lt"/>
              </a:rPr>
              <a:t> </a:t>
            </a:r>
            <a:r>
              <a:rPr lang="el-GR" altLang="en-US" dirty="0">
                <a:latin typeface="+mn-lt"/>
              </a:rPr>
              <a:t>λέγεται </a:t>
            </a:r>
            <a:r>
              <a:rPr lang="el-GR" altLang="en-US" b="1" dirty="0">
                <a:latin typeface="+mn-lt"/>
              </a:rPr>
              <a:t>μαγνητική απόκλιση.</a:t>
            </a:r>
          </a:p>
          <a:p>
            <a:pPr algn="just" eaLnBrk="1" hangingPunct="1"/>
            <a:endParaRPr lang="el-GR" altLang="en-US" b="1" dirty="0">
              <a:latin typeface="+mn-lt"/>
            </a:endParaRPr>
          </a:p>
          <a:p>
            <a:pPr algn="just" eaLnBrk="1" hangingPunct="1">
              <a:buFont typeface="Arial" panose="020B0604020202020204" pitchFamily="34" charset="0"/>
              <a:buChar char="•"/>
            </a:pPr>
            <a:r>
              <a:rPr lang="el-GR" altLang="en-US" dirty="0">
                <a:latin typeface="+mn-lt"/>
              </a:rPr>
              <a:t>Ανατολική, αν η διεύθυνση της συνιστώσας </a:t>
            </a:r>
            <a:r>
              <a:rPr lang="el-GR" altLang="en-US" b="1" i="1" dirty="0">
                <a:latin typeface="+mn-lt"/>
              </a:rPr>
              <a:t>Η</a:t>
            </a:r>
            <a:r>
              <a:rPr lang="el-GR" altLang="en-US" i="1" dirty="0">
                <a:latin typeface="+mn-lt"/>
              </a:rPr>
              <a:t> βρίσκεται μεταξύ βορρά και ανατολής </a:t>
            </a:r>
          </a:p>
          <a:p>
            <a:pPr algn="just" eaLnBrk="1" hangingPunct="1">
              <a:buFont typeface="Arial" panose="020B0604020202020204" pitchFamily="34" charset="0"/>
              <a:buChar char="•"/>
            </a:pPr>
            <a:r>
              <a:rPr lang="el-GR" altLang="en-US" i="1" dirty="0">
                <a:latin typeface="+mn-lt"/>
              </a:rPr>
              <a:t>Δυτική, </a:t>
            </a:r>
            <a:r>
              <a:rPr lang="el-GR" altLang="en-US" dirty="0">
                <a:latin typeface="+mn-lt"/>
              </a:rPr>
              <a:t>αν η διεύθυνση αυτής βρίσκεται μεταξύ βορρά και δύσης</a:t>
            </a:r>
            <a:endParaRPr lang="el-GR" altLang="en-US" b="1" dirty="0">
              <a:latin typeface="+mn-lt"/>
            </a:endParaRPr>
          </a:p>
          <a:p>
            <a:pPr algn="just" eaLnBrk="1" hangingPunct="1"/>
            <a:endParaRPr lang="el-GR" altLang="en-US" dirty="0">
              <a:latin typeface="+mn-lt"/>
            </a:endParaRPr>
          </a:p>
        </p:txBody>
      </p:sp>
      <p:grpSp>
        <p:nvGrpSpPr>
          <p:cNvPr id="27652" name="8 - Ομάδα"/>
          <p:cNvGrpSpPr>
            <a:grpSpLocks/>
          </p:cNvGrpSpPr>
          <p:nvPr/>
        </p:nvGrpSpPr>
        <p:grpSpPr bwMode="auto">
          <a:xfrm>
            <a:off x="894524" y="1585608"/>
            <a:ext cx="5370089" cy="4739673"/>
            <a:chOff x="71406" y="214290"/>
            <a:chExt cx="5625949" cy="5156807"/>
          </a:xfrm>
        </p:grpSpPr>
        <p:sp>
          <p:nvSpPr>
            <p:cNvPr id="27653" name="6 - Ορθογώνιο"/>
            <p:cNvSpPr>
              <a:spLocks noChangeArrowheads="1"/>
            </p:cNvSpPr>
            <p:nvPr/>
          </p:nvSpPr>
          <p:spPr bwMode="auto">
            <a:xfrm>
              <a:off x="214282" y="4786322"/>
              <a:ext cx="5286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a:latin typeface="+mn-lt"/>
                </a:rPr>
                <a:t>Παγκόσμιος χάρτης απόκλισης του μαγνητικού πεδίου της Γης , έτος 2000.</a:t>
              </a:r>
            </a:p>
          </p:txBody>
        </p:sp>
        <p:pic>
          <p:nvPicPr>
            <p:cNvPr id="27654" name="Picture 7" descr="C:\Eisagogi sti geofysiki\Geofusiki_ppt\Sximata Magnitika\Decl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6" y="214290"/>
              <a:ext cx="5625949" cy="44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p:cNvSpPr>
            <a:spLocks noGrp="1"/>
          </p:cNvSpPr>
          <p:nvPr>
            <p:ph type="title"/>
          </p:nvPr>
        </p:nvSpPr>
        <p:spPr/>
        <p:txBody>
          <a:bodyPr>
            <a:normAutofit/>
          </a:bodyPr>
          <a:lstStyle/>
          <a:p>
            <a:r>
              <a:rPr lang="el-GR" dirty="0"/>
              <a:t>Στοιχεία του Μαγνητικού Πεδίου της </a:t>
            </a:r>
            <a:r>
              <a:rPr lang="el-GR" dirty="0" smtClean="0"/>
              <a:t>Γης</a:t>
            </a:r>
            <a:endParaRPr lang="en-US" dirty="0"/>
          </a:p>
        </p:txBody>
      </p:sp>
      <p:sp>
        <p:nvSpPr>
          <p:cNvPr id="10" name="11 - Ορθογώνιο"/>
          <p:cNvSpPr>
            <a:spLocks noChangeArrowheads="1"/>
          </p:cNvSpPr>
          <p:nvPr/>
        </p:nvSpPr>
        <p:spPr bwMode="auto">
          <a:xfrm>
            <a:off x="10312343" y="6119616"/>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823824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 Ορθογώνιο"/>
          <p:cNvSpPr>
            <a:spLocks noChangeArrowheads="1"/>
          </p:cNvSpPr>
          <p:nvPr/>
        </p:nvSpPr>
        <p:spPr bwMode="auto">
          <a:xfrm>
            <a:off x="7453313" y="357189"/>
            <a:ext cx="3143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Char char="Ø"/>
            </a:pPr>
            <a:r>
              <a:rPr lang="el-GR" altLang="en-US">
                <a:solidFill>
                  <a:schemeClr val="bg1"/>
                </a:solidFill>
                <a:latin typeface="Calibri" panose="020F0502020204030204" pitchFamily="34" charset="0"/>
              </a:rPr>
              <a:t>Η γωνία, </a:t>
            </a:r>
            <a:r>
              <a:rPr lang="el-GR" altLang="en-US" b="1" i="1">
                <a:solidFill>
                  <a:schemeClr val="bg1"/>
                </a:solidFill>
                <a:latin typeface="Calibri" panose="020F0502020204030204" pitchFamily="34" charset="0"/>
              </a:rPr>
              <a:t>Ι </a:t>
            </a:r>
            <a:r>
              <a:rPr lang="el-GR" altLang="en-US" i="1">
                <a:solidFill>
                  <a:schemeClr val="bg1"/>
                </a:solidFill>
                <a:latin typeface="Calibri" panose="020F0502020204030204" pitchFamily="34" charset="0"/>
              </a:rPr>
              <a:t>λέγεται </a:t>
            </a:r>
            <a:r>
              <a:rPr lang="el-GR" altLang="en-US" b="1" i="1">
                <a:solidFill>
                  <a:schemeClr val="bg1"/>
                </a:solidFill>
                <a:latin typeface="Calibri" panose="020F0502020204030204" pitchFamily="34" charset="0"/>
              </a:rPr>
              <a:t>μαγνητική έγκλιση. </a:t>
            </a:r>
          </a:p>
          <a:p>
            <a:pPr algn="just" eaLnBrk="1" hangingPunct="1">
              <a:buFont typeface="Wingdings" panose="05000000000000000000" pitchFamily="2" charset="2"/>
              <a:buChar char="Ø"/>
            </a:pPr>
            <a:endParaRPr lang="el-GR" altLang="en-US" b="1" i="1">
              <a:solidFill>
                <a:schemeClr val="bg1"/>
              </a:solidFill>
              <a:latin typeface="Calibri" panose="020F0502020204030204" pitchFamily="34" charset="0"/>
            </a:endParaRPr>
          </a:p>
          <a:p>
            <a:pPr algn="just" eaLnBrk="1" hangingPunct="1"/>
            <a:r>
              <a:rPr lang="el-GR" altLang="en-US" i="1">
                <a:solidFill>
                  <a:schemeClr val="bg1"/>
                </a:solidFill>
                <a:latin typeface="Calibri" panose="020F0502020204030204" pitchFamily="34" charset="0"/>
              </a:rPr>
              <a:t>Θεωρείται</a:t>
            </a:r>
            <a:r>
              <a:rPr lang="el-GR" altLang="en-US" b="1" i="1">
                <a:solidFill>
                  <a:schemeClr val="bg1"/>
                </a:solidFill>
                <a:latin typeface="Calibri" panose="020F0502020204030204" pitchFamily="34" charset="0"/>
              </a:rPr>
              <a:t> θετική ή αρνητική </a:t>
            </a:r>
            <a:r>
              <a:rPr lang="el-GR" altLang="en-US">
                <a:solidFill>
                  <a:schemeClr val="bg1"/>
                </a:solidFill>
                <a:latin typeface="Calibri" panose="020F0502020204030204" pitchFamily="34" charset="0"/>
              </a:rPr>
              <a:t>όταν η συνιστώσα </a:t>
            </a:r>
            <a:r>
              <a:rPr lang="el-GR" altLang="en-US" b="1" i="1">
                <a:solidFill>
                  <a:schemeClr val="bg1"/>
                </a:solidFill>
                <a:latin typeface="Calibri" panose="020F0502020204030204" pitchFamily="34" charset="0"/>
              </a:rPr>
              <a:t>Ζ</a:t>
            </a:r>
            <a:r>
              <a:rPr lang="el-GR" altLang="en-US" i="1">
                <a:solidFill>
                  <a:schemeClr val="bg1"/>
                </a:solidFill>
                <a:latin typeface="Calibri" panose="020F0502020204030204" pitchFamily="34" charset="0"/>
              </a:rPr>
              <a:t> είναι θετική ή αρνητική, αντίστοιχα.</a:t>
            </a:r>
            <a:endParaRPr lang="el-GR" altLang="en-US">
              <a:solidFill>
                <a:schemeClr val="bg1"/>
              </a:solidFill>
              <a:latin typeface="Calibri" panose="020F0502020204030204" pitchFamily="34" charset="0"/>
            </a:endParaRPr>
          </a:p>
        </p:txBody>
      </p:sp>
      <p:pic>
        <p:nvPicPr>
          <p:cNvPr id="28675"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val="0"/>
              </a:ext>
            </a:extLst>
          </a:blip>
          <a:srcRect/>
          <a:stretch>
            <a:fillRect/>
          </a:stretch>
        </p:blipFill>
        <p:spPr bwMode="auto">
          <a:xfrm>
            <a:off x="8515013" y="2684228"/>
            <a:ext cx="320357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7 - Ομάδα"/>
          <p:cNvGrpSpPr>
            <a:grpSpLocks/>
          </p:cNvGrpSpPr>
          <p:nvPr/>
        </p:nvGrpSpPr>
        <p:grpSpPr bwMode="auto">
          <a:xfrm>
            <a:off x="1229132" y="1384520"/>
            <a:ext cx="5715756" cy="4935017"/>
            <a:chOff x="142844" y="364541"/>
            <a:chExt cx="5715040" cy="4935457"/>
          </a:xfrm>
        </p:grpSpPr>
        <p:pic>
          <p:nvPicPr>
            <p:cNvPr id="28677" name="Picture 2" descr="C:\Eisagogi sti geofysiki\Geofusiki_ppt\Sximata Magnitika\inclination Earths.gif"/>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992"/>
            <a:stretch/>
          </p:blipFill>
          <p:spPr bwMode="auto">
            <a:xfrm>
              <a:off x="142845" y="364541"/>
              <a:ext cx="5560078" cy="42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6 - Ορθογώνιο"/>
            <p:cNvSpPr>
              <a:spLocks noChangeArrowheads="1"/>
            </p:cNvSpPr>
            <p:nvPr/>
          </p:nvSpPr>
          <p:spPr bwMode="auto">
            <a:xfrm>
              <a:off x="142844" y="4715171"/>
              <a:ext cx="5715040" cy="58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600" dirty="0">
                  <a:latin typeface="+mn-lt"/>
                </a:rPr>
                <a:t>Παγκόσμιος χάρτης έγκλισης του μαγνητικού πεδίου της </a:t>
              </a:r>
              <a:r>
                <a:rPr lang="el-GR" altLang="en-US" sz="1600" dirty="0" smtClean="0">
                  <a:latin typeface="+mn-lt"/>
                </a:rPr>
                <a:t>Γης με βάση το </a:t>
              </a:r>
              <a:r>
                <a:rPr lang="en-US" altLang="en-US" sz="1600" dirty="0" smtClean="0">
                  <a:latin typeface="+mn-lt"/>
                </a:rPr>
                <a:t>IGRF-10 </a:t>
              </a:r>
              <a:r>
                <a:rPr lang="el-GR" altLang="en-US" sz="1600" dirty="0" smtClean="0">
                  <a:latin typeface="+mn-lt"/>
                </a:rPr>
                <a:t>μοντέλο.</a:t>
              </a:r>
              <a:endParaRPr lang="el-GR" altLang="en-US" sz="1600" dirty="0">
                <a:latin typeface="+mn-lt"/>
              </a:endParaRPr>
            </a:p>
          </p:txBody>
        </p:sp>
      </p:grpSp>
      <p:sp>
        <p:nvSpPr>
          <p:cNvPr id="10" name="Title 1"/>
          <p:cNvSpPr>
            <a:spLocks noGrp="1"/>
          </p:cNvSpPr>
          <p:nvPr>
            <p:ph type="title"/>
          </p:nvPr>
        </p:nvSpPr>
        <p:spPr/>
        <p:txBody>
          <a:bodyPr>
            <a:normAutofit/>
          </a:bodyPr>
          <a:lstStyle/>
          <a:p>
            <a:r>
              <a:rPr lang="el-GR" dirty="0"/>
              <a:t>Στοιχεία του Μαγνητικού Πεδίου της </a:t>
            </a:r>
            <a:r>
              <a:rPr lang="el-GR" dirty="0" smtClean="0"/>
              <a:t>Γης</a:t>
            </a:r>
            <a:endParaRPr lang="en-US" dirty="0"/>
          </a:p>
        </p:txBody>
      </p:sp>
      <p:sp>
        <p:nvSpPr>
          <p:cNvPr id="9" name="11 - Ορθογώνιο"/>
          <p:cNvSpPr>
            <a:spLocks noChangeArrowheads="1"/>
          </p:cNvSpPr>
          <p:nvPr/>
        </p:nvSpPr>
        <p:spPr bwMode="auto">
          <a:xfrm>
            <a:off x="10116800" y="6088705"/>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935195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3 - Ορθογώνιο"/>
          <p:cNvSpPr>
            <a:spLocks noChangeArrowheads="1"/>
          </p:cNvSpPr>
          <p:nvPr/>
        </p:nvSpPr>
        <p:spPr bwMode="auto">
          <a:xfrm>
            <a:off x="0" y="1366839"/>
            <a:ext cx="1204284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Οι ποσότητες </a:t>
            </a:r>
            <a:r>
              <a:rPr lang="el-GR" altLang="en-US" b="1" dirty="0">
                <a:latin typeface="+mn-lt"/>
              </a:rPr>
              <a:t>Τ, Η, Χ, Υ, Ζ, D, Ι λέγονται γεωμαγνητικά στοιχεία και μεταξύ </a:t>
            </a:r>
            <a:r>
              <a:rPr lang="el-GR" altLang="en-US" dirty="0">
                <a:latin typeface="+mn-lt"/>
              </a:rPr>
              <a:t>αυτών ισχύουν απλές σχέσεις. Μερικές από τις σχέσεις αυτές είναι:</a:t>
            </a:r>
          </a:p>
        </p:txBody>
      </p:sp>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876" y="2357439"/>
            <a:ext cx="3830637"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7 - Ομάδα"/>
          <p:cNvGrpSpPr>
            <a:grpSpLocks/>
          </p:cNvGrpSpPr>
          <p:nvPr/>
        </p:nvGrpSpPr>
        <p:grpSpPr bwMode="auto">
          <a:xfrm>
            <a:off x="218264" y="2337595"/>
            <a:ext cx="8307387" cy="942975"/>
            <a:chOff x="500034" y="1000108"/>
            <a:chExt cx="8308039" cy="942975"/>
          </a:xfrm>
        </p:grpSpPr>
        <p:graphicFrame>
          <p:nvGraphicFramePr>
            <p:cNvPr id="4098" name="Object 2"/>
            <p:cNvGraphicFramePr>
              <a:graphicFrameLocks noChangeAspect="1"/>
            </p:cNvGraphicFramePr>
            <p:nvPr>
              <p:extLst>
                <p:ext uri="{D42A27DB-BD31-4B8C-83A1-F6EECF244321}">
                  <p14:modId xmlns:p14="http://schemas.microsoft.com/office/powerpoint/2010/main" val="501373837"/>
                </p:ext>
              </p:extLst>
            </p:nvPr>
          </p:nvGraphicFramePr>
          <p:xfrm>
            <a:off x="500034" y="1000108"/>
            <a:ext cx="7600950" cy="942975"/>
          </p:xfrm>
          <a:graphic>
            <a:graphicData uri="http://schemas.openxmlformats.org/presentationml/2006/ole">
              <mc:AlternateContent xmlns:mc="http://schemas.openxmlformats.org/markup-compatibility/2006">
                <mc:Choice xmlns:v="urn:schemas-microsoft-com:vml" Requires="v">
                  <p:oleObj spid="_x0000_s4110" name="Equation" r:id="rId4" imgW="3682800" imgH="457200" progId="Equation.DSMT4">
                    <p:embed/>
                  </p:oleObj>
                </mc:Choice>
                <mc:Fallback>
                  <p:oleObj name="Equation" r:id="rId4" imgW="3682800" imgH="457200" progId="Equation.DSMT4">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00034" y="1000108"/>
                          <a:ext cx="760095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6 - Ορθογώνιο"/>
            <p:cNvSpPr>
              <a:spLocks noChangeArrowheads="1"/>
            </p:cNvSpPr>
            <p:nvPr/>
          </p:nvSpPr>
          <p:spPr bwMode="auto">
            <a:xfrm>
              <a:off x="8286776" y="1142984"/>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(7.8)</a:t>
              </a:r>
            </a:p>
          </p:txBody>
        </p:sp>
      </p:grpSp>
      <p:sp>
        <p:nvSpPr>
          <p:cNvPr id="4103" name="8 - Ορθογώνιο"/>
          <p:cNvSpPr>
            <a:spLocks noChangeArrowheads="1"/>
          </p:cNvSpPr>
          <p:nvPr/>
        </p:nvSpPr>
        <p:spPr bwMode="auto">
          <a:xfrm>
            <a:off x="2228039" y="4339433"/>
            <a:ext cx="4857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Char char="Ø"/>
            </a:pPr>
            <a:r>
              <a:rPr lang="pt-BR" altLang="en-US" b="1" dirty="0">
                <a:latin typeface="+mn-lt"/>
              </a:rPr>
              <a:t>D</a:t>
            </a:r>
            <a:r>
              <a:rPr lang="pt-BR" altLang="en-US" dirty="0">
                <a:latin typeface="+mn-lt"/>
              </a:rPr>
              <a:t> = 56'Α, </a:t>
            </a:r>
            <a:r>
              <a:rPr lang="pt-BR" altLang="en-US" b="1" dirty="0">
                <a:latin typeface="+mn-lt"/>
              </a:rPr>
              <a:t>I</a:t>
            </a:r>
            <a:r>
              <a:rPr lang="pt-BR" altLang="en-US" dirty="0">
                <a:latin typeface="+mn-lt"/>
              </a:rPr>
              <a:t> = 53</a:t>
            </a:r>
            <a:r>
              <a:rPr lang="pt-BR" altLang="en-US" baseline="30000" dirty="0">
                <a:latin typeface="+mn-lt"/>
              </a:rPr>
              <a:t>o</a:t>
            </a:r>
            <a:r>
              <a:rPr lang="pt-BR" altLang="en-US" dirty="0">
                <a:latin typeface="+mn-lt"/>
              </a:rPr>
              <a:t>56', </a:t>
            </a:r>
            <a:r>
              <a:rPr lang="pt-BR" altLang="en-US" b="1" dirty="0">
                <a:latin typeface="+mn-lt"/>
              </a:rPr>
              <a:t>H</a:t>
            </a:r>
            <a:r>
              <a:rPr lang="pt-BR" altLang="en-US" dirty="0">
                <a:latin typeface="+mn-lt"/>
              </a:rPr>
              <a:t>= 0.26220 Oersted </a:t>
            </a:r>
            <a:endParaRPr lang="el-GR" altLang="en-US" dirty="0">
              <a:latin typeface="+mn-lt"/>
            </a:endParaRPr>
          </a:p>
          <a:p>
            <a:pPr algn="just" eaLnBrk="1" hangingPunct="1"/>
            <a:r>
              <a:rPr lang="pt-BR" altLang="en-US" dirty="0">
                <a:latin typeface="+mn-lt"/>
              </a:rPr>
              <a:t>(1 Οκτωβρίου 1958)</a:t>
            </a:r>
          </a:p>
          <a:p>
            <a:pPr algn="just" eaLnBrk="1" hangingPunct="1">
              <a:buFont typeface="Wingdings" panose="05000000000000000000" pitchFamily="2" charset="2"/>
              <a:buChar char="Ø"/>
            </a:pPr>
            <a:r>
              <a:rPr lang="en-US" altLang="en-US" b="1" dirty="0">
                <a:latin typeface="+mn-lt"/>
              </a:rPr>
              <a:t>D</a:t>
            </a:r>
            <a:r>
              <a:rPr lang="en-US" altLang="en-US" dirty="0">
                <a:latin typeface="+mn-lt"/>
              </a:rPr>
              <a:t> = 1</a:t>
            </a:r>
            <a:r>
              <a:rPr lang="en-US" altLang="en-US" baseline="30000" dirty="0">
                <a:latin typeface="+mn-lt"/>
              </a:rPr>
              <a:t>o</a:t>
            </a:r>
            <a:r>
              <a:rPr lang="en-US" altLang="en-US" dirty="0">
                <a:latin typeface="+mn-lt"/>
              </a:rPr>
              <a:t> 17'</a:t>
            </a:r>
            <a:r>
              <a:rPr lang="el-GR" altLang="en-US" dirty="0">
                <a:latin typeface="+mn-lt"/>
              </a:rPr>
              <a:t>Α, </a:t>
            </a:r>
            <a:r>
              <a:rPr lang="en-US" altLang="en-US" b="1" dirty="0">
                <a:latin typeface="+mn-lt"/>
              </a:rPr>
              <a:t>I</a:t>
            </a:r>
            <a:r>
              <a:rPr lang="en-US" altLang="en-US" dirty="0">
                <a:latin typeface="+mn-lt"/>
              </a:rPr>
              <a:t> = 54</a:t>
            </a:r>
            <a:r>
              <a:rPr lang="en-US" altLang="en-US" baseline="30000" dirty="0">
                <a:latin typeface="+mn-lt"/>
              </a:rPr>
              <a:t>o</a:t>
            </a:r>
            <a:r>
              <a:rPr lang="en-US" altLang="en-US" dirty="0">
                <a:latin typeface="+mn-lt"/>
              </a:rPr>
              <a:t> 00', </a:t>
            </a:r>
            <a:r>
              <a:rPr lang="en-US" altLang="en-US" b="1" dirty="0">
                <a:latin typeface="+mn-lt"/>
              </a:rPr>
              <a:t>H</a:t>
            </a:r>
            <a:r>
              <a:rPr lang="en-US" altLang="en-US" dirty="0">
                <a:latin typeface="+mn-lt"/>
              </a:rPr>
              <a:t> = 0.26270 </a:t>
            </a:r>
            <a:r>
              <a:rPr lang="en-US" altLang="en-US" dirty="0" err="1">
                <a:latin typeface="+mn-lt"/>
              </a:rPr>
              <a:t>Oersted</a:t>
            </a:r>
            <a:r>
              <a:rPr lang="en-US" altLang="en-US" dirty="0">
                <a:latin typeface="+mn-lt"/>
              </a:rPr>
              <a:t> </a:t>
            </a:r>
            <a:endParaRPr lang="el-GR" altLang="en-US" dirty="0">
              <a:latin typeface="+mn-lt"/>
            </a:endParaRPr>
          </a:p>
          <a:p>
            <a:pPr algn="just" eaLnBrk="1" hangingPunct="1"/>
            <a:r>
              <a:rPr lang="en-US" altLang="en-US" dirty="0">
                <a:latin typeface="+mn-lt"/>
              </a:rPr>
              <a:t>(1 </a:t>
            </a:r>
            <a:r>
              <a:rPr lang="el-GR" altLang="en-US" dirty="0">
                <a:latin typeface="+mn-lt"/>
              </a:rPr>
              <a:t>Ιανουαρίου 1965)</a:t>
            </a:r>
          </a:p>
          <a:p>
            <a:pPr algn="just" eaLnBrk="1" hangingPunct="1">
              <a:buFont typeface="Wingdings" panose="05000000000000000000" pitchFamily="2" charset="2"/>
              <a:buChar char="Ø"/>
            </a:pPr>
            <a:r>
              <a:rPr lang="en-US" altLang="en-US" b="1" dirty="0">
                <a:latin typeface="+mn-lt"/>
              </a:rPr>
              <a:t>D</a:t>
            </a:r>
            <a:r>
              <a:rPr lang="en-US" altLang="en-US" dirty="0">
                <a:latin typeface="+mn-lt"/>
              </a:rPr>
              <a:t> = 1</a:t>
            </a:r>
            <a:r>
              <a:rPr lang="en-US" altLang="en-US" baseline="30000" dirty="0">
                <a:latin typeface="+mn-lt"/>
              </a:rPr>
              <a:t>o</a:t>
            </a:r>
            <a:r>
              <a:rPr lang="en-US" altLang="en-US" dirty="0">
                <a:latin typeface="+mn-lt"/>
              </a:rPr>
              <a:t> 17'</a:t>
            </a:r>
            <a:r>
              <a:rPr lang="el-GR" altLang="en-US" dirty="0">
                <a:latin typeface="+mn-lt"/>
              </a:rPr>
              <a:t>Α, </a:t>
            </a:r>
            <a:r>
              <a:rPr lang="en-US" altLang="en-US" b="1" dirty="0">
                <a:latin typeface="+mn-lt"/>
              </a:rPr>
              <a:t>I</a:t>
            </a:r>
            <a:r>
              <a:rPr lang="en-US" altLang="en-US" dirty="0">
                <a:latin typeface="+mn-lt"/>
              </a:rPr>
              <a:t> = 54</a:t>
            </a:r>
            <a:r>
              <a:rPr lang="en-US" altLang="en-US" baseline="30000" dirty="0">
                <a:latin typeface="+mn-lt"/>
              </a:rPr>
              <a:t>o</a:t>
            </a:r>
            <a:r>
              <a:rPr lang="en-US" altLang="en-US" dirty="0">
                <a:latin typeface="+mn-lt"/>
              </a:rPr>
              <a:t> 40', </a:t>
            </a:r>
            <a:r>
              <a:rPr lang="en-US" altLang="en-US" b="1" dirty="0">
                <a:latin typeface="+mn-lt"/>
              </a:rPr>
              <a:t>H</a:t>
            </a:r>
            <a:r>
              <a:rPr lang="en-US" altLang="en-US" dirty="0">
                <a:latin typeface="+mn-lt"/>
              </a:rPr>
              <a:t> = 0.26337 </a:t>
            </a:r>
            <a:r>
              <a:rPr lang="en-US" altLang="en-US" dirty="0" err="1">
                <a:latin typeface="+mn-lt"/>
              </a:rPr>
              <a:t>Oersted</a:t>
            </a:r>
            <a:r>
              <a:rPr lang="en-US" altLang="en-US" dirty="0">
                <a:latin typeface="+mn-lt"/>
              </a:rPr>
              <a:t> </a:t>
            </a:r>
            <a:endParaRPr lang="el-GR" altLang="en-US" dirty="0">
              <a:latin typeface="+mn-lt"/>
            </a:endParaRPr>
          </a:p>
          <a:p>
            <a:pPr algn="just" eaLnBrk="1" hangingPunct="1"/>
            <a:r>
              <a:rPr lang="en-US" altLang="en-US" dirty="0">
                <a:latin typeface="+mn-lt"/>
              </a:rPr>
              <a:t>(15 </a:t>
            </a:r>
            <a:r>
              <a:rPr lang="el-GR" altLang="en-US" dirty="0">
                <a:latin typeface="+mn-lt"/>
              </a:rPr>
              <a:t>Ιανουαρίου 2004)</a:t>
            </a:r>
          </a:p>
        </p:txBody>
      </p:sp>
      <p:sp>
        <p:nvSpPr>
          <p:cNvPr id="4104" name="9 - Ορθογώνιο"/>
          <p:cNvSpPr>
            <a:spLocks noChangeArrowheads="1"/>
          </p:cNvSpPr>
          <p:nvPr/>
        </p:nvSpPr>
        <p:spPr bwMode="auto">
          <a:xfrm>
            <a:off x="2799539" y="3625058"/>
            <a:ext cx="3144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Μαγνητικός Σταθμός Πεντέλης</a:t>
            </a:r>
          </a:p>
        </p:txBody>
      </p:sp>
      <p:sp>
        <p:nvSpPr>
          <p:cNvPr id="10" name="Title 1"/>
          <p:cNvSpPr>
            <a:spLocks noGrp="1"/>
          </p:cNvSpPr>
          <p:nvPr>
            <p:ph type="title"/>
          </p:nvPr>
        </p:nvSpPr>
        <p:spPr/>
        <p:txBody>
          <a:bodyPr>
            <a:normAutofit/>
          </a:bodyPr>
          <a:lstStyle/>
          <a:p>
            <a:r>
              <a:rPr lang="el-GR" dirty="0"/>
              <a:t>Στοιχεία του Μαγνητικού Πεδίου της </a:t>
            </a:r>
            <a:r>
              <a:rPr lang="el-GR" dirty="0" smtClean="0"/>
              <a:t>Γης</a:t>
            </a:r>
            <a:endParaRPr lang="en-US" dirty="0"/>
          </a:p>
        </p:txBody>
      </p:sp>
    </p:spTree>
    <p:extLst>
      <p:ext uri="{BB962C8B-B14F-4D97-AF65-F5344CB8AC3E}">
        <p14:creationId xmlns:p14="http://schemas.microsoft.com/office/powerpoint/2010/main" val="152025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 Ορθογώνιο"/>
          <p:cNvSpPr>
            <a:spLocks noChangeArrowheads="1"/>
          </p:cNvSpPr>
          <p:nvPr/>
        </p:nvSpPr>
        <p:spPr bwMode="auto">
          <a:xfrm>
            <a:off x="137808" y="1261469"/>
            <a:ext cx="11916383" cy="1200329"/>
          </a:xfrm>
          <a:prstGeom prst="rect">
            <a:avLst/>
          </a:prstGeom>
          <a:noFill/>
          <a:ln w="9525">
            <a:noFill/>
            <a:miter lim="800000"/>
            <a:headEnd/>
            <a:tailEnd/>
          </a:ln>
        </p:spPr>
        <p:txBody>
          <a:bodyPr wrap="square">
            <a:spAutoFit/>
          </a:bodyPr>
          <a:lstStyle/>
          <a:p>
            <a:pPr algn="just">
              <a:defRPr/>
            </a:pPr>
            <a:r>
              <a:rPr lang="el-GR" dirty="0">
                <a:latin typeface="Calibri" pitchFamily="34" charset="0"/>
              </a:rPr>
              <a:t>Οι μετρήσεις στοιχείων του μαγνητικού πεδίου της Γης γίνονται με όργανα, τα οποία λέγονται </a:t>
            </a:r>
            <a:r>
              <a:rPr lang="el-GR" b="1" dirty="0">
                <a:latin typeface="Calibri" pitchFamily="34" charset="0"/>
              </a:rPr>
              <a:t>μαγνητόμετρα. </a:t>
            </a:r>
            <a:r>
              <a:rPr lang="el-GR" dirty="0">
                <a:latin typeface="Calibri" pitchFamily="34" charset="0"/>
              </a:rPr>
              <a:t>Σήμερα υπάρχουν μόνιμοι μαγνητικοί σταθμοί παρατήρησης που λειτουργούν κατά ανάλογο τρόπο με τους μόνιμους σεισμολογικούς σταθμούς. </a:t>
            </a:r>
          </a:p>
          <a:p>
            <a:pPr algn="just">
              <a:defRPr/>
            </a:pPr>
            <a:r>
              <a:rPr lang="el-GR" dirty="0">
                <a:latin typeface="Calibri" pitchFamily="34" charset="0"/>
              </a:rPr>
              <a:t>Αυτοί βρίσκονται συνεχώς σε λειτουργία και γράφουν τις τιμές τριών στοιχείων του πεδίου, όπως είναι τα </a:t>
            </a:r>
            <a:r>
              <a:rPr lang="el-GR" i="1" dirty="0">
                <a:latin typeface="Calibri" pitchFamily="34" charset="0"/>
              </a:rPr>
              <a:t>D, H, Z ή τα Χ, Υ, Ζ.</a:t>
            </a:r>
            <a:endParaRPr lang="el-GR" dirty="0">
              <a:latin typeface="Calibri" pitchFamily="34" charset="0"/>
            </a:endParaRPr>
          </a:p>
        </p:txBody>
      </p:sp>
      <p:grpSp>
        <p:nvGrpSpPr>
          <p:cNvPr id="29699" name="17 - Ομάδα"/>
          <p:cNvGrpSpPr>
            <a:grpSpLocks/>
          </p:cNvGrpSpPr>
          <p:nvPr/>
        </p:nvGrpSpPr>
        <p:grpSpPr bwMode="auto">
          <a:xfrm>
            <a:off x="3019817" y="2466268"/>
            <a:ext cx="8562583" cy="3899675"/>
            <a:chOff x="80851" y="1815914"/>
            <a:chExt cx="9728667" cy="4878389"/>
          </a:xfrm>
        </p:grpSpPr>
        <p:grpSp>
          <p:nvGrpSpPr>
            <p:cNvPr id="29700" name="8 - Ομάδα"/>
            <p:cNvGrpSpPr>
              <a:grpSpLocks/>
            </p:cNvGrpSpPr>
            <p:nvPr/>
          </p:nvGrpSpPr>
          <p:grpSpPr bwMode="auto">
            <a:xfrm>
              <a:off x="80851" y="1857364"/>
              <a:ext cx="4133959" cy="3723681"/>
              <a:chOff x="571472" y="2071678"/>
              <a:chExt cx="3651240" cy="3089863"/>
            </a:xfrm>
          </p:grpSpPr>
          <p:pic>
            <p:nvPicPr>
              <p:cNvPr id="29707" name="Picture 6" descr="C:\Eisagogi sti geofysiki\Geofusiki_ppt\Sximata Magnitika\Cesium magnetometer with G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2071678"/>
                <a:ext cx="3651240" cy="273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6 - Ορθογώνιο"/>
              <p:cNvSpPr>
                <a:spLocks noChangeArrowheads="1"/>
              </p:cNvSpPr>
              <p:nvPr/>
            </p:nvSpPr>
            <p:spPr bwMode="auto">
              <a:xfrm>
                <a:off x="571472" y="4810108"/>
                <a:ext cx="2892709" cy="3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mn-lt"/>
                  </a:rPr>
                  <a:t>Cesium magnetometer with GPS</a:t>
                </a:r>
                <a:endParaRPr lang="el-GR" altLang="en-US" sz="1600" dirty="0">
                  <a:latin typeface="+mn-lt"/>
                </a:endParaRPr>
              </a:p>
            </p:txBody>
          </p:sp>
        </p:grpSp>
        <p:grpSp>
          <p:nvGrpSpPr>
            <p:cNvPr id="29701" name="16 - Ομάδα"/>
            <p:cNvGrpSpPr>
              <a:grpSpLocks/>
            </p:cNvGrpSpPr>
            <p:nvPr/>
          </p:nvGrpSpPr>
          <p:grpSpPr bwMode="auto">
            <a:xfrm>
              <a:off x="3872034" y="1815914"/>
              <a:ext cx="2900612" cy="4878389"/>
              <a:chOff x="4121356" y="1815914"/>
              <a:chExt cx="2900612" cy="4878389"/>
            </a:xfrm>
          </p:grpSpPr>
          <p:pic>
            <p:nvPicPr>
              <p:cNvPr id="29705" name="Picture 9" descr="C:\MASTER\Fotografies\Sigri\DSC013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059" y="1815914"/>
                <a:ext cx="2643205" cy="450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14 - Ορθογώνιο"/>
              <p:cNvSpPr>
                <a:spLocks noChangeArrowheads="1"/>
              </p:cNvSpPr>
              <p:nvPr/>
            </p:nvSpPr>
            <p:spPr bwMode="auto">
              <a:xfrm>
                <a:off x="4121356" y="6270781"/>
                <a:ext cx="2900612" cy="42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latin typeface="+mn-lt"/>
                  </a:rPr>
                  <a:t>FM256 fluxgate gradiometer</a:t>
                </a:r>
                <a:endParaRPr lang="el-GR" altLang="en-US" sz="1600" dirty="0">
                  <a:latin typeface="+mn-lt"/>
                </a:endParaRPr>
              </a:p>
            </p:txBody>
          </p:sp>
        </p:grpSp>
        <p:grpSp>
          <p:nvGrpSpPr>
            <p:cNvPr id="29702" name="13 - Ομάδα"/>
            <p:cNvGrpSpPr>
              <a:grpSpLocks/>
            </p:cNvGrpSpPr>
            <p:nvPr/>
          </p:nvGrpSpPr>
          <p:grpSpPr bwMode="auto">
            <a:xfrm>
              <a:off x="6643942" y="1964404"/>
              <a:ext cx="3165576" cy="4724307"/>
              <a:chOff x="6643942" y="2035842"/>
              <a:chExt cx="3165576" cy="4724307"/>
            </a:xfrm>
          </p:grpSpPr>
          <p:pic>
            <p:nvPicPr>
              <p:cNvPr id="29703" name="Picture 8" descr="C:\Eisagogi sti geofysiki\Geofusiki_ppt\Sximata Magnitika\Bartington Grad601-2 Gradiome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8831" y="2035842"/>
                <a:ext cx="2795799" cy="435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10 - Ορθογώνιο"/>
              <p:cNvSpPr>
                <a:spLocks noChangeArrowheads="1"/>
              </p:cNvSpPr>
              <p:nvPr/>
            </p:nvSpPr>
            <p:spPr bwMode="auto">
              <a:xfrm>
                <a:off x="6643942" y="6375128"/>
                <a:ext cx="3165576" cy="38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err="1">
                    <a:latin typeface="+mn-lt"/>
                  </a:rPr>
                  <a:t>Bartington</a:t>
                </a:r>
                <a:r>
                  <a:rPr lang="en-US" altLang="en-US" sz="1400" dirty="0">
                    <a:latin typeface="+mn-lt"/>
                  </a:rPr>
                  <a:t> Grad601-2</a:t>
                </a:r>
                <a:r>
                  <a:rPr lang="el-GR" altLang="en-US" sz="1400" dirty="0">
                    <a:latin typeface="+mn-lt"/>
                  </a:rPr>
                  <a:t> </a:t>
                </a:r>
                <a:r>
                  <a:rPr lang="en-US" altLang="en-US" sz="1400" dirty="0">
                    <a:latin typeface="+mn-lt"/>
                  </a:rPr>
                  <a:t>Gradiometer </a:t>
                </a:r>
                <a:endParaRPr lang="el-GR" altLang="en-US" sz="1400" dirty="0">
                  <a:latin typeface="+mn-lt"/>
                </a:endParaRPr>
              </a:p>
            </p:txBody>
          </p:sp>
        </p:grpSp>
      </p:grpSp>
      <p:sp>
        <p:nvSpPr>
          <p:cNvPr id="14" name="Title 1"/>
          <p:cNvSpPr>
            <a:spLocks noGrp="1"/>
          </p:cNvSpPr>
          <p:nvPr>
            <p:ph type="title"/>
          </p:nvPr>
        </p:nvSpPr>
        <p:spPr/>
        <p:txBody>
          <a:bodyPr>
            <a:normAutofit/>
          </a:bodyPr>
          <a:lstStyle/>
          <a:p>
            <a:r>
              <a:rPr lang="el-GR" dirty="0"/>
              <a:t>Στοιχεία του Μαγνητικού Πεδίου της </a:t>
            </a:r>
            <a:r>
              <a:rPr lang="el-GR" dirty="0" smtClean="0"/>
              <a:t>Γης</a:t>
            </a:r>
            <a:endParaRPr lang="en-US" dirty="0"/>
          </a:p>
        </p:txBody>
      </p:sp>
    </p:spTree>
    <p:extLst>
      <p:ext uri="{BB962C8B-B14F-4D97-AF65-F5344CB8AC3E}">
        <p14:creationId xmlns:p14="http://schemas.microsoft.com/office/powerpoint/2010/main" val="587573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4 - Ορθογώνιο"/>
          <p:cNvSpPr>
            <a:spLocks noChangeArrowheads="1"/>
          </p:cNvSpPr>
          <p:nvPr/>
        </p:nvSpPr>
        <p:spPr bwMode="auto">
          <a:xfrm>
            <a:off x="882888" y="1783122"/>
            <a:ext cx="674897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Calibri" panose="020F0502020204030204" pitchFamily="34" charset="0"/>
              </a:rPr>
              <a:t>Η ένταση του μαγνητικού πεδίου πάνω στην επιφάνεια της Γης μεταβάλλεται από</a:t>
            </a:r>
            <a:r>
              <a:rPr lang="en-US" altLang="en-US" b="1" dirty="0">
                <a:latin typeface="Calibri" panose="020F0502020204030204" pitchFamily="34" charset="0"/>
              </a:rPr>
              <a:t> </a:t>
            </a:r>
            <a:r>
              <a:rPr lang="el-GR" altLang="en-US" b="1" dirty="0">
                <a:latin typeface="Calibri" panose="020F0502020204030204" pitchFamily="34" charset="0"/>
              </a:rPr>
              <a:t>τόπο σε τόπο, τόσο κατά διεύθυνση, όσο και κατά μέτρο. </a:t>
            </a:r>
          </a:p>
          <a:p>
            <a:pPr algn="just" eaLnBrk="1" hangingPunct="1"/>
            <a:endParaRPr lang="el-GR" altLang="en-US" b="1" dirty="0">
              <a:latin typeface="Calibri" panose="020F0502020204030204" pitchFamily="34" charset="0"/>
            </a:endParaRPr>
          </a:p>
          <a:p>
            <a:pPr algn="just" eaLnBrk="1" hangingPunct="1"/>
            <a:r>
              <a:rPr lang="el-GR" altLang="en-US" b="1" dirty="0">
                <a:latin typeface="Calibri" panose="020F0502020204030204" pitchFamily="34" charset="0"/>
              </a:rPr>
              <a:t>Κατασκευάστηκαν μαγνητικοί χάρτες που δίνουν τη γεωγραφική μεταβολή των στοιχείων του πεδίου, οι οποίοι περιλαμβάνουν σημεία και γραμμές με ακραίες τιμές των στοιχείων του μαγνητικού πεδίου.</a:t>
            </a:r>
          </a:p>
        </p:txBody>
      </p:sp>
      <p:sp>
        <p:nvSpPr>
          <p:cNvPr id="30724" name="6 - Ορθογώνιο"/>
          <p:cNvSpPr>
            <a:spLocks noChangeArrowheads="1"/>
          </p:cNvSpPr>
          <p:nvPr/>
        </p:nvSpPr>
        <p:spPr bwMode="auto">
          <a:xfrm>
            <a:off x="882888" y="4595941"/>
            <a:ext cx="67489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Calibri" panose="020F0502020204030204" pitchFamily="34" charset="0"/>
              </a:rPr>
              <a:t>Οι μαγνητικοί πόλοι της Γης (</a:t>
            </a:r>
            <a:r>
              <a:rPr lang="el-GR" altLang="en-US" sz="1600" dirty="0" err="1">
                <a:latin typeface="Calibri" panose="020F0502020204030204" pitchFamily="34" charset="0"/>
              </a:rPr>
              <a:t>Ν</a:t>
            </a:r>
            <a:r>
              <a:rPr lang="el-GR" altLang="en-US" sz="1600" baseline="-25000" dirty="0" err="1">
                <a:latin typeface="Calibri" panose="020F0502020204030204" pitchFamily="34" charset="0"/>
              </a:rPr>
              <a:t>m</a:t>
            </a:r>
            <a:r>
              <a:rPr lang="el-GR" altLang="en-US" sz="1600" dirty="0">
                <a:latin typeface="Calibri" panose="020F0502020204030204" pitchFamily="34" charset="0"/>
              </a:rPr>
              <a:t>, </a:t>
            </a:r>
            <a:r>
              <a:rPr lang="el-GR" altLang="en-US" sz="1600" dirty="0" err="1">
                <a:latin typeface="Calibri" panose="020F0502020204030204" pitchFamily="34" charset="0"/>
              </a:rPr>
              <a:t>S</a:t>
            </a:r>
            <a:r>
              <a:rPr lang="el-GR" altLang="en-US" sz="1600" baseline="-25000" dirty="0" err="1">
                <a:latin typeface="Calibri" panose="020F0502020204030204" pitchFamily="34" charset="0"/>
              </a:rPr>
              <a:t>m</a:t>
            </a:r>
            <a:r>
              <a:rPr lang="el-GR" altLang="en-US" sz="1600" dirty="0">
                <a:latin typeface="Calibri" panose="020F0502020204030204" pitchFamily="34" charset="0"/>
              </a:rPr>
              <a:t>), o μαγνητικός ισημερινός, οι γεωμαγνητικοί πόλοι (GN, GS) και ο γεωμαγνητικός ισημερινός, σε σχέση με τον άξονα περιστροφής, ΝS, και το γεωγραφικό ισημερινό της Γης. Οι γεωμαγνητικοί πόλοι ορίζουν ένα άξονα που σχηματίζει γωνία περίπου 12ο με τον άξονα περιστροφής της Γης, το έτος 2008.</a:t>
            </a:r>
          </a:p>
        </p:txBody>
      </p:sp>
      <p:grpSp>
        <p:nvGrpSpPr>
          <p:cNvPr id="30725" name="8 - Ομάδα"/>
          <p:cNvGrpSpPr>
            <a:grpSpLocks/>
          </p:cNvGrpSpPr>
          <p:nvPr/>
        </p:nvGrpSpPr>
        <p:grpSpPr bwMode="auto">
          <a:xfrm>
            <a:off x="7892426" y="1566152"/>
            <a:ext cx="4299574" cy="4774887"/>
            <a:chOff x="4661448" y="1000108"/>
            <a:chExt cx="5448139" cy="6056741"/>
          </a:xfrm>
        </p:grpSpPr>
        <p:pic>
          <p:nvPicPr>
            <p:cNvPr id="307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1158" y="1000108"/>
              <a:ext cx="3952876"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7 - Ορθογώνιο"/>
            <p:cNvSpPr>
              <a:spLocks noChangeArrowheads="1"/>
            </p:cNvSpPr>
            <p:nvPr/>
          </p:nvSpPr>
          <p:spPr bwMode="auto">
            <a:xfrm>
              <a:off x="4661448" y="6725008"/>
              <a:ext cx="5448139" cy="33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100" dirty="0">
                  <a:latin typeface="Calibri" panose="020F0502020204030204" pitchFamily="34" charset="0"/>
                </a:rPr>
                <a:t>(Παπαζάχος </a:t>
              </a:r>
              <a:r>
                <a:rPr lang="el-GR" altLang="en-US" sz="1100" dirty="0" smtClean="0">
                  <a:latin typeface="Calibri" panose="020F0502020204030204" pitchFamily="34" charset="0"/>
                </a:rPr>
                <a:t>&amp; Παπαζάχος 2008</a:t>
              </a:r>
              <a:r>
                <a:rPr lang="el-GR" altLang="en-US" sz="1100" dirty="0">
                  <a:latin typeface="Calibri" panose="020F0502020204030204" pitchFamily="34" charset="0"/>
                </a:rPr>
                <a:t>, τροποποιημένο</a:t>
              </a:r>
              <a:r>
                <a:rPr lang="en-US" altLang="en-US" sz="1100" dirty="0">
                  <a:latin typeface="Calibri" panose="020F0502020204030204" pitchFamily="34" charset="0"/>
                </a:rPr>
                <a:t> </a:t>
              </a:r>
              <a:r>
                <a:rPr lang="el-GR" altLang="en-US" sz="1100" dirty="0">
                  <a:latin typeface="Calibri" panose="020F0502020204030204" pitchFamily="34" charset="0"/>
                </a:rPr>
                <a:t>από</a:t>
              </a:r>
              <a:r>
                <a:rPr lang="en-US" altLang="en-US" sz="1100" dirty="0">
                  <a:latin typeface="Calibri" panose="020F0502020204030204" pitchFamily="34" charset="0"/>
                </a:rPr>
                <a:t> </a:t>
              </a:r>
              <a:r>
                <a:rPr lang="el-GR" altLang="en-US" sz="1100" dirty="0" err="1">
                  <a:latin typeface="Calibri" panose="020F0502020204030204" pitchFamily="34" charset="0"/>
                </a:rPr>
                <a:t>McElhinny</a:t>
              </a:r>
              <a:r>
                <a:rPr lang="el-GR" altLang="en-US" sz="1100" dirty="0">
                  <a:latin typeface="Calibri" panose="020F0502020204030204" pitchFamily="34" charset="0"/>
                </a:rPr>
                <a:t>, </a:t>
              </a:r>
              <a:r>
                <a:rPr lang="el-GR" altLang="en-US" sz="1100" dirty="0" smtClean="0">
                  <a:latin typeface="Calibri" panose="020F0502020204030204" pitchFamily="34" charset="0"/>
                </a:rPr>
                <a:t>1973) </a:t>
              </a:r>
              <a:endParaRPr lang="el-GR" altLang="en-US" sz="1100" dirty="0">
                <a:latin typeface="Calibri" panose="020F0502020204030204" pitchFamily="34" charset="0"/>
              </a:endParaRPr>
            </a:p>
          </p:txBody>
        </p:sp>
      </p:grpSp>
      <p:sp>
        <p:nvSpPr>
          <p:cNvPr id="2" name="Title 1"/>
          <p:cNvSpPr>
            <a:spLocks noGrp="1"/>
          </p:cNvSpPr>
          <p:nvPr>
            <p:ph type="title"/>
          </p:nvPr>
        </p:nvSpPr>
        <p:spPr/>
        <p:txBody>
          <a:bodyPr>
            <a:normAutofit fontScale="90000"/>
          </a:bodyPr>
          <a:lstStyle/>
          <a:p>
            <a:r>
              <a:rPr lang="el-GR" dirty="0"/>
              <a:t>Γεωγραφική Μεταβολή του Μαγνητικού Πεδίου της </a:t>
            </a:r>
            <a:r>
              <a:rPr lang="el-GR" dirty="0" smtClean="0"/>
              <a:t>Γης</a:t>
            </a:r>
            <a:endParaRPr lang="en-US" dirty="0"/>
          </a:p>
        </p:txBody>
      </p:sp>
    </p:spTree>
    <p:extLst>
      <p:ext uri="{BB962C8B-B14F-4D97-AF65-F5344CB8AC3E}">
        <p14:creationId xmlns:p14="http://schemas.microsoft.com/office/powerpoint/2010/main" val="947975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21 - Ομάδα"/>
          <p:cNvGrpSpPr>
            <a:grpSpLocks/>
          </p:cNvGrpSpPr>
          <p:nvPr/>
        </p:nvGrpSpPr>
        <p:grpSpPr bwMode="auto">
          <a:xfrm>
            <a:off x="3061645" y="1575880"/>
            <a:ext cx="6938389" cy="4353433"/>
            <a:chOff x="1214414" y="642918"/>
            <a:chExt cx="7786710" cy="5665544"/>
          </a:xfrm>
        </p:grpSpPr>
        <p:grpSp>
          <p:nvGrpSpPr>
            <p:cNvPr id="31751" name="7 - Ομάδα"/>
            <p:cNvGrpSpPr>
              <a:grpSpLocks/>
            </p:cNvGrpSpPr>
            <p:nvPr/>
          </p:nvGrpSpPr>
          <p:grpSpPr bwMode="auto">
            <a:xfrm>
              <a:off x="1214414" y="642918"/>
              <a:ext cx="7786710" cy="5665544"/>
              <a:chOff x="1285852" y="1049581"/>
              <a:chExt cx="7786710" cy="5665544"/>
            </a:xfrm>
          </p:grpSpPr>
          <p:grpSp>
            <p:nvGrpSpPr>
              <p:cNvPr id="31753" name="20 - Ομάδα"/>
              <p:cNvGrpSpPr>
                <a:grpSpLocks/>
              </p:cNvGrpSpPr>
              <p:nvPr/>
            </p:nvGrpSpPr>
            <p:grpSpPr bwMode="auto">
              <a:xfrm>
                <a:off x="1285852" y="1049581"/>
                <a:ext cx="7786710" cy="5665544"/>
                <a:chOff x="1285852" y="1049581"/>
                <a:chExt cx="7786710" cy="5665544"/>
              </a:xfrm>
            </p:grpSpPr>
            <p:grpSp>
              <p:nvGrpSpPr>
                <p:cNvPr id="31755" name="18 - Ομάδα"/>
                <p:cNvGrpSpPr>
                  <a:grpSpLocks/>
                </p:cNvGrpSpPr>
                <p:nvPr/>
              </p:nvGrpSpPr>
              <p:grpSpPr bwMode="auto">
                <a:xfrm>
                  <a:off x="1285852" y="1049581"/>
                  <a:ext cx="7786710" cy="5665544"/>
                  <a:chOff x="1285852" y="1049581"/>
                  <a:chExt cx="7786710" cy="5665544"/>
                </a:xfrm>
              </p:grpSpPr>
              <p:grpSp>
                <p:nvGrpSpPr>
                  <p:cNvPr id="31757" name="15 - Ομάδα"/>
                  <p:cNvGrpSpPr>
                    <a:grpSpLocks/>
                  </p:cNvGrpSpPr>
                  <p:nvPr/>
                </p:nvGrpSpPr>
                <p:grpSpPr bwMode="auto">
                  <a:xfrm>
                    <a:off x="1285852" y="1049581"/>
                    <a:ext cx="7786710" cy="5665544"/>
                    <a:chOff x="1285852" y="1049581"/>
                    <a:chExt cx="7786710" cy="5665544"/>
                  </a:xfrm>
                </p:grpSpPr>
                <p:grpSp>
                  <p:nvGrpSpPr>
                    <p:cNvPr id="31759" name="6 - Ομάδα"/>
                    <p:cNvGrpSpPr>
                      <a:grpSpLocks/>
                    </p:cNvGrpSpPr>
                    <p:nvPr/>
                  </p:nvGrpSpPr>
                  <p:grpSpPr bwMode="auto">
                    <a:xfrm>
                      <a:off x="1285852" y="1049581"/>
                      <a:ext cx="7786710" cy="5665544"/>
                      <a:chOff x="2636680" y="1357298"/>
                      <a:chExt cx="7432768" cy="5500678"/>
                    </a:xfrm>
                  </p:grpSpPr>
                  <p:pic>
                    <p:nvPicPr>
                      <p:cNvPr id="31763" name="Picture 2" descr="C:\Eisagogi sti geofysiki\Geofusiki_ppt\Sximata Magnitika\Earth-magnetic-field.jpg"/>
                      <p:cNvPicPr>
                        <a:picLocks noChangeAspect="1" noChangeArrowheads="1"/>
                      </p:cNvPicPr>
                      <p:nvPr/>
                    </p:nvPicPr>
                    <p:blipFill>
                      <a:blip r:embed="rId2">
                        <a:clrChange>
                          <a:clrFrom>
                            <a:srgbClr val="010101"/>
                          </a:clrFrom>
                          <a:clrTo>
                            <a:srgbClr val="010101">
                              <a:alpha val="0"/>
                            </a:srgbClr>
                          </a:clrTo>
                        </a:clrChange>
                        <a:extLst>
                          <a:ext uri="{BEBA8EAE-BF5A-486C-A8C5-ECC9F3942E4B}">
                            <a14:imgProps xmlns:a14="http://schemas.microsoft.com/office/drawing/2010/main">
                              <a14:imgLayer r:embed="rId3">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2636680" y="1725420"/>
                        <a:ext cx="7432768" cy="513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 Ορθογώνιο"/>
                      <p:cNvSpPr/>
                      <p:nvPr/>
                    </p:nvSpPr>
                    <p:spPr>
                      <a:xfrm>
                        <a:off x="4000491" y="1357298"/>
                        <a:ext cx="4358132" cy="499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16" name="15 - Ισοσκελές τρίγωνο"/>
                    <p:cNvSpPr>
                      <a:spLocks noChangeArrowheads="1"/>
                    </p:cNvSpPr>
                    <p:nvPr/>
                  </p:nvSpPr>
                  <p:spPr bwMode="auto">
                    <a:xfrm rot="-10096758">
                      <a:off x="5184764" y="2597327"/>
                      <a:ext cx="322263" cy="669896"/>
                    </a:xfrm>
                    <a:prstGeom prst="triangle">
                      <a:avLst>
                        <a:gd name="adj" fmla="val 50000"/>
                      </a:avLst>
                    </a:prstGeom>
                    <a:solidFill>
                      <a:schemeClr val="bg1"/>
                    </a:solidFill>
                    <a:ln w="25400" algn="ctr">
                      <a:solidFill>
                        <a:schemeClr val="tx1"/>
                      </a:solidFill>
                      <a:miter lim="800000"/>
                      <a:headEnd/>
                      <a:tailEnd/>
                    </a:ln>
                  </p:spPr>
                  <p:txBody>
                    <a:bodyPr rot="10800000" anchor="ctr"/>
                    <a:lstStyle/>
                    <a:p>
                      <a:pPr algn="ctr">
                        <a:defRPr/>
                      </a:pPr>
                      <a:endParaRPr lang="el-GR">
                        <a:solidFill>
                          <a:schemeClr val="lt1"/>
                        </a:solidFill>
                      </a:endParaRPr>
                    </a:p>
                  </p:txBody>
                </p:sp>
                <p:cxnSp>
                  <p:nvCxnSpPr>
                    <p:cNvPr id="17" name="16 - Ευθεία γραμμή σύνδεσης"/>
                    <p:cNvCxnSpPr/>
                    <p:nvPr/>
                  </p:nvCxnSpPr>
                  <p:spPr>
                    <a:xfrm rot="5400000">
                      <a:off x="3071888" y="3357675"/>
                      <a:ext cx="4071763" cy="13573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rot="5400000">
                      <a:off x="3012762" y="3714868"/>
                      <a:ext cx="4214631" cy="500064"/>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1758" name="13 - TextBox"/>
                  <p:cNvSpPr txBox="1">
                    <a:spLocks noChangeArrowheads="1"/>
                  </p:cNvSpPr>
                  <p:nvPr/>
                </p:nvSpPr>
                <p:spPr bwMode="auto">
                  <a:xfrm>
                    <a:off x="5459409" y="1344734"/>
                    <a:ext cx="1386080" cy="841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200" dirty="0">
                        <a:latin typeface="+mn-lt"/>
                      </a:rPr>
                      <a:t>Βόρειος Γεωγραφικός πόλος</a:t>
                    </a:r>
                  </a:p>
                </p:txBody>
              </p:sp>
            </p:grpSp>
            <p:sp>
              <p:nvSpPr>
                <p:cNvPr id="31756" name="11 - TextBox"/>
                <p:cNvSpPr txBox="1">
                  <a:spLocks noChangeArrowheads="1"/>
                </p:cNvSpPr>
                <p:nvPr/>
              </p:nvSpPr>
              <p:spPr bwMode="auto">
                <a:xfrm>
                  <a:off x="4494051" y="1335320"/>
                  <a:ext cx="1078062" cy="841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l-GR" altLang="en-US" sz="1200" dirty="0">
                      <a:latin typeface="+mn-lt"/>
                    </a:rPr>
                    <a:t>Βόρειος </a:t>
                  </a:r>
                  <a:r>
                    <a:rPr lang="el-GR" altLang="en-US" sz="1200" dirty="0" smtClean="0">
                      <a:latin typeface="+mn-lt"/>
                    </a:rPr>
                    <a:t>Γεωμαγνητικός </a:t>
                  </a:r>
                  <a:r>
                    <a:rPr lang="el-GR" altLang="en-US" sz="1200" dirty="0">
                      <a:latin typeface="+mn-lt"/>
                    </a:rPr>
                    <a:t>πόλος</a:t>
                  </a:r>
                </a:p>
              </p:txBody>
            </p:sp>
          </p:grpSp>
          <p:sp>
            <p:nvSpPr>
              <p:cNvPr id="31754" name="9 - Ορθογώνιο"/>
              <p:cNvSpPr>
                <a:spLocks noChangeArrowheads="1"/>
              </p:cNvSpPr>
              <p:nvPr/>
            </p:nvSpPr>
            <p:spPr bwMode="auto">
              <a:xfrm>
                <a:off x="5214926" y="2571928"/>
                <a:ext cx="409576" cy="2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200" b="1" dirty="0"/>
                  <a:t>12</a:t>
                </a:r>
                <a:r>
                  <a:rPr lang="el-GR" altLang="en-US" sz="1200" b="1" baseline="30000" dirty="0"/>
                  <a:t>0</a:t>
                </a:r>
              </a:p>
            </p:txBody>
          </p:sp>
        </p:grpSp>
        <p:sp>
          <p:nvSpPr>
            <p:cNvPr id="31752" name="20 - TextBox"/>
            <p:cNvSpPr txBox="1">
              <a:spLocks noChangeArrowheads="1"/>
            </p:cNvSpPr>
            <p:nvPr/>
          </p:nvSpPr>
          <p:spPr bwMode="auto">
            <a:xfrm>
              <a:off x="4857737" y="5357590"/>
              <a:ext cx="1086624" cy="841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200" dirty="0">
                  <a:latin typeface="+mn-lt"/>
                </a:rPr>
                <a:t>Νότιος </a:t>
              </a:r>
              <a:r>
                <a:rPr lang="el-GR" altLang="en-US" sz="1200" dirty="0" smtClean="0">
                  <a:latin typeface="+mn-lt"/>
                </a:rPr>
                <a:t>Γεωμαγνητικός </a:t>
              </a:r>
              <a:r>
                <a:rPr lang="el-GR" altLang="en-US" sz="1200" dirty="0">
                  <a:latin typeface="+mn-lt"/>
                </a:rPr>
                <a:t>πόλος</a:t>
              </a:r>
            </a:p>
          </p:txBody>
        </p:sp>
      </p:grpSp>
      <p:sp>
        <p:nvSpPr>
          <p:cNvPr id="14339" name="4 - Ορθογώνιο"/>
          <p:cNvSpPr>
            <a:spLocks noChangeArrowheads="1"/>
          </p:cNvSpPr>
          <p:nvPr/>
        </p:nvSpPr>
        <p:spPr bwMode="auto">
          <a:xfrm>
            <a:off x="729574" y="5830702"/>
            <a:ext cx="11303540" cy="584775"/>
          </a:xfrm>
          <a:prstGeom prst="rect">
            <a:avLst/>
          </a:prstGeom>
          <a:noFill/>
          <a:ln w="9525">
            <a:noFill/>
            <a:miter lim="800000"/>
            <a:headEnd/>
            <a:tailEnd/>
          </a:ln>
        </p:spPr>
        <p:txBody>
          <a:bodyPr wrap="square">
            <a:spAutoFit/>
          </a:bodyPr>
          <a:lstStyle/>
          <a:p>
            <a:pPr algn="just">
              <a:defRPr/>
            </a:pPr>
            <a:r>
              <a:rPr lang="en-US" sz="1600" dirty="0">
                <a:latin typeface="Calibri" pitchFamily="34" charset="0"/>
              </a:rPr>
              <a:t>O</a:t>
            </a:r>
            <a:r>
              <a:rPr lang="el-GR" sz="1600" dirty="0">
                <a:latin typeface="Calibri" pitchFamily="34" charset="0"/>
              </a:rPr>
              <a:t> </a:t>
            </a:r>
            <a:r>
              <a:rPr lang="el-GR" sz="1600" b="1" dirty="0">
                <a:latin typeface="Calibri" pitchFamily="34" charset="0"/>
              </a:rPr>
              <a:t>βόρειος μαγνητικός πόλος </a:t>
            </a:r>
            <a:r>
              <a:rPr lang="el-GR" sz="1600" dirty="0">
                <a:latin typeface="Calibri" pitchFamily="34" charset="0"/>
              </a:rPr>
              <a:t>της Γης είναι </a:t>
            </a:r>
            <a:r>
              <a:rPr lang="el-GR" sz="1600" b="1" dirty="0">
                <a:latin typeface="Calibri" pitchFamily="34" charset="0"/>
              </a:rPr>
              <a:t>αρνητικός</a:t>
            </a:r>
            <a:r>
              <a:rPr lang="el-GR" sz="1600" dirty="0">
                <a:latin typeface="Calibri" pitchFamily="34" charset="0"/>
              </a:rPr>
              <a:t> και ο </a:t>
            </a:r>
            <a:r>
              <a:rPr lang="el-GR" sz="1600" b="1" dirty="0">
                <a:latin typeface="Calibri" pitchFamily="34" charset="0"/>
              </a:rPr>
              <a:t>νότιος θετικός</a:t>
            </a:r>
            <a:r>
              <a:rPr lang="el-GR" sz="1600" dirty="0">
                <a:latin typeface="Calibri" pitchFamily="34" charset="0"/>
              </a:rPr>
              <a:t> διότι οι</a:t>
            </a:r>
            <a:r>
              <a:rPr lang="en-US" sz="1600" dirty="0">
                <a:latin typeface="Calibri" pitchFamily="34" charset="0"/>
              </a:rPr>
              <a:t> </a:t>
            </a:r>
            <a:r>
              <a:rPr lang="el-GR" sz="1600" dirty="0">
                <a:latin typeface="Calibri" pitchFamily="34" charset="0"/>
              </a:rPr>
              <a:t>μαγνητικές γραμμές του πεδίου της Γης έχουν</a:t>
            </a:r>
            <a:r>
              <a:rPr lang="en-US" sz="1600" dirty="0">
                <a:latin typeface="Calibri" pitchFamily="34" charset="0"/>
              </a:rPr>
              <a:t> </a:t>
            </a:r>
            <a:r>
              <a:rPr lang="el-GR" sz="1600" dirty="0">
                <a:latin typeface="Calibri" pitchFamily="34" charset="0"/>
              </a:rPr>
              <a:t>σήμερα φορά (κατεύθυνση) από το </a:t>
            </a:r>
            <a:r>
              <a:rPr lang="el-GR" sz="1600" b="1" dirty="0">
                <a:latin typeface="Calibri" pitchFamily="34" charset="0"/>
              </a:rPr>
              <a:t>νότιο</a:t>
            </a:r>
            <a:r>
              <a:rPr lang="el-GR" sz="1600" dirty="0">
                <a:latin typeface="Calibri" pitchFamily="34" charset="0"/>
              </a:rPr>
              <a:t> μαγνητικό πόλο προς το </a:t>
            </a:r>
            <a:r>
              <a:rPr lang="el-GR" sz="1600" b="1" dirty="0">
                <a:latin typeface="Calibri" pitchFamily="34" charset="0"/>
              </a:rPr>
              <a:t>βόρειο.</a:t>
            </a:r>
          </a:p>
        </p:txBody>
      </p:sp>
      <p:sp>
        <p:nvSpPr>
          <p:cNvPr id="31750" name="3 - Ορθογώνιο"/>
          <p:cNvSpPr>
            <a:spLocks noChangeArrowheads="1"/>
          </p:cNvSpPr>
          <p:nvPr/>
        </p:nvSpPr>
        <p:spPr bwMode="auto">
          <a:xfrm>
            <a:off x="0" y="1216671"/>
            <a:ext cx="120331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Calibri" panose="020F0502020204030204" pitchFamily="34" charset="0"/>
              </a:rPr>
              <a:t>Υπάρχουν δύο σημεία κοντά στους γεωγραφικούς πόλους (Ν, S) όπου η</a:t>
            </a:r>
            <a:r>
              <a:rPr lang="en-US" altLang="en-US" dirty="0">
                <a:latin typeface="Calibri" panose="020F0502020204030204" pitchFamily="34" charset="0"/>
              </a:rPr>
              <a:t> </a:t>
            </a:r>
            <a:r>
              <a:rPr lang="el-GR" altLang="en-US" dirty="0">
                <a:latin typeface="Calibri" panose="020F0502020204030204" pitchFamily="34" charset="0"/>
              </a:rPr>
              <a:t>μαγνητική έγκλιση είναι ίση με 90</a:t>
            </a:r>
            <a:r>
              <a:rPr lang="el-GR" altLang="en-US" baseline="30000" dirty="0">
                <a:latin typeface="Calibri" panose="020F0502020204030204" pitchFamily="34" charset="0"/>
              </a:rPr>
              <a:t>ο</a:t>
            </a:r>
            <a:r>
              <a:rPr lang="el-GR" altLang="en-US" dirty="0">
                <a:latin typeface="Calibri" panose="020F0502020204030204" pitchFamily="34" charset="0"/>
              </a:rPr>
              <a:t>. Τα σημεία αυτά λέγονται </a:t>
            </a:r>
            <a:r>
              <a:rPr lang="el-GR" altLang="en-US" b="1" dirty="0">
                <a:latin typeface="Calibri" panose="020F0502020204030204" pitchFamily="34" charset="0"/>
              </a:rPr>
              <a:t>μαγνητικοί πόλοι της</a:t>
            </a:r>
            <a:r>
              <a:rPr lang="en-US" altLang="en-US" b="1" dirty="0">
                <a:latin typeface="Calibri" panose="020F0502020204030204" pitchFamily="34" charset="0"/>
              </a:rPr>
              <a:t> </a:t>
            </a:r>
            <a:r>
              <a:rPr lang="el-GR" altLang="en-US" b="1" dirty="0">
                <a:latin typeface="Calibri" panose="020F0502020204030204" pitchFamily="34" charset="0"/>
              </a:rPr>
              <a:t>Γης. </a:t>
            </a:r>
            <a:r>
              <a:rPr lang="el-GR" altLang="en-US" dirty="0">
                <a:latin typeface="Calibri" panose="020F0502020204030204" pitchFamily="34" charset="0"/>
              </a:rPr>
              <a:t>Οι πόλοι αυτοί λέγονται</a:t>
            </a:r>
            <a:r>
              <a:rPr lang="el-GR" altLang="en-US" b="1" dirty="0">
                <a:latin typeface="Calibri" panose="020F0502020204030204" pitchFamily="34" charset="0"/>
              </a:rPr>
              <a:t> βόρειος, </a:t>
            </a:r>
            <a:r>
              <a:rPr lang="el-GR" altLang="en-US" b="1" dirty="0" err="1">
                <a:latin typeface="Calibri" panose="020F0502020204030204" pitchFamily="34" charset="0"/>
              </a:rPr>
              <a:t>Ν</a:t>
            </a:r>
            <a:r>
              <a:rPr lang="el-GR" altLang="en-US" b="1" baseline="-25000" dirty="0" err="1">
                <a:latin typeface="Calibri" panose="020F0502020204030204" pitchFamily="34" charset="0"/>
              </a:rPr>
              <a:t>m</a:t>
            </a:r>
            <a:r>
              <a:rPr lang="el-GR" altLang="en-US" b="1" dirty="0">
                <a:latin typeface="Calibri" panose="020F0502020204030204" pitchFamily="34" charset="0"/>
              </a:rPr>
              <a:t>, </a:t>
            </a:r>
            <a:r>
              <a:rPr lang="el-GR" altLang="en-US" dirty="0">
                <a:latin typeface="Calibri" panose="020F0502020204030204" pitchFamily="34" charset="0"/>
              </a:rPr>
              <a:t>και</a:t>
            </a:r>
            <a:r>
              <a:rPr lang="el-GR" altLang="en-US" b="1" dirty="0">
                <a:latin typeface="Calibri" panose="020F0502020204030204" pitchFamily="34" charset="0"/>
              </a:rPr>
              <a:t> νότιος, </a:t>
            </a:r>
            <a:r>
              <a:rPr lang="el-GR" altLang="en-US" b="1" dirty="0" err="1">
                <a:latin typeface="Calibri" panose="020F0502020204030204" pitchFamily="34" charset="0"/>
              </a:rPr>
              <a:t>S</a:t>
            </a:r>
            <a:r>
              <a:rPr lang="el-GR" altLang="en-US" b="1" baseline="-25000" dirty="0" err="1">
                <a:latin typeface="Calibri" panose="020F0502020204030204" pitchFamily="34" charset="0"/>
              </a:rPr>
              <a:t>m</a:t>
            </a:r>
            <a:r>
              <a:rPr lang="el-GR" altLang="en-US" b="1" dirty="0">
                <a:latin typeface="Calibri" panose="020F0502020204030204" pitchFamily="34" charset="0"/>
              </a:rPr>
              <a:t>, μαγνητικός πόλος.</a:t>
            </a:r>
            <a:endParaRPr lang="el-GR" altLang="en-US" dirty="0">
              <a:latin typeface="Calibri" panose="020F0502020204030204" pitchFamily="34" charset="0"/>
            </a:endParaRPr>
          </a:p>
        </p:txBody>
      </p:sp>
      <p:sp>
        <p:nvSpPr>
          <p:cNvPr id="2" name="TextBox 1"/>
          <p:cNvSpPr txBox="1"/>
          <p:nvPr/>
        </p:nvSpPr>
        <p:spPr>
          <a:xfrm>
            <a:off x="10000034" y="5521823"/>
            <a:ext cx="2347609" cy="261610"/>
          </a:xfrm>
          <a:prstGeom prst="rect">
            <a:avLst/>
          </a:prstGeom>
          <a:noFill/>
        </p:spPr>
        <p:txBody>
          <a:bodyPr wrap="square" rtlCol="0">
            <a:spAutoFit/>
          </a:bodyPr>
          <a:lstStyle/>
          <a:p>
            <a:r>
              <a:rPr lang="en-US" sz="1100" dirty="0" smtClean="0"/>
              <a:t>(Peter Reid (SCI-FUN), 2003)</a:t>
            </a:r>
            <a:endParaRPr lang="en-US" sz="1100" dirty="0"/>
          </a:p>
        </p:txBody>
      </p:sp>
      <p:sp>
        <p:nvSpPr>
          <p:cNvPr id="25" name="Title 1"/>
          <p:cNvSpPr>
            <a:spLocks noGrp="1"/>
          </p:cNvSpPr>
          <p:nvPr>
            <p:ph type="title"/>
          </p:nvPr>
        </p:nvSpPr>
        <p:spPr/>
        <p:txBody>
          <a:bodyPr>
            <a:normAutofit fontScale="90000"/>
          </a:bodyPr>
          <a:lstStyle/>
          <a:p>
            <a:r>
              <a:rPr lang="el-GR" dirty="0"/>
              <a:t>Γεωγραφική Μεταβολή του Μαγνητικού Πεδίου της </a:t>
            </a:r>
            <a:r>
              <a:rPr lang="el-GR" dirty="0" smtClean="0"/>
              <a:t>Γης</a:t>
            </a:r>
            <a:endParaRPr lang="en-US" dirty="0"/>
          </a:p>
        </p:txBody>
      </p:sp>
    </p:spTree>
    <p:extLst>
      <p:ext uri="{BB962C8B-B14F-4D97-AF65-F5344CB8AC3E}">
        <p14:creationId xmlns:p14="http://schemas.microsoft.com/office/powerpoint/2010/main" val="555132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 Ορθογώνιο"/>
          <p:cNvSpPr>
            <a:spLocks noChangeArrowheads="1"/>
          </p:cNvSpPr>
          <p:nvPr/>
        </p:nvSpPr>
        <p:spPr bwMode="auto">
          <a:xfrm>
            <a:off x="107004" y="1319776"/>
            <a:ext cx="1195529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b="1" dirty="0">
                <a:latin typeface="+mn-lt"/>
              </a:rPr>
              <a:t>M</a:t>
            </a:r>
            <a:r>
              <a:rPr lang="el-GR" altLang="en-US" b="1" dirty="0" err="1">
                <a:latin typeface="+mn-lt"/>
              </a:rPr>
              <a:t>αγνητικός</a:t>
            </a:r>
            <a:r>
              <a:rPr lang="el-GR" altLang="en-US" b="1" dirty="0">
                <a:latin typeface="+mn-lt"/>
              </a:rPr>
              <a:t> ισημερινός</a:t>
            </a:r>
            <a:r>
              <a:rPr lang="en-US" altLang="en-US" b="1" dirty="0">
                <a:latin typeface="+mn-lt"/>
              </a:rPr>
              <a:t> </a:t>
            </a:r>
            <a:r>
              <a:rPr lang="el-GR" altLang="en-US" dirty="0">
                <a:latin typeface="+mn-lt"/>
              </a:rPr>
              <a:t>ονομάζεται</a:t>
            </a:r>
            <a:r>
              <a:rPr lang="el-GR" altLang="en-US" b="1" dirty="0">
                <a:latin typeface="+mn-lt"/>
              </a:rPr>
              <a:t> </a:t>
            </a:r>
            <a:r>
              <a:rPr lang="el-GR" altLang="en-US" dirty="0">
                <a:latin typeface="+mn-lt"/>
              </a:rPr>
              <a:t>η γραμμή που περιβάλλει τη Γη κοντά στο γεωγραφικό ισημερινό και που πάνω της η έγκλιση έχει τιμή μηδέν (</a:t>
            </a:r>
            <a:r>
              <a:rPr lang="el-GR" altLang="en-US" i="1" dirty="0">
                <a:latin typeface="+mn-lt"/>
              </a:rPr>
              <a:t>Ι=0</a:t>
            </a:r>
            <a:r>
              <a:rPr lang="el-GR" altLang="en-US" i="1" baseline="30000" dirty="0">
                <a:latin typeface="+mn-lt"/>
              </a:rPr>
              <a:t>ο</a:t>
            </a:r>
            <a:r>
              <a:rPr lang="el-GR" altLang="en-US" i="1" dirty="0">
                <a:latin typeface="+mn-lt"/>
              </a:rPr>
              <a:t>).</a:t>
            </a:r>
            <a:endParaRPr lang="el-GR" altLang="en-US" dirty="0">
              <a:latin typeface="+mn-lt"/>
            </a:endParaRPr>
          </a:p>
        </p:txBody>
      </p:sp>
      <p:sp>
        <p:nvSpPr>
          <p:cNvPr id="32771" name="4 - Ορθογώνιο"/>
          <p:cNvSpPr>
            <a:spLocks noChangeArrowheads="1"/>
          </p:cNvSpPr>
          <p:nvPr/>
        </p:nvSpPr>
        <p:spPr bwMode="auto">
          <a:xfrm>
            <a:off x="214008" y="5583306"/>
            <a:ext cx="11741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b="1" dirty="0">
                <a:latin typeface="+mn-lt"/>
              </a:rPr>
              <a:t>Γεωμαγνητικός ισημερινός </a:t>
            </a:r>
            <a:r>
              <a:rPr lang="el-GR" altLang="en-US" sz="1600" dirty="0">
                <a:latin typeface="+mn-lt"/>
              </a:rPr>
              <a:t>είναι</a:t>
            </a:r>
            <a:r>
              <a:rPr lang="en-US" altLang="en-US" sz="1600" b="1" dirty="0">
                <a:latin typeface="+mn-lt"/>
              </a:rPr>
              <a:t> </a:t>
            </a:r>
            <a:r>
              <a:rPr lang="el-GR" altLang="en-US" sz="1600" dirty="0">
                <a:latin typeface="+mn-lt"/>
              </a:rPr>
              <a:t>η γραμμή (κλειστή καμπύλη) όπου η ένταση του μαγνητικού πεδίου που προκαλείται</a:t>
            </a:r>
            <a:r>
              <a:rPr lang="en-US" altLang="en-US" sz="1600" dirty="0">
                <a:latin typeface="+mn-lt"/>
              </a:rPr>
              <a:t> </a:t>
            </a:r>
            <a:r>
              <a:rPr lang="el-GR" altLang="en-US" sz="1600" dirty="0">
                <a:latin typeface="+mn-lt"/>
              </a:rPr>
              <a:t>από το κύριο μαγνητικό δίπολο της Γης είναι οριζόντια, δηλαδή η τιμή της</a:t>
            </a:r>
            <a:r>
              <a:rPr lang="en-US" altLang="en-US" sz="1600" dirty="0">
                <a:latin typeface="+mn-lt"/>
              </a:rPr>
              <a:t> </a:t>
            </a:r>
            <a:r>
              <a:rPr lang="el-GR" altLang="en-US" sz="1600" dirty="0">
                <a:latin typeface="+mn-lt"/>
              </a:rPr>
              <a:t>αναμενόμενης έγκλισης από το δίπολο είναι μηδενική</a:t>
            </a:r>
            <a:r>
              <a:rPr lang="en-US" altLang="en-US" sz="1600" dirty="0">
                <a:latin typeface="+mn-lt"/>
              </a:rPr>
              <a:t>.</a:t>
            </a:r>
            <a:endParaRPr lang="el-GR" altLang="en-US" sz="1600" dirty="0">
              <a:latin typeface="+mn-lt"/>
            </a:endParaRPr>
          </a:p>
        </p:txBody>
      </p:sp>
      <p:pic>
        <p:nvPicPr>
          <p:cNvPr id="32772" name="Picture 2" descr="C:\Eisagogi sti geofysiki\Geofusiki_ppt\Sximata Magnitika\earth.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4047" y="1642833"/>
            <a:ext cx="5274114" cy="394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p:txBody>
          <a:bodyPr>
            <a:normAutofit fontScale="90000"/>
          </a:bodyPr>
          <a:lstStyle/>
          <a:p>
            <a:r>
              <a:rPr lang="el-GR" dirty="0"/>
              <a:t>Γεωγραφική Μεταβολή του Μαγνητικού Πεδίου της </a:t>
            </a:r>
            <a:r>
              <a:rPr lang="el-GR" dirty="0" smtClean="0"/>
              <a:t>Γης</a:t>
            </a:r>
            <a:endParaRPr lang="en-US" dirty="0"/>
          </a:p>
        </p:txBody>
      </p:sp>
    </p:spTree>
    <p:extLst>
      <p:ext uri="{BB962C8B-B14F-4D97-AF65-F5344CB8AC3E}">
        <p14:creationId xmlns:p14="http://schemas.microsoft.com/office/powerpoint/2010/main" val="2257821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http://www.lib.umich.edu/files/services/copyright/cc-by-sa.png"/>
          <p:cNvPicPr>
            <a:picLocks noChangeAspect="1" noChangeArrowheads="1"/>
          </p:cNvPicPr>
          <p:nvPr/>
        </p:nvPicPr>
        <p:blipFill>
          <a:blip r:embed="rId4" cstate="print"/>
          <a:srcRect/>
          <a:stretch>
            <a:fillRect/>
          </a:stretch>
        </p:blipFill>
        <p:spPr bwMode="auto">
          <a:xfrm>
            <a:off x="5232400" y="4941888"/>
            <a:ext cx="1584176" cy="554266"/>
          </a:xfrm>
          <a:prstGeom prst="rect">
            <a:avLst/>
          </a:prstGeom>
          <a:noFill/>
        </p:spPr>
      </p:pic>
      <p:sp>
        <p:nvSpPr>
          <p:cNvPr id="17410" name="Subtitle 8"/>
          <p:cNvSpPr>
            <a:spLocks noGrp="1"/>
          </p:cNvSpPr>
          <p:nvPr>
            <p:ph idx="1"/>
          </p:nvPr>
        </p:nvSpPr>
        <p:spPr>
          <a:xfrm>
            <a:off x="1919536" y="1484784"/>
            <a:ext cx="8229600" cy="4760912"/>
          </a:xfrm>
        </p:spPr>
        <p:txBody>
          <a:bodyPr/>
          <a:lstStyle/>
          <a:p>
            <a:r>
              <a:rPr lang="el-GR" dirty="0" smtClean="0"/>
              <a:t>Το παρόν εκπαιδευτικό υλικό υπόκειται σε</a:t>
            </a:r>
            <a:r>
              <a:rPr lang="en-US" dirty="0" smtClean="0"/>
              <a:t> </a:t>
            </a:r>
            <a:r>
              <a:rPr lang="el-GR" dirty="0" smtClean="0"/>
              <a:t>άδειες χρήσης </a:t>
            </a:r>
            <a:r>
              <a:rPr lang="en-US" dirty="0" smtClean="0"/>
              <a:t>Creative Commons. </a:t>
            </a:r>
          </a:p>
          <a:p>
            <a:r>
              <a:rPr lang="el-GR" dirty="0" smtClean="0"/>
              <a:t>Για εκπαιδευτικό υλικό, όπως εικόνες, που υπόκειται σε άλλου τύπου άδειας χρήσης, η άδεια χρήσης αναφέρεται ρητώς. </a:t>
            </a:r>
          </a:p>
        </p:txBody>
      </p:sp>
      <p:sp>
        <p:nvSpPr>
          <p:cNvPr id="17412" name="Title 7"/>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Άδειες Χρήσης</a:t>
            </a:r>
          </a:p>
        </p:txBody>
      </p:sp>
      <p:sp>
        <p:nvSpPr>
          <p:cNvPr id="17411"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00525-0E54-41CE-88AB-DC30D3D1FEFF}" type="slidenum">
              <a:rPr lang="el-GR">
                <a:solidFill>
                  <a:prstClr val="black"/>
                </a:solidFill>
              </a:rPr>
              <a:pPr fontAlgn="base">
                <a:spcBef>
                  <a:spcPct val="0"/>
                </a:spcBef>
                <a:spcAft>
                  <a:spcPct val="0"/>
                </a:spcAft>
              </a:pPr>
              <a:t>2</a:t>
            </a:fld>
            <a:endParaRPr lang="el-GR">
              <a:solidFill>
                <a:prstClr val="black"/>
              </a:solidFill>
            </a:endParaRPr>
          </a:p>
        </p:txBody>
      </p:sp>
    </p:spTree>
    <p:custDataLst>
      <p:tags r:id="rId1"/>
    </p:custDataLst>
    <p:extLst>
      <p:ext uri="{BB962C8B-B14F-4D97-AF65-F5344CB8AC3E}">
        <p14:creationId xmlns:p14="http://schemas.microsoft.com/office/powerpoint/2010/main" val="339236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56756" y="1262638"/>
            <a:ext cx="11906655" cy="830997"/>
          </a:xfrm>
          <a:prstGeom prst="rect">
            <a:avLst/>
          </a:prstGeom>
        </p:spPr>
        <p:txBody>
          <a:bodyPr wrap="square">
            <a:spAutoFit/>
          </a:bodyPr>
          <a:lstStyle/>
          <a:p>
            <a:pPr algn="just">
              <a:defRPr/>
            </a:pPr>
            <a:r>
              <a:rPr lang="el-GR" sz="1600" dirty="0"/>
              <a:t>Το κύριο μαγνητικό πεδίο της Γης μπορεί να αποδοθεί σε ένα μαγνητικό δίπολο, το οποίο προσδιορίζεται με ακρίβεια από την προσαρμογή στις παρατηρήσεις θεωρητικών σχέσεων που προκύπτουν από το αναμενόμενο πεδίο ενός </a:t>
            </a:r>
            <a:r>
              <a:rPr lang="el-GR" sz="1600" dirty="0" err="1"/>
              <a:t>διπόλου</a:t>
            </a:r>
            <a:r>
              <a:rPr lang="el-GR" sz="1600" dirty="0"/>
              <a:t>. Ο άξονας του </a:t>
            </a:r>
            <a:r>
              <a:rPr lang="el-GR" sz="1600" dirty="0" err="1"/>
              <a:t>διπόλου</a:t>
            </a:r>
            <a:r>
              <a:rPr lang="el-GR" sz="1600" dirty="0"/>
              <a:t> αυτού σχηματίζει γωνία </a:t>
            </a:r>
            <a:r>
              <a:rPr lang="el-GR" sz="1600" b="1" dirty="0"/>
              <a:t>12.0</a:t>
            </a:r>
            <a:r>
              <a:rPr lang="el-GR" sz="1600" b="1" baseline="30000" dirty="0"/>
              <a:t>ο</a:t>
            </a:r>
            <a:r>
              <a:rPr lang="el-GR" sz="1600" dirty="0"/>
              <a:t> με τον άξονα περιστροφής της Γης (το 2008) και τέμνει την επιφάνεια της σε δύο σημεία που λέγονται </a:t>
            </a:r>
            <a:r>
              <a:rPr lang="el-GR" sz="1600" b="1" dirty="0"/>
              <a:t>γεωμαγνητικοί πόλοι.</a:t>
            </a:r>
            <a:endParaRPr lang="el-GR" sz="1600" dirty="0"/>
          </a:p>
        </p:txBody>
      </p:sp>
      <p:grpSp>
        <p:nvGrpSpPr>
          <p:cNvPr id="16" name="21 - Ομάδα"/>
          <p:cNvGrpSpPr>
            <a:grpSpLocks/>
          </p:cNvGrpSpPr>
          <p:nvPr/>
        </p:nvGrpSpPr>
        <p:grpSpPr bwMode="auto">
          <a:xfrm>
            <a:off x="2771095" y="1906346"/>
            <a:ext cx="6938389" cy="4353433"/>
            <a:chOff x="1214414" y="642918"/>
            <a:chExt cx="7786710" cy="5665544"/>
          </a:xfrm>
        </p:grpSpPr>
        <p:grpSp>
          <p:nvGrpSpPr>
            <p:cNvPr id="17" name="7 - Ομάδα"/>
            <p:cNvGrpSpPr>
              <a:grpSpLocks/>
            </p:cNvGrpSpPr>
            <p:nvPr/>
          </p:nvGrpSpPr>
          <p:grpSpPr bwMode="auto">
            <a:xfrm>
              <a:off x="1214414" y="642918"/>
              <a:ext cx="7786710" cy="5665544"/>
              <a:chOff x="1285852" y="1049581"/>
              <a:chExt cx="7786710" cy="5665544"/>
            </a:xfrm>
          </p:grpSpPr>
          <p:grpSp>
            <p:nvGrpSpPr>
              <p:cNvPr id="19" name="20 - Ομάδα"/>
              <p:cNvGrpSpPr>
                <a:grpSpLocks/>
              </p:cNvGrpSpPr>
              <p:nvPr/>
            </p:nvGrpSpPr>
            <p:grpSpPr bwMode="auto">
              <a:xfrm>
                <a:off x="1285852" y="1049581"/>
                <a:ext cx="7786710" cy="5665544"/>
                <a:chOff x="1285852" y="1049581"/>
                <a:chExt cx="7786710" cy="5665544"/>
              </a:xfrm>
            </p:grpSpPr>
            <p:grpSp>
              <p:nvGrpSpPr>
                <p:cNvPr id="21" name="18 - Ομάδα"/>
                <p:cNvGrpSpPr>
                  <a:grpSpLocks/>
                </p:cNvGrpSpPr>
                <p:nvPr/>
              </p:nvGrpSpPr>
              <p:grpSpPr bwMode="auto">
                <a:xfrm>
                  <a:off x="1285852" y="1049581"/>
                  <a:ext cx="7786710" cy="5665544"/>
                  <a:chOff x="1285852" y="1049581"/>
                  <a:chExt cx="7786710" cy="5665544"/>
                </a:xfrm>
              </p:grpSpPr>
              <p:grpSp>
                <p:nvGrpSpPr>
                  <p:cNvPr id="23" name="15 - Ομάδα"/>
                  <p:cNvGrpSpPr>
                    <a:grpSpLocks/>
                  </p:cNvGrpSpPr>
                  <p:nvPr/>
                </p:nvGrpSpPr>
                <p:grpSpPr bwMode="auto">
                  <a:xfrm>
                    <a:off x="1285852" y="1049581"/>
                    <a:ext cx="7786710" cy="5665544"/>
                    <a:chOff x="1285852" y="1049581"/>
                    <a:chExt cx="7786710" cy="5665544"/>
                  </a:xfrm>
                </p:grpSpPr>
                <p:grpSp>
                  <p:nvGrpSpPr>
                    <p:cNvPr id="25" name="6 - Ομάδα"/>
                    <p:cNvGrpSpPr>
                      <a:grpSpLocks/>
                    </p:cNvGrpSpPr>
                    <p:nvPr/>
                  </p:nvGrpSpPr>
                  <p:grpSpPr bwMode="auto">
                    <a:xfrm>
                      <a:off x="1285852" y="1049581"/>
                      <a:ext cx="7786710" cy="5665544"/>
                      <a:chOff x="2636680" y="1357298"/>
                      <a:chExt cx="7432768" cy="5500678"/>
                    </a:xfrm>
                  </p:grpSpPr>
                  <p:pic>
                    <p:nvPicPr>
                      <p:cNvPr id="29" name="Picture 2" descr="C:\Eisagogi sti geofysiki\Geofusiki_ppt\Sximata Magnitika\Earth-magnetic-field.jpg"/>
                      <p:cNvPicPr>
                        <a:picLocks noChangeAspect="1" noChangeArrowheads="1"/>
                      </p:cNvPicPr>
                      <p:nvPr/>
                    </p:nvPicPr>
                    <p:blipFill>
                      <a:blip r:embed="rId2">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2636680" y="1725420"/>
                        <a:ext cx="7432768" cy="513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19 - Ορθογώνιο"/>
                      <p:cNvSpPr/>
                      <p:nvPr/>
                    </p:nvSpPr>
                    <p:spPr>
                      <a:xfrm>
                        <a:off x="4000491" y="1357298"/>
                        <a:ext cx="4358132" cy="499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26" name="15 - Ισοσκελές τρίγωνο"/>
                    <p:cNvSpPr>
                      <a:spLocks noChangeArrowheads="1"/>
                    </p:cNvSpPr>
                    <p:nvPr/>
                  </p:nvSpPr>
                  <p:spPr bwMode="auto">
                    <a:xfrm rot="-10096758">
                      <a:off x="5184764" y="2597327"/>
                      <a:ext cx="322263" cy="669896"/>
                    </a:xfrm>
                    <a:prstGeom prst="triangle">
                      <a:avLst>
                        <a:gd name="adj" fmla="val 50000"/>
                      </a:avLst>
                    </a:prstGeom>
                    <a:solidFill>
                      <a:schemeClr val="bg1"/>
                    </a:solidFill>
                    <a:ln w="25400" algn="ctr">
                      <a:solidFill>
                        <a:schemeClr val="tx1"/>
                      </a:solidFill>
                      <a:miter lim="800000"/>
                      <a:headEnd/>
                      <a:tailEnd/>
                    </a:ln>
                  </p:spPr>
                  <p:txBody>
                    <a:bodyPr rot="10800000" anchor="ctr"/>
                    <a:lstStyle/>
                    <a:p>
                      <a:pPr algn="ctr">
                        <a:defRPr/>
                      </a:pPr>
                      <a:endParaRPr lang="el-GR">
                        <a:solidFill>
                          <a:schemeClr val="lt1"/>
                        </a:solidFill>
                      </a:endParaRPr>
                    </a:p>
                  </p:txBody>
                </p:sp>
                <p:cxnSp>
                  <p:nvCxnSpPr>
                    <p:cNvPr id="27" name="16 - Ευθεία γραμμή σύνδεσης"/>
                    <p:cNvCxnSpPr/>
                    <p:nvPr/>
                  </p:nvCxnSpPr>
                  <p:spPr>
                    <a:xfrm rot="5400000">
                      <a:off x="3071888" y="3357675"/>
                      <a:ext cx="4071763" cy="13573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17 - Ευθεία γραμμή σύνδεσης"/>
                    <p:cNvCxnSpPr/>
                    <p:nvPr/>
                  </p:nvCxnSpPr>
                  <p:spPr>
                    <a:xfrm rot="5400000">
                      <a:off x="3012762" y="3714868"/>
                      <a:ext cx="4214631" cy="500064"/>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4" name="13 - TextBox"/>
                  <p:cNvSpPr txBox="1">
                    <a:spLocks noChangeArrowheads="1"/>
                  </p:cNvSpPr>
                  <p:nvPr/>
                </p:nvSpPr>
                <p:spPr bwMode="auto">
                  <a:xfrm>
                    <a:off x="5459409" y="1344734"/>
                    <a:ext cx="1386080" cy="841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200" dirty="0">
                        <a:latin typeface="+mn-lt"/>
                      </a:rPr>
                      <a:t>Βόρειος Γεωγραφικός πόλος</a:t>
                    </a:r>
                  </a:p>
                </p:txBody>
              </p:sp>
            </p:grpSp>
            <p:sp>
              <p:nvSpPr>
                <p:cNvPr id="22" name="11 - TextBox"/>
                <p:cNvSpPr txBox="1">
                  <a:spLocks noChangeArrowheads="1"/>
                </p:cNvSpPr>
                <p:nvPr/>
              </p:nvSpPr>
              <p:spPr bwMode="auto">
                <a:xfrm>
                  <a:off x="4494051" y="1335320"/>
                  <a:ext cx="1078062" cy="841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l-GR" altLang="en-US" sz="1200" dirty="0">
                      <a:latin typeface="+mn-lt"/>
                    </a:rPr>
                    <a:t>Βόρειος </a:t>
                  </a:r>
                  <a:r>
                    <a:rPr lang="el-GR" altLang="en-US" sz="1200" dirty="0" smtClean="0">
                      <a:latin typeface="+mn-lt"/>
                    </a:rPr>
                    <a:t>Γεωμαγνητικός </a:t>
                  </a:r>
                  <a:r>
                    <a:rPr lang="el-GR" altLang="en-US" sz="1200" dirty="0">
                      <a:latin typeface="+mn-lt"/>
                    </a:rPr>
                    <a:t>πόλος</a:t>
                  </a:r>
                </a:p>
              </p:txBody>
            </p:sp>
          </p:grpSp>
          <p:sp>
            <p:nvSpPr>
              <p:cNvPr id="20" name="9 - Ορθογώνιο"/>
              <p:cNvSpPr>
                <a:spLocks noChangeArrowheads="1"/>
              </p:cNvSpPr>
              <p:nvPr/>
            </p:nvSpPr>
            <p:spPr bwMode="auto">
              <a:xfrm>
                <a:off x="5214926" y="2571928"/>
                <a:ext cx="409576" cy="2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200" b="1" dirty="0"/>
                  <a:t>12</a:t>
                </a:r>
                <a:r>
                  <a:rPr lang="el-GR" altLang="en-US" sz="1200" b="1" baseline="30000" dirty="0"/>
                  <a:t>0</a:t>
                </a:r>
              </a:p>
            </p:txBody>
          </p:sp>
        </p:grpSp>
        <p:sp>
          <p:nvSpPr>
            <p:cNvPr id="18" name="20 - TextBox"/>
            <p:cNvSpPr txBox="1">
              <a:spLocks noChangeArrowheads="1"/>
            </p:cNvSpPr>
            <p:nvPr/>
          </p:nvSpPr>
          <p:spPr bwMode="auto">
            <a:xfrm>
              <a:off x="4857737" y="5357590"/>
              <a:ext cx="1086624" cy="841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200" dirty="0">
                  <a:latin typeface="+mn-lt"/>
                </a:rPr>
                <a:t>Νότιος </a:t>
              </a:r>
              <a:r>
                <a:rPr lang="el-GR" altLang="en-US" sz="1200" dirty="0" smtClean="0">
                  <a:latin typeface="+mn-lt"/>
                </a:rPr>
                <a:t>Γεωμαγνητικός </a:t>
              </a:r>
              <a:r>
                <a:rPr lang="el-GR" altLang="en-US" sz="1200" dirty="0">
                  <a:latin typeface="+mn-lt"/>
                </a:rPr>
                <a:t>πόλος</a:t>
              </a:r>
            </a:p>
          </p:txBody>
        </p:sp>
      </p:grpSp>
      <p:sp>
        <p:nvSpPr>
          <p:cNvPr id="31" name="TextBox 30"/>
          <p:cNvSpPr txBox="1"/>
          <p:nvPr/>
        </p:nvSpPr>
        <p:spPr>
          <a:xfrm>
            <a:off x="9709484" y="6062717"/>
            <a:ext cx="2347609" cy="261610"/>
          </a:xfrm>
          <a:prstGeom prst="rect">
            <a:avLst/>
          </a:prstGeom>
          <a:noFill/>
        </p:spPr>
        <p:txBody>
          <a:bodyPr wrap="square" rtlCol="0">
            <a:spAutoFit/>
          </a:bodyPr>
          <a:lstStyle/>
          <a:p>
            <a:r>
              <a:rPr lang="en-US" sz="1100" dirty="0" smtClean="0"/>
              <a:t>(Peter Reid (SCI-FUN), 2003)</a:t>
            </a:r>
            <a:endParaRPr lang="en-US" sz="1100" dirty="0"/>
          </a:p>
        </p:txBody>
      </p:sp>
      <p:sp>
        <p:nvSpPr>
          <p:cNvPr id="33" name="Title 1"/>
          <p:cNvSpPr>
            <a:spLocks noGrp="1"/>
          </p:cNvSpPr>
          <p:nvPr>
            <p:ph type="title"/>
          </p:nvPr>
        </p:nvSpPr>
        <p:spPr/>
        <p:txBody>
          <a:bodyPr>
            <a:normAutofit fontScale="90000"/>
          </a:bodyPr>
          <a:lstStyle/>
          <a:p>
            <a:r>
              <a:rPr lang="el-GR" dirty="0"/>
              <a:t>Γεωγραφική Μεταβολή του Μαγνητικού Πεδίου της </a:t>
            </a:r>
            <a:r>
              <a:rPr lang="el-GR" dirty="0" smtClean="0"/>
              <a:t>Γης</a:t>
            </a:r>
            <a:endParaRPr lang="en-US" dirty="0"/>
          </a:p>
        </p:txBody>
      </p:sp>
    </p:spTree>
    <p:extLst>
      <p:ext uri="{BB962C8B-B14F-4D97-AF65-F5344CB8AC3E}">
        <p14:creationId xmlns:p14="http://schemas.microsoft.com/office/powerpoint/2010/main" val="1926242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 - Ορθογώνιο"/>
          <p:cNvSpPr>
            <a:spLocks noChangeArrowheads="1"/>
          </p:cNvSpPr>
          <p:nvPr/>
        </p:nvSpPr>
        <p:spPr bwMode="auto">
          <a:xfrm>
            <a:off x="3125112" y="5770815"/>
            <a:ext cx="572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Μεταβολή του Μαγνητικού δίπολου για τα έτη 1900-2010 </a:t>
            </a:r>
            <a:endParaRPr lang="el-GR" altLang="en-US" dirty="0"/>
          </a:p>
        </p:txBody>
      </p:sp>
      <p:sp>
        <p:nvSpPr>
          <p:cNvPr id="5" name="Title 1"/>
          <p:cNvSpPr>
            <a:spLocks noGrp="1"/>
          </p:cNvSpPr>
          <p:nvPr>
            <p:ph type="title"/>
          </p:nvPr>
        </p:nvSpPr>
        <p:spPr/>
        <p:txBody>
          <a:bodyPr>
            <a:normAutofit fontScale="90000"/>
          </a:bodyPr>
          <a:lstStyle/>
          <a:p>
            <a:r>
              <a:rPr lang="el-GR" dirty="0"/>
              <a:t>Γεωγραφική Μεταβολή του Μαγνητικού Πεδίου της </a:t>
            </a:r>
            <a:r>
              <a:rPr lang="el-GR" dirty="0" smtClean="0"/>
              <a:t>Γης</a:t>
            </a:r>
            <a:endParaRPr lang="en-US" dirty="0"/>
          </a:p>
        </p:txBody>
      </p:sp>
      <p:sp>
        <p:nvSpPr>
          <p:cNvPr id="2" name="TextBox 1"/>
          <p:cNvSpPr txBox="1"/>
          <p:nvPr/>
        </p:nvSpPr>
        <p:spPr>
          <a:xfrm>
            <a:off x="2628900" y="1917700"/>
            <a:ext cx="6578600" cy="2794000"/>
          </a:xfrm>
          <a:prstGeom prst="rect">
            <a:avLst/>
          </a:prstGeom>
        </p:spPr>
        <p:txBody>
          <a:bodyPr vert="horz" wrap="square" lIns="91440" tIns="45720" rIns="91440" bIns="45720" rtlCol="0" anchor="ctr">
            <a:normAutofit/>
          </a:bodyPr>
          <a:lstStyle/>
          <a:p>
            <a:pPr algn="ctr"/>
            <a:r>
              <a:rPr lang="en-US" sz="2500" b="1" i="1" dirty="0" smtClean="0"/>
              <a:t>Movement du Dipole: 1900 a 2010</a:t>
            </a:r>
          </a:p>
          <a:p>
            <a:pPr algn="ctr"/>
            <a:endParaRPr lang="en-US" sz="2500" b="1" i="1" dirty="0"/>
          </a:p>
          <a:p>
            <a:pPr algn="ctr"/>
            <a:r>
              <a:rPr lang="en-US" sz="2000" b="1" dirty="0" smtClean="0"/>
              <a:t>Un Dipole </a:t>
            </a:r>
            <a:r>
              <a:rPr lang="en-US" sz="2000" b="1" dirty="0" err="1" smtClean="0"/>
              <a:t>est</a:t>
            </a:r>
            <a:r>
              <a:rPr lang="en-US" sz="2000" b="1" dirty="0" smtClean="0"/>
              <a:t> la position sur la surface de la </a:t>
            </a:r>
            <a:r>
              <a:rPr lang="en-US" sz="2000" b="1" dirty="0" err="1" smtClean="0"/>
              <a:t>terre</a:t>
            </a:r>
            <a:r>
              <a:rPr lang="en-US" sz="2000" b="1" dirty="0" smtClean="0"/>
              <a:t> </a:t>
            </a:r>
            <a:r>
              <a:rPr lang="en-US" sz="2000" b="1" dirty="0" err="1" smtClean="0"/>
              <a:t>ou</a:t>
            </a:r>
            <a:endParaRPr lang="en-US" sz="2000" b="1" dirty="0" smtClean="0"/>
          </a:p>
          <a:p>
            <a:pPr algn="ctr"/>
            <a:r>
              <a:rPr lang="en-US" sz="2000" b="1" dirty="0" smtClean="0"/>
              <a:t>l’ </a:t>
            </a:r>
            <a:r>
              <a:rPr lang="en-US" sz="2000" b="1" dirty="0" err="1" smtClean="0"/>
              <a:t>inclinaison</a:t>
            </a:r>
            <a:r>
              <a:rPr lang="en-US" sz="2000" b="1" dirty="0" smtClean="0"/>
              <a:t> du champ </a:t>
            </a:r>
            <a:r>
              <a:rPr lang="en-US" sz="2000" b="1" dirty="0" err="1" smtClean="0"/>
              <a:t>megnetique</a:t>
            </a:r>
            <a:r>
              <a:rPr lang="en-US" sz="2000" b="1" dirty="0" smtClean="0"/>
              <a:t> </a:t>
            </a:r>
            <a:r>
              <a:rPr lang="en-US" sz="2000" b="1" dirty="0" err="1" smtClean="0"/>
              <a:t>est</a:t>
            </a:r>
            <a:r>
              <a:rPr lang="en-US" sz="2000" b="1" dirty="0" smtClean="0"/>
              <a:t> vertical (90</a:t>
            </a:r>
            <a:r>
              <a:rPr lang="en-US" sz="2000" b="1" baseline="30000" dirty="0" smtClean="0"/>
              <a:t>o</a:t>
            </a:r>
            <a:r>
              <a:rPr lang="en-US" sz="2000" b="1" dirty="0" smtClean="0"/>
              <a:t>)</a:t>
            </a:r>
          </a:p>
          <a:p>
            <a:pPr algn="ctr"/>
            <a:endParaRPr lang="en-US" sz="2000" b="1" dirty="0" smtClean="0"/>
          </a:p>
          <a:p>
            <a:pPr algn="ctr"/>
            <a:endParaRPr lang="en-US" sz="2000" b="1" dirty="0"/>
          </a:p>
          <a:p>
            <a:pPr algn="ctr"/>
            <a:endParaRPr lang="en-US" sz="2000" b="1" dirty="0" smtClean="0"/>
          </a:p>
          <a:p>
            <a:pPr algn="ctr"/>
            <a:r>
              <a:rPr lang="en-US" dirty="0" err="1" smtClean="0"/>
              <a:t>Donnees</a:t>
            </a:r>
            <a:r>
              <a:rPr lang="en-US" dirty="0" smtClean="0"/>
              <a:t> du BGS : http:// www.geomag.bgs.ac.uk/poles.html</a:t>
            </a:r>
          </a:p>
        </p:txBody>
      </p:sp>
    </p:spTree>
    <p:extLst>
      <p:ext uri="{BB962C8B-B14F-4D97-AF65-F5344CB8AC3E}">
        <p14:creationId xmlns:p14="http://schemas.microsoft.com/office/powerpoint/2010/main" val="2246010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0002" y="1779564"/>
            <a:ext cx="7072398" cy="372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4 - Ορθογώνιο"/>
          <p:cNvSpPr>
            <a:spLocks noChangeArrowheads="1"/>
          </p:cNvSpPr>
          <p:nvPr/>
        </p:nvSpPr>
        <p:spPr bwMode="auto">
          <a:xfrm>
            <a:off x="311287" y="1415303"/>
            <a:ext cx="11770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b="1" dirty="0">
                <a:latin typeface="+mn-lt"/>
              </a:rPr>
              <a:t>Γεωγραφική μεταβολή της ολικής έντασης του μαγνητικού πεδίου της Γης, </a:t>
            </a:r>
            <a:r>
              <a:rPr lang="el-GR" altLang="en-US" sz="1600" b="1" i="1" dirty="0">
                <a:latin typeface="+mn-lt"/>
              </a:rPr>
              <a:t>Τ </a:t>
            </a:r>
            <a:r>
              <a:rPr lang="el-GR" altLang="en-US" sz="1600" b="1" dirty="0">
                <a:latin typeface="+mn-lt"/>
              </a:rPr>
              <a:t>(σε </a:t>
            </a:r>
            <a:r>
              <a:rPr lang="el-GR" altLang="en-US" sz="1600" b="1" dirty="0" err="1">
                <a:latin typeface="+mn-lt"/>
              </a:rPr>
              <a:t>nT</a:t>
            </a:r>
            <a:r>
              <a:rPr lang="el-GR" altLang="en-US" sz="1600" b="1" dirty="0">
                <a:latin typeface="+mn-lt"/>
              </a:rPr>
              <a:t>), για το έτος 2008 (μοντέλο IGRF-10).</a:t>
            </a:r>
          </a:p>
        </p:txBody>
      </p:sp>
      <p:sp>
        <p:nvSpPr>
          <p:cNvPr id="35844" name="5 - Ορθογώνιο"/>
          <p:cNvSpPr>
            <a:spLocks noChangeArrowheads="1"/>
          </p:cNvSpPr>
          <p:nvPr/>
        </p:nvSpPr>
        <p:spPr bwMode="auto">
          <a:xfrm>
            <a:off x="875490" y="5504750"/>
            <a:ext cx="59825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b="1" dirty="0" err="1">
                <a:latin typeface="+mn-lt"/>
              </a:rPr>
              <a:t>Ισομαγνητικές</a:t>
            </a:r>
            <a:r>
              <a:rPr lang="el-GR" altLang="en-US" sz="1600" b="1" dirty="0">
                <a:latin typeface="+mn-lt"/>
              </a:rPr>
              <a:t> γραμμές </a:t>
            </a:r>
            <a:r>
              <a:rPr lang="el-GR" altLang="en-US" sz="1600" dirty="0">
                <a:latin typeface="+mn-lt"/>
              </a:rPr>
              <a:t>είναι οι γραμμές ίσης έντασης. Είναι ομαλές καμπύλες με τις οποίες παριστάνονται οι μεγάλης κλίμακας μεταβολές του μαγνητικού πεδίου της Γης.</a:t>
            </a:r>
          </a:p>
        </p:txBody>
      </p:sp>
      <p:sp>
        <p:nvSpPr>
          <p:cNvPr id="7" name="6 - Ορθογώνιο"/>
          <p:cNvSpPr/>
          <p:nvPr/>
        </p:nvSpPr>
        <p:spPr>
          <a:xfrm>
            <a:off x="7386637" y="5473735"/>
            <a:ext cx="4500563" cy="86201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l-GR" sz="1600" dirty="0">
                <a:solidFill>
                  <a:schemeClr val="tx1"/>
                </a:solidFill>
              </a:rPr>
              <a:t>Η μέση τιμή της ολικής έντασης ~4.6 x 104 </a:t>
            </a:r>
            <a:r>
              <a:rPr lang="el-GR" sz="1600" dirty="0" err="1">
                <a:solidFill>
                  <a:schemeClr val="tx1"/>
                </a:solidFill>
              </a:rPr>
              <a:t>nT</a:t>
            </a:r>
            <a:r>
              <a:rPr lang="el-GR" sz="1600" dirty="0">
                <a:solidFill>
                  <a:schemeClr val="tx1"/>
                </a:solidFill>
              </a:rPr>
              <a:t> </a:t>
            </a:r>
          </a:p>
          <a:p>
            <a:pPr algn="just">
              <a:defRPr/>
            </a:pPr>
            <a:r>
              <a:rPr lang="el-GR" sz="1600" dirty="0">
                <a:solidFill>
                  <a:schemeClr val="tx1"/>
                </a:solidFill>
              </a:rPr>
              <a:t>Ελάχιστη τιμή: ~2.3 x 104 </a:t>
            </a:r>
          </a:p>
          <a:p>
            <a:pPr algn="just">
              <a:defRPr/>
            </a:pPr>
            <a:r>
              <a:rPr lang="el-GR" sz="1600" dirty="0">
                <a:solidFill>
                  <a:schemeClr val="tx1"/>
                </a:solidFill>
              </a:rPr>
              <a:t>Μέγιστη τιμή ~6.7 x </a:t>
            </a:r>
            <a:r>
              <a:rPr lang="en-US" sz="1600" dirty="0">
                <a:solidFill>
                  <a:schemeClr val="tx1"/>
                </a:solidFill>
              </a:rPr>
              <a:t>104nT</a:t>
            </a:r>
            <a:endParaRPr lang="el-GR" sz="1600" dirty="0">
              <a:solidFill>
                <a:schemeClr val="tx1"/>
              </a:solidFill>
            </a:endParaRPr>
          </a:p>
        </p:txBody>
      </p:sp>
      <p:sp>
        <p:nvSpPr>
          <p:cNvPr id="8" name="Title 1"/>
          <p:cNvSpPr>
            <a:spLocks noGrp="1"/>
          </p:cNvSpPr>
          <p:nvPr>
            <p:ph type="title"/>
          </p:nvPr>
        </p:nvSpPr>
        <p:spPr/>
        <p:txBody>
          <a:bodyPr>
            <a:normAutofit fontScale="90000"/>
          </a:bodyPr>
          <a:lstStyle/>
          <a:p>
            <a:r>
              <a:rPr lang="el-GR" dirty="0"/>
              <a:t>Γεωγραφική Μεταβολή του Μαγνητικού Πεδίου της </a:t>
            </a:r>
            <a:r>
              <a:rPr lang="el-GR" dirty="0" smtClean="0"/>
              <a:t>Γης</a:t>
            </a:r>
            <a:endParaRPr lang="en-US" dirty="0"/>
          </a:p>
        </p:txBody>
      </p:sp>
    </p:spTree>
    <p:extLst>
      <p:ext uri="{BB962C8B-B14F-4D97-AF65-F5344CB8AC3E}">
        <p14:creationId xmlns:p14="http://schemas.microsoft.com/office/powerpoint/2010/main" val="2681591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 Ορθογώνιο"/>
          <p:cNvSpPr>
            <a:spLocks noChangeArrowheads="1"/>
          </p:cNvSpPr>
          <p:nvPr/>
        </p:nvSpPr>
        <p:spPr bwMode="auto">
          <a:xfrm>
            <a:off x="875489" y="5719764"/>
            <a:ext cx="110798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Οριζόντια κατεύθυνση του μαγνητικού πεδίου, με τον μαγνητικό Ισημερινό να παριστάνεται με την πράσινη γραμμή. Ο βόρειος μαγνητικός</a:t>
            </a:r>
            <a:r>
              <a:rPr lang="en-US" altLang="en-US" dirty="0">
                <a:latin typeface="+mn-lt"/>
              </a:rPr>
              <a:t> </a:t>
            </a:r>
            <a:r>
              <a:rPr lang="el-GR" altLang="en-US" dirty="0">
                <a:latin typeface="+mn-lt"/>
              </a:rPr>
              <a:t>πόλος παριστάνεται με το μπλε χρώμα ενώ ο νότιος με το κόκκινο χρώμα.  </a:t>
            </a:r>
          </a:p>
        </p:txBody>
      </p:sp>
      <p:pic>
        <p:nvPicPr>
          <p:cNvPr id="4" name="A.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600194" y="1310905"/>
            <a:ext cx="5166712" cy="440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normAutofit fontScale="90000"/>
          </a:bodyPr>
          <a:lstStyle/>
          <a:p>
            <a:r>
              <a:rPr lang="el-GR" dirty="0"/>
              <a:t>Γεωγραφική Μεταβολή του Μαγνητικού Πεδίου της </a:t>
            </a:r>
            <a:r>
              <a:rPr lang="el-GR" dirty="0" smtClean="0"/>
              <a:t>Γης</a:t>
            </a:r>
            <a:endParaRPr lang="en-US" dirty="0"/>
          </a:p>
        </p:txBody>
      </p:sp>
    </p:spTree>
    <p:extLst>
      <p:ext uri="{BB962C8B-B14F-4D97-AF65-F5344CB8AC3E}">
        <p14:creationId xmlns:p14="http://schemas.microsoft.com/office/powerpoint/2010/main" val="2940520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49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952626" y="5783263"/>
            <a:ext cx="9973485" cy="646112"/>
          </a:xfrm>
          <a:prstGeom prst="rect">
            <a:avLst/>
          </a:prstGeom>
        </p:spPr>
        <p:txBody>
          <a:bodyPr wrap="square">
            <a:spAutoFit/>
          </a:bodyPr>
          <a:lstStyle/>
          <a:p>
            <a:pPr algn="ctr">
              <a:defRPr/>
            </a:pPr>
            <a:r>
              <a:rPr lang="el-GR" dirty="0"/>
              <a:t>Μεταβολή </a:t>
            </a:r>
            <a:r>
              <a:rPr lang="el-GR" dirty="0" err="1"/>
              <a:t>ισογωνικών</a:t>
            </a:r>
            <a:r>
              <a:rPr lang="el-GR" dirty="0"/>
              <a:t> γραμμών</a:t>
            </a:r>
            <a:r>
              <a:rPr lang="en-US" dirty="0"/>
              <a:t> </a:t>
            </a:r>
            <a:r>
              <a:rPr lang="el-GR" dirty="0"/>
              <a:t>για τα έτη </a:t>
            </a:r>
            <a:r>
              <a:rPr lang="el-GR" b="1" dirty="0"/>
              <a:t>1590</a:t>
            </a:r>
            <a:r>
              <a:rPr lang="el-GR" dirty="0"/>
              <a:t>-</a:t>
            </a:r>
            <a:r>
              <a:rPr lang="el-GR" b="1" dirty="0"/>
              <a:t>2010</a:t>
            </a:r>
            <a:r>
              <a:rPr lang="el-GR" dirty="0"/>
              <a:t> κατά μήκος των οποίων η απόκλιση, </a:t>
            </a:r>
            <a:r>
              <a:rPr lang="el-GR" b="1" i="1" dirty="0"/>
              <a:t>D</a:t>
            </a:r>
            <a:r>
              <a:rPr lang="el-GR" i="1" dirty="0"/>
              <a:t>, παραμένει σταθερή</a:t>
            </a:r>
            <a:r>
              <a:rPr lang="en-US" dirty="0"/>
              <a:t> (</a:t>
            </a:r>
            <a:r>
              <a:rPr lang="el-GR" dirty="0"/>
              <a:t> απόκλιση</a:t>
            </a:r>
            <a:r>
              <a:rPr lang="en-US" dirty="0"/>
              <a:t> = 0)</a:t>
            </a:r>
            <a:r>
              <a:rPr lang="el-GR" dirty="0"/>
              <a:t>.</a:t>
            </a:r>
          </a:p>
        </p:txBody>
      </p:sp>
      <p:pic>
        <p:nvPicPr>
          <p:cNvPr id="4" name="B.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264694" y="1389717"/>
            <a:ext cx="5149731" cy="439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p:txBody>
          <a:bodyPr>
            <a:normAutofit fontScale="90000"/>
          </a:bodyPr>
          <a:lstStyle/>
          <a:p>
            <a:r>
              <a:rPr lang="el-GR" dirty="0"/>
              <a:t>Γεωγραφική Μεταβολή του Μαγνητικού Πεδίου της </a:t>
            </a:r>
            <a:r>
              <a:rPr lang="el-GR" dirty="0" smtClean="0"/>
              <a:t>Γης</a:t>
            </a:r>
            <a:endParaRPr lang="en-US" dirty="0"/>
          </a:p>
        </p:txBody>
      </p:sp>
    </p:spTree>
    <p:extLst>
      <p:ext uri="{BB962C8B-B14F-4D97-AF65-F5344CB8AC3E}">
        <p14:creationId xmlns:p14="http://schemas.microsoft.com/office/powerpoint/2010/main" val="4049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49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 Ορθογώνιο"/>
          <p:cNvSpPr>
            <a:spLocks noChangeArrowheads="1"/>
          </p:cNvSpPr>
          <p:nvPr/>
        </p:nvSpPr>
        <p:spPr bwMode="auto">
          <a:xfrm>
            <a:off x="5384361" y="1952039"/>
            <a:ext cx="5491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dirty="0">
                <a:latin typeface="+mn-lt"/>
              </a:rPr>
              <a:t>Οι γραμμές που συνδέουν τόπους ίσης μαγνητικής έγκλισης, </a:t>
            </a:r>
            <a:r>
              <a:rPr lang="el-GR" altLang="en-US" b="1" i="1" dirty="0">
                <a:latin typeface="+mn-lt"/>
              </a:rPr>
              <a:t>Ι</a:t>
            </a:r>
            <a:r>
              <a:rPr lang="el-GR" altLang="en-US" i="1" dirty="0">
                <a:latin typeface="+mn-lt"/>
              </a:rPr>
              <a:t>, λέγονται </a:t>
            </a:r>
            <a:r>
              <a:rPr lang="el-GR" altLang="en-US" b="1" dirty="0">
                <a:latin typeface="+mn-lt"/>
              </a:rPr>
              <a:t>ισοκλινείς.</a:t>
            </a:r>
            <a:endParaRPr lang="el-GR" altLang="en-US" dirty="0">
              <a:latin typeface="+mn-lt"/>
            </a:endParaRPr>
          </a:p>
        </p:txBody>
      </p:sp>
      <p:pic>
        <p:nvPicPr>
          <p:cNvPr id="3891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715" y="1374688"/>
            <a:ext cx="4774187" cy="48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5 - Ορθογώνιο"/>
          <p:cNvSpPr>
            <a:spLocks noChangeArrowheads="1"/>
          </p:cNvSpPr>
          <p:nvPr/>
        </p:nvSpPr>
        <p:spPr bwMode="auto">
          <a:xfrm>
            <a:off x="5522981" y="4887149"/>
            <a:ext cx="62839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Ισοκλινείς γραμμές που συνδέουν τόπους ίσης έγκλισης του μαγνητικού πεδίου της Γης για τα έτη 1945 (α) και 2008 (β), με βάση το μοντέλο IGRF-10. O μαγνητικός ισημερινός παρουσιάζεται με πιο έντονη γραμμή ενώ έχει σχεδιαστεί και η αναμενόμενη θέση των δύο μαγνητικών πόλων του IGRF-10.</a:t>
            </a:r>
          </a:p>
        </p:txBody>
      </p:sp>
      <p:sp>
        <p:nvSpPr>
          <p:cNvPr id="38917" name="6 - Ορθογώνιο"/>
          <p:cNvSpPr>
            <a:spLocks noChangeArrowheads="1"/>
          </p:cNvSpPr>
          <p:nvPr/>
        </p:nvSpPr>
        <p:spPr bwMode="auto">
          <a:xfrm>
            <a:off x="5257902" y="3324523"/>
            <a:ext cx="62304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dirty="0">
                <a:latin typeface="+mn-lt"/>
              </a:rPr>
              <a:t>Ο μαγνητικός ισημερινός είναι η ισοκλινής όπου η έγκλιση</a:t>
            </a:r>
          </a:p>
          <a:p>
            <a:pPr algn="ctr" eaLnBrk="1" hangingPunct="1"/>
            <a:r>
              <a:rPr lang="el-GR" altLang="en-US" dirty="0">
                <a:latin typeface="+mn-lt"/>
              </a:rPr>
              <a:t>μηδενίζεται και δεν ακολουθεί ακριβώς</a:t>
            </a:r>
          </a:p>
          <a:p>
            <a:pPr algn="ctr" eaLnBrk="1" hangingPunct="1"/>
            <a:r>
              <a:rPr lang="el-GR" altLang="en-US" dirty="0">
                <a:latin typeface="+mn-lt"/>
              </a:rPr>
              <a:t>το γεωγραφικό ισημερινό (έντονη γραμμή στο σχήμα)</a:t>
            </a:r>
          </a:p>
        </p:txBody>
      </p:sp>
      <p:sp>
        <p:nvSpPr>
          <p:cNvPr id="7" name="Title 1"/>
          <p:cNvSpPr>
            <a:spLocks noGrp="1"/>
          </p:cNvSpPr>
          <p:nvPr>
            <p:ph type="title"/>
          </p:nvPr>
        </p:nvSpPr>
        <p:spPr/>
        <p:txBody>
          <a:bodyPr>
            <a:normAutofit fontScale="90000"/>
          </a:bodyPr>
          <a:lstStyle/>
          <a:p>
            <a:r>
              <a:rPr lang="el-GR" dirty="0"/>
              <a:t>Γεωγραφική Μεταβολή του Μαγνητικού Πεδίου της </a:t>
            </a:r>
            <a:r>
              <a:rPr lang="el-GR" dirty="0" smtClean="0"/>
              <a:t>Γης</a:t>
            </a:r>
            <a:endParaRPr lang="en-US" dirty="0"/>
          </a:p>
        </p:txBody>
      </p:sp>
    </p:spTree>
    <p:extLst>
      <p:ext uri="{BB962C8B-B14F-4D97-AF65-F5344CB8AC3E}">
        <p14:creationId xmlns:p14="http://schemas.microsoft.com/office/powerpoint/2010/main" val="1849376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4 - Ορθογώνιο"/>
          <p:cNvSpPr>
            <a:spLocks noChangeArrowheads="1"/>
          </p:cNvSpPr>
          <p:nvPr/>
        </p:nvSpPr>
        <p:spPr bwMode="auto">
          <a:xfrm>
            <a:off x="1997000" y="1285875"/>
            <a:ext cx="3075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b="1" dirty="0">
                <a:latin typeface="+mn-lt"/>
              </a:rPr>
              <a:t>Μαγνητικό δυναμικό </a:t>
            </a:r>
            <a:r>
              <a:rPr lang="el-GR" altLang="en-US" b="1" dirty="0" err="1">
                <a:latin typeface="+mn-lt"/>
              </a:rPr>
              <a:t>διπόλου</a:t>
            </a:r>
            <a:endParaRPr lang="el-GR" altLang="en-US" dirty="0">
              <a:latin typeface="+mn-lt"/>
            </a:endParaRPr>
          </a:p>
        </p:txBody>
      </p:sp>
      <p:pic>
        <p:nvPicPr>
          <p:cNvPr id="51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75" y="1643063"/>
            <a:ext cx="4567238"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6 - Ορθογώνιο"/>
          <p:cNvSpPr>
            <a:spLocks noChangeArrowheads="1"/>
          </p:cNvSpPr>
          <p:nvPr/>
        </p:nvSpPr>
        <p:spPr bwMode="auto">
          <a:xfrm>
            <a:off x="6310314" y="1714501"/>
            <a:ext cx="41433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en-US" altLang="en-US" sz="1600" b="1" i="1" dirty="0">
                <a:latin typeface="+mn-lt"/>
              </a:rPr>
              <a:t>d</a:t>
            </a:r>
            <a:r>
              <a:rPr lang="el-GR" altLang="en-US" sz="1600" i="1" dirty="0">
                <a:latin typeface="+mn-lt"/>
              </a:rPr>
              <a:t> μήκος </a:t>
            </a:r>
            <a:r>
              <a:rPr lang="el-GR" altLang="en-US" sz="1600" i="1" dirty="0" err="1">
                <a:latin typeface="+mn-lt"/>
              </a:rPr>
              <a:t>διπόλου</a:t>
            </a:r>
            <a:r>
              <a:rPr lang="el-GR" altLang="en-US" sz="1600" i="1" dirty="0">
                <a:latin typeface="+mn-lt"/>
              </a:rPr>
              <a:t> </a:t>
            </a:r>
            <a:endParaRPr lang="en-US" altLang="en-US" sz="1600" i="1" dirty="0">
              <a:latin typeface="+mn-lt"/>
            </a:endParaRPr>
          </a:p>
          <a:p>
            <a:pPr eaLnBrk="1" hangingPunct="1">
              <a:buFont typeface="Arial" panose="020B0604020202020204" pitchFamily="34" charset="0"/>
              <a:buChar char="•"/>
            </a:pPr>
            <a:r>
              <a:rPr lang="en-US" altLang="en-US" sz="1600" b="1" i="1" dirty="0">
                <a:latin typeface="+mn-lt"/>
              </a:rPr>
              <a:t>m</a:t>
            </a:r>
            <a:r>
              <a:rPr lang="el-GR" altLang="en-US" sz="1600" i="1" dirty="0">
                <a:latin typeface="+mn-lt"/>
              </a:rPr>
              <a:t> απόλυτη τιμή της μαγνητικής</a:t>
            </a:r>
            <a:r>
              <a:rPr lang="en-US" altLang="en-US" sz="1600" i="1" dirty="0">
                <a:latin typeface="+mn-lt"/>
              </a:rPr>
              <a:t> </a:t>
            </a:r>
            <a:r>
              <a:rPr lang="el-GR" altLang="en-US" sz="1600" dirty="0">
                <a:latin typeface="+mn-lt"/>
              </a:rPr>
              <a:t>ποσότητας</a:t>
            </a:r>
            <a:endParaRPr lang="en-US" altLang="en-US" sz="1600" dirty="0">
              <a:latin typeface="+mn-lt"/>
            </a:endParaRPr>
          </a:p>
          <a:p>
            <a:pPr eaLnBrk="1" hangingPunct="1">
              <a:buFont typeface="Arial" panose="020B0604020202020204" pitchFamily="34" charset="0"/>
              <a:buChar char="•"/>
            </a:pPr>
            <a:r>
              <a:rPr lang="el-GR" altLang="en-US" sz="1600" dirty="0">
                <a:latin typeface="+mn-lt"/>
              </a:rPr>
              <a:t>Το μαγνητικό δυναμικό σε σημείο </a:t>
            </a:r>
            <a:r>
              <a:rPr lang="el-GR" altLang="en-US" sz="1600" b="1" dirty="0">
                <a:latin typeface="+mn-lt"/>
              </a:rPr>
              <a:t>Ρ</a:t>
            </a:r>
            <a:r>
              <a:rPr lang="el-GR" altLang="en-US" sz="1600" dirty="0">
                <a:latin typeface="+mn-lt"/>
              </a:rPr>
              <a:t> θα</a:t>
            </a:r>
          </a:p>
          <a:p>
            <a:pPr eaLnBrk="1" hangingPunct="1"/>
            <a:r>
              <a:rPr lang="el-GR" altLang="en-US" sz="1600" dirty="0">
                <a:latin typeface="+mn-lt"/>
              </a:rPr>
              <a:t>   είναι </a:t>
            </a:r>
            <a:r>
              <a:rPr lang="en-US" altLang="en-US" sz="1600" b="1" i="1" dirty="0">
                <a:latin typeface="+mn-lt"/>
              </a:rPr>
              <a:t>W</a:t>
            </a:r>
            <a:r>
              <a:rPr lang="el-GR" altLang="en-US" sz="1600" b="1" i="1" baseline="-25000" dirty="0">
                <a:latin typeface="+mn-lt"/>
              </a:rPr>
              <a:t>δ</a:t>
            </a:r>
            <a:r>
              <a:rPr lang="el-GR" altLang="en-US" sz="1600" b="1" i="1" dirty="0">
                <a:latin typeface="+mn-lt"/>
              </a:rPr>
              <a:t> = -</a:t>
            </a:r>
            <a:r>
              <a:rPr lang="en-US" altLang="en-US" sz="1600" b="1" i="1" dirty="0">
                <a:latin typeface="+mn-lt"/>
              </a:rPr>
              <a:t>m/r</a:t>
            </a:r>
            <a:r>
              <a:rPr lang="en-US" altLang="en-US" sz="1600" b="1" i="1" baseline="-25000" dirty="0">
                <a:latin typeface="+mn-lt"/>
              </a:rPr>
              <a:t>1</a:t>
            </a:r>
            <a:r>
              <a:rPr lang="en-US" altLang="en-US" sz="1600" b="1" i="1" dirty="0">
                <a:latin typeface="+mn-lt"/>
              </a:rPr>
              <a:t> + m/r</a:t>
            </a:r>
            <a:r>
              <a:rPr lang="en-US" altLang="en-US" sz="1600" b="1" i="1" baseline="-25000" dirty="0">
                <a:latin typeface="+mn-lt"/>
              </a:rPr>
              <a:t>2</a:t>
            </a:r>
            <a:r>
              <a:rPr lang="en-US" altLang="en-US" sz="1600" i="1" dirty="0">
                <a:latin typeface="+mn-lt"/>
              </a:rPr>
              <a:t>.</a:t>
            </a:r>
          </a:p>
        </p:txBody>
      </p:sp>
      <p:sp>
        <p:nvSpPr>
          <p:cNvPr id="5128" name="7 - Ορθογώνιο"/>
          <p:cNvSpPr>
            <a:spLocks noChangeArrowheads="1"/>
          </p:cNvSpPr>
          <p:nvPr/>
        </p:nvSpPr>
        <p:spPr bwMode="auto">
          <a:xfrm>
            <a:off x="4595813" y="3714751"/>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a:latin typeface="+mn-lt"/>
              </a:rPr>
              <a:t>Αν εκφράσουμε τα </a:t>
            </a:r>
            <a:r>
              <a:rPr lang="el-GR" altLang="en-US" sz="1600" b="1" i="1">
                <a:latin typeface="+mn-lt"/>
              </a:rPr>
              <a:t>r</a:t>
            </a:r>
            <a:r>
              <a:rPr lang="el-GR" altLang="en-US" sz="1600" b="1" i="1" baseline="-25000">
                <a:latin typeface="+mn-lt"/>
              </a:rPr>
              <a:t>1</a:t>
            </a:r>
            <a:r>
              <a:rPr lang="el-GR" altLang="en-US" sz="1600" i="1">
                <a:latin typeface="+mn-lt"/>
              </a:rPr>
              <a:t> και </a:t>
            </a:r>
            <a:r>
              <a:rPr lang="el-GR" altLang="en-US" sz="1600" b="1" i="1">
                <a:latin typeface="+mn-lt"/>
              </a:rPr>
              <a:t>r</a:t>
            </a:r>
            <a:r>
              <a:rPr lang="el-GR" altLang="en-US" sz="1600" b="1" i="1" baseline="-25000">
                <a:latin typeface="+mn-lt"/>
              </a:rPr>
              <a:t>2</a:t>
            </a:r>
            <a:r>
              <a:rPr lang="el-GR" altLang="en-US" sz="1600" i="1">
                <a:latin typeface="+mn-lt"/>
              </a:rPr>
              <a:t> σε συνάρτηση με το </a:t>
            </a:r>
            <a:r>
              <a:rPr lang="el-GR" altLang="en-US" sz="1600" b="1" i="1">
                <a:latin typeface="+mn-lt"/>
              </a:rPr>
              <a:t>r</a:t>
            </a:r>
            <a:r>
              <a:rPr lang="el-GR" altLang="en-US" sz="1600" i="1">
                <a:latin typeface="+mn-lt"/>
              </a:rPr>
              <a:t> και το </a:t>
            </a:r>
            <a:r>
              <a:rPr lang="el-GR" altLang="en-US" sz="1600" b="1" i="1">
                <a:latin typeface="+mn-lt"/>
              </a:rPr>
              <a:t>cosθ</a:t>
            </a:r>
            <a:r>
              <a:rPr lang="en-US" altLang="en-US" sz="1600" i="1">
                <a:latin typeface="+mn-lt"/>
              </a:rPr>
              <a:t> </a:t>
            </a:r>
            <a:r>
              <a:rPr lang="el-GR" altLang="en-US" sz="1600">
                <a:latin typeface="+mn-lt"/>
              </a:rPr>
              <a:t>και θεωρήσουμε ότι το </a:t>
            </a:r>
            <a:r>
              <a:rPr lang="el-GR" altLang="en-US" sz="1600" b="1" i="1">
                <a:latin typeface="+mn-lt"/>
              </a:rPr>
              <a:t>d</a:t>
            </a:r>
            <a:r>
              <a:rPr lang="el-GR" altLang="en-US" sz="1600" i="1">
                <a:latin typeface="+mn-lt"/>
              </a:rPr>
              <a:t> είναι πολύ μικρό σε σχέση</a:t>
            </a:r>
            <a:r>
              <a:rPr lang="en-US" altLang="en-US" sz="1600" i="1">
                <a:latin typeface="+mn-lt"/>
              </a:rPr>
              <a:t> </a:t>
            </a:r>
            <a:r>
              <a:rPr lang="el-GR" altLang="en-US" sz="1600" i="1">
                <a:latin typeface="+mn-lt"/>
              </a:rPr>
              <a:t>με το </a:t>
            </a:r>
            <a:r>
              <a:rPr lang="el-GR" altLang="en-US" sz="1600" b="1" i="1">
                <a:latin typeface="+mn-lt"/>
              </a:rPr>
              <a:t>r</a:t>
            </a:r>
            <a:r>
              <a:rPr lang="el-GR" altLang="en-US" sz="1600" i="1">
                <a:latin typeface="+mn-lt"/>
              </a:rPr>
              <a:t>, βρίσκουμε ότι:</a:t>
            </a:r>
            <a:endParaRPr lang="el-GR" altLang="en-US" sz="1600">
              <a:latin typeface="+mn-lt"/>
            </a:endParaRPr>
          </a:p>
        </p:txBody>
      </p:sp>
      <p:grpSp>
        <p:nvGrpSpPr>
          <p:cNvPr id="5129" name="10 - Ομάδα"/>
          <p:cNvGrpSpPr>
            <a:grpSpLocks/>
          </p:cNvGrpSpPr>
          <p:nvPr/>
        </p:nvGrpSpPr>
        <p:grpSpPr bwMode="auto">
          <a:xfrm>
            <a:off x="4953000" y="4643438"/>
            <a:ext cx="5143500" cy="811212"/>
            <a:chOff x="3714744" y="4643446"/>
            <a:chExt cx="5143536" cy="811212"/>
          </a:xfrm>
        </p:grpSpPr>
        <p:graphicFrame>
          <p:nvGraphicFramePr>
            <p:cNvPr id="5122" name="Object 2"/>
            <p:cNvGraphicFramePr>
              <a:graphicFrameLocks noChangeAspect="1"/>
            </p:cNvGraphicFramePr>
            <p:nvPr/>
          </p:nvGraphicFramePr>
          <p:xfrm>
            <a:off x="3714744" y="4643446"/>
            <a:ext cx="4248150" cy="811212"/>
          </p:xfrm>
          <a:graphic>
            <a:graphicData uri="http://schemas.openxmlformats.org/presentationml/2006/ole">
              <mc:AlternateContent xmlns:mc="http://schemas.openxmlformats.org/markup-compatibility/2006">
                <mc:Choice xmlns:v="urn:schemas-microsoft-com:vml" Requires="v">
                  <p:oleObj spid="_x0000_s5134" name="Equation" r:id="rId4" imgW="2057400" imgH="393480" progId="Equation.DSMT4">
                    <p:embed/>
                  </p:oleObj>
                </mc:Choice>
                <mc:Fallback>
                  <p:oleObj name="Equation" r:id="rId4" imgW="20574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44" y="4643446"/>
                          <a:ext cx="4248150"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2" name="6 - Ορθογώνιο"/>
            <p:cNvSpPr>
              <a:spLocks noChangeArrowheads="1"/>
            </p:cNvSpPr>
            <p:nvPr/>
          </p:nvSpPr>
          <p:spPr bwMode="auto">
            <a:xfrm>
              <a:off x="8336983" y="4907173"/>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a:t>
              </a:r>
              <a:r>
                <a:rPr lang="en-US" altLang="en-US" sz="1400" dirty="0">
                  <a:latin typeface="Calibri" panose="020F0502020204030204" pitchFamily="34" charset="0"/>
                </a:rPr>
                <a:t>9</a:t>
              </a:r>
              <a:r>
                <a:rPr lang="el-GR" altLang="en-US" sz="1400" dirty="0">
                  <a:latin typeface="Calibri" panose="020F0502020204030204" pitchFamily="34" charset="0"/>
                </a:rPr>
                <a:t>)</a:t>
              </a:r>
            </a:p>
          </p:txBody>
        </p:sp>
      </p:grpSp>
      <p:sp>
        <p:nvSpPr>
          <p:cNvPr id="5130" name="11 - Ορθογώνιο"/>
          <p:cNvSpPr>
            <a:spLocks noChangeArrowheads="1"/>
          </p:cNvSpPr>
          <p:nvPr/>
        </p:nvSpPr>
        <p:spPr bwMode="auto">
          <a:xfrm>
            <a:off x="3810000" y="5845175"/>
            <a:ext cx="664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a:latin typeface="+mn-lt"/>
              </a:rPr>
              <a:t>Η γωνία θ ονομάζεται </a:t>
            </a:r>
            <a:r>
              <a:rPr lang="el-GR" altLang="en-US" b="1">
                <a:latin typeface="+mn-lt"/>
              </a:rPr>
              <a:t>συμπληρωματικό γεωγραφικό πλάτος.</a:t>
            </a:r>
            <a:endParaRPr lang="el-GR" altLang="en-US">
              <a:latin typeface="+mn-lt"/>
            </a:endParaRPr>
          </a:p>
        </p:txBody>
      </p:sp>
      <p:sp>
        <p:nvSpPr>
          <p:cNvPr id="2" name="Title 1"/>
          <p:cNvSpPr>
            <a:spLocks noGrp="1"/>
          </p:cNvSpPr>
          <p:nvPr>
            <p:ph type="title"/>
          </p:nvPr>
        </p:nvSpPr>
        <p:spPr/>
        <p:txBody>
          <a:bodyPr>
            <a:normAutofit fontScale="90000"/>
          </a:bodyPr>
          <a:lstStyle/>
          <a:p>
            <a:r>
              <a:rPr lang="el-GR" dirty="0"/>
              <a:t>Μαγνητικό Πεδίο </a:t>
            </a:r>
            <a:r>
              <a:rPr lang="el-GR" dirty="0" err="1"/>
              <a:t>Διπόλου</a:t>
            </a:r>
            <a:r>
              <a:rPr lang="el-GR" dirty="0"/>
              <a:t> και Ομοιόμορφα Μαγνητισμένης </a:t>
            </a:r>
            <a:r>
              <a:rPr lang="el-GR" dirty="0" smtClean="0"/>
              <a:t>Σφαίρας</a:t>
            </a:r>
            <a:endParaRPr lang="en-US" dirty="0"/>
          </a:p>
        </p:txBody>
      </p:sp>
      <p:sp>
        <p:nvSpPr>
          <p:cNvPr id="12" name="11 - Ορθογώνιο"/>
          <p:cNvSpPr>
            <a:spLocks noChangeArrowheads="1"/>
          </p:cNvSpPr>
          <p:nvPr/>
        </p:nvSpPr>
        <p:spPr bwMode="auto">
          <a:xfrm>
            <a:off x="2215724" y="6156797"/>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1963452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5 - Ορθογώνιο"/>
          <p:cNvSpPr>
            <a:spLocks noChangeArrowheads="1"/>
          </p:cNvSpPr>
          <p:nvPr/>
        </p:nvSpPr>
        <p:spPr bwMode="auto">
          <a:xfrm>
            <a:off x="5667375" y="1344084"/>
            <a:ext cx="2862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mn-lt"/>
              </a:rPr>
              <a:t>Η μαγνητική ροπή της Γης είναι:</a:t>
            </a:r>
          </a:p>
        </p:txBody>
      </p:sp>
      <p:grpSp>
        <p:nvGrpSpPr>
          <p:cNvPr id="6153" name="6 - Ομάδα"/>
          <p:cNvGrpSpPr>
            <a:grpSpLocks/>
          </p:cNvGrpSpPr>
          <p:nvPr/>
        </p:nvGrpSpPr>
        <p:grpSpPr bwMode="auto">
          <a:xfrm>
            <a:off x="6667500" y="1714500"/>
            <a:ext cx="2755900" cy="882650"/>
            <a:chOff x="4182341" y="4643446"/>
            <a:chExt cx="3006358" cy="811212"/>
          </a:xfrm>
        </p:grpSpPr>
        <p:graphicFrame>
          <p:nvGraphicFramePr>
            <p:cNvPr id="6148" name="Object 2"/>
            <p:cNvGraphicFramePr>
              <a:graphicFrameLocks noChangeAspect="1"/>
            </p:cNvGraphicFramePr>
            <p:nvPr>
              <p:extLst>
                <p:ext uri="{D42A27DB-BD31-4B8C-83A1-F6EECF244321}">
                  <p14:modId xmlns:p14="http://schemas.microsoft.com/office/powerpoint/2010/main" val="2717856578"/>
                </p:ext>
              </p:extLst>
            </p:nvPr>
          </p:nvGraphicFramePr>
          <p:xfrm>
            <a:off x="4182341" y="4643446"/>
            <a:ext cx="1678143" cy="811212"/>
          </p:xfrm>
          <a:graphic>
            <a:graphicData uri="http://schemas.openxmlformats.org/presentationml/2006/ole">
              <mc:AlternateContent xmlns:mc="http://schemas.openxmlformats.org/markup-compatibility/2006">
                <mc:Choice xmlns:v="urn:schemas-microsoft-com:vml" Requires="v">
                  <p:oleObj spid="_x0000_s6182" name="Equation" r:id="rId3" imgW="812520" imgH="393480" progId="Equation.DSMT4">
                    <p:embed/>
                  </p:oleObj>
                </mc:Choice>
                <mc:Fallback>
                  <p:oleObj name="Equation" r:id="rId3" imgW="812520" imgH="39348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182341" y="4643446"/>
                          <a:ext cx="1678143"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3" name="6 - Ορθογώνιο"/>
            <p:cNvSpPr>
              <a:spLocks noChangeArrowheads="1"/>
            </p:cNvSpPr>
            <p:nvPr/>
          </p:nvSpPr>
          <p:spPr bwMode="auto">
            <a:xfrm>
              <a:off x="6520329" y="4906070"/>
              <a:ext cx="668370" cy="28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(7.10)</a:t>
              </a:r>
            </a:p>
          </p:txBody>
        </p:sp>
      </p:grpSp>
      <p:sp>
        <p:nvSpPr>
          <p:cNvPr id="2" name="9 - Ορθογώνιο"/>
          <p:cNvSpPr>
            <a:spLocks noChangeArrowheads="1"/>
          </p:cNvSpPr>
          <p:nvPr/>
        </p:nvSpPr>
        <p:spPr bwMode="auto">
          <a:xfrm>
            <a:off x="8739189" y="1571626"/>
            <a:ext cx="1369927" cy="307777"/>
          </a:xfrm>
          <a:prstGeom prst="rect">
            <a:avLst/>
          </a:prstGeom>
          <a:noFill/>
          <a:ln w="9525">
            <a:noFill/>
            <a:miter lim="800000"/>
            <a:headEnd/>
            <a:tailEnd/>
          </a:ln>
        </p:spPr>
        <p:txBody>
          <a:bodyPr wrap="none">
            <a:spAutoFit/>
          </a:bodyPr>
          <a:lstStyle/>
          <a:p>
            <a:pPr>
              <a:defRPr/>
            </a:pPr>
            <a:r>
              <a:rPr lang="el-GR" sz="1400" b="1" i="1" dirty="0"/>
              <a:t>α</a:t>
            </a:r>
            <a:r>
              <a:rPr lang="el-GR" sz="1400" i="1" dirty="0"/>
              <a:t> ακτίνα της Γης</a:t>
            </a:r>
            <a:endParaRPr lang="el-GR" sz="1400" dirty="0"/>
          </a:p>
        </p:txBody>
      </p:sp>
      <p:sp>
        <p:nvSpPr>
          <p:cNvPr id="6155" name="10 - Ορθογώνιο"/>
          <p:cNvSpPr>
            <a:spLocks noChangeArrowheads="1"/>
          </p:cNvSpPr>
          <p:nvPr/>
        </p:nvSpPr>
        <p:spPr bwMode="auto">
          <a:xfrm>
            <a:off x="5667375" y="2643188"/>
            <a:ext cx="4929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a:latin typeface="+mn-lt"/>
              </a:rPr>
              <a:t>Το μαγνητικό δυναμικό, που οφείλεται σε στοιχειώδη όγκο </a:t>
            </a:r>
            <a:r>
              <a:rPr lang="el-GR" altLang="en-US" sz="1600" b="1" i="1">
                <a:latin typeface="+mn-lt"/>
              </a:rPr>
              <a:t>dV</a:t>
            </a:r>
            <a:r>
              <a:rPr lang="el-GR" altLang="en-US" sz="1600" i="1">
                <a:latin typeface="+mn-lt"/>
              </a:rPr>
              <a:t>, είναι:</a:t>
            </a:r>
            <a:endParaRPr lang="el-GR" altLang="en-US" sz="1600">
              <a:latin typeface="+mn-lt"/>
            </a:endParaRPr>
          </a:p>
        </p:txBody>
      </p:sp>
      <p:graphicFrame>
        <p:nvGraphicFramePr>
          <p:cNvPr id="6146" name="Object 4"/>
          <p:cNvGraphicFramePr>
            <a:graphicFrameLocks noChangeAspect="1"/>
          </p:cNvGraphicFramePr>
          <p:nvPr>
            <p:extLst>
              <p:ext uri="{D42A27DB-BD31-4B8C-83A1-F6EECF244321}">
                <p14:modId xmlns:p14="http://schemas.microsoft.com/office/powerpoint/2010/main" val="2812969359"/>
              </p:ext>
            </p:extLst>
          </p:nvPr>
        </p:nvGraphicFramePr>
        <p:xfrm>
          <a:off x="6667500" y="3071813"/>
          <a:ext cx="2355850" cy="882650"/>
        </p:xfrm>
        <a:graphic>
          <a:graphicData uri="http://schemas.openxmlformats.org/presentationml/2006/ole">
            <mc:AlternateContent xmlns:mc="http://schemas.openxmlformats.org/markup-compatibility/2006">
              <mc:Choice xmlns:v="urn:schemas-microsoft-com:vml" Requires="v">
                <p:oleObj spid="_x0000_s6183" name="Equation" r:id="rId5" imgW="1244520" imgH="393480" progId="Equation.DSMT4">
                  <p:embed/>
                </p:oleObj>
              </mc:Choice>
              <mc:Fallback>
                <p:oleObj name="Equation" r:id="rId5" imgW="1244520" imgH="39348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6667500" y="3071813"/>
                        <a:ext cx="2355850"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14 - Ορθογώνιο"/>
          <p:cNvSpPr>
            <a:spLocks noChangeArrowheads="1"/>
          </p:cNvSpPr>
          <p:nvPr/>
        </p:nvSpPr>
        <p:spPr bwMode="auto">
          <a:xfrm>
            <a:off x="5738813" y="4000501"/>
            <a:ext cx="4857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a:latin typeface="+mn-lt"/>
              </a:rPr>
              <a:t>Με ολοκλήρωση της σχέσης αυτής σε όλο τον όγκο της σφαίρας, μπορεί να υπολογιστεί το συνολικό δυναμικό από τη σχέση:</a:t>
            </a:r>
          </a:p>
        </p:txBody>
      </p:sp>
      <p:grpSp>
        <p:nvGrpSpPr>
          <p:cNvPr id="6157" name="15 - Ομάδα"/>
          <p:cNvGrpSpPr>
            <a:grpSpLocks/>
          </p:cNvGrpSpPr>
          <p:nvPr/>
        </p:nvGrpSpPr>
        <p:grpSpPr bwMode="auto">
          <a:xfrm>
            <a:off x="6738939" y="4786313"/>
            <a:ext cx="3055937" cy="882650"/>
            <a:chOff x="3855017" y="4643427"/>
            <a:chExt cx="3333681" cy="811212"/>
          </a:xfrm>
        </p:grpSpPr>
        <p:graphicFrame>
          <p:nvGraphicFramePr>
            <p:cNvPr id="6147" name="Object 5"/>
            <p:cNvGraphicFramePr>
              <a:graphicFrameLocks noChangeAspect="1"/>
            </p:cNvGraphicFramePr>
            <p:nvPr>
              <p:extLst>
                <p:ext uri="{D42A27DB-BD31-4B8C-83A1-F6EECF244321}">
                  <p14:modId xmlns:p14="http://schemas.microsoft.com/office/powerpoint/2010/main" val="493532470"/>
                </p:ext>
              </p:extLst>
            </p:nvPr>
          </p:nvGraphicFramePr>
          <p:xfrm>
            <a:off x="3855017" y="4643427"/>
            <a:ext cx="2332775" cy="811212"/>
          </p:xfrm>
          <a:graphic>
            <a:graphicData uri="http://schemas.openxmlformats.org/presentationml/2006/ole">
              <mc:AlternateContent xmlns:mc="http://schemas.openxmlformats.org/markup-compatibility/2006">
                <mc:Choice xmlns:v="urn:schemas-microsoft-com:vml" Requires="v">
                  <p:oleObj spid="_x0000_s6184" name="Equation" r:id="rId7" imgW="1130040" imgH="393480" progId="Equation.DSMT4">
                    <p:embed/>
                  </p:oleObj>
                </mc:Choice>
                <mc:Fallback>
                  <p:oleObj name="Equation" r:id="rId7" imgW="1130040" imgH="39348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3855017" y="4643427"/>
                          <a:ext cx="2332775"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2" name="6 - Ορθογώνιο"/>
            <p:cNvSpPr>
              <a:spLocks noChangeArrowheads="1"/>
            </p:cNvSpPr>
            <p:nvPr/>
          </p:nvSpPr>
          <p:spPr bwMode="auto">
            <a:xfrm>
              <a:off x="6520328" y="4906071"/>
              <a:ext cx="668370" cy="28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(7.11)</a:t>
              </a:r>
            </a:p>
          </p:txBody>
        </p:sp>
      </p:grpSp>
      <p:sp>
        <p:nvSpPr>
          <p:cNvPr id="6158" name="18 - Ορθογώνιο"/>
          <p:cNvSpPr>
            <a:spLocks noChangeArrowheads="1"/>
          </p:cNvSpPr>
          <p:nvPr/>
        </p:nvSpPr>
        <p:spPr bwMode="auto">
          <a:xfrm>
            <a:off x="4249122" y="5616576"/>
            <a:ext cx="78371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Παρατηρούμε ότι το δυναμικό ομοιόμορφα μαγνητισμένης σφαίρας είναι ίδιο με αυτό απλού σημειακού </a:t>
            </a:r>
            <a:r>
              <a:rPr lang="el-GR" altLang="en-US" sz="1600" dirty="0" err="1">
                <a:latin typeface="+mn-lt"/>
              </a:rPr>
              <a:t>διπόλου</a:t>
            </a:r>
            <a:r>
              <a:rPr lang="el-GR" altLang="en-US" sz="1600" dirty="0">
                <a:latin typeface="+mn-lt"/>
              </a:rPr>
              <a:t>, όπως συμβαίνει και για σφαίρα και υλικό σημείο στο </a:t>
            </a:r>
            <a:r>
              <a:rPr lang="el-GR" altLang="en-US" sz="1600" dirty="0" err="1">
                <a:latin typeface="+mn-lt"/>
              </a:rPr>
              <a:t>βαρυτικό</a:t>
            </a:r>
            <a:r>
              <a:rPr lang="el-GR" altLang="en-US" sz="1600" dirty="0">
                <a:latin typeface="+mn-lt"/>
              </a:rPr>
              <a:t> και ηλεκτρικό πεδίο.</a:t>
            </a:r>
          </a:p>
        </p:txBody>
      </p:sp>
      <p:pic>
        <p:nvPicPr>
          <p:cNvPr id="6160"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785" y="1169082"/>
            <a:ext cx="4101339" cy="485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r>
              <a:rPr lang="el-GR" dirty="0"/>
              <a:t>Μαγνητικό δυναμικό ομοιόμορφα μαγνητισμένης </a:t>
            </a:r>
            <a:r>
              <a:rPr lang="el-GR" dirty="0" smtClean="0"/>
              <a:t>σφαίρας</a:t>
            </a:r>
            <a:endParaRPr lang="en-US" dirty="0"/>
          </a:p>
        </p:txBody>
      </p:sp>
      <p:sp>
        <p:nvSpPr>
          <p:cNvPr id="18" name="11 - Ορθογώνιο"/>
          <p:cNvSpPr>
            <a:spLocks noChangeArrowheads="1"/>
          </p:cNvSpPr>
          <p:nvPr/>
        </p:nvSpPr>
        <p:spPr bwMode="auto">
          <a:xfrm>
            <a:off x="2355454" y="5790589"/>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3893284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4 - Ορθογώνιο"/>
          <p:cNvSpPr>
            <a:spLocks noChangeArrowheads="1"/>
          </p:cNvSpPr>
          <p:nvPr/>
        </p:nvSpPr>
        <p:spPr bwMode="auto">
          <a:xfrm>
            <a:off x="302545" y="1429307"/>
            <a:ext cx="3810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mn-lt"/>
              </a:rPr>
              <a:t>Το μαγνητικό πεδίο της Γης υφίσταται:</a:t>
            </a:r>
          </a:p>
        </p:txBody>
      </p:sp>
      <p:sp>
        <p:nvSpPr>
          <p:cNvPr id="7177" name="5 - Ορθογώνιο"/>
          <p:cNvSpPr>
            <a:spLocks noChangeArrowheads="1"/>
          </p:cNvSpPr>
          <p:nvPr/>
        </p:nvSpPr>
        <p:spPr bwMode="auto">
          <a:xfrm>
            <a:off x="4244981" y="1403351"/>
            <a:ext cx="6500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n-US" altLang="en-US" dirty="0">
                <a:latin typeface="+mn-lt"/>
              </a:rPr>
              <a:t> </a:t>
            </a:r>
            <a:r>
              <a:rPr lang="el-GR" altLang="en-US" dirty="0">
                <a:latin typeface="+mn-lt"/>
              </a:rPr>
              <a:t>Μικρής κλίμακας τοπικές μεταβολές</a:t>
            </a:r>
          </a:p>
          <a:p>
            <a:pPr eaLnBrk="1" hangingPunct="1">
              <a:buFont typeface="Wingdings" panose="05000000000000000000" pitchFamily="2" charset="2"/>
              <a:buChar char="Ø"/>
            </a:pPr>
            <a:r>
              <a:rPr lang="en-US" altLang="en-US" dirty="0">
                <a:latin typeface="+mn-lt"/>
              </a:rPr>
              <a:t> </a:t>
            </a:r>
            <a:r>
              <a:rPr lang="el-GR" altLang="en-US" dirty="0">
                <a:latin typeface="+mn-lt"/>
              </a:rPr>
              <a:t>Χρονικές μεταβολές</a:t>
            </a:r>
          </a:p>
          <a:p>
            <a:pPr eaLnBrk="1" hangingPunct="1">
              <a:buFont typeface="Wingdings" panose="05000000000000000000" pitchFamily="2" charset="2"/>
              <a:buChar char="Ø"/>
            </a:pPr>
            <a:r>
              <a:rPr lang="en-US" altLang="en-US" dirty="0">
                <a:latin typeface="+mn-lt"/>
              </a:rPr>
              <a:t> </a:t>
            </a:r>
            <a:r>
              <a:rPr lang="el-GR" altLang="en-US" dirty="0">
                <a:latin typeface="+mn-lt"/>
              </a:rPr>
              <a:t>Τμήμα του παραμένει αμετάβλητο για διάστημα λίγων ετών</a:t>
            </a:r>
          </a:p>
          <a:p>
            <a:pPr eaLnBrk="1" hangingPunct="1"/>
            <a:r>
              <a:rPr lang="el-GR" altLang="en-US" dirty="0">
                <a:latin typeface="+mn-lt"/>
              </a:rPr>
              <a:t>   </a:t>
            </a:r>
            <a:r>
              <a:rPr lang="el-GR" altLang="en-US" sz="1600" dirty="0">
                <a:latin typeface="+mn-lt"/>
              </a:rPr>
              <a:t>(</a:t>
            </a:r>
            <a:r>
              <a:rPr lang="el-GR" altLang="en-US" sz="1600" b="1" dirty="0">
                <a:latin typeface="+mn-lt"/>
              </a:rPr>
              <a:t>κύριο μαγνητικό πεδίο της </a:t>
            </a:r>
            <a:r>
              <a:rPr lang="el-GR" altLang="en-US" sz="1600" dirty="0">
                <a:latin typeface="+mn-lt"/>
              </a:rPr>
              <a:t>Γης)</a:t>
            </a:r>
          </a:p>
        </p:txBody>
      </p:sp>
      <p:sp>
        <p:nvSpPr>
          <p:cNvPr id="7178" name="8 - Ορθογώνιο"/>
          <p:cNvSpPr>
            <a:spLocks noChangeArrowheads="1"/>
          </p:cNvSpPr>
          <p:nvPr/>
        </p:nvSpPr>
        <p:spPr bwMode="auto">
          <a:xfrm>
            <a:off x="1579705" y="2748757"/>
            <a:ext cx="807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Το μαγνητικό δυναμικό, </a:t>
            </a:r>
            <a:r>
              <a:rPr lang="en-US" altLang="en-US" b="1" dirty="0">
                <a:latin typeface="+mn-lt"/>
              </a:rPr>
              <a:t>W</a:t>
            </a:r>
            <a:r>
              <a:rPr lang="en-US" altLang="en-US" dirty="0">
                <a:latin typeface="+mn-lt"/>
              </a:rPr>
              <a:t>,</a:t>
            </a:r>
            <a:r>
              <a:rPr lang="el-GR" altLang="en-US" dirty="0">
                <a:latin typeface="+mn-lt"/>
              </a:rPr>
              <a:t> του μαγνητικού πεδίου της Γης αναλύεται σε μια σειρά σφαιρικών αρμονικών συναρτήσεων (π.χ. </a:t>
            </a:r>
            <a:r>
              <a:rPr lang="en-US" altLang="en-US" dirty="0">
                <a:latin typeface="+mn-lt"/>
              </a:rPr>
              <a:t>Stacey, 1992).</a:t>
            </a:r>
            <a:endParaRPr lang="el-GR" altLang="en-US" dirty="0">
              <a:latin typeface="+mn-lt"/>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val="1527344313"/>
              </p:ext>
            </p:extLst>
          </p:nvPr>
        </p:nvGraphicFramePr>
        <p:xfrm>
          <a:off x="1645164" y="3456353"/>
          <a:ext cx="8601075" cy="993775"/>
        </p:xfrm>
        <a:graphic>
          <a:graphicData uri="http://schemas.openxmlformats.org/presentationml/2006/ole">
            <mc:AlternateContent xmlns:mc="http://schemas.openxmlformats.org/markup-compatibility/2006">
              <mc:Choice xmlns:v="urn:schemas-microsoft-com:vml" Requires="v">
                <p:oleObj spid="_x0000_s7218" name="Equation" r:id="rId3" imgW="4165560" imgH="482400" progId="Equation.DSMT4">
                  <p:embed/>
                </p:oleObj>
              </mc:Choice>
              <mc:Fallback>
                <p:oleObj name="Equation" r:id="rId3" imgW="4165560" imgH="4824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645164" y="3456353"/>
                        <a:ext cx="8601075"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179" name="17 - Ομάδα"/>
          <p:cNvGrpSpPr>
            <a:grpSpLocks/>
          </p:cNvGrpSpPr>
          <p:nvPr/>
        </p:nvGrpSpPr>
        <p:grpSpPr bwMode="auto">
          <a:xfrm>
            <a:off x="1942897" y="4625012"/>
            <a:ext cx="6858000" cy="956107"/>
            <a:chOff x="418868" y="4625018"/>
            <a:chExt cx="6858048" cy="956114"/>
          </a:xfrm>
        </p:grpSpPr>
        <p:sp>
          <p:nvSpPr>
            <p:cNvPr id="7182" name="13 - Ορθογώνιο"/>
            <p:cNvSpPr>
              <a:spLocks noChangeArrowheads="1"/>
            </p:cNvSpPr>
            <p:nvPr/>
          </p:nvSpPr>
          <p:spPr bwMode="auto">
            <a:xfrm>
              <a:off x="418868" y="4656575"/>
              <a:ext cx="68580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Char char="v"/>
              </a:pPr>
              <a:r>
                <a:rPr lang="el-GR" altLang="en-US" sz="1600" dirty="0">
                  <a:latin typeface="+mn-lt"/>
                </a:rPr>
                <a:t>Τα πολυώνυμα </a:t>
              </a:r>
              <a:r>
                <a:rPr lang="el-GR" altLang="en-US" sz="1600" dirty="0" smtClean="0">
                  <a:latin typeface="+mn-lt"/>
                </a:rPr>
                <a:t>                          </a:t>
              </a:r>
              <a:r>
                <a:rPr lang="el-GR" altLang="en-US" sz="1600" i="1" dirty="0" smtClean="0">
                  <a:latin typeface="+mn-lt"/>
                </a:rPr>
                <a:t>ονομάζονται </a:t>
              </a:r>
              <a:r>
                <a:rPr lang="el-GR" altLang="en-US" sz="1600" i="1" dirty="0">
                  <a:latin typeface="+mn-lt"/>
                </a:rPr>
                <a:t>συναρτήσεις </a:t>
              </a:r>
              <a:r>
                <a:rPr lang="en-US" altLang="en-US" sz="1600" i="1" dirty="0">
                  <a:latin typeface="+mn-lt"/>
                </a:rPr>
                <a:t>Schmidt</a:t>
              </a:r>
              <a:endParaRPr lang="el-GR" altLang="en-US" sz="1600" i="1" dirty="0">
                <a:latin typeface="+mn-lt"/>
              </a:endParaRPr>
            </a:p>
            <a:p>
              <a:pPr algn="just" eaLnBrk="1" hangingPunct="1">
                <a:buFont typeface="Wingdings" panose="05000000000000000000" pitchFamily="2" charset="2"/>
                <a:buChar char="v"/>
              </a:pPr>
              <a:endParaRPr lang="el-GR" altLang="en-US" sz="1600" i="1" dirty="0">
                <a:latin typeface="+mn-lt"/>
              </a:endParaRPr>
            </a:p>
            <a:p>
              <a:pPr eaLnBrk="1" hangingPunct="1">
                <a:buFont typeface="Wingdings" panose="05000000000000000000" pitchFamily="2" charset="2"/>
                <a:buChar char="v"/>
              </a:pPr>
              <a:r>
                <a:rPr lang="el-GR" altLang="en-US" sz="1600" dirty="0">
                  <a:latin typeface="+mn-lt"/>
                </a:rPr>
                <a:t>Οι σταθερές         και          </a:t>
              </a:r>
              <a:r>
                <a:rPr lang="el-GR" altLang="en-US" sz="1600" i="1" dirty="0">
                  <a:latin typeface="+mn-lt"/>
                </a:rPr>
                <a:t>ονομάζονται σταθερές </a:t>
              </a:r>
              <a:r>
                <a:rPr lang="en-US" altLang="en-US" sz="1600" i="1" dirty="0">
                  <a:latin typeface="+mn-lt"/>
                </a:rPr>
                <a:t>Gauss</a:t>
              </a:r>
              <a:endParaRPr lang="el-GR" altLang="en-US" sz="1600" dirty="0">
                <a:latin typeface="+mn-lt"/>
              </a:endParaRPr>
            </a:p>
          </p:txBody>
        </p:sp>
        <p:graphicFrame>
          <p:nvGraphicFramePr>
            <p:cNvPr id="7171" name="Object 3"/>
            <p:cNvGraphicFramePr>
              <a:graphicFrameLocks noChangeAspect="1"/>
            </p:cNvGraphicFramePr>
            <p:nvPr>
              <p:extLst>
                <p:ext uri="{D42A27DB-BD31-4B8C-83A1-F6EECF244321}">
                  <p14:modId xmlns:p14="http://schemas.microsoft.com/office/powerpoint/2010/main" val="1092303996"/>
                </p:ext>
              </p:extLst>
            </p:nvPr>
          </p:nvGraphicFramePr>
          <p:xfrm>
            <a:off x="2005124" y="4625018"/>
            <a:ext cx="1147766" cy="427599"/>
          </p:xfrm>
          <a:graphic>
            <a:graphicData uri="http://schemas.openxmlformats.org/presentationml/2006/ole">
              <mc:AlternateContent xmlns:mc="http://schemas.openxmlformats.org/markup-compatibility/2006">
                <mc:Choice xmlns:v="urn:schemas-microsoft-com:vml" Requires="v">
                  <p:oleObj spid="_x0000_s7219" name="Equation" r:id="rId5" imgW="647640" imgH="241200" progId="Equation.DSMT4">
                    <p:embed/>
                  </p:oleObj>
                </mc:Choice>
                <mc:Fallback>
                  <p:oleObj name="Equation" r:id="rId5" imgW="647640" imgH="24120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005124" y="4625018"/>
                          <a:ext cx="1147766" cy="427599"/>
                        </a:xfrm>
                        <a:prstGeom prst="rect">
                          <a:avLst/>
                        </a:prstGeom>
                        <a:noFill/>
                        <a:ln>
                          <a:noFill/>
                        </a:ln>
                        <a:effectLst/>
                        <a:extLst/>
                      </p:spPr>
                    </p:pic>
                  </p:oleObj>
                </mc:Fallback>
              </mc:AlternateContent>
            </a:graphicData>
          </a:graphic>
        </p:graphicFrame>
        <p:graphicFrame>
          <p:nvGraphicFramePr>
            <p:cNvPr id="7172" name="Object 4"/>
            <p:cNvGraphicFramePr>
              <a:graphicFrameLocks noChangeAspect="1"/>
            </p:cNvGraphicFramePr>
            <p:nvPr>
              <p:extLst>
                <p:ext uri="{D42A27DB-BD31-4B8C-83A1-F6EECF244321}">
                  <p14:modId xmlns:p14="http://schemas.microsoft.com/office/powerpoint/2010/main" val="1735385359"/>
                </p:ext>
              </p:extLst>
            </p:nvPr>
          </p:nvGraphicFramePr>
          <p:xfrm>
            <a:off x="1712733" y="5052617"/>
            <a:ext cx="430214" cy="480827"/>
          </p:xfrm>
          <a:graphic>
            <a:graphicData uri="http://schemas.openxmlformats.org/presentationml/2006/ole">
              <mc:AlternateContent xmlns:mc="http://schemas.openxmlformats.org/markup-compatibility/2006">
                <mc:Choice xmlns:v="urn:schemas-microsoft-com:vml" Requires="v">
                  <p:oleObj spid="_x0000_s7220" name="Equation" r:id="rId7" imgW="215640" imgH="241200" progId="Equation.DSMT4">
                    <p:embed/>
                  </p:oleObj>
                </mc:Choice>
                <mc:Fallback>
                  <p:oleObj name="Equation" r:id="rId7" imgW="215640" imgH="24120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1712733" y="5052617"/>
                          <a:ext cx="430214" cy="480827"/>
                        </a:xfrm>
                        <a:prstGeom prst="rect">
                          <a:avLst/>
                        </a:prstGeom>
                        <a:noFill/>
                        <a:ln>
                          <a:noFill/>
                        </a:ln>
                        <a:effectLs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3007137389"/>
                </p:ext>
              </p:extLst>
            </p:nvPr>
          </p:nvGraphicFramePr>
          <p:xfrm>
            <a:off x="2439161" y="5085334"/>
            <a:ext cx="417514" cy="495798"/>
          </p:xfrm>
          <a:graphic>
            <a:graphicData uri="http://schemas.openxmlformats.org/presentationml/2006/ole">
              <mc:AlternateContent xmlns:mc="http://schemas.openxmlformats.org/markup-compatibility/2006">
                <mc:Choice xmlns:v="urn:schemas-microsoft-com:vml" Requires="v">
                  <p:oleObj spid="_x0000_s7221" name="Equation" r:id="rId9" imgW="203040" imgH="241200" progId="Equation.DSMT4">
                    <p:embed/>
                  </p:oleObj>
                </mc:Choice>
                <mc:Fallback>
                  <p:oleObj name="Equation" r:id="rId9" imgW="203040" imgH="241200" progId="Equation.DSMT4">
                    <p:embed/>
                    <p:pic>
                      <p:nvPicPr>
                        <p:cNvPr id="0" name=""/>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2439161" y="5085334"/>
                          <a:ext cx="417514" cy="49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180" name="18 - Ορθογώνιο"/>
          <p:cNvSpPr>
            <a:spLocks noChangeArrowheads="1"/>
          </p:cNvSpPr>
          <p:nvPr/>
        </p:nvSpPr>
        <p:spPr bwMode="auto">
          <a:xfrm>
            <a:off x="1705759" y="5694001"/>
            <a:ext cx="8715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Οι τιμές αυτές υπολογίζονται ανά πενταετία και αποτελούν τη βάση για τον υπολογισμό του Διεθνούς Γεωμαγνητικού Πεδίου Αναφοράς (IGRF)</a:t>
            </a:r>
          </a:p>
        </p:txBody>
      </p:sp>
      <p:sp>
        <p:nvSpPr>
          <p:cNvPr id="7181" name="6 - Ορθογώνιο"/>
          <p:cNvSpPr>
            <a:spLocks noChangeArrowheads="1"/>
          </p:cNvSpPr>
          <p:nvPr/>
        </p:nvSpPr>
        <p:spPr bwMode="auto">
          <a:xfrm>
            <a:off x="9460426" y="4307253"/>
            <a:ext cx="61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(7.13)</a:t>
            </a:r>
          </a:p>
        </p:txBody>
      </p:sp>
      <p:sp>
        <p:nvSpPr>
          <p:cNvPr id="2" name="Title 1"/>
          <p:cNvSpPr>
            <a:spLocks noGrp="1"/>
          </p:cNvSpPr>
          <p:nvPr>
            <p:ph type="title"/>
          </p:nvPr>
        </p:nvSpPr>
        <p:spPr/>
        <p:txBody>
          <a:bodyPr>
            <a:normAutofit/>
          </a:bodyPr>
          <a:lstStyle/>
          <a:p>
            <a:r>
              <a:rPr lang="el-GR" dirty="0"/>
              <a:t>Το Κύριο Μαγνητικό Πεδίο της </a:t>
            </a:r>
            <a:r>
              <a:rPr lang="el-GR" dirty="0" smtClean="0"/>
              <a:t>Γης</a:t>
            </a:r>
            <a:endParaRPr lang="en-US" dirty="0"/>
          </a:p>
        </p:txBody>
      </p:sp>
    </p:spTree>
    <p:extLst>
      <p:ext uri="{BB962C8B-B14F-4D97-AF65-F5344CB8AC3E}">
        <p14:creationId xmlns:p14="http://schemas.microsoft.com/office/powerpoint/2010/main" val="17328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747" y="1653264"/>
            <a:ext cx="61150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4 - Ορθογώνιο"/>
          <p:cNvSpPr>
            <a:spLocks noChangeArrowheads="1"/>
          </p:cNvSpPr>
          <p:nvPr/>
        </p:nvSpPr>
        <p:spPr bwMode="auto">
          <a:xfrm>
            <a:off x="1431283" y="1270044"/>
            <a:ext cx="8899491" cy="338554"/>
          </a:xfrm>
          <a:prstGeom prst="rect">
            <a:avLst/>
          </a:prstGeom>
          <a:noFill/>
          <a:ln w="9525">
            <a:noFill/>
            <a:miter lim="800000"/>
            <a:headEnd/>
            <a:tailEnd/>
          </a:ln>
        </p:spPr>
        <p:txBody>
          <a:bodyPr wrap="square">
            <a:spAutoFit/>
          </a:bodyPr>
          <a:lstStyle/>
          <a:p>
            <a:pPr algn="ctr">
              <a:defRPr/>
            </a:pPr>
            <a:r>
              <a:rPr lang="el-GR" sz="1600" dirty="0"/>
              <a:t>Τιμές σταθερών </a:t>
            </a:r>
            <a:r>
              <a:rPr lang="el-GR" sz="1600" dirty="0" err="1"/>
              <a:t>Gauss</a:t>
            </a:r>
            <a:r>
              <a:rPr lang="el-GR" sz="1600" dirty="0"/>
              <a:t> για </a:t>
            </a:r>
            <a:r>
              <a:rPr lang="el-GR" sz="1600" b="1" i="1" dirty="0"/>
              <a:t>n=1 έως 3</a:t>
            </a:r>
            <a:r>
              <a:rPr lang="el-GR" sz="1600" i="1" dirty="0"/>
              <a:t>, για τα έτη </a:t>
            </a:r>
            <a:r>
              <a:rPr lang="el-GR" sz="1600" b="1" i="1" dirty="0"/>
              <a:t>2000</a:t>
            </a:r>
            <a:r>
              <a:rPr lang="el-GR" sz="1600" i="1" dirty="0"/>
              <a:t> έως </a:t>
            </a:r>
            <a:r>
              <a:rPr lang="el-GR" sz="1600" b="1" i="1" dirty="0"/>
              <a:t>2005</a:t>
            </a:r>
            <a:r>
              <a:rPr lang="el-GR" sz="1600" i="1" dirty="0"/>
              <a:t> με </a:t>
            </a:r>
            <a:r>
              <a:rPr lang="el-GR" sz="1600" dirty="0"/>
              <a:t>βάση το μοντέλο </a:t>
            </a:r>
            <a:r>
              <a:rPr lang="en-US" sz="1600" dirty="0"/>
              <a:t>IGRF-10.</a:t>
            </a:r>
            <a:endParaRPr lang="el-GR" sz="1600" dirty="0"/>
          </a:p>
        </p:txBody>
      </p:sp>
      <p:sp>
        <p:nvSpPr>
          <p:cNvPr id="8198" name="5 - Ορθογώνιο"/>
          <p:cNvSpPr>
            <a:spLocks noChangeArrowheads="1"/>
          </p:cNvSpPr>
          <p:nvPr/>
        </p:nvSpPr>
        <p:spPr bwMode="auto">
          <a:xfrm>
            <a:off x="2085772" y="5815689"/>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Οι πιο σημαντικοί όροι είναι οι όροι που αντιστοιχούν σε </a:t>
            </a:r>
            <a:r>
              <a:rPr lang="el-GR" altLang="en-US" sz="1600" i="1" dirty="0">
                <a:latin typeface="+mn-lt"/>
              </a:rPr>
              <a:t>n=1, δηλαδή οι όροι όπου το δυναμικό μεταβάλλεται ανάλογα με το </a:t>
            </a:r>
            <a:r>
              <a:rPr lang="el-GR" altLang="en-US" sz="1600" dirty="0">
                <a:latin typeface="+mn-lt"/>
              </a:rPr>
              <a:t>1/</a:t>
            </a:r>
            <a:r>
              <a:rPr lang="el-GR" altLang="en-US" sz="1600" i="1" dirty="0">
                <a:latin typeface="+mn-lt"/>
              </a:rPr>
              <a:t>r</a:t>
            </a:r>
            <a:r>
              <a:rPr lang="el-GR" altLang="en-US" sz="1600" i="1" baseline="-25000" dirty="0">
                <a:latin typeface="+mn-lt"/>
              </a:rPr>
              <a:t>2</a:t>
            </a:r>
            <a:r>
              <a:rPr lang="el-GR" altLang="en-US" sz="1600" i="1" dirty="0">
                <a:latin typeface="+mn-lt"/>
              </a:rPr>
              <a:t> .Ο πιο σημαντικός όρος είναι ο</a:t>
            </a:r>
            <a:endParaRPr lang="el-GR" altLang="en-US" sz="1600" dirty="0">
              <a:latin typeface="+mn-lt"/>
            </a:endParaRPr>
          </a:p>
        </p:txBody>
      </p:sp>
      <p:graphicFrame>
        <p:nvGraphicFramePr>
          <p:cNvPr id="8194" name="Object 3"/>
          <p:cNvGraphicFramePr>
            <a:graphicFrameLocks noChangeAspect="1"/>
          </p:cNvGraphicFramePr>
          <p:nvPr>
            <p:extLst>
              <p:ext uri="{D42A27DB-BD31-4B8C-83A1-F6EECF244321}">
                <p14:modId xmlns:p14="http://schemas.microsoft.com/office/powerpoint/2010/main" val="3344202937"/>
              </p:ext>
            </p:extLst>
          </p:nvPr>
        </p:nvGraphicFramePr>
        <p:xfrm>
          <a:off x="8408447" y="6029632"/>
          <a:ext cx="301625" cy="428625"/>
        </p:xfrm>
        <a:graphic>
          <a:graphicData uri="http://schemas.openxmlformats.org/presentationml/2006/ole">
            <mc:AlternateContent xmlns:mc="http://schemas.openxmlformats.org/markup-compatibility/2006">
              <mc:Choice xmlns:v="urn:schemas-microsoft-com:vml" Requires="v">
                <p:oleObj spid="_x0000_s8206" name="Equation" r:id="rId4" imgW="190440" imgH="241200" progId="Equation.DSMT4">
                  <p:embed/>
                </p:oleObj>
              </mc:Choice>
              <mc:Fallback>
                <p:oleObj name="Equation" r:id="rId4" imgW="190440" imgH="241200" progId="Equation.DSMT4">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8408447" y="6029632"/>
                        <a:ext cx="301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itle 1"/>
          <p:cNvSpPr>
            <a:spLocks noGrp="1"/>
          </p:cNvSpPr>
          <p:nvPr>
            <p:ph type="title"/>
          </p:nvPr>
        </p:nvSpPr>
        <p:spPr/>
        <p:txBody>
          <a:bodyPr>
            <a:normAutofit/>
          </a:bodyPr>
          <a:lstStyle/>
          <a:p>
            <a:r>
              <a:rPr lang="el-GR" dirty="0"/>
              <a:t>Το Κύριο Μαγνητικό Πεδίο της </a:t>
            </a:r>
            <a:r>
              <a:rPr lang="el-GR" dirty="0" smtClean="0"/>
              <a:t>Γης</a:t>
            </a:r>
            <a:endParaRPr lang="en-US" dirty="0"/>
          </a:p>
        </p:txBody>
      </p:sp>
    </p:spTree>
    <p:extLst>
      <p:ext uri="{BB962C8B-B14F-4D97-AF65-F5344CB8AC3E}">
        <p14:creationId xmlns:p14="http://schemas.microsoft.com/office/powerpoint/2010/main" val="1943268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39863"/>
            <a:ext cx="8229600" cy="3478212"/>
          </a:xfrm>
        </p:spPr>
        <p:txBody>
          <a:bodyPr rtlCol="0">
            <a:normAutofit fontScale="77500" lnSpcReduction="20000"/>
          </a:bodyPr>
          <a:lstStyle/>
          <a:p>
            <a:pPr fontAlgn="auto">
              <a:spcAft>
                <a:spcPts val="0"/>
              </a:spcAft>
              <a:buFont typeface="Arial" pitchFamily="34" charset="0"/>
              <a:buChar char="•"/>
              <a:defRPr/>
            </a:pPr>
            <a:r>
              <a:rPr lang="el-GR" dirty="0" smtClean="0"/>
              <a:t>Το παρόν εκπαιδευτικό υλικό έχει αναπτυχθεί στα πλαίσια του εκπαιδευτικού έργου του διδάσκοντα.</a:t>
            </a:r>
            <a:endParaRPr lang="en-US" dirty="0" smtClean="0"/>
          </a:p>
          <a:p>
            <a:pPr fontAlgn="auto">
              <a:spcAft>
                <a:spcPts val="0"/>
              </a:spcAft>
              <a:buFont typeface="Arial" pitchFamily="34" charset="0"/>
              <a:buChar char="•"/>
              <a:defRPr/>
            </a:pPr>
            <a:r>
              <a:rPr lang="el-GR" dirty="0" smtClean="0"/>
              <a:t>Το έργο «Ανοικτά Ακαδημαϊκά Μαθήματα στο Αριστοτέλειο Πανεπιστήμιο Θεσσαλονίκης» έχει χρηματοδοτήσει μόνο την αναδιαμόρφωση του εκπαιδευτικού υλικού. </a:t>
            </a:r>
          </a:p>
          <a:p>
            <a:pPr fontAlgn="auto">
              <a:spcAft>
                <a:spcPts val="0"/>
              </a:spcAft>
              <a:buFont typeface="Arial" pitchFamily="34" charset="0"/>
              <a:buChar char="•"/>
              <a:defRPr/>
            </a:pPr>
            <a:r>
              <a:rPr lang="el-GR"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p>
          <a:p>
            <a:pPr fontAlgn="auto">
              <a:spcAft>
                <a:spcPts val="0"/>
              </a:spcAft>
              <a:buFont typeface="Arial" pitchFamily="34" charset="0"/>
              <a:buChar char="•"/>
              <a:defRPr/>
            </a:pPr>
            <a:endParaRPr lang="el-GR" dirty="0" smtClean="0"/>
          </a:p>
        </p:txBody>
      </p:sp>
      <p:sp>
        <p:nvSpPr>
          <p:cNvPr id="18436" name="Title 1"/>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Χρηματοδότηση</a:t>
            </a:r>
          </a:p>
        </p:txBody>
      </p:sp>
      <p:sp>
        <p:nvSpPr>
          <p:cNvPr id="18435" name="Θέση αριθμού διαφάνειας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8783AA-D93E-442E-AFC8-732163ADBBD0}" type="slidenum">
              <a:rPr lang="el-GR">
                <a:solidFill>
                  <a:prstClr val="black"/>
                </a:solidFill>
              </a:rPr>
              <a:pPr fontAlgn="base">
                <a:spcBef>
                  <a:spcPct val="0"/>
                </a:spcBef>
                <a:spcAft>
                  <a:spcPct val="0"/>
                </a:spcAft>
              </a:pPr>
              <a:t>3</a:t>
            </a:fld>
            <a:endParaRPr lang="el-GR">
              <a:solidFill>
                <a:prstClr val="black"/>
              </a:solidFill>
            </a:endParaRPr>
          </a:p>
        </p:txBody>
      </p:sp>
      <p:pic>
        <p:nvPicPr>
          <p:cNvPr id="18437" name="Picture 2" descr="Λογότυπο επιχειρησιακού προγράμματος εκπαίδευσης και δια βίου μάθησης&#10;"/>
          <p:cNvPicPr>
            <a:picLocks noChangeAspect="1" noChangeArrowheads="1"/>
          </p:cNvPicPr>
          <p:nvPr/>
        </p:nvPicPr>
        <p:blipFill>
          <a:blip r:embed="rId4" cstate="print"/>
          <a:srcRect/>
          <a:stretch>
            <a:fillRect/>
          </a:stretch>
        </p:blipFill>
        <p:spPr bwMode="auto">
          <a:xfrm>
            <a:off x="3336925" y="4918075"/>
            <a:ext cx="5518150" cy="13906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7251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3 - Ορθογώνιο"/>
          <p:cNvSpPr>
            <a:spLocks noChangeArrowheads="1"/>
          </p:cNvSpPr>
          <p:nvPr/>
        </p:nvSpPr>
        <p:spPr bwMode="auto">
          <a:xfrm>
            <a:off x="431260" y="1392964"/>
            <a:ext cx="11760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λάβουμε υπ’ όψη μόνο τον όρο     </a:t>
            </a:r>
            <a:r>
              <a:rPr lang="el-GR" altLang="en-US" dirty="0" smtClean="0">
                <a:latin typeface="+mn-lt"/>
              </a:rPr>
              <a:t> και </a:t>
            </a:r>
            <a:r>
              <a:rPr lang="el-GR" altLang="en-US" dirty="0">
                <a:latin typeface="+mn-lt"/>
              </a:rPr>
              <a:t>αντικαταστήσουμε το πολυώνυμο </a:t>
            </a:r>
            <a:r>
              <a:rPr lang="el-GR" altLang="en-US" b="1" dirty="0" err="1">
                <a:latin typeface="+mn-lt"/>
              </a:rPr>
              <a:t>Schmidt</a:t>
            </a:r>
            <a:r>
              <a:rPr lang="el-GR" altLang="en-US" dirty="0">
                <a:latin typeface="+mn-lt"/>
              </a:rPr>
              <a:t>, η προηγούμενη σχέση γίνεται:</a:t>
            </a:r>
          </a:p>
        </p:txBody>
      </p:sp>
      <p:grpSp>
        <p:nvGrpSpPr>
          <p:cNvPr id="9223" name="6 - Ομάδα"/>
          <p:cNvGrpSpPr>
            <a:grpSpLocks/>
          </p:cNvGrpSpPr>
          <p:nvPr/>
        </p:nvGrpSpPr>
        <p:grpSpPr bwMode="auto">
          <a:xfrm>
            <a:off x="4411663" y="1661210"/>
            <a:ext cx="3898900" cy="941388"/>
            <a:chOff x="3143240" y="1214422"/>
            <a:chExt cx="3898816" cy="941388"/>
          </a:xfrm>
        </p:grpSpPr>
        <p:graphicFrame>
          <p:nvGraphicFramePr>
            <p:cNvPr id="9220" name="Object 2"/>
            <p:cNvGraphicFramePr>
              <a:graphicFrameLocks noChangeAspect="1"/>
            </p:cNvGraphicFramePr>
            <p:nvPr>
              <p:extLst>
                <p:ext uri="{D42A27DB-BD31-4B8C-83A1-F6EECF244321}">
                  <p14:modId xmlns:p14="http://schemas.microsoft.com/office/powerpoint/2010/main" val="363120818"/>
                </p:ext>
              </p:extLst>
            </p:nvPr>
          </p:nvGraphicFramePr>
          <p:xfrm>
            <a:off x="3143240" y="1214422"/>
            <a:ext cx="2360612" cy="941388"/>
          </p:xfrm>
          <a:graphic>
            <a:graphicData uri="http://schemas.openxmlformats.org/presentationml/2006/ole">
              <mc:AlternateContent xmlns:mc="http://schemas.openxmlformats.org/markup-compatibility/2006">
                <mc:Choice xmlns:v="urn:schemas-microsoft-com:vml" Requires="v">
                  <p:oleObj spid="_x0000_s9254" name="Equation" r:id="rId3" imgW="1143000" imgH="457200" progId="Equation.DSMT4">
                    <p:embed/>
                  </p:oleObj>
                </mc:Choice>
                <mc:Fallback>
                  <p:oleObj name="Equation" r:id="rId3" imgW="1143000" imgH="4572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143240" y="1214422"/>
                          <a:ext cx="2360612"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9" name="6 - Ορθογώνιο"/>
            <p:cNvSpPr>
              <a:spLocks noChangeArrowheads="1"/>
            </p:cNvSpPr>
            <p:nvPr/>
          </p:nvSpPr>
          <p:spPr bwMode="auto">
            <a:xfrm>
              <a:off x="6429388" y="1500174"/>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(7.13)</a:t>
              </a:r>
            </a:p>
          </p:txBody>
        </p:sp>
      </p:grpSp>
      <p:sp>
        <p:nvSpPr>
          <p:cNvPr id="2" name="7 - Ορθογώνιο"/>
          <p:cNvSpPr>
            <a:spLocks noChangeArrowheads="1"/>
          </p:cNvSpPr>
          <p:nvPr/>
        </p:nvSpPr>
        <p:spPr bwMode="auto">
          <a:xfrm>
            <a:off x="0" y="2602598"/>
            <a:ext cx="11760740" cy="369332"/>
          </a:xfrm>
          <a:prstGeom prst="rect">
            <a:avLst/>
          </a:prstGeom>
          <a:noFill/>
          <a:ln w="9525">
            <a:noFill/>
            <a:miter lim="800000"/>
            <a:headEnd/>
            <a:tailEnd/>
          </a:ln>
        </p:spPr>
        <p:txBody>
          <a:bodyPr wrap="square">
            <a:spAutoFit/>
          </a:bodyPr>
          <a:lstStyle/>
          <a:p>
            <a:pPr algn="just">
              <a:defRPr/>
            </a:pPr>
            <a:r>
              <a:rPr lang="el-GR" dirty="0"/>
              <a:t>όπου </a:t>
            </a:r>
            <a:r>
              <a:rPr lang="el-GR" b="1" i="1" dirty="0"/>
              <a:t>θ</a:t>
            </a:r>
            <a:r>
              <a:rPr lang="el-GR" i="1" dirty="0"/>
              <a:t> το συμπληρωματικό γεωγραφικό πλάτος, το οποίο υπολογίζεται από το </a:t>
            </a:r>
            <a:r>
              <a:rPr lang="el-GR" dirty="0"/>
              <a:t>γεωγραφικό πλάτος, </a:t>
            </a:r>
            <a:r>
              <a:rPr lang="el-GR" b="1" i="1" dirty="0"/>
              <a:t>φ</a:t>
            </a:r>
            <a:r>
              <a:rPr lang="el-GR" i="1" dirty="0"/>
              <a:t>, ως </a:t>
            </a:r>
            <a:r>
              <a:rPr lang="el-GR" b="1" i="1" dirty="0"/>
              <a:t>θ=90</a:t>
            </a:r>
            <a:r>
              <a:rPr lang="el-GR" b="1" i="1" baseline="30000" dirty="0"/>
              <a:t>ο</a:t>
            </a:r>
            <a:r>
              <a:rPr lang="el-GR" b="1" i="1" dirty="0"/>
              <a:t>-φ</a:t>
            </a:r>
            <a:r>
              <a:rPr lang="el-GR" i="1" dirty="0"/>
              <a:t>.</a:t>
            </a:r>
            <a:endParaRPr lang="el-GR" dirty="0"/>
          </a:p>
        </p:txBody>
      </p:sp>
      <p:graphicFrame>
        <p:nvGraphicFramePr>
          <p:cNvPr id="9218" name="Object 3"/>
          <p:cNvGraphicFramePr>
            <a:graphicFrameLocks noChangeAspect="1"/>
          </p:cNvGraphicFramePr>
          <p:nvPr>
            <p:extLst>
              <p:ext uri="{D42A27DB-BD31-4B8C-83A1-F6EECF244321}">
                <p14:modId xmlns:p14="http://schemas.microsoft.com/office/powerpoint/2010/main" val="4040539037"/>
              </p:ext>
            </p:extLst>
          </p:nvPr>
        </p:nvGraphicFramePr>
        <p:xfrm>
          <a:off x="3750620" y="1288904"/>
          <a:ext cx="357188" cy="508000"/>
        </p:xfrm>
        <a:graphic>
          <a:graphicData uri="http://schemas.openxmlformats.org/presentationml/2006/ole">
            <mc:AlternateContent xmlns:mc="http://schemas.openxmlformats.org/markup-compatibility/2006">
              <mc:Choice xmlns:v="urn:schemas-microsoft-com:vml" Requires="v">
                <p:oleObj spid="_x0000_s9255" name="Equation" r:id="rId5" imgW="190440" imgH="241200" progId="Equation.DSMT4">
                  <p:embed/>
                </p:oleObj>
              </mc:Choice>
              <mc:Fallback>
                <p:oleObj name="Equation" r:id="rId5" imgW="190440" imgH="24120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750620" y="1288904"/>
                        <a:ext cx="35718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9 - Ορθογώνιο"/>
          <p:cNvSpPr>
            <a:spLocks noChangeArrowheads="1"/>
          </p:cNvSpPr>
          <p:nvPr/>
        </p:nvSpPr>
        <p:spPr bwMode="auto">
          <a:xfrm>
            <a:off x="0" y="3070147"/>
            <a:ext cx="12192000" cy="1477328"/>
          </a:xfrm>
          <a:prstGeom prst="rect">
            <a:avLst/>
          </a:prstGeom>
          <a:noFill/>
          <a:ln w="9525">
            <a:noFill/>
            <a:miter lim="800000"/>
            <a:headEnd/>
            <a:tailEnd/>
          </a:ln>
        </p:spPr>
        <p:txBody>
          <a:bodyPr wrap="square">
            <a:spAutoFit/>
          </a:bodyPr>
          <a:lstStyle/>
          <a:p>
            <a:pPr algn="just">
              <a:defRPr/>
            </a:pPr>
            <a:r>
              <a:rPr lang="el-GR" dirty="0"/>
              <a:t>Ο πιο σημαντικός όρος του αναπτύγματος σφαιρικών αρμονικών της σχέσης (7.12) συμπίπτει με ένα κεντρικό διπολικό πεδίο, το οποίο έχει άξονα τον άξονα περιστροφής της Γης, γεγονός που δείχνει ότι το κύριο τμήμα του μαγνητικού πεδίου της Γης είναι το πεδίο ενός κεντρικού </a:t>
            </a:r>
            <a:r>
              <a:rPr lang="el-GR" dirty="0" err="1"/>
              <a:t>διπόλου</a:t>
            </a:r>
            <a:r>
              <a:rPr lang="el-GR" dirty="0"/>
              <a:t>. </a:t>
            </a:r>
          </a:p>
          <a:p>
            <a:pPr algn="just">
              <a:defRPr/>
            </a:pPr>
            <a:endParaRPr lang="el-GR" dirty="0"/>
          </a:p>
          <a:p>
            <a:pPr algn="just">
              <a:defRPr/>
            </a:pPr>
            <a:r>
              <a:rPr lang="el-GR" dirty="0"/>
              <a:t>Λόγω της σύμπτωσης με τον άξονα περιστροφής, το δίπολο αυτό αναφέρεται συχνά και ως </a:t>
            </a:r>
            <a:r>
              <a:rPr lang="el-GR" b="1" dirty="0"/>
              <a:t>αξονικό δίπολο (</a:t>
            </a:r>
            <a:r>
              <a:rPr lang="el-GR" b="1" dirty="0" err="1"/>
              <a:t>axial</a:t>
            </a:r>
            <a:r>
              <a:rPr lang="el-GR" b="1" dirty="0"/>
              <a:t> </a:t>
            </a:r>
            <a:r>
              <a:rPr lang="en-US" b="1" dirty="0"/>
              <a:t>dipole</a:t>
            </a:r>
            <a:r>
              <a:rPr lang="en-US" dirty="0"/>
              <a:t>).</a:t>
            </a:r>
            <a:endParaRPr lang="el-GR" dirty="0"/>
          </a:p>
        </p:txBody>
      </p:sp>
      <p:sp>
        <p:nvSpPr>
          <p:cNvPr id="9226" name="10 - Ορθογώνιο"/>
          <p:cNvSpPr>
            <a:spLocks noChangeArrowheads="1"/>
          </p:cNvSpPr>
          <p:nvPr/>
        </p:nvSpPr>
        <p:spPr bwMode="auto">
          <a:xfrm>
            <a:off x="1738312" y="4977497"/>
            <a:ext cx="8715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κρατήσουμε όλους τους όρους που αντιστοιχούν σε </a:t>
            </a:r>
            <a:r>
              <a:rPr lang="el-GR" altLang="en-US" i="1" dirty="0">
                <a:latin typeface="+mn-lt"/>
              </a:rPr>
              <a:t>n=1, τότε η σχέση (7.12) </a:t>
            </a:r>
            <a:r>
              <a:rPr lang="el-GR" altLang="en-US" dirty="0">
                <a:latin typeface="+mn-lt"/>
              </a:rPr>
              <a:t>γίνεται:</a:t>
            </a:r>
          </a:p>
        </p:txBody>
      </p:sp>
      <p:grpSp>
        <p:nvGrpSpPr>
          <p:cNvPr id="9227" name="13 - Ομάδα"/>
          <p:cNvGrpSpPr>
            <a:grpSpLocks/>
          </p:cNvGrpSpPr>
          <p:nvPr/>
        </p:nvGrpSpPr>
        <p:grpSpPr bwMode="auto">
          <a:xfrm>
            <a:off x="2595564" y="5445046"/>
            <a:ext cx="7259637" cy="941388"/>
            <a:chOff x="1425575" y="5597525"/>
            <a:chExt cx="7259555" cy="941388"/>
          </a:xfrm>
        </p:grpSpPr>
        <p:graphicFrame>
          <p:nvGraphicFramePr>
            <p:cNvPr id="9219" name="Object 4"/>
            <p:cNvGraphicFramePr>
              <a:graphicFrameLocks noChangeAspect="1"/>
            </p:cNvGraphicFramePr>
            <p:nvPr>
              <p:extLst>
                <p:ext uri="{D42A27DB-BD31-4B8C-83A1-F6EECF244321}">
                  <p14:modId xmlns:p14="http://schemas.microsoft.com/office/powerpoint/2010/main" val="275499826"/>
                </p:ext>
              </p:extLst>
            </p:nvPr>
          </p:nvGraphicFramePr>
          <p:xfrm>
            <a:off x="1425575" y="5597525"/>
            <a:ext cx="6319838" cy="941388"/>
          </p:xfrm>
          <a:graphic>
            <a:graphicData uri="http://schemas.openxmlformats.org/presentationml/2006/ole">
              <mc:AlternateContent xmlns:mc="http://schemas.openxmlformats.org/markup-compatibility/2006">
                <mc:Choice xmlns:v="urn:schemas-microsoft-com:vml" Requires="v">
                  <p:oleObj spid="_x0000_s9256" name="Equation" r:id="rId7" imgW="3060360" imgH="457200" progId="Equation.DSMT4">
                    <p:embed/>
                  </p:oleObj>
                </mc:Choice>
                <mc:Fallback>
                  <p:oleObj name="Equation" r:id="rId7" imgW="3060360" imgH="45720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1425575" y="5597525"/>
                          <a:ext cx="6319838"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6 - Ορθογώνιο"/>
            <p:cNvSpPr>
              <a:spLocks noChangeArrowheads="1"/>
            </p:cNvSpPr>
            <p:nvPr/>
          </p:nvSpPr>
          <p:spPr bwMode="auto">
            <a:xfrm>
              <a:off x="8072462" y="5929330"/>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mn-lt"/>
                </a:rPr>
                <a:t>(7.15)</a:t>
              </a:r>
            </a:p>
          </p:txBody>
        </p:sp>
      </p:grpSp>
      <p:sp>
        <p:nvSpPr>
          <p:cNvPr id="14" name="Title 1"/>
          <p:cNvSpPr>
            <a:spLocks noGrp="1"/>
          </p:cNvSpPr>
          <p:nvPr>
            <p:ph type="title"/>
          </p:nvPr>
        </p:nvSpPr>
        <p:spPr/>
        <p:txBody>
          <a:bodyPr>
            <a:normAutofit/>
          </a:bodyPr>
          <a:lstStyle/>
          <a:p>
            <a:r>
              <a:rPr lang="el-GR" dirty="0"/>
              <a:t>Το Κύριο Μαγνητικό Πεδίο της </a:t>
            </a:r>
            <a:r>
              <a:rPr lang="el-GR" dirty="0" smtClean="0"/>
              <a:t>Γης</a:t>
            </a:r>
            <a:endParaRPr lang="en-US" dirty="0"/>
          </a:p>
        </p:txBody>
      </p:sp>
    </p:spTree>
    <p:extLst>
      <p:ext uri="{BB962C8B-B14F-4D97-AF65-F5344CB8AC3E}">
        <p14:creationId xmlns:p14="http://schemas.microsoft.com/office/powerpoint/2010/main" val="2217530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5" name="13 - Ομάδα"/>
          <p:cNvGrpSpPr>
            <a:grpSpLocks/>
          </p:cNvGrpSpPr>
          <p:nvPr/>
        </p:nvGrpSpPr>
        <p:grpSpPr bwMode="auto">
          <a:xfrm>
            <a:off x="2439989" y="5345114"/>
            <a:ext cx="7299325" cy="941387"/>
            <a:chOff x="1385912" y="5597523"/>
            <a:chExt cx="7299218" cy="941387"/>
          </a:xfrm>
        </p:grpSpPr>
        <p:graphicFrame>
          <p:nvGraphicFramePr>
            <p:cNvPr id="10242" name="Object 4"/>
            <p:cNvGraphicFramePr>
              <a:graphicFrameLocks noChangeAspect="1"/>
            </p:cNvGraphicFramePr>
            <p:nvPr>
              <p:extLst>
                <p:ext uri="{D42A27DB-BD31-4B8C-83A1-F6EECF244321}">
                  <p14:modId xmlns:p14="http://schemas.microsoft.com/office/powerpoint/2010/main" val="493708154"/>
                </p:ext>
              </p:extLst>
            </p:nvPr>
          </p:nvGraphicFramePr>
          <p:xfrm>
            <a:off x="1385912" y="5597523"/>
            <a:ext cx="6399141" cy="941387"/>
          </p:xfrm>
          <a:graphic>
            <a:graphicData uri="http://schemas.openxmlformats.org/presentationml/2006/ole">
              <mc:AlternateContent xmlns:mc="http://schemas.openxmlformats.org/markup-compatibility/2006">
                <mc:Choice xmlns:v="urn:schemas-microsoft-com:vml" Requires="v">
                  <p:oleObj spid="_x0000_s10254" name="Equation" r:id="rId3" imgW="3098520" imgH="457200" progId="Equation.DSMT4">
                    <p:embed/>
                  </p:oleObj>
                </mc:Choice>
                <mc:Fallback>
                  <p:oleObj name="Equation" r:id="rId3" imgW="3098520" imgH="4572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385912" y="5597523"/>
                          <a:ext cx="6399141"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5" name="6 - Ορθογώνιο"/>
            <p:cNvSpPr>
              <a:spLocks noChangeArrowheads="1"/>
            </p:cNvSpPr>
            <p:nvPr/>
          </p:nvSpPr>
          <p:spPr bwMode="auto">
            <a:xfrm>
              <a:off x="8072462" y="5929330"/>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(7.15)</a:t>
              </a:r>
            </a:p>
          </p:txBody>
        </p:sp>
      </p:grpSp>
      <p:sp>
        <p:nvSpPr>
          <p:cNvPr id="10246" name="10 - Ορθογώνιο"/>
          <p:cNvSpPr>
            <a:spLocks noChangeArrowheads="1"/>
          </p:cNvSpPr>
          <p:nvPr/>
        </p:nvSpPr>
        <p:spPr bwMode="auto">
          <a:xfrm>
            <a:off x="1952626" y="6345239"/>
            <a:ext cx="351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W</a:t>
            </a:r>
            <a:r>
              <a:rPr lang="el-GR" altLang="en-US" baseline="-25000">
                <a:solidFill>
                  <a:schemeClr val="bg1"/>
                </a:solidFill>
              </a:rPr>
              <a:t>δ</a:t>
            </a:r>
            <a:r>
              <a:rPr lang="en-US" altLang="en-US">
                <a:solidFill>
                  <a:schemeClr val="bg1"/>
                </a:solidFill>
              </a:rPr>
              <a:t> </a:t>
            </a:r>
            <a:r>
              <a:rPr lang="el-GR" altLang="en-US">
                <a:solidFill>
                  <a:schemeClr val="bg1"/>
                </a:solidFill>
              </a:rPr>
              <a:t>προκύπτει από το </a:t>
            </a:r>
            <a:r>
              <a:rPr lang="en-US" altLang="en-US">
                <a:solidFill>
                  <a:schemeClr val="bg1"/>
                </a:solidFill>
              </a:rPr>
              <a:t>W</a:t>
            </a:r>
            <a:r>
              <a:rPr lang="en-US" altLang="en-US" baseline="-25000">
                <a:solidFill>
                  <a:schemeClr val="bg1"/>
                </a:solidFill>
              </a:rPr>
              <a:t>i</a:t>
            </a:r>
            <a:r>
              <a:rPr lang="el-GR" altLang="en-US">
                <a:solidFill>
                  <a:schemeClr val="bg1"/>
                </a:solidFill>
              </a:rPr>
              <a:t> για </a:t>
            </a:r>
            <a:r>
              <a:rPr lang="en-US" altLang="en-US">
                <a:solidFill>
                  <a:schemeClr val="bg1"/>
                </a:solidFill>
              </a:rPr>
              <a:t>g=1</a:t>
            </a:r>
            <a:endParaRPr lang="el-GR" altLang="en-US"/>
          </a:p>
        </p:txBody>
      </p:sp>
      <p:grpSp>
        <p:nvGrpSpPr>
          <p:cNvPr id="10247" name="33 - Ομάδα"/>
          <p:cNvGrpSpPr>
            <a:grpSpLocks/>
          </p:cNvGrpSpPr>
          <p:nvPr/>
        </p:nvGrpSpPr>
        <p:grpSpPr bwMode="auto">
          <a:xfrm>
            <a:off x="2095500" y="1868461"/>
            <a:ext cx="8001000" cy="3285570"/>
            <a:chOff x="285720" y="642918"/>
            <a:chExt cx="6572296" cy="3285600"/>
          </a:xfrm>
        </p:grpSpPr>
        <p:sp>
          <p:nvSpPr>
            <p:cNvPr id="10249" name="4 - Ορθογώνιο"/>
            <p:cNvSpPr>
              <a:spLocks noChangeArrowheads="1"/>
            </p:cNvSpPr>
            <p:nvPr/>
          </p:nvSpPr>
          <p:spPr bwMode="auto">
            <a:xfrm>
              <a:off x="285720" y="642918"/>
              <a:ext cx="6572296"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latin typeface="+mn-lt"/>
                </a:rPr>
                <a:t>W</a:t>
              </a:r>
              <a:r>
                <a:rPr lang="en-US" altLang="en-US" sz="2400" b="1" baseline="-25000" dirty="0">
                  <a:latin typeface="+mn-lt"/>
                </a:rPr>
                <a:t>i</a:t>
              </a:r>
              <a:r>
                <a:rPr lang="en-US" altLang="en-US" dirty="0">
                  <a:latin typeface="+mn-lt"/>
                </a:rPr>
                <a:t> : </a:t>
              </a:r>
              <a:r>
                <a:rPr lang="el-GR" altLang="en-US" dirty="0">
                  <a:latin typeface="+mn-lt"/>
                </a:rPr>
                <a:t>οφείλεται σε εσωτερικά αίτια, λέγεται και</a:t>
              </a:r>
              <a:r>
                <a:rPr lang="en-US" altLang="en-US" dirty="0">
                  <a:latin typeface="+mn-lt"/>
                </a:rPr>
                <a:t> </a:t>
              </a:r>
              <a:r>
                <a:rPr lang="en-US" altLang="en-US" dirty="0" err="1">
                  <a:latin typeface="+mn-lt"/>
                </a:rPr>
                <a:t>W</a:t>
              </a:r>
              <a:r>
                <a:rPr lang="en-US" altLang="en-US" baseline="-25000" dirty="0" err="1">
                  <a:latin typeface="+mn-lt"/>
                </a:rPr>
                <a:t>p</a:t>
              </a:r>
              <a:r>
                <a:rPr lang="el-GR" altLang="en-US" dirty="0">
                  <a:latin typeface="+mn-lt"/>
                </a:rPr>
                <a:t> (κύριο) με τιμές </a:t>
              </a:r>
              <a:r>
                <a:rPr lang="el-GR" altLang="en-US" b="1" dirty="0">
                  <a:latin typeface="+mn-lt"/>
                </a:rPr>
                <a:t>20.000</a:t>
              </a:r>
              <a:r>
                <a:rPr lang="en-US" altLang="en-US" b="1" dirty="0" err="1">
                  <a:latin typeface="+mn-lt"/>
                </a:rPr>
                <a:t>nT</a:t>
              </a:r>
              <a:r>
                <a:rPr lang="el-GR" altLang="en-US" b="1" baseline="-25000" dirty="0">
                  <a:latin typeface="+mn-lt"/>
                </a:rPr>
                <a:t>στον</a:t>
              </a:r>
              <a:r>
                <a:rPr lang="el-GR" altLang="en-US" b="1" dirty="0">
                  <a:latin typeface="+mn-lt"/>
                </a:rPr>
                <a:t> </a:t>
              </a:r>
              <a:r>
                <a:rPr lang="el-GR" altLang="en-US" b="1" baseline="-25000" dirty="0">
                  <a:latin typeface="+mn-lt"/>
                </a:rPr>
                <a:t>ισημερινό</a:t>
              </a:r>
              <a:r>
                <a:rPr lang="el-GR" altLang="en-US" b="1" dirty="0">
                  <a:latin typeface="+mn-lt"/>
                </a:rPr>
                <a:t> </a:t>
              </a:r>
              <a:r>
                <a:rPr lang="el-GR" altLang="en-US" dirty="0">
                  <a:latin typeface="+mn-lt"/>
                </a:rPr>
                <a:t>, </a:t>
              </a:r>
              <a:r>
                <a:rPr lang="el-GR" altLang="en-US" b="1" dirty="0">
                  <a:latin typeface="+mn-lt"/>
                </a:rPr>
                <a:t>65.000</a:t>
              </a:r>
              <a:r>
                <a:rPr lang="en-US" altLang="en-US" b="1" dirty="0" err="1">
                  <a:latin typeface="+mn-lt"/>
                </a:rPr>
                <a:t>nT</a:t>
              </a:r>
              <a:r>
                <a:rPr lang="el-GR" altLang="en-US" b="1" baseline="-25000" dirty="0">
                  <a:latin typeface="+mn-lt"/>
                </a:rPr>
                <a:t>στους</a:t>
              </a:r>
              <a:r>
                <a:rPr lang="el-GR" altLang="en-US" b="1" dirty="0">
                  <a:latin typeface="+mn-lt"/>
                </a:rPr>
                <a:t> </a:t>
              </a:r>
              <a:r>
                <a:rPr lang="el-GR" altLang="en-US" b="1" baseline="-25000" dirty="0">
                  <a:latin typeface="+mn-lt"/>
                </a:rPr>
                <a:t>πόλους</a:t>
              </a:r>
            </a:p>
            <a:p>
              <a:pPr algn="just" eaLnBrk="1" hangingPunct="1"/>
              <a:endParaRPr lang="el-GR" altLang="en-US" dirty="0">
                <a:latin typeface="+mn-lt"/>
              </a:endParaRPr>
            </a:p>
            <a:p>
              <a:pPr algn="just" eaLnBrk="1" hangingPunct="1"/>
              <a:r>
                <a:rPr lang="en-US" altLang="en-US" sz="2400" b="1" dirty="0">
                  <a:latin typeface="+mn-lt"/>
                </a:rPr>
                <a:t>W</a:t>
              </a:r>
              <a:r>
                <a:rPr lang="en-US" altLang="en-US" sz="2400" b="1" baseline="-25000" dirty="0">
                  <a:latin typeface="+mn-lt"/>
                </a:rPr>
                <a:t>e</a:t>
              </a:r>
              <a:r>
                <a:rPr lang="en-US" altLang="en-US" dirty="0">
                  <a:latin typeface="+mn-lt"/>
                </a:rPr>
                <a:t> : </a:t>
              </a:r>
              <a:r>
                <a:rPr lang="el-GR" altLang="en-US" dirty="0">
                  <a:latin typeface="+mn-lt"/>
                </a:rPr>
                <a:t>οφείλεται σε εξωτερικά αίτια.</a:t>
              </a:r>
            </a:p>
            <a:p>
              <a:pPr algn="just" eaLnBrk="1" hangingPunct="1"/>
              <a:endParaRPr lang="el-GR" altLang="en-US" dirty="0">
                <a:latin typeface="+mn-lt"/>
              </a:endParaRPr>
            </a:p>
            <a:p>
              <a:pPr algn="just" eaLnBrk="1" hangingPunct="1"/>
              <a:r>
                <a:rPr lang="el-GR" altLang="en-US" dirty="0">
                  <a:latin typeface="+mn-lt"/>
                </a:rPr>
                <a:t>Αποδεικνύεται ότι η συμβολή του </a:t>
              </a:r>
              <a:r>
                <a:rPr lang="en-US" altLang="en-US" dirty="0">
                  <a:latin typeface="+mn-lt"/>
                </a:rPr>
                <a:t>W</a:t>
              </a:r>
              <a:r>
                <a:rPr lang="en-US" altLang="en-US" baseline="-25000" dirty="0">
                  <a:latin typeface="+mn-lt"/>
                </a:rPr>
                <a:t>e</a:t>
              </a:r>
              <a:r>
                <a:rPr lang="el-GR" altLang="en-US" dirty="0">
                  <a:latin typeface="+mn-lt"/>
                </a:rPr>
                <a:t> είναι αμελητέα.</a:t>
              </a:r>
            </a:p>
            <a:p>
              <a:pPr algn="just" eaLnBrk="1" hangingPunct="1"/>
              <a:endParaRPr lang="el-GR" altLang="en-US" dirty="0">
                <a:latin typeface="+mn-lt"/>
              </a:endParaRPr>
            </a:p>
            <a:p>
              <a:pPr algn="just" eaLnBrk="1" hangingPunct="1"/>
              <a:r>
                <a:rPr lang="en-US" altLang="en-US" b="1" dirty="0">
                  <a:latin typeface="+mn-lt"/>
                </a:rPr>
                <a:t>W</a:t>
              </a:r>
              <a:r>
                <a:rPr lang="el-GR" altLang="en-US" b="1" baseline="-25000" dirty="0">
                  <a:latin typeface="+mn-lt"/>
                </a:rPr>
                <a:t>ΣΥΝΟΛΙΚΟ</a:t>
              </a:r>
              <a:r>
                <a:rPr lang="el-GR" altLang="en-US" b="1" dirty="0">
                  <a:latin typeface="+mn-lt"/>
                </a:rPr>
                <a:t>~</a:t>
              </a:r>
              <a:r>
                <a:rPr lang="en-US" altLang="en-US" b="1" dirty="0">
                  <a:latin typeface="+mn-lt"/>
                </a:rPr>
                <a:t> W</a:t>
              </a:r>
              <a:r>
                <a:rPr lang="en-US" altLang="en-US" b="1" baseline="-25000" dirty="0">
                  <a:latin typeface="+mn-lt"/>
                </a:rPr>
                <a:t>i</a:t>
              </a:r>
              <a:r>
                <a:rPr lang="el-GR" altLang="en-US" dirty="0">
                  <a:latin typeface="+mn-lt"/>
                </a:rPr>
                <a:t>-</a:t>
              </a:r>
              <a:r>
                <a:rPr lang="el-GR" altLang="en-US" dirty="0">
                  <a:latin typeface="+mn-lt"/>
                  <a:sym typeface="Wingdings" panose="05000000000000000000" pitchFamily="2" charset="2"/>
                </a:rPr>
                <a:t> 7.15 σχέση</a:t>
              </a:r>
              <a:endParaRPr lang="el-GR" altLang="en-US" dirty="0">
                <a:latin typeface="+mn-lt"/>
              </a:endParaRPr>
            </a:p>
            <a:p>
              <a:pPr algn="just" eaLnBrk="1" hangingPunct="1"/>
              <a:endParaRPr lang="el-GR" altLang="en-US" dirty="0">
                <a:latin typeface="+mn-lt"/>
              </a:endParaRPr>
            </a:p>
          </p:txBody>
        </p:sp>
        <p:grpSp>
          <p:nvGrpSpPr>
            <p:cNvPr id="10250" name="31 - Ομάδα"/>
            <p:cNvGrpSpPr>
              <a:grpSpLocks/>
            </p:cNvGrpSpPr>
            <p:nvPr/>
          </p:nvGrpSpPr>
          <p:grpSpPr bwMode="auto">
            <a:xfrm>
              <a:off x="481324" y="3130554"/>
              <a:ext cx="2569740" cy="797964"/>
              <a:chOff x="429728" y="3214134"/>
              <a:chExt cx="2569740" cy="797964"/>
            </a:xfrm>
          </p:grpSpPr>
          <p:cxnSp>
            <p:nvCxnSpPr>
              <p:cNvPr id="18" name="17 - Ευθύγραμμο βέλος σύνδεσης"/>
              <p:cNvCxnSpPr/>
              <p:nvPr/>
            </p:nvCxnSpPr>
            <p:spPr>
              <a:xfrm rot="10800000" flipV="1">
                <a:off x="1216057" y="3214134"/>
                <a:ext cx="357303" cy="28575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a:off x="1724627" y="3223659"/>
                <a:ext cx="562035" cy="34766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21 - Ορθογώνιο"/>
              <p:cNvSpPr/>
              <p:nvPr/>
            </p:nvSpPr>
            <p:spPr>
              <a:xfrm>
                <a:off x="429728" y="3571324"/>
                <a:ext cx="833721" cy="369335"/>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el-GR" dirty="0">
                    <a:solidFill>
                      <a:schemeClr val="tx1"/>
                    </a:solidFill>
                  </a:rPr>
                  <a:t>Διπολικό</a:t>
                </a:r>
              </a:p>
            </p:txBody>
          </p:sp>
          <p:sp>
            <p:nvSpPr>
              <p:cNvPr id="23" name="22 - Ορθογώνιο"/>
              <p:cNvSpPr/>
              <p:nvPr/>
            </p:nvSpPr>
            <p:spPr>
              <a:xfrm>
                <a:off x="1858942" y="3642763"/>
                <a:ext cx="1140526" cy="369335"/>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el-GR" dirty="0">
                    <a:solidFill>
                      <a:schemeClr val="tx1"/>
                    </a:solidFill>
                  </a:rPr>
                  <a:t>Μη Διπολικό</a:t>
                </a:r>
              </a:p>
            </p:txBody>
          </p:sp>
        </p:grpSp>
      </p:grpSp>
      <p:sp>
        <p:nvSpPr>
          <p:cNvPr id="10248" name="13 - Ορθογώνιο"/>
          <p:cNvSpPr>
            <a:spLocks noChangeArrowheads="1"/>
          </p:cNvSpPr>
          <p:nvPr/>
        </p:nvSpPr>
        <p:spPr bwMode="auto">
          <a:xfrm>
            <a:off x="4715872" y="1377427"/>
            <a:ext cx="2639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mn-lt"/>
              </a:rPr>
              <a:t>W</a:t>
            </a:r>
            <a:r>
              <a:rPr lang="el-GR" altLang="en-US" sz="2400" b="1" baseline="-25000" dirty="0">
                <a:latin typeface="+mn-lt"/>
              </a:rPr>
              <a:t>ΣΥΝΟΛΙΚΟ</a:t>
            </a:r>
            <a:r>
              <a:rPr lang="el-GR" altLang="en-US" sz="2400" b="1" dirty="0">
                <a:latin typeface="+mn-lt"/>
              </a:rPr>
              <a:t> = </a:t>
            </a:r>
            <a:r>
              <a:rPr lang="en-US" altLang="en-US" sz="2400" b="1" dirty="0">
                <a:latin typeface="+mn-lt"/>
              </a:rPr>
              <a:t>W</a:t>
            </a:r>
            <a:r>
              <a:rPr lang="en-US" altLang="en-US" sz="2400" b="1" baseline="-25000" dirty="0">
                <a:latin typeface="+mn-lt"/>
              </a:rPr>
              <a:t>i</a:t>
            </a:r>
            <a:r>
              <a:rPr lang="el-GR" altLang="en-US" sz="2400" b="1" dirty="0">
                <a:latin typeface="+mn-lt"/>
              </a:rPr>
              <a:t> + </a:t>
            </a:r>
            <a:r>
              <a:rPr lang="en-US" altLang="en-US" sz="2400" b="1" dirty="0">
                <a:latin typeface="+mn-lt"/>
              </a:rPr>
              <a:t>W</a:t>
            </a:r>
            <a:r>
              <a:rPr lang="en-US" altLang="en-US" sz="2400" b="1" baseline="-25000" dirty="0">
                <a:latin typeface="+mn-lt"/>
              </a:rPr>
              <a:t>e</a:t>
            </a:r>
            <a:endParaRPr lang="el-GR" altLang="en-US" sz="2400" dirty="0">
              <a:latin typeface="+mn-lt"/>
            </a:endParaRPr>
          </a:p>
        </p:txBody>
      </p:sp>
      <p:sp>
        <p:nvSpPr>
          <p:cNvPr id="2" name="Title 1"/>
          <p:cNvSpPr>
            <a:spLocks noGrp="1"/>
          </p:cNvSpPr>
          <p:nvPr>
            <p:ph type="title"/>
          </p:nvPr>
        </p:nvSpPr>
        <p:spPr/>
        <p:txBody>
          <a:bodyPr>
            <a:normAutofit/>
          </a:bodyPr>
          <a:lstStyle/>
          <a:p>
            <a:r>
              <a:rPr lang="el-GR" dirty="0"/>
              <a:t>Μαγνητικό </a:t>
            </a:r>
            <a:r>
              <a:rPr lang="el-GR" dirty="0" smtClean="0"/>
              <a:t>πεδίο</a:t>
            </a:r>
            <a:endParaRPr lang="en-US" dirty="0"/>
          </a:p>
        </p:txBody>
      </p:sp>
    </p:spTree>
    <p:extLst>
      <p:ext uri="{BB962C8B-B14F-4D97-AF65-F5344CB8AC3E}">
        <p14:creationId xmlns:p14="http://schemas.microsoft.com/office/powerpoint/2010/main" val="2910458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1" name="14 - Ομάδα"/>
          <p:cNvGrpSpPr>
            <a:grpSpLocks/>
          </p:cNvGrpSpPr>
          <p:nvPr/>
        </p:nvGrpSpPr>
        <p:grpSpPr bwMode="auto">
          <a:xfrm>
            <a:off x="2877403" y="3985334"/>
            <a:ext cx="5237587" cy="506412"/>
            <a:chOff x="1193437" y="2618336"/>
            <a:chExt cx="4886626" cy="192304"/>
          </a:xfrm>
        </p:grpSpPr>
        <p:sp>
          <p:nvSpPr>
            <p:cNvPr id="13327" name="3 - Ορθογώνιο"/>
            <p:cNvSpPr>
              <a:spLocks noChangeArrowheads="1"/>
            </p:cNvSpPr>
            <p:nvPr/>
          </p:nvSpPr>
          <p:spPr bwMode="auto">
            <a:xfrm>
              <a:off x="1193437" y="2630995"/>
              <a:ext cx="4886626" cy="140249"/>
            </a:xfrm>
            <a:prstGeom prst="rect">
              <a:avLst/>
            </a:prstGeom>
            <a:solidFill>
              <a:schemeClr val="bg1"/>
            </a:solidFill>
            <a:ln>
              <a:headEnd/>
              <a:tailEnd/>
            </a:ln>
          </p:spPr>
          <p:style>
            <a:lnRef idx="3">
              <a:schemeClr val="lt1"/>
            </a:lnRef>
            <a:fillRef idx="1">
              <a:schemeClr val="accent4"/>
            </a:fillRef>
            <a:effectRef idx="1">
              <a:schemeClr val="accent4"/>
            </a:effectRef>
            <a:fontRef idx="minor">
              <a:schemeClr val="lt1"/>
            </a:fontRef>
          </p:style>
          <p:txBody>
            <a:bodyPr wrap="none">
              <a:spAutoFit/>
            </a:bodyPr>
            <a:lstStyle/>
            <a:p>
              <a:pPr algn="ctr">
                <a:defRPr/>
              </a:pPr>
              <a:r>
                <a:rPr lang="el-GR" dirty="0">
                  <a:solidFill>
                    <a:schemeClr val="tx1"/>
                  </a:solidFill>
                </a:rPr>
                <a:t>Υπόλοιποι όροι                 + μη διπολικό  = μη κανονικό</a:t>
              </a:r>
            </a:p>
          </p:txBody>
        </p:sp>
        <p:graphicFrame>
          <p:nvGraphicFramePr>
            <p:cNvPr id="11269" name="Object 2"/>
            <p:cNvGraphicFramePr>
              <a:graphicFrameLocks noChangeAspect="1"/>
            </p:cNvGraphicFramePr>
            <p:nvPr>
              <p:extLst>
                <p:ext uri="{D42A27DB-BD31-4B8C-83A1-F6EECF244321}">
                  <p14:modId xmlns:p14="http://schemas.microsoft.com/office/powerpoint/2010/main" val="2849694837"/>
                </p:ext>
              </p:extLst>
            </p:nvPr>
          </p:nvGraphicFramePr>
          <p:xfrm>
            <a:off x="2751228" y="2618336"/>
            <a:ext cx="610673" cy="192304"/>
          </p:xfrm>
          <a:graphic>
            <a:graphicData uri="http://schemas.openxmlformats.org/presentationml/2006/ole">
              <mc:AlternateContent xmlns:mc="http://schemas.openxmlformats.org/markup-compatibility/2006">
                <mc:Choice xmlns:v="urn:schemas-microsoft-com:vml" Requires="v">
                  <p:oleObj spid="_x0000_s11314" name="Equation" r:id="rId3" imgW="355320" imgH="241200" progId="Equation.DSMT4">
                    <p:embed/>
                  </p:oleObj>
                </mc:Choice>
                <mc:Fallback>
                  <p:oleObj name="Equation" r:id="rId3" imgW="355320" imgH="2412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751228" y="2618336"/>
                          <a:ext cx="610673" cy="19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272" name="15 - Ομάδα"/>
          <p:cNvGrpSpPr>
            <a:grpSpLocks/>
          </p:cNvGrpSpPr>
          <p:nvPr/>
        </p:nvGrpSpPr>
        <p:grpSpPr bwMode="auto">
          <a:xfrm>
            <a:off x="1689371" y="2250196"/>
            <a:ext cx="8977440" cy="1455738"/>
            <a:chOff x="-32" y="615934"/>
            <a:chExt cx="8976972" cy="1455744"/>
          </a:xfrm>
        </p:grpSpPr>
        <p:graphicFrame>
          <p:nvGraphicFramePr>
            <p:cNvPr id="11266" name="Object 3"/>
            <p:cNvGraphicFramePr>
              <a:graphicFrameLocks noChangeAspect="1"/>
            </p:cNvGraphicFramePr>
            <p:nvPr>
              <p:extLst>
                <p:ext uri="{D42A27DB-BD31-4B8C-83A1-F6EECF244321}">
                  <p14:modId xmlns:p14="http://schemas.microsoft.com/office/powerpoint/2010/main" val="1251862226"/>
                </p:ext>
              </p:extLst>
            </p:nvPr>
          </p:nvGraphicFramePr>
          <p:xfrm>
            <a:off x="1374671" y="615934"/>
            <a:ext cx="2597015" cy="496890"/>
          </p:xfrm>
          <a:graphic>
            <a:graphicData uri="http://schemas.openxmlformats.org/presentationml/2006/ole">
              <mc:AlternateContent xmlns:mc="http://schemas.openxmlformats.org/markup-compatibility/2006">
                <mc:Choice xmlns:v="urn:schemas-microsoft-com:vml" Requires="v">
                  <p:oleObj spid="_x0000_s11315" name="Equation" r:id="rId5" imgW="1257120" imgH="241200" progId="Equation.DSMT4">
                    <p:embed/>
                  </p:oleObj>
                </mc:Choice>
                <mc:Fallback>
                  <p:oleObj name="Equation" r:id="rId5" imgW="1257120" imgH="24120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1374671" y="615934"/>
                          <a:ext cx="2597015" cy="496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6 - Ορθογώνιο"/>
            <p:cNvSpPr>
              <a:spLocks noChangeArrowheads="1"/>
            </p:cNvSpPr>
            <p:nvPr/>
          </p:nvSpPr>
          <p:spPr bwMode="auto">
            <a:xfrm>
              <a:off x="4236393" y="687372"/>
              <a:ext cx="1328693"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mn-lt"/>
                </a:rPr>
                <a:t>μη κανονικό</a:t>
              </a:r>
            </a:p>
          </p:txBody>
        </p:sp>
        <p:cxnSp>
          <p:nvCxnSpPr>
            <p:cNvPr id="8" name="7 - Ευθύγραμμο βέλος σύνδεσης"/>
            <p:cNvCxnSpPr/>
            <p:nvPr/>
          </p:nvCxnSpPr>
          <p:spPr>
            <a:xfrm rot="10800000" flipV="1">
              <a:off x="1928681" y="1044561"/>
              <a:ext cx="357168" cy="28575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5" name="8 - Ορθογώνιο"/>
            <p:cNvSpPr>
              <a:spLocks noChangeArrowheads="1"/>
            </p:cNvSpPr>
            <p:nvPr/>
          </p:nvSpPr>
          <p:spPr bwMode="auto">
            <a:xfrm>
              <a:off x="-32" y="1258900"/>
              <a:ext cx="5485447"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mn-lt"/>
                </a:rPr>
                <a:t>Συνισταμένη κεντρικού διπόλου κατά τον άξονα της Γης.</a:t>
              </a:r>
            </a:p>
          </p:txBody>
        </p:sp>
        <p:graphicFrame>
          <p:nvGraphicFramePr>
            <p:cNvPr id="11267" name="Object 4"/>
            <p:cNvGraphicFramePr>
              <a:graphicFrameLocks noChangeAspect="1"/>
            </p:cNvGraphicFramePr>
            <p:nvPr>
              <p:extLst>
                <p:ext uri="{D42A27DB-BD31-4B8C-83A1-F6EECF244321}">
                  <p14:modId xmlns:p14="http://schemas.microsoft.com/office/powerpoint/2010/main" val="3265872497"/>
                </p:ext>
              </p:extLst>
            </p:nvPr>
          </p:nvGraphicFramePr>
          <p:xfrm>
            <a:off x="5617489" y="1167885"/>
            <a:ext cx="776288" cy="527050"/>
          </p:xfrm>
          <a:graphic>
            <a:graphicData uri="http://schemas.openxmlformats.org/presentationml/2006/ole">
              <mc:AlternateContent xmlns:mc="http://schemas.openxmlformats.org/markup-compatibility/2006">
                <mc:Choice xmlns:v="urn:schemas-microsoft-com:vml" Requires="v">
                  <p:oleObj spid="_x0000_s11316" name="Equation" r:id="rId7" imgW="355320" imgH="241200" progId="Equation.DSMT4">
                    <p:embed/>
                  </p:oleObj>
                </mc:Choice>
                <mc:Fallback>
                  <p:oleObj name="Equation" r:id="rId7" imgW="355320" imgH="2412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617489" y="1167885"/>
                          <a:ext cx="776288"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6" name="10 - Ορθογώνιο"/>
            <p:cNvSpPr>
              <a:spLocks noChangeArrowheads="1"/>
            </p:cNvSpPr>
            <p:nvPr/>
          </p:nvSpPr>
          <p:spPr bwMode="auto">
            <a:xfrm>
              <a:off x="6429388" y="1246758"/>
              <a:ext cx="2547552"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mn-lt"/>
                </a:rPr>
                <a:t>κατά  άλλες διευθύνσεις </a:t>
              </a:r>
            </a:p>
          </p:txBody>
        </p:sp>
        <p:sp>
          <p:nvSpPr>
            <p:cNvPr id="11277" name="11 - Ορθογώνιο"/>
            <p:cNvSpPr>
              <a:spLocks noChangeArrowheads="1"/>
            </p:cNvSpPr>
            <p:nvPr/>
          </p:nvSpPr>
          <p:spPr bwMode="auto">
            <a:xfrm>
              <a:off x="0" y="1603924"/>
              <a:ext cx="1782703"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mn-lt"/>
                </a:rPr>
                <a:t>(αμελητέα). ΆΡΑ:</a:t>
              </a:r>
            </a:p>
          </p:txBody>
        </p:sp>
        <p:graphicFrame>
          <p:nvGraphicFramePr>
            <p:cNvPr id="11268" name="Object 5"/>
            <p:cNvGraphicFramePr>
              <a:graphicFrameLocks noChangeAspect="1"/>
            </p:cNvGraphicFramePr>
            <p:nvPr>
              <p:extLst>
                <p:ext uri="{D42A27DB-BD31-4B8C-83A1-F6EECF244321}">
                  <p14:modId xmlns:p14="http://schemas.microsoft.com/office/powerpoint/2010/main" val="270524884"/>
                </p:ext>
              </p:extLst>
            </p:nvPr>
          </p:nvGraphicFramePr>
          <p:xfrm>
            <a:off x="1935155" y="1544628"/>
            <a:ext cx="1636713" cy="527050"/>
          </p:xfrm>
          <a:graphic>
            <a:graphicData uri="http://schemas.openxmlformats.org/presentationml/2006/ole">
              <mc:AlternateContent xmlns:mc="http://schemas.openxmlformats.org/markup-compatibility/2006">
                <mc:Choice xmlns:v="urn:schemas-microsoft-com:vml" Requires="v">
                  <p:oleObj spid="_x0000_s11317" name="Equation" r:id="rId8" imgW="749160" imgH="241200" progId="Equation.DSMT4">
                    <p:embed/>
                  </p:oleObj>
                </mc:Choice>
                <mc:Fallback>
                  <p:oleObj name="Equation" r:id="rId8" imgW="749160" imgH="241200" progId="Equation.DSMT4">
                    <p:embed/>
                    <p:pic>
                      <p:nvPicPr>
                        <p:cNvPr id="0" name=""/>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1935155" y="1544628"/>
                          <a:ext cx="16367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6" name="13 - Ορθογώνιο"/>
            <p:cNvSpPr>
              <a:spLocks noChangeArrowheads="1"/>
            </p:cNvSpPr>
            <p:nvPr/>
          </p:nvSpPr>
          <p:spPr bwMode="auto">
            <a:xfrm>
              <a:off x="3643091" y="1616063"/>
              <a:ext cx="3056832" cy="369334"/>
            </a:xfrm>
            <a:prstGeom prst="rect">
              <a:avLst/>
            </a:prstGeom>
            <a:noFill/>
            <a:ln w="9525">
              <a:noFill/>
              <a:miter lim="800000"/>
              <a:headEnd/>
              <a:tailEnd/>
            </a:ln>
          </p:spPr>
          <p:txBody>
            <a:bodyPr wrap="none">
              <a:spAutoFit/>
            </a:bodyPr>
            <a:lstStyle/>
            <a:p>
              <a:pPr>
                <a:defRPr/>
              </a:pPr>
              <a:r>
                <a:rPr lang="el-GR" b="1" i="1" dirty="0"/>
                <a:t>Αποτελεί το ΚΑΝΟΝΙΚΟ Γ.Μ.Π</a:t>
              </a:r>
            </a:p>
          </p:txBody>
        </p:sp>
      </p:grpSp>
      <p:sp>
        <p:nvSpPr>
          <p:cNvPr id="16" name="Title 1"/>
          <p:cNvSpPr>
            <a:spLocks noGrp="1"/>
          </p:cNvSpPr>
          <p:nvPr>
            <p:ph type="title"/>
          </p:nvPr>
        </p:nvSpPr>
        <p:spPr/>
        <p:txBody>
          <a:bodyPr>
            <a:normAutofit/>
          </a:bodyPr>
          <a:lstStyle/>
          <a:p>
            <a:r>
              <a:rPr lang="el-GR" dirty="0"/>
              <a:t>Μαγνητικό </a:t>
            </a:r>
            <a:r>
              <a:rPr lang="el-GR" dirty="0" smtClean="0"/>
              <a:t>πεδίο</a:t>
            </a:r>
            <a:endParaRPr lang="en-US" dirty="0"/>
          </a:p>
        </p:txBody>
      </p:sp>
    </p:spTree>
    <p:extLst>
      <p:ext uri="{BB962C8B-B14F-4D97-AF65-F5344CB8AC3E}">
        <p14:creationId xmlns:p14="http://schemas.microsoft.com/office/powerpoint/2010/main" val="4082776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3 - Ορθογώνιο"/>
          <p:cNvSpPr>
            <a:spLocks noChangeArrowheads="1"/>
          </p:cNvSpPr>
          <p:nvPr/>
        </p:nvSpPr>
        <p:spPr bwMode="auto">
          <a:xfrm>
            <a:off x="0" y="1614457"/>
            <a:ext cx="792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Μπορεί να δειχθεί (π.χ. </a:t>
            </a:r>
            <a:r>
              <a:rPr lang="el-GR" altLang="en-US" dirty="0" err="1">
                <a:latin typeface="+mn-lt"/>
              </a:rPr>
              <a:t>Lanza</a:t>
            </a:r>
            <a:r>
              <a:rPr lang="el-GR" altLang="en-US" dirty="0">
                <a:latin typeface="+mn-lt"/>
              </a:rPr>
              <a:t> and </a:t>
            </a:r>
            <a:r>
              <a:rPr lang="el-GR" altLang="en-US" dirty="0" err="1">
                <a:latin typeface="+mn-lt"/>
              </a:rPr>
              <a:t>Meloni</a:t>
            </a:r>
            <a:r>
              <a:rPr lang="el-GR" altLang="en-US" dirty="0">
                <a:latin typeface="+mn-lt"/>
              </a:rPr>
              <a:t>, 2006) ότι η σχέση (7.15) γίνεται:</a:t>
            </a:r>
          </a:p>
        </p:txBody>
      </p:sp>
      <p:grpSp>
        <p:nvGrpSpPr>
          <p:cNvPr id="12295" name="4 - Ομάδα"/>
          <p:cNvGrpSpPr>
            <a:grpSpLocks/>
          </p:cNvGrpSpPr>
          <p:nvPr/>
        </p:nvGrpSpPr>
        <p:grpSpPr bwMode="auto">
          <a:xfrm>
            <a:off x="7159964" y="1408073"/>
            <a:ext cx="2949575" cy="739775"/>
            <a:chOff x="4160275" y="4643478"/>
            <a:chExt cx="2978777" cy="700055"/>
          </a:xfrm>
        </p:grpSpPr>
        <p:graphicFrame>
          <p:nvGraphicFramePr>
            <p:cNvPr id="12292" name="Object 2"/>
            <p:cNvGraphicFramePr>
              <a:graphicFrameLocks noChangeAspect="1"/>
            </p:cNvGraphicFramePr>
            <p:nvPr>
              <p:extLst>
                <p:ext uri="{D42A27DB-BD31-4B8C-83A1-F6EECF244321}">
                  <p14:modId xmlns:p14="http://schemas.microsoft.com/office/powerpoint/2010/main" val="1012679325"/>
                </p:ext>
              </p:extLst>
            </p:nvPr>
          </p:nvGraphicFramePr>
          <p:xfrm>
            <a:off x="4160275" y="4643478"/>
            <a:ext cx="2011995" cy="700055"/>
          </p:xfrm>
          <a:graphic>
            <a:graphicData uri="http://schemas.openxmlformats.org/presentationml/2006/ole">
              <mc:AlternateContent xmlns:mc="http://schemas.openxmlformats.org/markup-compatibility/2006">
                <mc:Choice xmlns:v="urn:schemas-microsoft-com:vml" Requires="v">
                  <p:oleObj spid="_x0000_s12326" name="Equation" r:id="rId3" imgW="1130040" imgH="393480" progId="Equation.DSMT4">
                    <p:embed/>
                  </p:oleObj>
                </mc:Choice>
                <mc:Fallback>
                  <p:oleObj name="Equation" r:id="rId3" imgW="1130040" imgH="39348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160275" y="4643478"/>
                          <a:ext cx="2011995" cy="7000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4" name="6 - Ορθογώνιο"/>
            <p:cNvSpPr>
              <a:spLocks noChangeArrowheads="1"/>
            </p:cNvSpPr>
            <p:nvPr/>
          </p:nvSpPr>
          <p:spPr bwMode="auto">
            <a:xfrm>
              <a:off x="6520329" y="4906071"/>
              <a:ext cx="618723" cy="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(7.16)</a:t>
              </a:r>
            </a:p>
          </p:txBody>
        </p:sp>
      </p:grpSp>
      <p:sp>
        <p:nvSpPr>
          <p:cNvPr id="12296" name="7 - Ορθογώνιο"/>
          <p:cNvSpPr>
            <a:spLocks noChangeArrowheads="1"/>
          </p:cNvSpPr>
          <p:nvPr/>
        </p:nvSpPr>
        <p:spPr bwMode="auto">
          <a:xfrm>
            <a:off x="1881189" y="2916239"/>
            <a:ext cx="4003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mn-lt"/>
              </a:rPr>
              <a:t>Η μαγνητική ροπή δίνεται από τη σχέση:</a:t>
            </a:r>
          </a:p>
        </p:txBody>
      </p:sp>
      <p:grpSp>
        <p:nvGrpSpPr>
          <p:cNvPr id="12297" name="8 - Ομάδα"/>
          <p:cNvGrpSpPr>
            <a:grpSpLocks/>
          </p:cNvGrpSpPr>
          <p:nvPr/>
        </p:nvGrpSpPr>
        <p:grpSpPr bwMode="auto">
          <a:xfrm>
            <a:off x="3297238" y="3429001"/>
            <a:ext cx="6013450" cy="835025"/>
            <a:chOff x="3177524" y="4598401"/>
            <a:chExt cx="4650768" cy="790190"/>
          </a:xfrm>
        </p:grpSpPr>
        <p:graphicFrame>
          <p:nvGraphicFramePr>
            <p:cNvPr id="12291" name="Object 3"/>
            <p:cNvGraphicFramePr>
              <a:graphicFrameLocks noChangeAspect="1"/>
            </p:cNvGraphicFramePr>
            <p:nvPr>
              <p:extLst>
                <p:ext uri="{D42A27DB-BD31-4B8C-83A1-F6EECF244321}">
                  <p14:modId xmlns:p14="http://schemas.microsoft.com/office/powerpoint/2010/main" val="2922000241"/>
                </p:ext>
              </p:extLst>
            </p:nvPr>
          </p:nvGraphicFramePr>
          <p:xfrm>
            <a:off x="3177524" y="4598401"/>
            <a:ext cx="3977499" cy="790190"/>
          </p:xfrm>
          <a:graphic>
            <a:graphicData uri="http://schemas.openxmlformats.org/presentationml/2006/ole">
              <mc:AlternateContent xmlns:mc="http://schemas.openxmlformats.org/markup-compatibility/2006">
                <mc:Choice xmlns:v="urn:schemas-microsoft-com:vml" Requires="v">
                  <p:oleObj spid="_x0000_s12327" name="Equation" r:id="rId5" imgW="2234880" imgH="444240" progId="Equation.DSMT4">
                    <p:embed/>
                  </p:oleObj>
                </mc:Choice>
                <mc:Fallback>
                  <p:oleObj name="Equation" r:id="rId5" imgW="2234880" imgH="44424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177524" y="4598401"/>
                          <a:ext cx="3977499" cy="790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3" name="10 - Ορθογώνιο"/>
            <p:cNvSpPr>
              <a:spLocks noChangeArrowheads="1"/>
            </p:cNvSpPr>
            <p:nvPr/>
          </p:nvSpPr>
          <p:spPr bwMode="auto">
            <a:xfrm>
              <a:off x="7354451" y="4846272"/>
              <a:ext cx="473841" cy="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(7.17)</a:t>
              </a:r>
            </a:p>
          </p:txBody>
        </p:sp>
      </p:grpSp>
      <p:sp>
        <p:nvSpPr>
          <p:cNvPr id="12298" name="11 - Ορθογώνιο"/>
          <p:cNvSpPr>
            <a:spLocks noChangeArrowheads="1"/>
          </p:cNvSpPr>
          <p:nvPr/>
        </p:nvSpPr>
        <p:spPr bwMode="auto">
          <a:xfrm>
            <a:off x="340468" y="2207865"/>
            <a:ext cx="9698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b="1" i="1" dirty="0">
                <a:latin typeface="+mn-lt"/>
              </a:rPr>
              <a:t>Θ</a:t>
            </a:r>
            <a:r>
              <a:rPr lang="el-GR" altLang="en-US" sz="1600" i="1" dirty="0">
                <a:latin typeface="+mn-lt"/>
              </a:rPr>
              <a:t> είναι το συμπληρωματικό γεωγραφικό πλάτος μετρημένο όχι από τον </a:t>
            </a:r>
            <a:r>
              <a:rPr lang="el-GR" altLang="en-US" sz="1600" dirty="0">
                <a:latin typeface="+mn-lt"/>
              </a:rPr>
              <a:t>γεωγραφικό πόλο αλλά από τον Βόρειο γεωμαγνητικό πόλο, δηλαδή </a:t>
            </a:r>
            <a:r>
              <a:rPr lang="el-GR" altLang="en-US" sz="1600" b="1" i="1" dirty="0">
                <a:latin typeface="+mn-lt"/>
              </a:rPr>
              <a:t>Θ=90</a:t>
            </a:r>
            <a:r>
              <a:rPr lang="el-GR" altLang="en-US" sz="1600" b="1" i="1" baseline="30000" dirty="0">
                <a:latin typeface="+mn-lt"/>
              </a:rPr>
              <a:t>ο</a:t>
            </a:r>
            <a:r>
              <a:rPr lang="el-GR" altLang="en-US" sz="1600" b="1" i="1" dirty="0">
                <a:latin typeface="+mn-lt"/>
              </a:rPr>
              <a:t>-Φ</a:t>
            </a:r>
            <a:r>
              <a:rPr lang="el-GR" altLang="en-US" sz="1600" i="1" dirty="0">
                <a:latin typeface="+mn-lt"/>
              </a:rPr>
              <a:t>, όπου </a:t>
            </a:r>
            <a:r>
              <a:rPr lang="el-GR" altLang="en-US" sz="1600" b="1" i="1" dirty="0">
                <a:latin typeface="+mn-lt"/>
              </a:rPr>
              <a:t>Φ</a:t>
            </a:r>
            <a:r>
              <a:rPr lang="el-GR" altLang="en-US" sz="1600" i="1" dirty="0">
                <a:latin typeface="+mn-lt"/>
              </a:rPr>
              <a:t> το γεωμαγνητικό πλάτος.</a:t>
            </a:r>
            <a:endParaRPr lang="el-GR" altLang="en-US" sz="1600" dirty="0">
              <a:latin typeface="+mn-lt"/>
            </a:endParaRPr>
          </a:p>
        </p:txBody>
      </p:sp>
      <p:sp>
        <p:nvSpPr>
          <p:cNvPr id="12299" name="12 - Ορθογώνιο"/>
          <p:cNvSpPr>
            <a:spLocks noChangeArrowheads="1"/>
          </p:cNvSpPr>
          <p:nvPr/>
        </p:nvSpPr>
        <p:spPr bwMode="auto">
          <a:xfrm>
            <a:off x="204281" y="4497388"/>
            <a:ext cx="1152417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Το γεωγραφικό μήκος, </a:t>
            </a:r>
            <a:r>
              <a:rPr lang="el-GR" altLang="en-US" b="1" i="1" dirty="0">
                <a:latin typeface="+mn-lt"/>
              </a:rPr>
              <a:t>λ</a:t>
            </a:r>
            <a:r>
              <a:rPr lang="el-GR" altLang="en-US" b="1" i="1" baseline="-25000" dirty="0">
                <a:latin typeface="+mn-lt"/>
              </a:rPr>
              <a:t>0</a:t>
            </a:r>
            <a:r>
              <a:rPr lang="el-GR" altLang="en-US" i="1" dirty="0">
                <a:latin typeface="+mn-lt"/>
              </a:rPr>
              <a:t>, και συμπληρωματικό γεωγραφικό πλάτος, </a:t>
            </a:r>
            <a:r>
              <a:rPr lang="el-GR" altLang="en-US" b="1" i="1" dirty="0">
                <a:latin typeface="+mn-lt"/>
              </a:rPr>
              <a:t>θ</a:t>
            </a:r>
            <a:r>
              <a:rPr lang="el-GR" altLang="en-US" b="1" i="1" baseline="-25000" dirty="0">
                <a:latin typeface="+mn-lt"/>
              </a:rPr>
              <a:t>0</a:t>
            </a:r>
            <a:r>
              <a:rPr lang="el-GR" altLang="en-US" i="1" dirty="0">
                <a:latin typeface="+mn-lt"/>
              </a:rPr>
              <a:t>, των δύο γεωμαγνητικών πόλων </a:t>
            </a:r>
            <a:r>
              <a:rPr lang="el-GR" altLang="en-US" dirty="0">
                <a:latin typeface="+mn-lt"/>
              </a:rPr>
              <a:t>δίνονται από τις σχέσεις:</a:t>
            </a:r>
          </a:p>
        </p:txBody>
      </p:sp>
      <p:grpSp>
        <p:nvGrpSpPr>
          <p:cNvPr id="12300" name="13 - Ομάδα"/>
          <p:cNvGrpSpPr>
            <a:grpSpLocks/>
          </p:cNvGrpSpPr>
          <p:nvPr/>
        </p:nvGrpSpPr>
        <p:grpSpPr bwMode="auto">
          <a:xfrm>
            <a:off x="2381251" y="5069881"/>
            <a:ext cx="7775575" cy="1144588"/>
            <a:chOff x="2569768" y="4463193"/>
            <a:chExt cx="5903522" cy="1083132"/>
          </a:xfrm>
        </p:grpSpPr>
        <p:graphicFrame>
          <p:nvGraphicFramePr>
            <p:cNvPr id="12290" name="Object 4"/>
            <p:cNvGraphicFramePr>
              <a:graphicFrameLocks noChangeAspect="1"/>
            </p:cNvGraphicFramePr>
            <p:nvPr>
              <p:extLst>
                <p:ext uri="{D42A27DB-BD31-4B8C-83A1-F6EECF244321}">
                  <p14:modId xmlns:p14="http://schemas.microsoft.com/office/powerpoint/2010/main" val="2336787542"/>
                </p:ext>
              </p:extLst>
            </p:nvPr>
          </p:nvGraphicFramePr>
          <p:xfrm>
            <a:off x="2569768" y="4463193"/>
            <a:ext cx="5315544" cy="1083132"/>
          </p:xfrm>
          <a:graphic>
            <a:graphicData uri="http://schemas.openxmlformats.org/presentationml/2006/ole">
              <mc:AlternateContent xmlns:mc="http://schemas.openxmlformats.org/markup-compatibility/2006">
                <mc:Choice xmlns:v="urn:schemas-microsoft-com:vml" Requires="v">
                  <p:oleObj spid="_x0000_s12328" name="Equation" r:id="rId7" imgW="3085920" imgH="609480" progId="Equation.DSMT4">
                    <p:embed/>
                  </p:oleObj>
                </mc:Choice>
                <mc:Fallback>
                  <p:oleObj name="Equation" r:id="rId7" imgW="3085920" imgH="60948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2569768" y="4463193"/>
                          <a:ext cx="5315544" cy="1083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2" name="15 - Ορθογώνιο"/>
            <p:cNvSpPr>
              <a:spLocks noChangeArrowheads="1"/>
            </p:cNvSpPr>
            <p:nvPr/>
          </p:nvSpPr>
          <p:spPr bwMode="auto">
            <a:xfrm>
              <a:off x="8008114" y="4733602"/>
              <a:ext cx="465176" cy="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(7.18)</a:t>
              </a:r>
            </a:p>
          </p:txBody>
        </p:sp>
      </p:grpSp>
      <p:pic>
        <p:nvPicPr>
          <p:cNvPr id="1230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56826" y="1347786"/>
            <a:ext cx="15716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p:txBody>
          <a:bodyPr>
            <a:normAutofit/>
          </a:bodyPr>
          <a:lstStyle/>
          <a:p>
            <a:r>
              <a:rPr lang="el-GR" dirty="0"/>
              <a:t>Μαγνητικό </a:t>
            </a:r>
            <a:r>
              <a:rPr lang="el-GR" dirty="0" smtClean="0"/>
              <a:t>πεδίο</a:t>
            </a:r>
            <a:endParaRPr lang="en-US" dirty="0"/>
          </a:p>
        </p:txBody>
      </p:sp>
    </p:spTree>
    <p:extLst>
      <p:ext uri="{BB962C8B-B14F-4D97-AF65-F5344CB8AC3E}">
        <p14:creationId xmlns:p14="http://schemas.microsoft.com/office/powerpoint/2010/main" val="1381027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3 - Ορθογώνιο"/>
          <p:cNvSpPr>
            <a:spLocks noChangeArrowheads="1"/>
          </p:cNvSpPr>
          <p:nvPr/>
        </p:nvSpPr>
        <p:spPr bwMode="auto">
          <a:xfrm>
            <a:off x="561266" y="1484718"/>
            <a:ext cx="842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Είτε χρησιμοποιήσουμε τη σχέση (7.13) (δίπολο πάνω στον άξονα περιστροφής)</a:t>
            </a:r>
          </a:p>
        </p:txBody>
      </p:sp>
      <p:grpSp>
        <p:nvGrpSpPr>
          <p:cNvPr id="13319" name="4 - Ομάδα"/>
          <p:cNvGrpSpPr>
            <a:grpSpLocks/>
          </p:cNvGrpSpPr>
          <p:nvPr/>
        </p:nvGrpSpPr>
        <p:grpSpPr bwMode="auto">
          <a:xfrm>
            <a:off x="1837126" y="1991764"/>
            <a:ext cx="3898901" cy="941388"/>
            <a:chOff x="3143239" y="1214422"/>
            <a:chExt cx="3898817" cy="941388"/>
          </a:xfrm>
        </p:grpSpPr>
        <p:graphicFrame>
          <p:nvGraphicFramePr>
            <p:cNvPr id="13316" name="Object 2"/>
            <p:cNvGraphicFramePr>
              <a:graphicFrameLocks noChangeAspect="1"/>
            </p:cNvGraphicFramePr>
            <p:nvPr>
              <p:extLst>
                <p:ext uri="{D42A27DB-BD31-4B8C-83A1-F6EECF244321}">
                  <p14:modId xmlns:p14="http://schemas.microsoft.com/office/powerpoint/2010/main" val="2232837614"/>
                </p:ext>
              </p:extLst>
            </p:nvPr>
          </p:nvGraphicFramePr>
          <p:xfrm>
            <a:off x="3143239" y="1214422"/>
            <a:ext cx="2360612" cy="941388"/>
          </p:xfrm>
          <a:graphic>
            <a:graphicData uri="http://schemas.openxmlformats.org/presentationml/2006/ole">
              <mc:AlternateContent xmlns:mc="http://schemas.openxmlformats.org/markup-compatibility/2006">
                <mc:Choice xmlns:v="urn:schemas-microsoft-com:vml" Requires="v">
                  <p:oleObj spid="_x0000_s13350" name="Equation" r:id="rId3" imgW="1143000" imgH="457200" progId="Equation.DSMT4">
                    <p:embed/>
                  </p:oleObj>
                </mc:Choice>
                <mc:Fallback>
                  <p:oleObj name="Equation" r:id="rId3" imgW="1143000" imgH="4572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143239" y="1214422"/>
                          <a:ext cx="2360612"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7" name="6 - Ορθογώνιο"/>
            <p:cNvSpPr>
              <a:spLocks noChangeArrowheads="1"/>
            </p:cNvSpPr>
            <p:nvPr/>
          </p:nvSpPr>
          <p:spPr bwMode="auto">
            <a:xfrm>
              <a:off x="6429388" y="1500174"/>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(7.13)</a:t>
              </a:r>
            </a:p>
          </p:txBody>
        </p:sp>
      </p:grpSp>
      <p:sp>
        <p:nvSpPr>
          <p:cNvPr id="13320" name="7 - Ορθογώνιο"/>
          <p:cNvSpPr>
            <a:spLocks noChangeArrowheads="1"/>
          </p:cNvSpPr>
          <p:nvPr/>
        </p:nvSpPr>
        <p:spPr bwMode="auto">
          <a:xfrm>
            <a:off x="204280" y="2859611"/>
            <a:ext cx="8143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είτε τη σχέση (7.16) (δίπολο που σχηματίζει γωνία με τον άξονα περιστροφής), </a:t>
            </a:r>
          </a:p>
        </p:txBody>
      </p:sp>
      <p:sp>
        <p:nvSpPr>
          <p:cNvPr id="13321" name="8 - Ορθογώνιο"/>
          <p:cNvSpPr>
            <a:spLocks noChangeArrowheads="1"/>
          </p:cNvSpPr>
          <p:nvPr/>
        </p:nvSpPr>
        <p:spPr bwMode="auto">
          <a:xfrm>
            <a:off x="204280" y="4303520"/>
            <a:ext cx="68969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το κυρίαρχο τμήμα του μαγνητικού πεδίου της Γης οφείλεται σε ένα κεντρικό μαγνητικό δίπολο, το οποίο περιγράφεται από μία σχέση της παρακάτω μορφής:</a:t>
            </a:r>
          </a:p>
        </p:txBody>
      </p:sp>
      <p:grpSp>
        <p:nvGrpSpPr>
          <p:cNvPr id="13322" name="9 - Ομάδα"/>
          <p:cNvGrpSpPr>
            <a:grpSpLocks/>
          </p:cNvGrpSpPr>
          <p:nvPr/>
        </p:nvGrpSpPr>
        <p:grpSpPr bwMode="auto">
          <a:xfrm>
            <a:off x="2622358" y="3474057"/>
            <a:ext cx="2849563" cy="739775"/>
            <a:chOff x="4261376" y="4643462"/>
            <a:chExt cx="2877674" cy="699591"/>
          </a:xfrm>
        </p:grpSpPr>
        <p:graphicFrame>
          <p:nvGraphicFramePr>
            <p:cNvPr id="13315" name="Object 3"/>
            <p:cNvGraphicFramePr>
              <a:graphicFrameLocks noChangeAspect="1"/>
            </p:cNvGraphicFramePr>
            <p:nvPr>
              <p:extLst>
                <p:ext uri="{D42A27DB-BD31-4B8C-83A1-F6EECF244321}">
                  <p14:modId xmlns:p14="http://schemas.microsoft.com/office/powerpoint/2010/main" val="3734180686"/>
                </p:ext>
              </p:extLst>
            </p:nvPr>
          </p:nvGraphicFramePr>
          <p:xfrm>
            <a:off x="4261376" y="4643462"/>
            <a:ext cx="1808671" cy="699591"/>
          </p:xfrm>
          <a:graphic>
            <a:graphicData uri="http://schemas.openxmlformats.org/presentationml/2006/ole">
              <mc:AlternateContent xmlns:mc="http://schemas.openxmlformats.org/markup-compatibility/2006">
                <mc:Choice xmlns:v="urn:schemas-microsoft-com:vml" Requires="v">
                  <p:oleObj spid="_x0000_s13351" name="Equation" r:id="rId5" imgW="1015920" imgH="393480" progId="Equation.DSMT4">
                    <p:embed/>
                  </p:oleObj>
                </mc:Choice>
                <mc:Fallback>
                  <p:oleObj name="Equation" r:id="rId5" imgW="1015920" imgH="39348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4261376" y="4643462"/>
                          <a:ext cx="1808671" cy="699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6" name="11 - Ορθογώνιο"/>
            <p:cNvSpPr>
              <a:spLocks noChangeArrowheads="1"/>
            </p:cNvSpPr>
            <p:nvPr/>
          </p:nvSpPr>
          <p:spPr bwMode="auto">
            <a:xfrm>
              <a:off x="6520329" y="4906071"/>
              <a:ext cx="618721" cy="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(7.16)</a:t>
              </a:r>
            </a:p>
          </p:txBody>
        </p:sp>
      </p:grpSp>
      <p:grpSp>
        <p:nvGrpSpPr>
          <p:cNvPr id="13323" name="12 - Ομάδα"/>
          <p:cNvGrpSpPr>
            <a:grpSpLocks/>
          </p:cNvGrpSpPr>
          <p:nvPr/>
        </p:nvGrpSpPr>
        <p:grpSpPr bwMode="auto">
          <a:xfrm>
            <a:off x="2722326" y="5316538"/>
            <a:ext cx="3055938" cy="882650"/>
            <a:chOff x="3855017" y="4643427"/>
            <a:chExt cx="3333682" cy="811212"/>
          </a:xfrm>
        </p:grpSpPr>
        <p:graphicFrame>
          <p:nvGraphicFramePr>
            <p:cNvPr id="13314" name="Object 4"/>
            <p:cNvGraphicFramePr>
              <a:graphicFrameLocks noChangeAspect="1"/>
            </p:cNvGraphicFramePr>
            <p:nvPr>
              <p:extLst>
                <p:ext uri="{D42A27DB-BD31-4B8C-83A1-F6EECF244321}">
                  <p14:modId xmlns:p14="http://schemas.microsoft.com/office/powerpoint/2010/main" val="2232314635"/>
                </p:ext>
              </p:extLst>
            </p:nvPr>
          </p:nvGraphicFramePr>
          <p:xfrm>
            <a:off x="3855017" y="4643427"/>
            <a:ext cx="2332775" cy="811212"/>
          </p:xfrm>
          <a:graphic>
            <a:graphicData uri="http://schemas.openxmlformats.org/presentationml/2006/ole">
              <mc:AlternateContent xmlns:mc="http://schemas.openxmlformats.org/markup-compatibility/2006">
                <mc:Choice xmlns:v="urn:schemas-microsoft-com:vml" Requires="v">
                  <p:oleObj spid="_x0000_s13352" name="Equation" r:id="rId7" imgW="1130040" imgH="393480" progId="Equation.DSMT4">
                    <p:embed/>
                  </p:oleObj>
                </mc:Choice>
                <mc:Fallback>
                  <p:oleObj name="Equation" r:id="rId7" imgW="1130040" imgH="39348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3855017" y="4643427"/>
                          <a:ext cx="2332775"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5" name="6 - Ορθογώνιο"/>
            <p:cNvSpPr>
              <a:spLocks noChangeArrowheads="1"/>
            </p:cNvSpPr>
            <p:nvPr/>
          </p:nvSpPr>
          <p:spPr bwMode="auto">
            <a:xfrm>
              <a:off x="6520329" y="4906071"/>
              <a:ext cx="668370" cy="28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(7.11)</a:t>
              </a:r>
            </a:p>
          </p:txBody>
        </p:sp>
      </p:grpSp>
      <p:pic>
        <p:nvPicPr>
          <p:cNvPr id="13324" name="Picture 5" descr="C:\Eisagogi sti geofysiki\Geofusiki_ppt\Sximata Magnitika\earth magnetic field-jj-001.jpg"/>
          <p:cNvPicPr>
            <a:picLocks noChangeAspect="1" noChangeArrowheads="1"/>
          </p:cNvPicPr>
          <p:nvPr/>
        </p:nvPicPr>
        <p:blipFill>
          <a:blip r:embed="rId9">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7368872" y="2402732"/>
            <a:ext cx="4163855" cy="379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p:txBody>
          <a:bodyPr>
            <a:normAutofit/>
          </a:bodyPr>
          <a:lstStyle/>
          <a:p>
            <a:r>
              <a:rPr lang="el-GR" dirty="0"/>
              <a:t>Μαγνητικό </a:t>
            </a:r>
            <a:r>
              <a:rPr lang="el-GR" dirty="0" smtClean="0"/>
              <a:t>πεδίο</a:t>
            </a:r>
            <a:endParaRPr lang="en-US" dirty="0"/>
          </a:p>
        </p:txBody>
      </p:sp>
    </p:spTree>
    <p:extLst>
      <p:ext uri="{BB962C8B-B14F-4D97-AF65-F5344CB8AC3E}">
        <p14:creationId xmlns:p14="http://schemas.microsoft.com/office/powerpoint/2010/main" val="4170146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239" y="1196607"/>
            <a:ext cx="4086196" cy="506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4 - Ορθογώνιο"/>
          <p:cNvSpPr>
            <a:spLocks noChangeArrowheads="1"/>
          </p:cNvSpPr>
          <p:nvPr/>
        </p:nvSpPr>
        <p:spPr bwMode="auto">
          <a:xfrm>
            <a:off x="4679003" y="1471502"/>
            <a:ext cx="72957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Για τον υπολογισμό του μαγνητικού δυναμικού πρέπει να λάβουμε υπ’ όψη ότι η μαγνητική ροπή της Γης είναι προσανατολισμένη προς το νότο, οπότε μπορούμε να χρησιμοποιήσουμε τις σχέσεις (7.9) και (7.11), δηλαδή:</a:t>
            </a:r>
          </a:p>
        </p:txBody>
      </p:sp>
      <p:grpSp>
        <p:nvGrpSpPr>
          <p:cNvPr id="14342" name="5 - Ομάδα"/>
          <p:cNvGrpSpPr>
            <a:grpSpLocks/>
          </p:cNvGrpSpPr>
          <p:nvPr/>
        </p:nvGrpSpPr>
        <p:grpSpPr bwMode="auto">
          <a:xfrm>
            <a:off x="6370029" y="2798055"/>
            <a:ext cx="2982912" cy="739775"/>
            <a:chOff x="4126708" y="4643476"/>
            <a:chExt cx="3012343" cy="700055"/>
          </a:xfrm>
        </p:grpSpPr>
        <p:graphicFrame>
          <p:nvGraphicFramePr>
            <p:cNvPr id="14338" name="Object 2"/>
            <p:cNvGraphicFramePr>
              <a:graphicFrameLocks noChangeAspect="1"/>
            </p:cNvGraphicFramePr>
            <p:nvPr>
              <p:extLst>
                <p:ext uri="{D42A27DB-BD31-4B8C-83A1-F6EECF244321}">
                  <p14:modId xmlns:p14="http://schemas.microsoft.com/office/powerpoint/2010/main" val="2219857968"/>
                </p:ext>
              </p:extLst>
            </p:nvPr>
          </p:nvGraphicFramePr>
          <p:xfrm>
            <a:off x="4126708" y="4643476"/>
            <a:ext cx="2079330" cy="700055"/>
          </p:xfrm>
          <a:graphic>
            <a:graphicData uri="http://schemas.openxmlformats.org/presentationml/2006/ole">
              <mc:AlternateContent xmlns:mc="http://schemas.openxmlformats.org/markup-compatibility/2006">
                <mc:Choice xmlns:v="urn:schemas-microsoft-com:vml" Requires="v">
                  <p:oleObj spid="_x0000_s14350" name="Equation" r:id="rId4" imgW="1168200" imgH="393480" progId="Equation.DSMT4">
                    <p:embed/>
                  </p:oleObj>
                </mc:Choice>
                <mc:Fallback>
                  <p:oleObj name="Equation" r:id="rId4" imgW="1168200" imgH="393480" progId="Equation.DSMT4">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4126708" y="4643476"/>
                          <a:ext cx="2079330" cy="7000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5" name="7 - Ορθογώνιο"/>
            <p:cNvSpPr>
              <a:spLocks noChangeArrowheads="1"/>
            </p:cNvSpPr>
            <p:nvPr/>
          </p:nvSpPr>
          <p:spPr bwMode="auto">
            <a:xfrm>
              <a:off x="6520330" y="4906073"/>
              <a:ext cx="618721" cy="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(7.19)</a:t>
              </a:r>
            </a:p>
          </p:txBody>
        </p:sp>
      </p:grpSp>
      <p:sp>
        <p:nvSpPr>
          <p:cNvPr id="14343" name="8 - Ορθογώνιο"/>
          <p:cNvSpPr>
            <a:spLocks noChangeArrowheads="1"/>
          </p:cNvSpPr>
          <p:nvPr/>
        </p:nvSpPr>
        <p:spPr bwMode="auto">
          <a:xfrm>
            <a:off x="7670797" y="3766211"/>
            <a:ext cx="4214812" cy="2308324"/>
          </a:xfrm>
          <a:prstGeom prst="rect">
            <a:avLst/>
          </a:prstGeom>
          <a:noFill/>
          <a:ln w="9525">
            <a:noFill/>
            <a:miter lim="800000"/>
            <a:headEnd/>
            <a:tailEnd/>
          </a:ln>
        </p:spPr>
        <p:txBody>
          <a:bodyPr>
            <a:spAutoFit/>
          </a:bodyPr>
          <a:lstStyle/>
          <a:p>
            <a:pPr>
              <a:buFont typeface="Wingdings" pitchFamily="2" charset="2"/>
              <a:buChar char="v"/>
              <a:defRPr/>
            </a:pPr>
            <a:r>
              <a:rPr lang="el-GR" i="1" dirty="0"/>
              <a:t>   </a:t>
            </a:r>
            <a:r>
              <a:rPr lang="el-GR" b="1" i="1" dirty="0"/>
              <a:t>Μ</a:t>
            </a:r>
            <a:r>
              <a:rPr lang="el-GR" i="1" dirty="0"/>
              <a:t>  είναι η μαγνητική ροπή του κεντρικού μαγνητικού </a:t>
            </a:r>
            <a:r>
              <a:rPr lang="el-GR" i="1" dirty="0" err="1"/>
              <a:t>διπόλου</a:t>
            </a:r>
            <a:r>
              <a:rPr lang="el-GR" i="1" dirty="0"/>
              <a:t> της Γης</a:t>
            </a:r>
          </a:p>
          <a:p>
            <a:pPr>
              <a:buFont typeface="Wingdings" pitchFamily="2" charset="2"/>
              <a:buChar char="v"/>
              <a:defRPr/>
            </a:pPr>
            <a:r>
              <a:rPr lang="el-GR" i="1" dirty="0"/>
              <a:t>   </a:t>
            </a:r>
            <a:r>
              <a:rPr lang="el-GR" b="1" i="1" dirty="0"/>
              <a:t>r</a:t>
            </a:r>
            <a:r>
              <a:rPr lang="el-GR" i="1" dirty="0"/>
              <a:t>  είναι η </a:t>
            </a:r>
            <a:r>
              <a:rPr lang="el-GR" dirty="0"/>
              <a:t>απόσταση του κέντρου, </a:t>
            </a:r>
            <a:r>
              <a:rPr lang="el-GR" b="1" i="1" dirty="0"/>
              <a:t>Ο</a:t>
            </a:r>
            <a:r>
              <a:rPr lang="el-GR" i="1" dirty="0"/>
              <a:t>, του </a:t>
            </a:r>
            <a:r>
              <a:rPr lang="el-GR" i="1" dirty="0" err="1"/>
              <a:t>διπόλου</a:t>
            </a:r>
            <a:r>
              <a:rPr lang="el-GR" i="1" dirty="0"/>
              <a:t> από το σημείο παρατήρησης </a:t>
            </a:r>
          </a:p>
          <a:p>
            <a:pPr>
              <a:buFont typeface="Wingdings" pitchFamily="2" charset="2"/>
              <a:buChar char="v"/>
              <a:defRPr/>
            </a:pPr>
            <a:r>
              <a:rPr lang="el-GR" i="1" dirty="0"/>
              <a:t>   </a:t>
            </a:r>
            <a:r>
              <a:rPr lang="el-GR" b="1" i="1" dirty="0"/>
              <a:t>P</a:t>
            </a:r>
            <a:r>
              <a:rPr lang="el-GR" i="1" dirty="0"/>
              <a:t>, και </a:t>
            </a:r>
            <a:r>
              <a:rPr lang="el-GR" b="1" i="1" dirty="0"/>
              <a:t>Θ</a:t>
            </a:r>
            <a:r>
              <a:rPr lang="el-GR" i="1" dirty="0"/>
              <a:t> είναι η</a:t>
            </a:r>
            <a:r>
              <a:rPr lang="el-GR" dirty="0"/>
              <a:t> γωνία που σχηματίζει η διεύθυνση του </a:t>
            </a:r>
            <a:r>
              <a:rPr lang="el-GR" dirty="0" err="1"/>
              <a:t>διπόλου</a:t>
            </a:r>
            <a:r>
              <a:rPr lang="el-GR" dirty="0"/>
              <a:t> με την ευθεία </a:t>
            </a:r>
            <a:r>
              <a:rPr lang="el-GR" b="1" i="1" dirty="0"/>
              <a:t>OP</a:t>
            </a:r>
            <a:r>
              <a:rPr lang="el-GR" i="1" dirty="0"/>
              <a:t>, δηλαδή το συμπληρωματικό γεωμαγνητικό πλάτος.</a:t>
            </a:r>
            <a:endParaRPr lang="el-GR" dirty="0"/>
          </a:p>
        </p:txBody>
      </p:sp>
      <p:sp>
        <p:nvSpPr>
          <p:cNvPr id="12" name="Title 1"/>
          <p:cNvSpPr>
            <a:spLocks noGrp="1"/>
          </p:cNvSpPr>
          <p:nvPr>
            <p:ph type="title"/>
          </p:nvPr>
        </p:nvSpPr>
        <p:spPr/>
        <p:txBody>
          <a:bodyPr>
            <a:normAutofit/>
          </a:bodyPr>
          <a:lstStyle/>
          <a:p>
            <a:r>
              <a:rPr lang="el-GR" dirty="0"/>
              <a:t>Μαγνητικό </a:t>
            </a:r>
            <a:r>
              <a:rPr lang="el-GR" dirty="0" smtClean="0"/>
              <a:t>πεδίο</a:t>
            </a:r>
            <a:endParaRPr lang="en-US" dirty="0"/>
          </a:p>
        </p:txBody>
      </p:sp>
      <p:sp>
        <p:nvSpPr>
          <p:cNvPr id="11" name="11 - Ορθογώνιο"/>
          <p:cNvSpPr>
            <a:spLocks noChangeArrowheads="1"/>
          </p:cNvSpPr>
          <p:nvPr/>
        </p:nvSpPr>
        <p:spPr bwMode="auto">
          <a:xfrm>
            <a:off x="3443050" y="6033040"/>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3255889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066" y="1677891"/>
            <a:ext cx="3429457" cy="425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4 - Ορθογώνιο"/>
          <p:cNvSpPr>
            <a:spLocks noChangeArrowheads="1"/>
          </p:cNvSpPr>
          <p:nvPr/>
        </p:nvSpPr>
        <p:spPr bwMode="auto">
          <a:xfrm>
            <a:off x="86890" y="1265043"/>
            <a:ext cx="10216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Το διάνυσμα της μαγνητικής επαγωγής, που οφείλεται στο κεντρικό δίπολο δίνεται από τη σχέση:</a:t>
            </a:r>
          </a:p>
        </p:txBody>
      </p:sp>
      <p:grpSp>
        <p:nvGrpSpPr>
          <p:cNvPr id="15370" name="5 - Ομάδα"/>
          <p:cNvGrpSpPr>
            <a:grpSpLocks/>
          </p:cNvGrpSpPr>
          <p:nvPr/>
        </p:nvGrpSpPr>
        <p:grpSpPr bwMode="auto">
          <a:xfrm>
            <a:off x="8797132" y="1615792"/>
            <a:ext cx="3027364" cy="477837"/>
            <a:chOff x="4081819" y="4766694"/>
            <a:chExt cx="3057232" cy="452181"/>
          </a:xfrm>
        </p:grpSpPr>
        <p:graphicFrame>
          <p:nvGraphicFramePr>
            <p:cNvPr id="15366" name="Object 2"/>
            <p:cNvGraphicFramePr>
              <a:graphicFrameLocks noChangeAspect="1"/>
            </p:cNvGraphicFramePr>
            <p:nvPr/>
          </p:nvGraphicFramePr>
          <p:xfrm>
            <a:off x="4081819" y="4766694"/>
            <a:ext cx="2169108" cy="452181"/>
          </p:xfrm>
          <a:graphic>
            <a:graphicData uri="http://schemas.openxmlformats.org/presentationml/2006/ole">
              <mc:AlternateContent xmlns:mc="http://schemas.openxmlformats.org/markup-compatibility/2006">
                <mc:Choice xmlns:v="urn:schemas-microsoft-com:vml" Requires="v">
                  <p:oleObj spid="_x0000_s15422" name="Equation" r:id="rId4" imgW="1218960" imgH="253800" progId="Equation.DSMT4">
                    <p:embed/>
                  </p:oleObj>
                </mc:Choice>
                <mc:Fallback>
                  <p:oleObj name="Equation" r:id="rId4" imgW="121896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819" y="4766694"/>
                          <a:ext cx="2169108" cy="452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84" name="7 - Ορθογώνιο"/>
            <p:cNvSpPr>
              <a:spLocks noChangeArrowheads="1"/>
            </p:cNvSpPr>
            <p:nvPr/>
          </p:nvSpPr>
          <p:spPr bwMode="auto">
            <a:xfrm>
              <a:off x="6520330" y="4906074"/>
              <a:ext cx="618721" cy="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(7.20)</a:t>
              </a:r>
            </a:p>
          </p:txBody>
        </p:sp>
      </p:grpSp>
      <p:sp>
        <p:nvSpPr>
          <p:cNvPr id="15371" name="11 - Ορθογώνιο"/>
          <p:cNvSpPr>
            <a:spLocks noChangeArrowheads="1"/>
          </p:cNvSpPr>
          <p:nvPr/>
        </p:nvSpPr>
        <p:spPr bwMode="auto">
          <a:xfrm>
            <a:off x="3856941" y="2505288"/>
            <a:ext cx="2846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Κατακόρυφη συνιστώσα, </a:t>
            </a:r>
            <a:r>
              <a:rPr lang="el-GR" altLang="en-US" b="1" i="1" dirty="0">
                <a:latin typeface="+mn-lt"/>
              </a:rPr>
              <a:t>Ζ:</a:t>
            </a:r>
            <a:endParaRPr lang="el-GR" altLang="en-US" b="1" dirty="0">
              <a:latin typeface="+mn-lt"/>
            </a:endParaRPr>
          </a:p>
        </p:txBody>
      </p:sp>
      <p:sp>
        <p:nvSpPr>
          <p:cNvPr id="15372" name="12 - Ορθογώνιο"/>
          <p:cNvSpPr>
            <a:spLocks noChangeArrowheads="1"/>
          </p:cNvSpPr>
          <p:nvPr/>
        </p:nvSpPr>
        <p:spPr bwMode="auto">
          <a:xfrm>
            <a:off x="3931559" y="3174224"/>
            <a:ext cx="2584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dirty="0">
                <a:latin typeface="+mn-lt"/>
              </a:rPr>
              <a:t>Οριζόντια συνιστώσα, </a:t>
            </a:r>
            <a:r>
              <a:rPr lang="el-GR" altLang="en-US" b="1" i="1" dirty="0">
                <a:latin typeface="+mn-lt"/>
              </a:rPr>
              <a:t>Η:</a:t>
            </a:r>
            <a:endParaRPr lang="el-GR" altLang="en-US" b="1" dirty="0">
              <a:latin typeface="+mn-lt"/>
            </a:endParaRPr>
          </a:p>
        </p:txBody>
      </p:sp>
      <p:sp>
        <p:nvSpPr>
          <p:cNvPr id="15373" name="13 - Ορθογώνιο"/>
          <p:cNvSpPr>
            <a:spLocks noChangeArrowheads="1"/>
          </p:cNvSpPr>
          <p:nvPr/>
        </p:nvSpPr>
        <p:spPr bwMode="auto">
          <a:xfrm>
            <a:off x="8263528" y="4013717"/>
            <a:ext cx="681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mn-lt"/>
              </a:rPr>
              <a:t>όπου</a:t>
            </a:r>
          </a:p>
        </p:txBody>
      </p:sp>
      <p:grpSp>
        <p:nvGrpSpPr>
          <p:cNvPr id="15374" name="21 - Ομάδα"/>
          <p:cNvGrpSpPr>
            <a:grpSpLocks/>
          </p:cNvGrpSpPr>
          <p:nvPr/>
        </p:nvGrpSpPr>
        <p:grpSpPr bwMode="auto">
          <a:xfrm>
            <a:off x="6787948" y="2509215"/>
            <a:ext cx="4041775" cy="428625"/>
            <a:chOff x="4643438" y="2357433"/>
            <a:chExt cx="4041692" cy="428625"/>
          </a:xfrm>
        </p:grpSpPr>
        <p:graphicFrame>
          <p:nvGraphicFramePr>
            <p:cNvPr id="15365" name="Object 3"/>
            <p:cNvGraphicFramePr>
              <a:graphicFrameLocks noChangeAspect="1"/>
            </p:cNvGraphicFramePr>
            <p:nvPr/>
          </p:nvGraphicFramePr>
          <p:xfrm>
            <a:off x="4643438" y="2357433"/>
            <a:ext cx="3173413" cy="428625"/>
          </p:xfrm>
          <a:graphic>
            <a:graphicData uri="http://schemas.openxmlformats.org/presentationml/2006/ole">
              <mc:AlternateContent xmlns:mc="http://schemas.openxmlformats.org/markup-compatibility/2006">
                <mc:Choice xmlns:v="urn:schemas-microsoft-com:vml" Requires="v">
                  <p:oleObj spid="_x0000_s15423" name="Equation" r:id="rId6" imgW="1396800" imgH="203040" progId="Equation.DSMT4">
                    <p:embed/>
                  </p:oleObj>
                </mc:Choice>
                <mc:Fallback>
                  <p:oleObj name="Equation" r:id="rId6" imgW="13968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2357433"/>
                          <a:ext cx="3173413"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83" name="15 - Ορθογώνιο"/>
            <p:cNvSpPr>
              <a:spLocks noChangeArrowheads="1"/>
            </p:cNvSpPr>
            <p:nvPr/>
          </p:nvSpPr>
          <p:spPr bwMode="auto">
            <a:xfrm>
              <a:off x="8072462" y="2428871"/>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(7.24)</a:t>
              </a:r>
            </a:p>
          </p:txBody>
        </p:sp>
      </p:grpSp>
      <p:grpSp>
        <p:nvGrpSpPr>
          <p:cNvPr id="15375" name="19 - Ομάδα"/>
          <p:cNvGrpSpPr>
            <a:grpSpLocks/>
          </p:cNvGrpSpPr>
          <p:nvPr/>
        </p:nvGrpSpPr>
        <p:grpSpPr bwMode="auto">
          <a:xfrm>
            <a:off x="6787948" y="3240955"/>
            <a:ext cx="3970338" cy="488950"/>
            <a:chOff x="4929190" y="3940163"/>
            <a:chExt cx="3970254" cy="488969"/>
          </a:xfrm>
        </p:grpSpPr>
        <p:graphicFrame>
          <p:nvGraphicFramePr>
            <p:cNvPr id="15364" name="Object 4"/>
            <p:cNvGraphicFramePr>
              <a:graphicFrameLocks noChangeAspect="1"/>
            </p:cNvGraphicFramePr>
            <p:nvPr/>
          </p:nvGraphicFramePr>
          <p:xfrm>
            <a:off x="4929190" y="3940163"/>
            <a:ext cx="3147737" cy="488969"/>
          </p:xfrm>
          <a:graphic>
            <a:graphicData uri="http://schemas.openxmlformats.org/presentationml/2006/ole">
              <mc:AlternateContent xmlns:mc="http://schemas.openxmlformats.org/markup-compatibility/2006">
                <mc:Choice xmlns:v="urn:schemas-microsoft-com:vml" Requires="v">
                  <p:oleObj spid="_x0000_s15424" name="Equation" r:id="rId8" imgW="1307880" imgH="203040" progId="Equation.DSMT4">
                    <p:embed/>
                  </p:oleObj>
                </mc:Choice>
                <mc:Fallback>
                  <p:oleObj name="Equation" r:id="rId8" imgW="130788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9190" y="3940163"/>
                          <a:ext cx="3147737" cy="48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82" name="16 - Ορθογώνιο"/>
            <p:cNvSpPr>
              <a:spLocks noChangeArrowheads="1"/>
            </p:cNvSpPr>
            <p:nvPr/>
          </p:nvSpPr>
          <p:spPr bwMode="auto">
            <a:xfrm>
              <a:off x="8286776" y="4000504"/>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(7.25)</a:t>
              </a:r>
            </a:p>
          </p:txBody>
        </p:sp>
      </p:grpSp>
      <p:grpSp>
        <p:nvGrpSpPr>
          <p:cNvPr id="15376" name="22 - Ομάδα"/>
          <p:cNvGrpSpPr>
            <a:grpSpLocks/>
          </p:cNvGrpSpPr>
          <p:nvPr/>
        </p:nvGrpSpPr>
        <p:grpSpPr bwMode="auto">
          <a:xfrm>
            <a:off x="9055690" y="4156593"/>
            <a:ext cx="2970213" cy="957263"/>
            <a:chOff x="5929322" y="4857760"/>
            <a:chExt cx="2970122" cy="957269"/>
          </a:xfrm>
        </p:grpSpPr>
        <p:graphicFrame>
          <p:nvGraphicFramePr>
            <p:cNvPr id="15363" name="Object 5"/>
            <p:cNvGraphicFramePr>
              <a:graphicFrameLocks noChangeAspect="1"/>
            </p:cNvGraphicFramePr>
            <p:nvPr/>
          </p:nvGraphicFramePr>
          <p:xfrm>
            <a:off x="5929322" y="4857760"/>
            <a:ext cx="1595449" cy="957269"/>
          </p:xfrm>
          <a:graphic>
            <a:graphicData uri="http://schemas.openxmlformats.org/presentationml/2006/ole">
              <mc:AlternateContent xmlns:mc="http://schemas.openxmlformats.org/markup-compatibility/2006">
                <mc:Choice xmlns:v="urn:schemas-microsoft-com:vml" Requires="v">
                  <p:oleObj spid="_x0000_s15425" name="Equation" r:id="rId10" imgW="634680" imgH="380880" progId="Equation.DSMT4">
                    <p:embed/>
                  </p:oleObj>
                </mc:Choice>
                <mc:Fallback>
                  <p:oleObj name="Equation" r:id="rId10" imgW="634680" imgH="380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9322" y="4857760"/>
                          <a:ext cx="1595449" cy="95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81" name="17 - Ορθογώνιο"/>
            <p:cNvSpPr>
              <a:spLocks noChangeArrowheads="1"/>
            </p:cNvSpPr>
            <p:nvPr/>
          </p:nvSpPr>
          <p:spPr bwMode="auto">
            <a:xfrm>
              <a:off x="8286776" y="5214950"/>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(7.26)</a:t>
              </a:r>
            </a:p>
          </p:txBody>
        </p:sp>
      </p:grpSp>
      <p:sp>
        <p:nvSpPr>
          <p:cNvPr id="15377" name="18 - Ορθογώνιο"/>
          <p:cNvSpPr>
            <a:spLocks noChangeArrowheads="1"/>
          </p:cNvSpPr>
          <p:nvPr/>
        </p:nvSpPr>
        <p:spPr bwMode="auto">
          <a:xfrm>
            <a:off x="4451776" y="4929190"/>
            <a:ext cx="38418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mn-lt"/>
              </a:rPr>
              <a:t>από τις (7.24) και (7.25) προκύπτει ότι:</a:t>
            </a:r>
          </a:p>
        </p:txBody>
      </p:sp>
      <p:grpSp>
        <p:nvGrpSpPr>
          <p:cNvPr id="15378" name="23 - Ομάδα"/>
          <p:cNvGrpSpPr>
            <a:grpSpLocks/>
          </p:cNvGrpSpPr>
          <p:nvPr/>
        </p:nvGrpSpPr>
        <p:grpSpPr bwMode="auto">
          <a:xfrm>
            <a:off x="4948664" y="5500689"/>
            <a:ext cx="3497262" cy="488950"/>
            <a:chOff x="5402264" y="3940163"/>
            <a:chExt cx="3497180" cy="488950"/>
          </a:xfrm>
        </p:grpSpPr>
        <p:graphicFrame>
          <p:nvGraphicFramePr>
            <p:cNvPr id="15362" name="Object 6"/>
            <p:cNvGraphicFramePr>
              <a:graphicFrameLocks noChangeAspect="1"/>
            </p:cNvGraphicFramePr>
            <p:nvPr/>
          </p:nvGraphicFramePr>
          <p:xfrm>
            <a:off x="5402264" y="3940163"/>
            <a:ext cx="2200275" cy="488950"/>
          </p:xfrm>
          <a:graphic>
            <a:graphicData uri="http://schemas.openxmlformats.org/presentationml/2006/ole">
              <mc:AlternateContent xmlns:mc="http://schemas.openxmlformats.org/markup-compatibility/2006">
                <mc:Choice xmlns:v="urn:schemas-microsoft-com:vml" Requires="v">
                  <p:oleObj spid="_x0000_s15426" name="Equation" r:id="rId12" imgW="914400" imgH="203040" progId="Equation.DSMT4">
                    <p:embed/>
                  </p:oleObj>
                </mc:Choice>
                <mc:Fallback>
                  <p:oleObj name="Equation" r:id="rId12" imgW="91440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02264" y="3940163"/>
                          <a:ext cx="2200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80" name="25 - Ορθογώνιο"/>
            <p:cNvSpPr>
              <a:spLocks noChangeArrowheads="1"/>
            </p:cNvSpPr>
            <p:nvPr/>
          </p:nvSpPr>
          <p:spPr bwMode="auto">
            <a:xfrm>
              <a:off x="8286776" y="4000504"/>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(7.28)</a:t>
              </a:r>
            </a:p>
          </p:txBody>
        </p:sp>
      </p:grpSp>
      <p:sp>
        <p:nvSpPr>
          <p:cNvPr id="25" name="Title 1"/>
          <p:cNvSpPr>
            <a:spLocks noGrp="1"/>
          </p:cNvSpPr>
          <p:nvPr>
            <p:ph type="title"/>
          </p:nvPr>
        </p:nvSpPr>
        <p:spPr/>
        <p:txBody>
          <a:bodyPr>
            <a:normAutofit/>
          </a:bodyPr>
          <a:lstStyle/>
          <a:p>
            <a:r>
              <a:rPr lang="el-GR" dirty="0"/>
              <a:t>Μαγνητικό </a:t>
            </a:r>
            <a:r>
              <a:rPr lang="el-GR" dirty="0" smtClean="0"/>
              <a:t>πεδίο</a:t>
            </a:r>
            <a:endParaRPr lang="en-US" dirty="0"/>
          </a:p>
        </p:txBody>
      </p:sp>
      <p:sp>
        <p:nvSpPr>
          <p:cNvPr id="26" name="11 - Ορθογώνιο"/>
          <p:cNvSpPr>
            <a:spLocks noChangeArrowheads="1"/>
          </p:cNvSpPr>
          <p:nvPr/>
        </p:nvSpPr>
        <p:spPr bwMode="auto">
          <a:xfrm>
            <a:off x="2345372" y="5965087"/>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94909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3 - Ορθογώνιο"/>
          <p:cNvSpPr>
            <a:spLocks noChangeArrowheads="1"/>
          </p:cNvSpPr>
          <p:nvPr/>
        </p:nvSpPr>
        <p:spPr bwMode="auto">
          <a:xfrm>
            <a:off x="1265763" y="1587444"/>
            <a:ext cx="7072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χρησιμοποιήσουμε τη σχέση (7.17), τότε η σχέση (7.26) γίνεται:</a:t>
            </a:r>
          </a:p>
        </p:txBody>
      </p:sp>
      <p:graphicFrame>
        <p:nvGraphicFramePr>
          <p:cNvPr id="16386" name="Object 2"/>
          <p:cNvGraphicFramePr>
            <a:graphicFrameLocks noChangeAspect="1"/>
          </p:cNvGraphicFramePr>
          <p:nvPr>
            <p:extLst>
              <p:ext uri="{D42A27DB-BD31-4B8C-83A1-F6EECF244321}">
                <p14:modId xmlns:p14="http://schemas.microsoft.com/office/powerpoint/2010/main" val="690068986"/>
              </p:ext>
            </p:extLst>
          </p:nvPr>
        </p:nvGraphicFramePr>
        <p:xfrm>
          <a:off x="2852737" y="2043056"/>
          <a:ext cx="3281362" cy="692150"/>
        </p:xfrm>
        <a:graphic>
          <a:graphicData uri="http://schemas.openxmlformats.org/presentationml/2006/ole">
            <mc:AlternateContent xmlns:mc="http://schemas.openxmlformats.org/markup-compatibility/2006">
              <mc:Choice xmlns:v="urn:schemas-microsoft-com:vml" Requires="v">
                <p:oleObj spid="_x0000_s16425" name="Equation" r:id="rId3" imgW="2234880" imgH="444240" progId="Equation.DSMT4">
                  <p:embed/>
                </p:oleObj>
              </mc:Choice>
              <mc:Fallback>
                <p:oleObj name="Equation" r:id="rId3" imgW="2234880" imgH="4442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852737" y="2043056"/>
                        <a:ext cx="3281362"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391" name="7 - Ομάδα"/>
          <p:cNvGrpSpPr>
            <a:grpSpLocks/>
          </p:cNvGrpSpPr>
          <p:nvPr/>
        </p:nvGrpSpPr>
        <p:grpSpPr bwMode="auto">
          <a:xfrm>
            <a:off x="1209674" y="2520893"/>
            <a:ext cx="1898650" cy="857250"/>
            <a:chOff x="5929323" y="4857760"/>
            <a:chExt cx="2423074" cy="957269"/>
          </a:xfrm>
        </p:grpSpPr>
        <p:graphicFrame>
          <p:nvGraphicFramePr>
            <p:cNvPr id="16388" name="Object 3"/>
            <p:cNvGraphicFramePr>
              <a:graphicFrameLocks noChangeAspect="1"/>
            </p:cNvGraphicFramePr>
            <p:nvPr>
              <p:extLst>
                <p:ext uri="{D42A27DB-BD31-4B8C-83A1-F6EECF244321}">
                  <p14:modId xmlns:p14="http://schemas.microsoft.com/office/powerpoint/2010/main" val="2318776293"/>
                </p:ext>
              </p:extLst>
            </p:nvPr>
          </p:nvGraphicFramePr>
          <p:xfrm>
            <a:off x="5929323" y="4857760"/>
            <a:ext cx="1595449" cy="957269"/>
          </p:xfrm>
          <a:graphic>
            <a:graphicData uri="http://schemas.openxmlformats.org/presentationml/2006/ole">
              <mc:AlternateContent xmlns:mc="http://schemas.openxmlformats.org/markup-compatibility/2006">
                <mc:Choice xmlns:v="urn:schemas-microsoft-com:vml" Requires="v">
                  <p:oleObj spid="_x0000_s16426" name="Equation" r:id="rId5" imgW="634680" imgH="380880" progId="Equation.DSMT4">
                    <p:embed/>
                  </p:oleObj>
                </mc:Choice>
                <mc:Fallback>
                  <p:oleObj name="Equation" r:id="rId5" imgW="634680" imgH="38088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5929323" y="4857760"/>
                          <a:ext cx="1595449" cy="95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00" name="9 - Ορθογώνιο"/>
            <p:cNvSpPr>
              <a:spLocks noChangeArrowheads="1"/>
            </p:cNvSpPr>
            <p:nvPr/>
          </p:nvSpPr>
          <p:spPr bwMode="auto">
            <a:xfrm>
              <a:off x="7570464" y="5176850"/>
              <a:ext cx="781933" cy="34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(7.26)</a:t>
              </a:r>
            </a:p>
          </p:txBody>
        </p:sp>
      </p:grpSp>
      <p:sp>
        <p:nvSpPr>
          <p:cNvPr id="12" name="11 - Οδοντωτό δεξιό βέλος"/>
          <p:cNvSpPr/>
          <p:nvPr/>
        </p:nvSpPr>
        <p:spPr>
          <a:xfrm>
            <a:off x="3067050" y="2663768"/>
            <a:ext cx="2786063" cy="571500"/>
          </a:xfrm>
          <a:prstGeom prst="notch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nvGrpSpPr>
          <p:cNvPr id="16393" name="15 - Ομάδα"/>
          <p:cNvGrpSpPr>
            <a:grpSpLocks/>
          </p:cNvGrpSpPr>
          <p:nvPr/>
        </p:nvGrpSpPr>
        <p:grpSpPr bwMode="auto">
          <a:xfrm>
            <a:off x="5853112" y="2492318"/>
            <a:ext cx="4500562" cy="863600"/>
            <a:chOff x="4794205" y="3235325"/>
            <a:chExt cx="3982090" cy="720725"/>
          </a:xfrm>
        </p:grpSpPr>
        <p:graphicFrame>
          <p:nvGraphicFramePr>
            <p:cNvPr id="16387" name="Object 4"/>
            <p:cNvGraphicFramePr>
              <a:graphicFrameLocks noChangeAspect="1"/>
            </p:cNvGraphicFramePr>
            <p:nvPr>
              <p:extLst>
                <p:ext uri="{D42A27DB-BD31-4B8C-83A1-F6EECF244321}">
                  <p14:modId xmlns:p14="http://schemas.microsoft.com/office/powerpoint/2010/main" val="1177416112"/>
                </p:ext>
              </p:extLst>
            </p:nvPr>
          </p:nvGraphicFramePr>
          <p:xfrm>
            <a:off x="4794205" y="3235325"/>
            <a:ext cx="3559203" cy="720725"/>
          </p:xfrm>
          <a:graphic>
            <a:graphicData uri="http://schemas.openxmlformats.org/presentationml/2006/ole">
              <mc:AlternateContent xmlns:mc="http://schemas.openxmlformats.org/markup-compatibility/2006">
                <mc:Choice xmlns:v="urn:schemas-microsoft-com:vml" Requires="v">
                  <p:oleObj spid="_x0000_s16427" name="Equation" r:id="rId7" imgW="2044440" imgH="419040" progId="Equation.DSMT4">
                    <p:embed/>
                  </p:oleObj>
                </mc:Choice>
                <mc:Fallback>
                  <p:oleObj name="Equation" r:id="rId7" imgW="2044440" imgH="41904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4794205" y="3235325"/>
                          <a:ext cx="3559203"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9" name="14 - Ορθογώνιο"/>
            <p:cNvSpPr>
              <a:spLocks noChangeArrowheads="1"/>
            </p:cNvSpPr>
            <p:nvPr/>
          </p:nvSpPr>
          <p:spPr bwMode="auto">
            <a:xfrm>
              <a:off x="8163627" y="3533421"/>
              <a:ext cx="612668" cy="25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(7.27)</a:t>
              </a:r>
            </a:p>
          </p:txBody>
        </p:sp>
      </p:grpSp>
      <p:sp>
        <p:nvSpPr>
          <p:cNvPr id="16394" name="16 - Ορθογώνιο"/>
          <p:cNvSpPr>
            <a:spLocks noChangeArrowheads="1"/>
          </p:cNvSpPr>
          <p:nvPr/>
        </p:nvSpPr>
        <p:spPr bwMode="auto">
          <a:xfrm>
            <a:off x="4153747" y="2807242"/>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a:t>
            </a:r>
            <a:r>
              <a:rPr lang="el-GR" altLang="en-US" sz="1400" dirty="0" smtClean="0">
                <a:latin typeface="Calibri" panose="020F0502020204030204" pitchFamily="34" charset="0"/>
              </a:rPr>
              <a:t>7.17)</a:t>
            </a:r>
            <a:endParaRPr lang="el-GR" altLang="en-US" sz="1400" dirty="0">
              <a:latin typeface="Calibri" panose="020F0502020204030204" pitchFamily="34" charset="0"/>
            </a:endParaRPr>
          </a:p>
        </p:txBody>
      </p:sp>
      <p:sp>
        <p:nvSpPr>
          <p:cNvPr id="16395" name="17 - Ορθογώνιο"/>
          <p:cNvSpPr>
            <a:spLocks noChangeArrowheads="1"/>
          </p:cNvSpPr>
          <p:nvPr/>
        </p:nvSpPr>
        <p:spPr bwMode="auto">
          <a:xfrm>
            <a:off x="414236" y="3521018"/>
            <a:ext cx="61284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Από τον Πίνακα και τη σχέση (7.27) προκύπτει ότι η αναμενόμενη μέγιστη τιμή της οριζόντιας συνιστώσας του μαγνητικού πεδίου στην επιφάνεια της Γης (</a:t>
            </a:r>
            <a:r>
              <a:rPr lang="el-GR" altLang="en-US" b="1" i="1" dirty="0">
                <a:latin typeface="+mn-lt"/>
              </a:rPr>
              <a:t>r=α</a:t>
            </a:r>
            <a:r>
              <a:rPr lang="el-GR" altLang="en-US" i="1" dirty="0">
                <a:latin typeface="+mn-lt"/>
              </a:rPr>
              <a:t>) </a:t>
            </a:r>
            <a:r>
              <a:rPr lang="el-GR" altLang="en-US" dirty="0">
                <a:latin typeface="+mn-lt"/>
              </a:rPr>
              <a:t>πρέπει να είναι </a:t>
            </a:r>
            <a:r>
              <a:rPr lang="el-GR" altLang="en-US" b="1" dirty="0">
                <a:latin typeface="+mn-lt"/>
              </a:rPr>
              <a:t>~30000nT</a:t>
            </a:r>
            <a:r>
              <a:rPr lang="el-GR" altLang="en-US" dirty="0">
                <a:latin typeface="+mn-lt"/>
              </a:rPr>
              <a:t>, ενώ η αντίστοιχη μέγιστη κατακόρυφη συνιστώσα πρέπει να είναι διπλάσια.</a:t>
            </a:r>
          </a:p>
        </p:txBody>
      </p:sp>
      <p:sp>
        <p:nvSpPr>
          <p:cNvPr id="16396" name="18 - Ορθογώνιο"/>
          <p:cNvSpPr>
            <a:spLocks noChangeArrowheads="1"/>
          </p:cNvSpPr>
          <p:nvPr/>
        </p:nvSpPr>
        <p:spPr bwMode="auto">
          <a:xfrm>
            <a:off x="995668" y="4998346"/>
            <a:ext cx="421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Για το πραγματικό γήινο γεωμαγνητικό πεδίο:</a:t>
            </a:r>
          </a:p>
        </p:txBody>
      </p:sp>
      <p:pic>
        <p:nvPicPr>
          <p:cNvPr id="16397" name="Picture 5" descr="C:\Eisagogi sti geofysiki\Geofusiki_ppt\Sximata Magnitika\orsted-2.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10" y="3210821"/>
            <a:ext cx="4929187"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19 - Ορθογώνιο"/>
          <p:cNvSpPr>
            <a:spLocks noChangeArrowheads="1"/>
          </p:cNvSpPr>
          <p:nvPr/>
        </p:nvSpPr>
        <p:spPr bwMode="auto">
          <a:xfrm>
            <a:off x="852792" y="5784158"/>
            <a:ext cx="514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ü"/>
            </a:pPr>
            <a:r>
              <a:rPr lang="el-GR" altLang="en-US" sz="1600" dirty="0">
                <a:latin typeface="+mn-lt"/>
              </a:rPr>
              <a:t> μέγιστη κατακόρυφη συνιστώσα είναι </a:t>
            </a:r>
            <a:r>
              <a:rPr lang="el-GR" altLang="en-US" sz="1600" b="1" dirty="0">
                <a:latin typeface="+mn-lt"/>
              </a:rPr>
              <a:t>~60000nT </a:t>
            </a:r>
            <a:r>
              <a:rPr lang="el-GR" altLang="en-US" sz="1600" dirty="0">
                <a:latin typeface="+mn-lt"/>
              </a:rPr>
              <a:t> </a:t>
            </a:r>
          </a:p>
          <a:p>
            <a:pPr eaLnBrk="1" hangingPunct="1">
              <a:buFont typeface="Wingdings" panose="05000000000000000000" pitchFamily="2" charset="2"/>
              <a:buChar char="ü"/>
            </a:pPr>
            <a:r>
              <a:rPr lang="el-GR" altLang="en-US" sz="1600" dirty="0">
                <a:latin typeface="+mn-lt"/>
              </a:rPr>
              <a:t> μέγιστη οριζόντια συνιστώσα  είναι </a:t>
            </a:r>
            <a:r>
              <a:rPr lang="el-GR" altLang="en-US" sz="1600" b="1" dirty="0">
                <a:latin typeface="+mn-lt"/>
              </a:rPr>
              <a:t>~30000</a:t>
            </a:r>
            <a:r>
              <a:rPr lang="en-US" altLang="en-US" sz="1600" b="1" dirty="0" err="1">
                <a:latin typeface="+mn-lt"/>
              </a:rPr>
              <a:t>nT</a:t>
            </a:r>
            <a:r>
              <a:rPr lang="en-US" altLang="en-US" sz="1600" dirty="0" err="1">
                <a:latin typeface="+mn-lt"/>
              </a:rPr>
              <a:t>.</a:t>
            </a:r>
            <a:endParaRPr lang="el-GR" altLang="en-US" sz="1600" dirty="0">
              <a:latin typeface="+mn-lt"/>
            </a:endParaRPr>
          </a:p>
        </p:txBody>
      </p:sp>
      <p:sp>
        <p:nvSpPr>
          <p:cNvPr id="17" name="Title 1"/>
          <p:cNvSpPr>
            <a:spLocks noGrp="1"/>
          </p:cNvSpPr>
          <p:nvPr>
            <p:ph type="title"/>
          </p:nvPr>
        </p:nvSpPr>
        <p:spPr/>
        <p:txBody>
          <a:bodyPr>
            <a:normAutofit/>
          </a:bodyPr>
          <a:lstStyle/>
          <a:p>
            <a:r>
              <a:rPr lang="el-GR" dirty="0"/>
              <a:t>Μαγνητικό </a:t>
            </a:r>
            <a:r>
              <a:rPr lang="el-GR" dirty="0" smtClean="0"/>
              <a:t>πεδίο</a:t>
            </a:r>
            <a:endParaRPr lang="en-US" dirty="0"/>
          </a:p>
        </p:txBody>
      </p:sp>
      <p:sp>
        <p:nvSpPr>
          <p:cNvPr id="2" name="TextBox 1"/>
          <p:cNvSpPr txBox="1"/>
          <p:nvPr/>
        </p:nvSpPr>
        <p:spPr>
          <a:xfrm>
            <a:off x="10299146" y="6076258"/>
            <a:ext cx="1651000" cy="255644"/>
          </a:xfrm>
          <a:prstGeom prst="rect">
            <a:avLst/>
          </a:prstGeom>
        </p:spPr>
        <p:txBody>
          <a:bodyPr vert="horz" wrap="square" lIns="91440" tIns="45720" rIns="91440" bIns="45720" rtlCol="0" anchor="ctr">
            <a:normAutofit/>
          </a:bodyPr>
          <a:lstStyle/>
          <a:p>
            <a:r>
              <a:rPr lang="en-US" sz="1000" smtClean="0"/>
              <a:t>(Olsen et al., 2000)</a:t>
            </a:r>
            <a:endParaRPr lang="en-US" sz="1000" dirty="0" smtClean="0"/>
          </a:p>
        </p:txBody>
      </p:sp>
    </p:spTree>
    <p:extLst>
      <p:ext uri="{BB962C8B-B14F-4D97-AF65-F5344CB8AC3E}">
        <p14:creationId xmlns:p14="http://schemas.microsoft.com/office/powerpoint/2010/main" val="3359189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4 - Ορθογώνιο"/>
          <p:cNvSpPr>
            <a:spLocks noChangeArrowheads="1"/>
          </p:cNvSpPr>
          <p:nvPr/>
        </p:nvSpPr>
        <p:spPr bwMode="auto">
          <a:xfrm>
            <a:off x="505837" y="5406689"/>
            <a:ext cx="1102143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b="1" dirty="0">
                <a:latin typeface="+mn-lt"/>
              </a:rPr>
              <a:t>Γεωγραφική μεταβολή της ολικής έντασης του κύριου μαγνητικού (διπολικού) πεδίου της Γης, </a:t>
            </a:r>
            <a:r>
              <a:rPr lang="el-GR" altLang="en-US" sz="1600" b="1" i="1" dirty="0">
                <a:latin typeface="+mn-lt"/>
              </a:rPr>
              <a:t>Τ, (σε </a:t>
            </a:r>
            <a:r>
              <a:rPr lang="el-GR" altLang="en-US" sz="1600" b="1" i="1" dirty="0" err="1">
                <a:latin typeface="+mn-lt"/>
              </a:rPr>
              <a:t>nT</a:t>
            </a:r>
            <a:r>
              <a:rPr lang="el-GR" altLang="en-US" sz="1600" b="1" i="1" dirty="0">
                <a:latin typeface="+mn-lt"/>
              </a:rPr>
              <a:t>), για το έτος 2008 (μοντέλο IGRF-10). </a:t>
            </a:r>
          </a:p>
          <a:p>
            <a:pPr algn="just" eaLnBrk="1" hangingPunct="1"/>
            <a:r>
              <a:rPr lang="el-GR" altLang="en-US" sz="1600" b="1" i="1" dirty="0">
                <a:latin typeface="+mn-lt"/>
              </a:rPr>
              <a:t>Η </a:t>
            </a:r>
            <a:r>
              <a:rPr lang="el-GR" altLang="en-US" sz="1600" b="1" dirty="0">
                <a:latin typeface="+mn-lt"/>
              </a:rPr>
              <a:t>έντονη μαύρη γραμμή είναι ο μαγνητικός ισημερινός του διπολικού πεδίου.</a:t>
            </a: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048" y="1373363"/>
            <a:ext cx="7972565" cy="414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normAutofit/>
          </a:bodyPr>
          <a:lstStyle/>
          <a:p>
            <a:r>
              <a:rPr lang="el-GR" dirty="0"/>
              <a:t>Μαγνητικό </a:t>
            </a:r>
            <a:r>
              <a:rPr lang="el-GR" dirty="0" smtClean="0"/>
              <a:t>πεδίο</a:t>
            </a:r>
            <a:endParaRPr lang="en-US" dirty="0"/>
          </a:p>
        </p:txBody>
      </p:sp>
    </p:spTree>
    <p:extLst>
      <p:ext uri="{BB962C8B-B14F-4D97-AF65-F5344CB8AC3E}">
        <p14:creationId xmlns:p14="http://schemas.microsoft.com/office/powerpoint/2010/main" val="4033673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18 - Ορθογώνιο"/>
          <p:cNvSpPr>
            <a:spLocks noChangeArrowheads="1"/>
          </p:cNvSpPr>
          <p:nvPr/>
        </p:nvSpPr>
        <p:spPr bwMode="auto">
          <a:xfrm>
            <a:off x="126046" y="3783506"/>
            <a:ext cx="451796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Το κεντρικό δίπολο της Γης έχει μαγνητική ροπή </a:t>
            </a:r>
            <a:r>
              <a:rPr lang="el-GR" altLang="en-US" dirty="0">
                <a:latin typeface="+mn-lt"/>
              </a:rPr>
              <a:t>ίση με </a:t>
            </a:r>
            <a:r>
              <a:rPr lang="el-GR" altLang="en-US" b="1" dirty="0">
                <a:latin typeface="+mn-lt"/>
              </a:rPr>
              <a:t>7.856 x 1022Am</a:t>
            </a:r>
            <a:r>
              <a:rPr lang="el-GR" altLang="en-US" b="1" baseline="30000" dirty="0">
                <a:latin typeface="+mn-lt"/>
              </a:rPr>
              <a:t>2</a:t>
            </a:r>
            <a:r>
              <a:rPr lang="el-GR" altLang="en-US" b="1" dirty="0">
                <a:latin typeface="+mn-lt"/>
              </a:rPr>
              <a:t> </a:t>
            </a:r>
            <a:r>
              <a:rPr lang="el-GR" altLang="en-US" dirty="0">
                <a:latin typeface="+mn-lt"/>
              </a:rPr>
              <a:t>και, όπως έχουμε ήδη αναφέρει, ο άξονας του είναι ο γεωμαγνητικός άξονας της Γης, σχηματίζει γωνία </a:t>
            </a:r>
            <a:r>
              <a:rPr lang="el-GR" altLang="en-US" b="1" dirty="0">
                <a:latin typeface="+mn-lt"/>
              </a:rPr>
              <a:t>12</a:t>
            </a:r>
            <a:r>
              <a:rPr lang="el-GR" altLang="en-US" b="1" baseline="30000" dirty="0">
                <a:latin typeface="+mn-lt"/>
              </a:rPr>
              <a:t>ο</a:t>
            </a:r>
            <a:r>
              <a:rPr lang="el-GR" altLang="en-US" b="1" dirty="0">
                <a:latin typeface="+mn-lt"/>
              </a:rPr>
              <a:t> </a:t>
            </a:r>
            <a:r>
              <a:rPr lang="el-GR" altLang="en-US" dirty="0">
                <a:latin typeface="+mn-lt"/>
              </a:rPr>
              <a:t>με τον άξονα περιστροφής της Γης και τέμνει την επιφάνειά της στους δύο γεωμαγνητικούς πόλους.</a:t>
            </a:r>
          </a:p>
        </p:txBody>
      </p:sp>
      <p:sp>
        <p:nvSpPr>
          <p:cNvPr id="5" name="4 - Ορθογώνιο"/>
          <p:cNvSpPr/>
          <p:nvPr/>
        </p:nvSpPr>
        <p:spPr>
          <a:xfrm>
            <a:off x="126046" y="1528051"/>
            <a:ext cx="4291288" cy="2031325"/>
          </a:xfrm>
          <a:prstGeom prst="rect">
            <a:avLst/>
          </a:prstGeom>
        </p:spPr>
        <p:txBody>
          <a:bodyPr wrap="square">
            <a:spAutoFit/>
          </a:bodyPr>
          <a:lstStyle/>
          <a:p>
            <a:pPr algn="just">
              <a:defRPr/>
            </a:pPr>
            <a:r>
              <a:rPr lang="el-GR" dirty="0"/>
              <a:t>Το σημαντικότερο μέρος του κύριου μαγνητικού πεδίου της Γης μπορεί να αποδοθεί σε ένα κεντρικό δίπολο ή σε μία ομοιόμορφα μαγνητισμένη σφαίρα. Το μέρος αυτό λέγεται </a:t>
            </a:r>
            <a:r>
              <a:rPr lang="el-GR" b="1" dirty="0"/>
              <a:t>κανονικό μαγνητικό πεδίο της Γης </a:t>
            </a:r>
            <a:r>
              <a:rPr lang="el-GR" dirty="0"/>
              <a:t>και το υπόλοιπο </a:t>
            </a:r>
            <a:r>
              <a:rPr lang="el-GR" b="1" dirty="0"/>
              <a:t>μη κανονικό πεδίο της Γης. </a:t>
            </a:r>
          </a:p>
        </p:txBody>
      </p:sp>
      <p:sp>
        <p:nvSpPr>
          <p:cNvPr id="2" name="Title 1"/>
          <p:cNvSpPr>
            <a:spLocks noGrp="1"/>
          </p:cNvSpPr>
          <p:nvPr>
            <p:ph type="title"/>
          </p:nvPr>
        </p:nvSpPr>
        <p:spPr/>
        <p:txBody>
          <a:bodyPr>
            <a:normAutofit fontScale="90000"/>
          </a:bodyPr>
          <a:lstStyle/>
          <a:p>
            <a:r>
              <a:rPr lang="el-GR" dirty="0"/>
              <a:t>Κανονικό και μη Κανονικό Μαγνητικό Πεδίο της </a:t>
            </a:r>
            <a:r>
              <a:rPr lang="el-GR" dirty="0" smtClean="0"/>
              <a:t>Γης</a:t>
            </a:r>
            <a:endParaRPr lang="en-US" dirty="0"/>
          </a:p>
        </p:txBody>
      </p:sp>
      <p:grpSp>
        <p:nvGrpSpPr>
          <p:cNvPr id="19" name="21 - Ομάδα"/>
          <p:cNvGrpSpPr>
            <a:grpSpLocks/>
          </p:cNvGrpSpPr>
          <p:nvPr/>
        </p:nvGrpSpPr>
        <p:grpSpPr bwMode="auto">
          <a:xfrm>
            <a:off x="4984479" y="1461398"/>
            <a:ext cx="6938389" cy="4353433"/>
            <a:chOff x="1214414" y="642918"/>
            <a:chExt cx="7786710" cy="5665544"/>
          </a:xfrm>
        </p:grpSpPr>
        <p:grpSp>
          <p:nvGrpSpPr>
            <p:cNvPr id="20" name="7 - Ομάδα"/>
            <p:cNvGrpSpPr>
              <a:grpSpLocks/>
            </p:cNvGrpSpPr>
            <p:nvPr/>
          </p:nvGrpSpPr>
          <p:grpSpPr bwMode="auto">
            <a:xfrm>
              <a:off x="1214414" y="642918"/>
              <a:ext cx="7786710" cy="5665544"/>
              <a:chOff x="1285852" y="1049581"/>
              <a:chExt cx="7786710" cy="5665544"/>
            </a:xfrm>
          </p:grpSpPr>
          <p:grpSp>
            <p:nvGrpSpPr>
              <p:cNvPr id="22" name="20 - Ομάδα"/>
              <p:cNvGrpSpPr>
                <a:grpSpLocks/>
              </p:cNvGrpSpPr>
              <p:nvPr/>
            </p:nvGrpSpPr>
            <p:grpSpPr bwMode="auto">
              <a:xfrm>
                <a:off x="1285852" y="1049581"/>
                <a:ext cx="7786710" cy="5665544"/>
                <a:chOff x="1285852" y="1049581"/>
                <a:chExt cx="7786710" cy="5665544"/>
              </a:xfrm>
            </p:grpSpPr>
            <p:grpSp>
              <p:nvGrpSpPr>
                <p:cNvPr id="24" name="18 - Ομάδα"/>
                <p:cNvGrpSpPr>
                  <a:grpSpLocks/>
                </p:cNvGrpSpPr>
                <p:nvPr/>
              </p:nvGrpSpPr>
              <p:grpSpPr bwMode="auto">
                <a:xfrm>
                  <a:off x="1285852" y="1049581"/>
                  <a:ext cx="7786710" cy="5665544"/>
                  <a:chOff x="1285852" y="1049581"/>
                  <a:chExt cx="7786710" cy="5665544"/>
                </a:xfrm>
              </p:grpSpPr>
              <p:grpSp>
                <p:nvGrpSpPr>
                  <p:cNvPr id="26" name="15 - Ομάδα"/>
                  <p:cNvGrpSpPr>
                    <a:grpSpLocks/>
                  </p:cNvGrpSpPr>
                  <p:nvPr/>
                </p:nvGrpSpPr>
                <p:grpSpPr bwMode="auto">
                  <a:xfrm>
                    <a:off x="1285852" y="1049581"/>
                    <a:ext cx="7786710" cy="5665544"/>
                    <a:chOff x="1285852" y="1049581"/>
                    <a:chExt cx="7786710" cy="5665544"/>
                  </a:xfrm>
                </p:grpSpPr>
                <p:grpSp>
                  <p:nvGrpSpPr>
                    <p:cNvPr id="28" name="6 - Ομάδα"/>
                    <p:cNvGrpSpPr>
                      <a:grpSpLocks/>
                    </p:cNvGrpSpPr>
                    <p:nvPr/>
                  </p:nvGrpSpPr>
                  <p:grpSpPr bwMode="auto">
                    <a:xfrm>
                      <a:off x="1285852" y="1049581"/>
                      <a:ext cx="7786710" cy="5665544"/>
                      <a:chOff x="2636680" y="1357298"/>
                      <a:chExt cx="7432768" cy="5500678"/>
                    </a:xfrm>
                  </p:grpSpPr>
                  <p:pic>
                    <p:nvPicPr>
                      <p:cNvPr id="32" name="Picture 2" descr="C:\Eisagogi sti geofysiki\Geofusiki_ppt\Sximata Magnitika\Earth-magnetic-field.jpg"/>
                      <p:cNvPicPr>
                        <a:picLocks noChangeAspect="1" noChangeArrowheads="1"/>
                      </p:cNvPicPr>
                      <p:nvPr/>
                    </p:nvPicPr>
                    <p:blipFill>
                      <a:blip r:embed="rId2">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2636680" y="1725420"/>
                        <a:ext cx="7432768" cy="513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19 - Ορθογώνιο"/>
                      <p:cNvSpPr/>
                      <p:nvPr/>
                    </p:nvSpPr>
                    <p:spPr>
                      <a:xfrm>
                        <a:off x="4000491" y="1357298"/>
                        <a:ext cx="4358132" cy="499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29" name="15 - Ισοσκελές τρίγωνο"/>
                    <p:cNvSpPr>
                      <a:spLocks noChangeArrowheads="1"/>
                    </p:cNvSpPr>
                    <p:nvPr/>
                  </p:nvSpPr>
                  <p:spPr bwMode="auto">
                    <a:xfrm rot="-10096758">
                      <a:off x="5184764" y="2597327"/>
                      <a:ext cx="322263" cy="669896"/>
                    </a:xfrm>
                    <a:prstGeom prst="triangle">
                      <a:avLst>
                        <a:gd name="adj" fmla="val 50000"/>
                      </a:avLst>
                    </a:prstGeom>
                    <a:solidFill>
                      <a:schemeClr val="bg1"/>
                    </a:solidFill>
                    <a:ln w="25400" algn="ctr">
                      <a:solidFill>
                        <a:schemeClr val="tx1"/>
                      </a:solidFill>
                      <a:miter lim="800000"/>
                      <a:headEnd/>
                      <a:tailEnd/>
                    </a:ln>
                  </p:spPr>
                  <p:txBody>
                    <a:bodyPr rot="10800000" anchor="ctr"/>
                    <a:lstStyle/>
                    <a:p>
                      <a:pPr algn="ctr">
                        <a:defRPr/>
                      </a:pPr>
                      <a:endParaRPr lang="el-GR">
                        <a:solidFill>
                          <a:schemeClr val="lt1"/>
                        </a:solidFill>
                      </a:endParaRPr>
                    </a:p>
                  </p:txBody>
                </p:sp>
                <p:cxnSp>
                  <p:nvCxnSpPr>
                    <p:cNvPr id="30" name="16 - Ευθεία γραμμή σύνδεσης"/>
                    <p:cNvCxnSpPr/>
                    <p:nvPr/>
                  </p:nvCxnSpPr>
                  <p:spPr>
                    <a:xfrm rot="5400000">
                      <a:off x="3071888" y="3357675"/>
                      <a:ext cx="4071763" cy="13573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17 - Ευθεία γραμμή σύνδεσης"/>
                    <p:cNvCxnSpPr/>
                    <p:nvPr/>
                  </p:nvCxnSpPr>
                  <p:spPr>
                    <a:xfrm rot="5400000">
                      <a:off x="3012762" y="3714868"/>
                      <a:ext cx="4214631" cy="500064"/>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7" name="13 - TextBox"/>
                  <p:cNvSpPr txBox="1">
                    <a:spLocks noChangeArrowheads="1"/>
                  </p:cNvSpPr>
                  <p:nvPr/>
                </p:nvSpPr>
                <p:spPr bwMode="auto">
                  <a:xfrm>
                    <a:off x="5459409" y="1344734"/>
                    <a:ext cx="1386080" cy="841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200" dirty="0">
                        <a:latin typeface="+mn-lt"/>
                      </a:rPr>
                      <a:t>Βόρειος Γεωγραφικός πόλος</a:t>
                    </a:r>
                  </a:p>
                </p:txBody>
              </p:sp>
            </p:grpSp>
            <p:sp>
              <p:nvSpPr>
                <p:cNvPr id="25" name="11 - TextBox"/>
                <p:cNvSpPr txBox="1">
                  <a:spLocks noChangeArrowheads="1"/>
                </p:cNvSpPr>
                <p:nvPr/>
              </p:nvSpPr>
              <p:spPr bwMode="auto">
                <a:xfrm>
                  <a:off x="4494051" y="1335320"/>
                  <a:ext cx="1078062" cy="841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l-GR" altLang="en-US" sz="1200" dirty="0">
                      <a:latin typeface="+mn-lt"/>
                    </a:rPr>
                    <a:t>Βόρειος </a:t>
                  </a:r>
                  <a:r>
                    <a:rPr lang="el-GR" altLang="en-US" sz="1200" dirty="0" smtClean="0">
                      <a:latin typeface="+mn-lt"/>
                    </a:rPr>
                    <a:t>Γεωμαγνητικός </a:t>
                  </a:r>
                  <a:r>
                    <a:rPr lang="el-GR" altLang="en-US" sz="1200" dirty="0">
                      <a:latin typeface="+mn-lt"/>
                    </a:rPr>
                    <a:t>πόλος</a:t>
                  </a:r>
                </a:p>
              </p:txBody>
            </p:sp>
          </p:grpSp>
          <p:sp>
            <p:nvSpPr>
              <p:cNvPr id="23" name="9 - Ορθογώνιο"/>
              <p:cNvSpPr>
                <a:spLocks noChangeArrowheads="1"/>
              </p:cNvSpPr>
              <p:nvPr/>
            </p:nvSpPr>
            <p:spPr bwMode="auto">
              <a:xfrm>
                <a:off x="5214926" y="2571928"/>
                <a:ext cx="409576" cy="2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200" b="1" dirty="0"/>
                  <a:t>12</a:t>
                </a:r>
                <a:r>
                  <a:rPr lang="el-GR" altLang="en-US" sz="1200" b="1" baseline="30000" dirty="0"/>
                  <a:t>0</a:t>
                </a:r>
              </a:p>
            </p:txBody>
          </p:sp>
        </p:grpSp>
        <p:sp>
          <p:nvSpPr>
            <p:cNvPr id="21" name="20 - TextBox"/>
            <p:cNvSpPr txBox="1">
              <a:spLocks noChangeArrowheads="1"/>
            </p:cNvSpPr>
            <p:nvPr/>
          </p:nvSpPr>
          <p:spPr bwMode="auto">
            <a:xfrm>
              <a:off x="4857737" y="5357590"/>
              <a:ext cx="1086624" cy="841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200" dirty="0">
                  <a:latin typeface="+mn-lt"/>
                </a:rPr>
                <a:t>Νότιος </a:t>
              </a:r>
              <a:r>
                <a:rPr lang="el-GR" altLang="en-US" sz="1200" dirty="0" smtClean="0">
                  <a:latin typeface="+mn-lt"/>
                </a:rPr>
                <a:t>Γεωμαγνητικός </a:t>
              </a:r>
              <a:r>
                <a:rPr lang="el-GR" altLang="en-US" sz="1200" dirty="0">
                  <a:latin typeface="+mn-lt"/>
                </a:rPr>
                <a:t>πόλος</a:t>
              </a:r>
            </a:p>
          </p:txBody>
        </p:sp>
      </p:grpSp>
      <p:sp>
        <p:nvSpPr>
          <p:cNvPr id="34" name="TextBox 33"/>
          <p:cNvSpPr txBox="1"/>
          <p:nvPr/>
        </p:nvSpPr>
        <p:spPr>
          <a:xfrm>
            <a:off x="9709484" y="6062717"/>
            <a:ext cx="2347609" cy="261610"/>
          </a:xfrm>
          <a:prstGeom prst="rect">
            <a:avLst/>
          </a:prstGeom>
          <a:noFill/>
        </p:spPr>
        <p:txBody>
          <a:bodyPr wrap="square" rtlCol="0">
            <a:spAutoFit/>
          </a:bodyPr>
          <a:lstStyle/>
          <a:p>
            <a:r>
              <a:rPr lang="en-US" sz="1100" dirty="0" smtClean="0"/>
              <a:t>(Peter Reid (SCI-FUN), 2003)</a:t>
            </a:r>
            <a:endParaRPr lang="en-US" sz="1100" dirty="0"/>
          </a:p>
        </p:txBody>
      </p:sp>
    </p:spTree>
    <p:extLst>
      <p:ext uri="{BB962C8B-B14F-4D97-AF65-F5344CB8AC3E}">
        <p14:creationId xmlns:p14="http://schemas.microsoft.com/office/powerpoint/2010/main" val="3628132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991543" y="1440001"/>
            <a:ext cx="4046791" cy="4751387"/>
          </a:xfrm>
        </p:spPr>
        <p:txBody>
          <a:bodyPr>
            <a:normAutofit/>
          </a:bodyPr>
          <a:lstStyle/>
          <a:p>
            <a:r>
              <a:rPr lang="el-GR" dirty="0" smtClean="0"/>
              <a:t>Πολλά από </a:t>
            </a:r>
            <a:r>
              <a:rPr lang="el-GR" dirty="0"/>
              <a:t>τα σχήματα και όλες οι </a:t>
            </a:r>
            <a:r>
              <a:rPr lang="el-GR" dirty="0" smtClean="0"/>
              <a:t>ασκήσεις στην παρουσίαση αυτή </a:t>
            </a:r>
            <a:r>
              <a:rPr lang="el-GR" dirty="0"/>
              <a:t>προέρχονται από το </a:t>
            </a:r>
            <a:r>
              <a:rPr lang="el-GR" dirty="0" smtClean="0"/>
              <a:t>βιβλίο «Εισαγωγή στη Γεωφυσική</a:t>
            </a:r>
            <a:r>
              <a:rPr lang="el-GR" dirty="0"/>
              <a:t>» </a:t>
            </a:r>
            <a:r>
              <a:rPr lang="el-GR" dirty="0" smtClean="0"/>
              <a:t>των </a:t>
            </a:r>
            <a:r>
              <a:rPr lang="el-GR" dirty="0" err="1"/>
              <a:t>Hugh</a:t>
            </a:r>
            <a:r>
              <a:rPr lang="el-GR" dirty="0"/>
              <a:t> Young των </a:t>
            </a:r>
            <a:r>
              <a:rPr lang="el-GR" altLang="en-US" i="1" dirty="0"/>
              <a:t>Παπαζάχος και Παπαζάχος (2008) </a:t>
            </a:r>
            <a:r>
              <a:rPr lang="el-GR" dirty="0" smtClean="0"/>
              <a:t>Εκδόσεων Ζήτη (Β’ Έκδοση), </a:t>
            </a:r>
            <a:r>
              <a:rPr lang="el-GR" dirty="0"/>
              <a:t>οι οποίες μας επέτρεψαν τη χρήση των σχετικών σχημάτων και </a:t>
            </a:r>
            <a:r>
              <a:rPr lang="el-GR" dirty="0" smtClean="0"/>
              <a:t>ασκήσεων.</a:t>
            </a:r>
            <a:endParaRPr lang="el-GR" dirty="0"/>
          </a:p>
          <a:p>
            <a:endParaRPr lang="en-US" dirty="0"/>
          </a:p>
        </p:txBody>
      </p:sp>
      <p:pic>
        <p:nvPicPr>
          <p:cNvPr id="8" name="Content Placeholder 7"/>
          <p:cNvPicPr>
            <a:picLocks noGrp="1" noChangeAspect="1"/>
          </p:cNvPicPr>
          <p:nvPr>
            <p:ph sz="quarter" idx="14"/>
          </p:nvPr>
        </p:nvPicPr>
        <p:blipFill>
          <a:blip r:embed="rId4"/>
          <a:stretch>
            <a:fillRect/>
          </a:stretch>
        </p:blipFill>
        <p:spPr>
          <a:xfrm>
            <a:off x="6582321" y="1315017"/>
            <a:ext cx="3434890" cy="4876234"/>
          </a:xfrm>
          <a:prstGeom prst="rect">
            <a:avLst/>
          </a:prstGeom>
        </p:spPr>
      </p:pic>
      <p:sp>
        <p:nvSpPr>
          <p:cNvPr id="4" name="Title 3"/>
          <p:cNvSpPr>
            <a:spLocks noGrp="1"/>
          </p:cNvSpPr>
          <p:nvPr>
            <p:ph type="title"/>
          </p:nvPr>
        </p:nvSpPr>
        <p:spPr/>
        <p:txBody>
          <a:bodyPr/>
          <a:lstStyle/>
          <a:p>
            <a:r>
              <a:rPr lang="el-GR" dirty="0"/>
              <a:t>Ενημέρωση</a:t>
            </a:r>
            <a:endParaRPr lang="en-US" dirty="0"/>
          </a:p>
        </p:txBody>
      </p:sp>
      <p:sp>
        <p:nvSpPr>
          <p:cNvPr id="5" name="Slide Number Placeholder 4"/>
          <p:cNvSpPr>
            <a:spLocks noGrp="1"/>
          </p:cNvSpPr>
          <p:nvPr>
            <p:ph type="sldNum" sz="quarter" idx="16"/>
          </p:nvPr>
        </p:nvSpPr>
        <p:spPr/>
        <p:txBody>
          <a:bodyPr/>
          <a:lstStyle/>
          <a:p>
            <a:pPr>
              <a:defRPr/>
            </a:pPr>
            <a:fld id="{32C1643A-8A4E-47A8-9A18-86E9FF0A48E0}" type="slidenum">
              <a:rPr lang="el-GR">
                <a:solidFill>
                  <a:prstClr val="black"/>
                </a:solidFill>
              </a:rPr>
              <a:pPr>
                <a:defRPr/>
              </a:pPr>
              <a:t>4</a:t>
            </a:fld>
            <a:endParaRPr lang="el-GR" dirty="0">
              <a:solidFill>
                <a:prstClr val="black"/>
              </a:solidFill>
            </a:endParaRPr>
          </a:p>
        </p:txBody>
      </p:sp>
    </p:spTree>
    <p:custDataLst>
      <p:tags r:id="rId1"/>
    </p:custDataLst>
    <p:extLst>
      <p:ext uri="{BB962C8B-B14F-4D97-AF65-F5344CB8AC3E}">
        <p14:creationId xmlns:p14="http://schemas.microsoft.com/office/powerpoint/2010/main" val="283042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3 - Ορθογώνιο"/>
          <p:cNvSpPr>
            <a:spLocks noChangeArrowheads="1"/>
          </p:cNvSpPr>
          <p:nvPr/>
        </p:nvSpPr>
        <p:spPr bwMode="auto">
          <a:xfrm>
            <a:off x="226312" y="1757230"/>
            <a:ext cx="434722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συνολική μαγνητική επαγωγή του πεδίου της Γης, η οποία αντιστοιχεί στους όρους τάξης </a:t>
            </a:r>
            <a:r>
              <a:rPr lang="el-GR" altLang="en-US" i="1" dirty="0">
                <a:latin typeface="+mn-lt"/>
              </a:rPr>
              <a:t>n, μπορεί να αντιπροσωπευθεί από τις σταθερές </a:t>
            </a:r>
            <a:r>
              <a:rPr lang="el-GR" altLang="en-US" b="1" i="1" dirty="0" err="1">
                <a:latin typeface="+mn-lt"/>
              </a:rPr>
              <a:t>R</a:t>
            </a:r>
            <a:r>
              <a:rPr lang="el-GR" altLang="en-US" b="1" i="1" baseline="-25000" dirty="0" err="1">
                <a:latin typeface="+mn-lt"/>
              </a:rPr>
              <a:t>n</a:t>
            </a:r>
            <a:r>
              <a:rPr lang="el-GR" altLang="en-US" i="1" dirty="0">
                <a:latin typeface="+mn-lt"/>
              </a:rPr>
              <a:t> οι </a:t>
            </a:r>
            <a:r>
              <a:rPr lang="el-GR" altLang="en-US" dirty="0">
                <a:latin typeface="+mn-lt"/>
              </a:rPr>
              <a:t>οποίες δίνονται από τη σχέση:</a:t>
            </a:r>
          </a:p>
        </p:txBody>
      </p:sp>
      <p:grpSp>
        <p:nvGrpSpPr>
          <p:cNvPr id="17413" name="4 - Ομάδα"/>
          <p:cNvGrpSpPr>
            <a:grpSpLocks/>
          </p:cNvGrpSpPr>
          <p:nvPr/>
        </p:nvGrpSpPr>
        <p:grpSpPr bwMode="auto">
          <a:xfrm>
            <a:off x="93292" y="3417099"/>
            <a:ext cx="4994275" cy="811213"/>
            <a:chOff x="3370013" y="4608953"/>
            <a:chExt cx="5043525" cy="767657"/>
          </a:xfrm>
        </p:grpSpPr>
        <p:graphicFrame>
          <p:nvGraphicFramePr>
            <p:cNvPr id="17410" name="Object 2"/>
            <p:cNvGraphicFramePr>
              <a:graphicFrameLocks noChangeAspect="1"/>
            </p:cNvGraphicFramePr>
            <p:nvPr>
              <p:extLst>
                <p:ext uri="{D42A27DB-BD31-4B8C-83A1-F6EECF244321}">
                  <p14:modId xmlns:p14="http://schemas.microsoft.com/office/powerpoint/2010/main" val="3302283565"/>
                </p:ext>
              </p:extLst>
            </p:nvPr>
          </p:nvGraphicFramePr>
          <p:xfrm>
            <a:off x="3370013" y="4608953"/>
            <a:ext cx="3592736" cy="767657"/>
          </p:xfrm>
          <a:graphic>
            <a:graphicData uri="http://schemas.openxmlformats.org/presentationml/2006/ole">
              <mc:AlternateContent xmlns:mc="http://schemas.openxmlformats.org/markup-compatibility/2006">
                <mc:Choice xmlns:v="urn:schemas-microsoft-com:vml" Requires="v">
                  <p:oleObj spid="_x0000_s17422" name="Equation" r:id="rId3" imgW="2019240" imgH="431640" progId="Equation.DSMT4">
                    <p:embed/>
                  </p:oleObj>
                </mc:Choice>
                <mc:Fallback>
                  <p:oleObj name="Equation" r:id="rId3" imgW="2019240" imgH="4316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370013" y="4608953"/>
                          <a:ext cx="3592736" cy="7676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9" name="6 - Ορθογώνιο"/>
            <p:cNvSpPr>
              <a:spLocks noChangeArrowheads="1"/>
            </p:cNvSpPr>
            <p:nvPr/>
          </p:nvSpPr>
          <p:spPr bwMode="auto">
            <a:xfrm>
              <a:off x="7794817" y="4901886"/>
              <a:ext cx="618721" cy="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Calibri" panose="020F0502020204030204" pitchFamily="34" charset="0"/>
                </a:rPr>
                <a:t>(7.29)</a:t>
              </a:r>
            </a:p>
          </p:txBody>
        </p:sp>
      </p:grpSp>
      <p:sp>
        <p:nvSpPr>
          <p:cNvPr id="17414" name="13 - Ορθογώνιο"/>
          <p:cNvSpPr>
            <a:spLocks noChangeArrowheads="1"/>
          </p:cNvSpPr>
          <p:nvPr/>
        </p:nvSpPr>
        <p:spPr bwMode="auto">
          <a:xfrm>
            <a:off x="428017" y="4841667"/>
            <a:ext cx="11498094"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Μέση ισχύς του μαγνητικού πεδίου, </a:t>
            </a:r>
            <a:r>
              <a:rPr lang="el-GR" altLang="en-US" sz="1600" b="1" i="1" dirty="0" err="1">
                <a:latin typeface="+mn-lt"/>
              </a:rPr>
              <a:t>R</a:t>
            </a:r>
            <a:r>
              <a:rPr lang="el-GR" altLang="en-US" sz="1600" i="1" baseline="-25000" dirty="0" err="1">
                <a:latin typeface="+mn-lt"/>
              </a:rPr>
              <a:t>n</a:t>
            </a:r>
            <a:r>
              <a:rPr lang="el-GR" altLang="en-US" sz="1600" i="1" dirty="0">
                <a:latin typeface="+mn-lt"/>
              </a:rPr>
              <a:t>, για κάθε αρμονικό τάξης </a:t>
            </a:r>
            <a:r>
              <a:rPr lang="el-GR" altLang="en-US" sz="1600" b="1" i="1" dirty="0">
                <a:latin typeface="+mn-lt"/>
              </a:rPr>
              <a:t>n</a:t>
            </a:r>
            <a:r>
              <a:rPr lang="el-GR" altLang="en-US" sz="1600" i="1" dirty="0">
                <a:latin typeface="+mn-lt"/>
              </a:rPr>
              <a:t>, ως </a:t>
            </a:r>
            <a:r>
              <a:rPr lang="el-GR" altLang="en-US" sz="1600" dirty="0">
                <a:latin typeface="+mn-lt"/>
              </a:rPr>
              <a:t>συνάρτηση της τάξης του αρμονικού, χρησιμοποιώντας μετρήσεις στην επιφάνεια της Γης </a:t>
            </a:r>
          </a:p>
          <a:p>
            <a:pPr algn="just" eaLnBrk="1" hangingPunct="1"/>
            <a:r>
              <a:rPr lang="el-GR" altLang="en-US" sz="1600" b="1" dirty="0">
                <a:latin typeface="+mn-lt"/>
              </a:rPr>
              <a:t>(α) </a:t>
            </a:r>
            <a:r>
              <a:rPr lang="el-GR" altLang="en-US" sz="1600" dirty="0">
                <a:latin typeface="+mn-lt"/>
              </a:rPr>
              <a:t>και στο ύψος τυπικής δορυφορικής τροχιάς </a:t>
            </a:r>
          </a:p>
          <a:p>
            <a:pPr algn="just" eaLnBrk="1" hangingPunct="1"/>
            <a:r>
              <a:rPr lang="el-GR" altLang="en-US" sz="1600" b="1" dirty="0">
                <a:latin typeface="+mn-lt"/>
              </a:rPr>
              <a:t>(β) </a:t>
            </a:r>
            <a:r>
              <a:rPr lang="el-GR" altLang="en-US" sz="1600" dirty="0">
                <a:latin typeface="+mn-lt"/>
              </a:rPr>
              <a:t>Είναι εμφανείς οι δύο γραμμικές μεταβολές στο κάτω σχήμα, οι οποίες φανερώνουν τις δύο κύριες πηγές του μαγνητικού πεδίου στον εξωτερικό πυρήνα και το φλοιό</a:t>
            </a:r>
          </a:p>
        </p:txBody>
      </p:sp>
      <p:sp>
        <p:nvSpPr>
          <p:cNvPr id="17415" name="14 - Ορθογώνιο"/>
          <p:cNvSpPr>
            <a:spLocks noChangeArrowheads="1"/>
          </p:cNvSpPr>
          <p:nvPr/>
        </p:nvSpPr>
        <p:spPr bwMode="auto">
          <a:xfrm>
            <a:off x="6059489" y="6608764"/>
            <a:ext cx="4573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200">
                <a:solidFill>
                  <a:schemeClr val="bg1"/>
                </a:solidFill>
              </a:rPr>
              <a:t>(Παπαζάχος 2008, τροποποιημένο από </a:t>
            </a:r>
            <a:r>
              <a:rPr lang="en-US" altLang="en-US" sz="1200">
                <a:solidFill>
                  <a:schemeClr val="bg1"/>
                </a:solidFill>
              </a:rPr>
              <a:t>Lanza and Meloni, 2006)</a:t>
            </a:r>
            <a:endParaRPr lang="el-GR" altLang="en-US" sz="1200">
              <a:solidFill>
                <a:schemeClr val="bg1"/>
              </a:solidFill>
            </a:endParaRPr>
          </a:p>
        </p:txBody>
      </p:sp>
      <p:grpSp>
        <p:nvGrpSpPr>
          <p:cNvPr id="17416" name="19 - Ομάδα"/>
          <p:cNvGrpSpPr>
            <a:grpSpLocks/>
          </p:cNvGrpSpPr>
          <p:nvPr/>
        </p:nvGrpSpPr>
        <p:grpSpPr bwMode="auto">
          <a:xfrm>
            <a:off x="5228276" y="1453519"/>
            <a:ext cx="6828817" cy="2675714"/>
            <a:chOff x="395288" y="1595444"/>
            <a:chExt cx="8505825" cy="3333750"/>
          </a:xfrm>
        </p:grpSpPr>
        <p:pic>
          <p:nvPicPr>
            <p:cNvPr id="18" name="Picture 3"/>
            <p:cNvPicPr>
              <a:picLocks noChangeAspect="1" noChangeArrowheads="1"/>
            </p:cNvPicPr>
            <p:nvPr/>
          </p:nvPicPr>
          <p:blipFill>
            <a:blip r:embed="rId5" cstate="email"/>
            <a:stretch>
              <a:fillRect/>
            </a:stretch>
          </p:blipFill>
          <p:spPr bwMode="auto">
            <a:xfrm>
              <a:off x="395288" y="1595444"/>
              <a:ext cx="4248150" cy="3333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5"/>
            <p:cNvPicPr>
              <a:picLocks noChangeAspect="1" noChangeArrowheads="1"/>
            </p:cNvPicPr>
            <p:nvPr/>
          </p:nvPicPr>
          <p:blipFill>
            <a:blip r:embed="rId6" cstate="email"/>
            <a:srcRect/>
            <a:stretch>
              <a:fillRect/>
            </a:stretch>
          </p:blipFill>
          <p:spPr bwMode="auto">
            <a:xfrm>
              <a:off x="4643438" y="1666886"/>
              <a:ext cx="4257675" cy="3219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12" name="Title 1"/>
          <p:cNvSpPr>
            <a:spLocks noGrp="1"/>
          </p:cNvSpPr>
          <p:nvPr>
            <p:ph type="title"/>
          </p:nvPr>
        </p:nvSpPr>
        <p:spPr/>
        <p:txBody>
          <a:bodyPr>
            <a:normAutofit fontScale="90000"/>
          </a:bodyPr>
          <a:lstStyle/>
          <a:p>
            <a:r>
              <a:rPr lang="el-GR" dirty="0"/>
              <a:t>Κανονικό και μη Κανονικό Μαγνητικό Πεδίο της </a:t>
            </a:r>
            <a:r>
              <a:rPr lang="el-GR" dirty="0" smtClean="0"/>
              <a:t>Γης</a:t>
            </a:r>
            <a:endParaRPr lang="en-US" dirty="0"/>
          </a:p>
        </p:txBody>
      </p:sp>
      <p:sp>
        <p:nvSpPr>
          <p:cNvPr id="13" name="TextBox 12"/>
          <p:cNvSpPr txBox="1"/>
          <p:nvPr/>
        </p:nvSpPr>
        <p:spPr>
          <a:xfrm>
            <a:off x="9177125" y="4276346"/>
            <a:ext cx="3014875" cy="261610"/>
          </a:xfrm>
          <a:prstGeom prst="rect">
            <a:avLst/>
          </a:prstGeom>
          <a:noFill/>
        </p:spPr>
        <p:txBody>
          <a:bodyPr wrap="square" rtlCol="0">
            <a:spAutoFit/>
          </a:bodyPr>
          <a:lstStyle/>
          <a:p>
            <a:r>
              <a:rPr lang="en-US" sz="1100" dirty="0" smtClean="0"/>
              <a:t>(</a:t>
            </a:r>
            <a:r>
              <a:rPr lang="el-GR" sz="1100" dirty="0" smtClean="0"/>
              <a:t>Τροποποιημένο από </a:t>
            </a:r>
            <a:r>
              <a:rPr lang="en-US" sz="1100" dirty="0" smtClean="0"/>
              <a:t>Lanza and </a:t>
            </a:r>
            <a:r>
              <a:rPr lang="en-US" sz="1100" dirty="0" err="1" smtClean="0"/>
              <a:t>Meloni</a:t>
            </a:r>
            <a:r>
              <a:rPr lang="en-US" sz="1100" dirty="0" smtClean="0"/>
              <a:t>, 200</a:t>
            </a:r>
            <a:r>
              <a:rPr lang="el-GR" sz="1100" dirty="0" smtClean="0"/>
              <a:t>6</a:t>
            </a:r>
            <a:r>
              <a:rPr lang="en-US" sz="1100" dirty="0" smtClean="0"/>
              <a:t>)</a:t>
            </a:r>
            <a:endParaRPr lang="en-US" sz="1100" dirty="0"/>
          </a:p>
        </p:txBody>
      </p:sp>
    </p:spTree>
    <p:extLst>
      <p:ext uri="{BB962C8B-B14F-4D97-AF65-F5344CB8AC3E}">
        <p14:creationId xmlns:p14="http://schemas.microsoft.com/office/powerpoint/2010/main" val="446311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23736" y="1585252"/>
            <a:ext cx="10388939" cy="1200150"/>
          </a:xfrm>
          <a:prstGeom prst="rect">
            <a:avLst/>
          </a:prstGeom>
        </p:spPr>
        <p:txBody>
          <a:bodyPr wrap="square">
            <a:spAutoFit/>
          </a:bodyPr>
          <a:lstStyle/>
          <a:p>
            <a:pPr algn="just">
              <a:buFontTx/>
              <a:buBlip>
                <a:blip r:embed="rId2"/>
              </a:buBlip>
              <a:defRPr/>
            </a:pPr>
            <a:r>
              <a:rPr lang="el-GR" dirty="0"/>
              <a:t>  το μαγνητικό πεδίο έχει μία πολύ ισχυρή πηγή στο εξωτερικό τμήμα του πυρήνα και κυρίως στα ανώτερα ~160km. </a:t>
            </a:r>
          </a:p>
          <a:p>
            <a:pPr algn="just">
              <a:buFontTx/>
              <a:buBlip>
                <a:blip r:embed="rId2"/>
              </a:buBlip>
              <a:defRPr/>
            </a:pPr>
            <a:r>
              <a:rPr lang="el-GR" dirty="0"/>
              <a:t>  Μία δεύτερη, πολύ μικρότερη σε ισχύ, πηγή μαγνητικού πεδίου προέρχεται από το φλοιό και μάλιστα από τα ανώτερα 20-25km του φλοιού.</a:t>
            </a:r>
          </a:p>
        </p:txBody>
      </p:sp>
      <p:sp>
        <p:nvSpPr>
          <p:cNvPr id="5" name="4 - Ορθογώνιο"/>
          <p:cNvSpPr/>
          <p:nvPr/>
        </p:nvSpPr>
        <p:spPr>
          <a:xfrm>
            <a:off x="223737" y="2727061"/>
            <a:ext cx="8453336" cy="646113"/>
          </a:xfrm>
          <a:prstGeom prst="rect">
            <a:avLst/>
          </a:prstGeom>
        </p:spPr>
        <p:txBody>
          <a:bodyPr wrap="square">
            <a:spAutoFit/>
          </a:bodyPr>
          <a:lstStyle/>
          <a:p>
            <a:pPr algn="just">
              <a:defRPr/>
            </a:pPr>
            <a:r>
              <a:rPr lang="el-GR" dirty="0"/>
              <a:t>Τα αίτια των ανωμαλιών μεγάλης κλίμακας του κυρίου μαγνητικού πεδίου της Γης βρίσκονται σε σημαντικό βάθος μέσα σ’ αυτή.</a:t>
            </a:r>
          </a:p>
        </p:txBody>
      </p:sp>
      <p:sp>
        <p:nvSpPr>
          <p:cNvPr id="41988" name="5 - Ορθογώνιο"/>
          <p:cNvSpPr>
            <a:spLocks noChangeArrowheads="1"/>
          </p:cNvSpPr>
          <p:nvPr/>
        </p:nvSpPr>
        <p:spPr bwMode="auto">
          <a:xfrm>
            <a:off x="223736" y="3532306"/>
            <a:ext cx="50720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Blip>
                <a:blip r:embed="rId3"/>
              </a:buBlip>
            </a:pPr>
            <a:r>
              <a:rPr lang="el-GR" altLang="en-US" dirty="0">
                <a:latin typeface="+mn-lt"/>
              </a:rPr>
              <a:t> σε βάθη μεταξύ ~25 και 2900km δεν υπάρχουν πηγές που συμβάλλουν σημαντικά στις μεταβολές του μαγνητικού πεδίου.</a:t>
            </a:r>
          </a:p>
          <a:p>
            <a:pPr algn="just" eaLnBrk="1" hangingPunct="1">
              <a:buFontTx/>
              <a:buBlip>
                <a:blip r:embed="rId3"/>
              </a:buBlip>
            </a:pPr>
            <a:r>
              <a:rPr lang="el-GR" altLang="en-US" dirty="0">
                <a:latin typeface="+mn-lt"/>
              </a:rPr>
              <a:t> από την επιφάνεια της Γης μέχρι το βάθος των 25km υπάρχουν τέτοιες πηγές.</a:t>
            </a:r>
          </a:p>
        </p:txBody>
      </p:sp>
      <p:sp>
        <p:nvSpPr>
          <p:cNvPr id="41989" name="6 - Ορθογώνιο"/>
          <p:cNvSpPr>
            <a:spLocks noChangeArrowheads="1"/>
          </p:cNvSpPr>
          <p:nvPr/>
        </p:nvSpPr>
        <p:spPr bwMode="auto">
          <a:xfrm>
            <a:off x="211830" y="5169400"/>
            <a:ext cx="8858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Στο βάθος των 25km, η θερμοκρασία γίνεται ίση περίπου </a:t>
            </a:r>
            <a:r>
              <a:rPr lang="el-GR" altLang="en-US" b="1" dirty="0">
                <a:latin typeface="+mn-lt"/>
              </a:rPr>
              <a:t>~575</a:t>
            </a:r>
            <a:r>
              <a:rPr lang="el-GR" altLang="en-US" b="1" baseline="30000" dirty="0">
                <a:latin typeface="+mn-lt"/>
              </a:rPr>
              <a:t>ο</a:t>
            </a:r>
            <a:r>
              <a:rPr lang="el-GR" altLang="en-US" b="1" dirty="0">
                <a:latin typeface="+mn-lt"/>
              </a:rPr>
              <a:t>C</a:t>
            </a:r>
            <a:r>
              <a:rPr lang="el-GR" altLang="en-US" dirty="0">
                <a:latin typeface="+mn-lt"/>
              </a:rPr>
              <a:t>, θερμοκρασία που αντιστοιχεί στο σημείο </a:t>
            </a:r>
            <a:r>
              <a:rPr lang="el-GR" altLang="en-US" dirty="0" err="1">
                <a:latin typeface="+mn-lt"/>
              </a:rPr>
              <a:t>Curie</a:t>
            </a:r>
            <a:r>
              <a:rPr lang="el-GR" altLang="en-US" dirty="0">
                <a:latin typeface="+mn-lt"/>
              </a:rPr>
              <a:t> του μαγνητίτη, ο οποίος είναι το κυριότερο μαγνητικό ορυκτό και πάνω από την οποία (μεγαλύτερα βάθη) αυτός χάνει τις μαγνητικές του ιδιότητες.</a:t>
            </a:r>
          </a:p>
        </p:txBody>
      </p:sp>
      <p:pic>
        <p:nvPicPr>
          <p:cNvPr id="41994" name="Picture 2" descr="C:\Eisagogi sti geofysiki\Geofusiki_ppt\Sximata Magnitika\Curie temperatur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8930" y="2528379"/>
            <a:ext cx="3487415" cy="280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10 - Ορθογώνιο"/>
          <p:cNvSpPr>
            <a:spLocks noChangeArrowheads="1"/>
          </p:cNvSpPr>
          <p:nvPr/>
        </p:nvSpPr>
        <p:spPr bwMode="auto">
          <a:xfrm>
            <a:off x="223736" y="1241176"/>
            <a:ext cx="5500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Από την επεξεργασία του σχήματος προκύπτει ότι: </a:t>
            </a:r>
          </a:p>
        </p:txBody>
      </p:sp>
      <p:sp>
        <p:nvSpPr>
          <p:cNvPr id="13" name="12 - Οδοντωτό δεξιό βέλος"/>
          <p:cNvSpPr/>
          <p:nvPr/>
        </p:nvSpPr>
        <p:spPr>
          <a:xfrm rot="5400000">
            <a:off x="3784087" y="4826557"/>
            <a:ext cx="437745" cy="367421"/>
          </a:xfrm>
          <a:prstGeom prst="notch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Title 1"/>
          <p:cNvSpPr>
            <a:spLocks noGrp="1"/>
          </p:cNvSpPr>
          <p:nvPr>
            <p:ph type="title"/>
          </p:nvPr>
        </p:nvSpPr>
        <p:spPr/>
        <p:txBody>
          <a:bodyPr>
            <a:normAutofit fontScale="90000"/>
          </a:bodyPr>
          <a:lstStyle/>
          <a:p>
            <a:r>
              <a:rPr lang="el-GR" dirty="0"/>
              <a:t>Κανονικό και μη Κανονικό Μαγνητικό Πεδίο της </a:t>
            </a:r>
            <a:r>
              <a:rPr lang="el-GR" dirty="0" smtClean="0"/>
              <a:t>Γης</a:t>
            </a:r>
            <a:endParaRPr lang="en-US" dirty="0"/>
          </a:p>
        </p:txBody>
      </p:sp>
    </p:spTree>
    <p:extLst>
      <p:ext uri="{BB962C8B-B14F-4D97-AF65-F5344CB8AC3E}">
        <p14:creationId xmlns:p14="http://schemas.microsoft.com/office/powerpoint/2010/main" val="2176402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2616200" y="1433854"/>
            <a:ext cx="1747838" cy="461962"/>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wrap="none">
            <a:spAutoFit/>
          </a:bodyPr>
          <a:lstStyle/>
          <a:p>
            <a:pPr algn="ctr">
              <a:defRPr/>
            </a:pPr>
            <a:r>
              <a:rPr lang="el-GR" sz="2400" b="1" dirty="0">
                <a:solidFill>
                  <a:schemeClr val="tx1"/>
                </a:solidFill>
              </a:rPr>
              <a:t>5 υποθέσεις</a:t>
            </a:r>
          </a:p>
        </p:txBody>
      </p:sp>
      <p:pic>
        <p:nvPicPr>
          <p:cNvPr id="43013" name="Picture 2" descr="C:\Eisagogi sti geofysiki\Geofusiki_ppt\Sximata Magnitika\Vertically integrated magnetization model induced and remanent which explains satellite observations.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141" t="1378" r="3043" b="2174"/>
          <a:stretch>
            <a:fillRect/>
          </a:stretch>
        </p:blipFill>
        <p:spPr bwMode="auto">
          <a:xfrm>
            <a:off x="7506510" y="1256806"/>
            <a:ext cx="43576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8 - Ορθογώνιο"/>
          <p:cNvSpPr>
            <a:spLocks noChangeArrowheads="1"/>
          </p:cNvSpPr>
          <p:nvPr/>
        </p:nvSpPr>
        <p:spPr bwMode="auto">
          <a:xfrm>
            <a:off x="1721533" y="2471873"/>
            <a:ext cx="437446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SzPct val="181000"/>
              <a:buFontTx/>
              <a:buBlip>
                <a:blip r:embed="rId3"/>
              </a:buBlip>
            </a:pPr>
            <a:r>
              <a:rPr lang="el-GR" altLang="en-US" b="1" dirty="0">
                <a:latin typeface="+mn-lt"/>
              </a:rPr>
              <a:t> Μόνιμης </a:t>
            </a:r>
            <a:r>
              <a:rPr lang="el-GR" altLang="en-US" b="1" dirty="0" err="1">
                <a:latin typeface="+mn-lt"/>
              </a:rPr>
              <a:t>Μαγνήτισης</a:t>
            </a:r>
            <a:endParaRPr lang="el-GR" altLang="en-US" b="1" dirty="0">
              <a:latin typeface="+mn-lt"/>
            </a:endParaRPr>
          </a:p>
          <a:p>
            <a:pPr eaLnBrk="1" hangingPunct="1">
              <a:buSzPct val="181000"/>
              <a:buFontTx/>
              <a:buBlip>
                <a:blip r:embed="rId3"/>
              </a:buBlip>
            </a:pPr>
            <a:endParaRPr lang="el-GR" altLang="en-US" b="1" dirty="0">
              <a:latin typeface="+mn-lt"/>
            </a:endParaRPr>
          </a:p>
          <a:p>
            <a:pPr eaLnBrk="1" hangingPunct="1">
              <a:buSzPct val="181000"/>
              <a:buFontTx/>
              <a:buBlip>
                <a:blip r:embed="rId3"/>
              </a:buBlip>
            </a:pPr>
            <a:r>
              <a:rPr lang="el-GR" altLang="en-US" b="1" dirty="0">
                <a:latin typeface="+mn-lt"/>
              </a:rPr>
              <a:t> Περιστρεφόμενων ηλεκτρικών φορτίων</a:t>
            </a:r>
          </a:p>
          <a:p>
            <a:pPr eaLnBrk="1" hangingPunct="1">
              <a:buSzPct val="181000"/>
              <a:buFontTx/>
              <a:buBlip>
                <a:blip r:embed="rId3"/>
              </a:buBlip>
            </a:pPr>
            <a:endParaRPr lang="el-GR" altLang="en-US" b="1" dirty="0">
              <a:latin typeface="+mn-lt"/>
            </a:endParaRPr>
          </a:p>
          <a:p>
            <a:pPr eaLnBrk="1" hangingPunct="1">
              <a:buSzPct val="181000"/>
              <a:buFontTx/>
              <a:buBlip>
                <a:blip r:embed="rId3"/>
              </a:buBlip>
            </a:pPr>
            <a:r>
              <a:rPr lang="el-GR" altLang="en-US" b="1" dirty="0">
                <a:latin typeface="+mn-lt"/>
              </a:rPr>
              <a:t> </a:t>
            </a:r>
            <a:r>
              <a:rPr lang="el-GR" altLang="en-US" b="1" dirty="0" err="1">
                <a:latin typeface="+mn-lt"/>
              </a:rPr>
              <a:t>Γυρομαγνητικού</a:t>
            </a:r>
            <a:r>
              <a:rPr lang="el-GR" altLang="en-US" b="1" dirty="0">
                <a:latin typeface="+mn-lt"/>
              </a:rPr>
              <a:t> πεδίου</a:t>
            </a:r>
          </a:p>
          <a:p>
            <a:pPr eaLnBrk="1" hangingPunct="1">
              <a:buSzPct val="181000"/>
              <a:buFontTx/>
              <a:buBlip>
                <a:blip r:embed="rId3"/>
              </a:buBlip>
            </a:pPr>
            <a:endParaRPr lang="el-GR" altLang="en-US" b="1" dirty="0">
              <a:latin typeface="+mn-lt"/>
            </a:endParaRPr>
          </a:p>
          <a:p>
            <a:pPr eaLnBrk="1" hangingPunct="1">
              <a:buSzPct val="181000"/>
              <a:buFontTx/>
              <a:buBlip>
                <a:blip r:embed="rId3"/>
              </a:buBlip>
            </a:pPr>
            <a:r>
              <a:rPr lang="el-GR" altLang="en-US" b="1" dirty="0">
                <a:latin typeface="+mn-lt"/>
              </a:rPr>
              <a:t> Υπόθεση </a:t>
            </a:r>
            <a:r>
              <a:rPr lang="en-US" altLang="en-US" b="1" dirty="0">
                <a:latin typeface="+mn-lt"/>
              </a:rPr>
              <a:t>Blackett</a:t>
            </a:r>
            <a:endParaRPr lang="el-GR" altLang="en-US" b="1" dirty="0">
              <a:latin typeface="+mn-lt"/>
            </a:endParaRPr>
          </a:p>
          <a:p>
            <a:pPr eaLnBrk="1" hangingPunct="1">
              <a:buSzPct val="181000"/>
              <a:buFontTx/>
              <a:buBlip>
                <a:blip r:embed="rId3"/>
              </a:buBlip>
            </a:pPr>
            <a:endParaRPr lang="el-GR" altLang="en-US" b="1" dirty="0">
              <a:latin typeface="+mn-lt"/>
            </a:endParaRPr>
          </a:p>
          <a:p>
            <a:pPr eaLnBrk="1" hangingPunct="1">
              <a:buSzPct val="181000"/>
              <a:buFontTx/>
              <a:buBlip>
                <a:blip r:embed="rId3"/>
              </a:buBlip>
            </a:pPr>
            <a:r>
              <a:rPr lang="el-GR" altLang="en-US" b="1" dirty="0">
                <a:latin typeface="+mn-lt"/>
              </a:rPr>
              <a:t> Υπόθεση </a:t>
            </a:r>
            <a:r>
              <a:rPr lang="el-GR" altLang="en-US" b="1" dirty="0" err="1">
                <a:latin typeface="+mn-lt"/>
              </a:rPr>
              <a:t>Αυτοδιαγειρόμενης</a:t>
            </a:r>
            <a:r>
              <a:rPr lang="el-GR" altLang="en-US" b="1" dirty="0">
                <a:latin typeface="+mn-lt"/>
              </a:rPr>
              <a:t> </a:t>
            </a:r>
            <a:r>
              <a:rPr lang="el-GR" altLang="en-US" b="1" dirty="0" err="1">
                <a:latin typeface="+mn-lt"/>
              </a:rPr>
              <a:t>Γενήτριας</a:t>
            </a:r>
            <a:r>
              <a:rPr lang="el-GR" altLang="en-US" b="1" dirty="0">
                <a:latin typeface="+mn-lt"/>
              </a:rPr>
              <a:t> </a:t>
            </a:r>
          </a:p>
          <a:p>
            <a:pPr eaLnBrk="1" hangingPunct="1">
              <a:buSzPct val="181000"/>
            </a:pPr>
            <a:r>
              <a:rPr lang="el-GR" altLang="en-US" b="1" dirty="0">
                <a:latin typeface="+mn-lt"/>
              </a:rPr>
              <a:t>                                    (ΔΥΝΑΜΟ)</a:t>
            </a:r>
            <a:endParaRPr lang="el-GR" altLang="en-US" dirty="0">
              <a:latin typeface="+mn-lt"/>
            </a:endParaRPr>
          </a:p>
        </p:txBody>
      </p:sp>
      <p:sp>
        <p:nvSpPr>
          <p:cNvPr id="2" name="Title 1"/>
          <p:cNvSpPr>
            <a:spLocks noGrp="1"/>
          </p:cNvSpPr>
          <p:nvPr>
            <p:ph type="title"/>
          </p:nvPr>
        </p:nvSpPr>
        <p:spPr/>
        <p:txBody>
          <a:bodyPr>
            <a:normAutofit fontScale="90000"/>
          </a:bodyPr>
          <a:lstStyle/>
          <a:p>
            <a:r>
              <a:rPr lang="el-GR" dirty="0"/>
              <a:t>Τα Αίτια του Κυρίου Μαγνητικού Πεδίου της </a:t>
            </a:r>
            <a:r>
              <a:rPr lang="el-GR" dirty="0" smtClean="0"/>
              <a:t>Γης</a:t>
            </a:r>
            <a:endParaRPr lang="en-US" dirty="0"/>
          </a:p>
        </p:txBody>
      </p:sp>
      <p:sp>
        <p:nvSpPr>
          <p:cNvPr id="3" name="Rectangle 2"/>
          <p:cNvSpPr/>
          <p:nvPr/>
        </p:nvSpPr>
        <p:spPr>
          <a:xfrm>
            <a:off x="4690896" y="6011210"/>
            <a:ext cx="3345788" cy="246221"/>
          </a:xfrm>
          <a:prstGeom prst="rect">
            <a:avLst/>
          </a:prstGeom>
        </p:spPr>
        <p:txBody>
          <a:bodyPr wrap="none">
            <a:spAutoFit/>
          </a:bodyPr>
          <a:lstStyle/>
          <a:p>
            <a:r>
              <a:rPr lang="en-US" sz="1000" dirty="0"/>
              <a:t>http://denali.gsfc.nasa.gov/sci_hi/sci_hi_10_01/oct01b.html</a:t>
            </a:r>
          </a:p>
        </p:txBody>
      </p:sp>
    </p:spTree>
    <p:extLst>
      <p:ext uri="{BB962C8B-B14F-4D97-AF65-F5344CB8AC3E}">
        <p14:creationId xmlns:p14="http://schemas.microsoft.com/office/powerpoint/2010/main" val="2618314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611122" y="3025471"/>
            <a:ext cx="7215187" cy="1200150"/>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a:spAutoFit/>
          </a:bodyPr>
          <a:lstStyle/>
          <a:p>
            <a:pPr marL="342900" indent="-342900">
              <a:buFontTx/>
              <a:buAutoNum type="arabicPeriod"/>
              <a:defRPr/>
            </a:pPr>
            <a:r>
              <a:rPr lang="el-GR" b="1" dirty="0">
                <a:solidFill>
                  <a:schemeClr val="tx1"/>
                </a:solidFill>
              </a:rPr>
              <a:t>Αρχικό ασθενές μαγνητικό πεδίο.</a:t>
            </a:r>
          </a:p>
          <a:p>
            <a:pPr marL="342900" indent="-342900">
              <a:buFontTx/>
              <a:buAutoNum type="arabicPeriod"/>
              <a:defRPr/>
            </a:pPr>
            <a:r>
              <a:rPr lang="el-GR" b="1" dirty="0">
                <a:solidFill>
                  <a:schemeClr val="tx1"/>
                </a:solidFill>
              </a:rPr>
              <a:t>Εξωτερικός πυρήνας είναι καλός αγωγός του ηλεκτρισμού</a:t>
            </a:r>
          </a:p>
          <a:p>
            <a:pPr marL="342900" indent="-342900">
              <a:buFontTx/>
              <a:buAutoNum type="arabicPeriod"/>
              <a:defRPr/>
            </a:pPr>
            <a:r>
              <a:rPr lang="el-GR" b="1" dirty="0">
                <a:solidFill>
                  <a:schemeClr val="tx1"/>
                </a:solidFill>
              </a:rPr>
              <a:t>Εξωτερικός πυρήνας πραγματοποιεί συνεχή περιστροφή λόγω αιτιών που βρίσκονται έξω από τη Γη.</a:t>
            </a:r>
          </a:p>
        </p:txBody>
      </p:sp>
      <p:pic>
        <p:nvPicPr>
          <p:cNvPr id="50179" name="Picture 3"/>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8321505" y="1761314"/>
            <a:ext cx="3030515" cy="3932716"/>
          </a:xfrm>
          <a:prstGeom prst="flowChartAlternateProcess">
            <a:avLst/>
          </a:prstGeom>
          <a:noFill/>
          <a:ln w="9525">
            <a:noFill/>
            <a:miter lim="800000"/>
            <a:headEnd/>
            <a:tailEnd/>
          </a:ln>
        </p:spPr>
      </p:pic>
      <p:sp>
        <p:nvSpPr>
          <p:cNvPr id="5" name="4 - Επεξήγηση με στρογγυλεμένο παραλληλόγραμμο"/>
          <p:cNvSpPr/>
          <p:nvPr/>
        </p:nvSpPr>
        <p:spPr>
          <a:xfrm>
            <a:off x="2182746" y="2228547"/>
            <a:ext cx="3714750" cy="782637"/>
          </a:xfrm>
          <a:prstGeom prst="wedgeRoundRectCallou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l-GR" sz="2000" b="1" dirty="0">
                <a:solidFill>
                  <a:schemeClr val="tx1"/>
                </a:solidFill>
              </a:rPr>
              <a:t>Στηρίζεται σε 3 βασικές υποθέσεις</a:t>
            </a:r>
          </a:p>
        </p:txBody>
      </p:sp>
      <p:sp>
        <p:nvSpPr>
          <p:cNvPr id="2" name="Title 1"/>
          <p:cNvSpPr>
            <a:spLocks noGrp="1"/>
          </p:cNvSpPr>
          <p:nvPr>
            <p:ph type="title"/>
          </p:nvPr>
        </p:nvSpPr>
        <p:spPr/>
        <p:txBody>
          <a:bodyPr>
            <a:normAutofit fontScale="90000"/>
          </a:bodyPr>
          <a:lstStyle/>
          <a:p>
            <a:r>
              <a:rPr lang="el-GR" dirty="0" smtClean="0"/>
              <a:t>Θεωρία της </a:t>
            </a:r>
            <a:r>
              <a:rPr lang="el-GR" dirty="0" err="1" smtClean="0"/>
              <a:t>Αυτοδιεγειρόμενης</a:t>
            </a:r>
            <a:r>
              <a:rPr lang="el-GR" dirty="0" smtClean="0"/>
              <a:t> Ηλεκτρικής Γεννήτριας</a:t>
            </a:r>
            <a:endParaRPr lang="en-US" dirty="0"/>
          </a:p>
        </p:txBody>
      </p:sp>
      <p:sp>
        <p:nvSpPr>
          <p:cNvPr id="7" name="11 - Ορθογώνιο"/>
          <p:cNvSpPr>
            <a:spLocks noChangeArrowheads="1"/>
          </p:cNvSpPr>
          <p:nvPr/>
        </p:nvSpPr>
        <p:spPr bwMode="auto">
          <a:xfrm>
            <a:off x="10023037" y="5694030"/>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3393381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452938" y="1976843"/>
            <a:ext cx="3030516" cy="3932717"/>
          </a:xfrm>
          <a:prstGeom prst="flowChartAlternateProcess">
            <a:avLst/>
          </a:prstGeom>
          <a:noFill/>
          <a:ln w="9525">
            <a:noFill/>
            <a:miter lim="800000"/>
            <a:headEnd/>
            <a:tailEnd/>
          </a:ln>
        </p:spPr>
      </p:pic>
      <p:sp>
        <p:nvSpPr>
          <p:cNvPr id="45059" name="6 - Ορθογώνιο"/>
          <p:cNvSpPr>
            <a:spLocks noChangeArrowheads="1"/>
          </p:cNvSpPr>
          <p:nvPr/>
        </p:nvSpPr>
        <p:spPr bwMode="auto">
          <a:xfrm>
            <a:off x="3572889" y="6017568"/>
            <a:ext cx="5286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400" b="1" dirty="0">
                <a:latin typeface="+mn-lt"/>
              </a:rPr>
              <a:t>Αρχή της </a:t>
            </a:r>
            <a:r>
              <a:rPr lang="el-GR" altLang="en-US" sz="1400" b="1" dirty="0" err="1">
                <a:latin typeface="+mn-lt"/>
              </a:rPr>
              <a:t>αυτοδιεγειρόμενης</a:t>
            </a:r>
            <a:r>
              <a:rPr lang="el-GR" altLang="en-US" sz="1400" b="1" dirty="0">
                <a:latin typeface="+mn-lt"/>
              </a:rPr>
              <a:t> </a:t>
            </a:r>
            <a:r>
              <a:rPr lang="el-GR" altLang="en-US" sz="1400" b="1" dirty="0" err="1">
                <a:latin typeface="+mn-lt"/>
              </a:rPr>
              <a:t>ομοπολικής</a:t>
            </a:r>
            <a:r>
              <a:rPr lang="el-GR" altLang="en-US" sz="1400" b="1" dirty="0">
                <a:latin typeface="+mn-lt"/>
              </a:rPr>
              <a:t> ηλεκτρικής γεννήτριας</a:t>
            </a:r>
          </a:p>
        </p:txBody>
      </p:sp>
      <p:grpSp>
        <p:nvGrpSpPr>
          <p:cNvPr id="45060" name="9 - Ομάδα"/>
          <p:cNvGrpSpPr>
            <a:grpSpLocks/>
          </p:cNvGrpSpPr>
          <p:nvPr/>
        </p:nvGrpSpPr>
        <p:grpSpPr bwMode="auto">
          <a:xfrm>
            <a:off x="2304236" y="1345759"/>
            <a:ext cx="3643312" cy="1357313"/>
            <a:chOff x="785786" y="571480"/>
            <a:chExt cx="3643338" cy="1357322"/>
          </a:xfrm>
          <a:solidFill>
            <a:schemeClr val="bg1"/>
          </a:solidFill>
        </p:grpSpPr>
        <p:sp>
          <p:nvSpPr>
            <p:cNvPr id="8" name="7 - Καμπύλο βέλος προς τα κάτω"/>
            <p:cNvSpPr/>
            <p:nvPr/>
          </p:nvSpPr>
          <p:spPr>
            <a:xfrm>
              <a:off x="1714480" y="571480"/>
              <a:ext cx="2714644" cy="1285884"/>
            </a:xfrm>
            <a:prstGeom prst="curved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9" name="8 - Διπλωμένη γωνία"/>
            <p:cNvSpPr/>
            <p:nvPr/>
          </p:nvSpPr>
          <p:spPr>
            <a:xfrm>
              <a:off x="785786" y="1500174"/>
              <a:ext cx="2071702" cy="428628"/>
            </a:xfrm>
            <a:prstGeom prst="foldedCorne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tx1"/>
                  </a:solidFill>
                </a:rPr>
                <a:t>Αγώγιμος δίσκος </a:t>
              </a:r>
            </a:p>
          </p:txBody>
        </p:sp>
      </p:grpSp>
      <p:grpSp>
        <p:nvGrpSpPr>
          <p:cNvPr id="45061" name="23 - Ομάδα"/>
          <p:cNvGrpSpPr>
            <a:grpSpLocks/>
          </p:cNvGrpSpPr>
          <p:nvPr/>
        </p:nvGrpSpPr>
        <p:grpSpPr bwMode="auto">
          <a:xfrm>
            <a:off x="5855974" y="1331473"/>
            <a:ext cx="1500187" cy="1500189"/>
            <a:chOff x="4357686" y="357166"/>
            <a:chExt cx="1500198" cy="1500200"/>
          </a:xfrm>
          <a:solidFill>
            <a:schemeClr val="bg1"/>
          </a:solidFill>
        </p:grpSpPr>
        <p:cxnSp>
          <p:nvCxnSpPr>
            <p:cNvPr id="15" name="14 - Ευθύγραμμο βέλος σύνδεσης"/>
            <p:cNvCxnSpPr/>
            <p:nvPr/>
          </p:nvCxnSpPr>
          <p:spPr>
            <a:xfrm flipH="1">
              <a:off x="4929188" y="642918"/>
              <a:ext cx="71441" cy="1214448"/>
            </a:xfrm>
            <a:prstGeom prst="straightConnector1">
              <a:avLst/>
            </a:prstGeom>
            <a:grpFill/>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 Διπλωμένη γωνία"/>
            <p:cNvSpPr/>
            <p:nvPr/>
          </p:nvSpPr>
          <p:spPr>
            <a:xfrm>
              <a:off x="4357686" y="357166"/>
              <a:ext cx="1500198" cy="714380"/>
            </a:xfrm>
            <a:prstGeom prst="foldedCorne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tx1"/>
                  </a:solidFill>
                </a:rPr>
                <a:t>Γωνιακή ταχύτητα Ω</a:t>
              </a:r>
            </a:p>
          </p:txBody>
        </p:sp>
      </p:grpSp>
      <p:grpSp>
        <p:nvGrpSpPr>
          <p:cNvPr id="45062" name="22 - Ομάδα"/>
          <p:cNvGrpSpPr>
            <a:grpSpLocks/>
          </p:cNvGrpSpPr>
          <p:nvPr/>
        </p:nvGrpSpPr>
        <p:grpSpPr bwMode="auto">
          <a:xfrm>
            <a:off x="6453188" y="2762655"/>
            <a:ext cx="3929062" cy="2000250"/>
            <a:chOff x="4929190" y="2285992"/>
            <a:chExt cx="3929090" cy="2000264"/>
          </a:xfrm>
          <a:solidFill>
            <a:schemeClr val="bg1"/>
          </a:solidFill>
        </p:grpSpPr>
        <p:cxnSp>
          <p:nvCxnSpPr>
            <p:cNvPr id="18" name="17 - Ευθύγραμμο βέλος σύνδεσης"/>
            <p:cNvCxnSpPr/>
            <p:nvPr/>
          </p:nvCxnSpPr>
          <p:spPr>
            <a:xfrm rot="10800000" flipV="1">
              <a:off x="5857884" y="3071811"/>
              <a:ext cx="785819" cy="285752"/>
            </a:xfrm>
            <a:prstGeom prst="straightConnector1">
              <a:avLst/>
            </a:prstGeom>
            <a:grpFill/>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rot="10800000" flipV="1">
              <a:off x="4929190" y="3071811"/>
              <a:ext cx="1714512" cy="1214445"/>
            </a:xfrm>
            <a:prstGeom prst="straightConnector1">
              <a:avLst/>
            </a:prstGeom>
            <a:grpFill/>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21 - Διάγραμμα ροής: Διάτρητη ταινία"/>
            <p:cNvSpPr/>
            <p:nvPr/>
          </p:nvSpPr>
          <p:spPr>
            <a:xfrm>
              <a:off x="6286512" y="2285992"/>
              <a:ext cx="2571768" cy="1428760"/>
            </a:xfrm>
            <a:prstGeom prst="flowChartPunchedTa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tx1"/>
                  </a:solidFill>
                </a:rPr>
                <a:t>Α &amp; Β ενώνουν το σύρμα με τον δίσκο και τον άξονα περιστροφής</a:t>
              </a:r>
            </a:p>
          </p:txBody>
        </p:sp>
      </p:grpSp>
      <p:sp>
        <p:nvSpPr>
          <p:cNvPr id="25" name="24 - Κατακόρυφος πάπυρος"/>
          <p:cNvSpPr/>
          <p:nvPr/>
        </p:nvSpPr>
        <p:spPr>
          <a:xfrm>
            <a:off x="1595439" y="3477031"/>
            <a:ext cx="2714625" cy="2428875"/>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a:latin typeface="+mn-lt"/>
              </a:rPr>
              <a:t>Όταν το σύρμα διαρρέεται  από ρεύμα τότε προκαλείται μαγνητικό πεδίο</a:t>
            </a:r>
          </a:p>
        </p:txBody>
      </p:sp>
      <p:sp>
        <p:nvSpPr>
          <p:cNvPr id="20" name="Title 1"/>
          <p:cNvSpPr>
            <a:spLocks noGrp="1"/>
          </p:cNvSpPr>
          <p:nvPr>
            <p:ph type="title"/>
          </p:nvPr>
        </p:nvSpPr>
        <p:spPr/>
        <p:txBody>
          <a:bodyPr>
            <a:normAutofit fontScale="90000"/>
          </a:bodyPr>
          <a:lstStyle/>
          <a:p>
            <a:r>
              <a:rPr lang="el-GR" dirty="0" smtClean="0"/>
              <a:t>Θεωρία της </a:t>
            </a:r>
            <a:r>
              <a:rPr lang="el-GR" dirty="0" err="1" smtClean="0"/>
              <a:t>Αυτοδιεγειρόμενης</a:t>
            </a:r>
            <a:r>
              <a:rPr lang="el-GR" dirty="0" smtClean="0"/>
              <a:t> Ηλεκτρικής Γεννήτριας</a:t>
            </a:r>
            <a:endParaRPr lang="en-US" dirty="0"/>
          </a:p>
        </p:txBody>
      </p:sp>
      <p:sp>
        <p:nvSpPr>
          <p:cNvPr id="17" name="11 - Ορθογώνιο"/>
          <p:cNvSpPr>
            <a:spLocks noChangeArrowheads="1"/>
          </p:cNvSpPr>
          <p:nvPr/>
        </p:nvSpPr>
        <p:spPr bwMode="auto">
          <a:xfrm>
            <a:off x="6798026" y="5763030"/>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1742848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19" t="5148" r="226" b="2657"/>
          <a:stretch>
            <a:fillRect/>
          </a:stretch>
        </p:blipFill>
        <p:spPr bwMode="auto">
          <a:xfrm>
            <a:off x="210505" y="1299244"/>
            <a:ext cx="4789512" cy="416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6 - Ορθογώνιο"/>
          <p:cNvSpPr>
            <a:spLocks noChangeArrowheads="1"/>
          </p:cNvSpPr>
          <p:nvPr/>
        </p:nvSpPr>
        <p:spPr bwMode="auto">
          <a:xfrm>
            <a:off x="6182031" y="1542436"/>
            <a:ext cx="49172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Για την έναρξη λειτουργίας της γεννήτριας, απαιτείται ένα αρχικό μαγνητικό πεδίο, </a:t>
            </a:r>
            <a:r>
              <a:rPr lang="el-GR" altLang="en-US" sz="1600" b="1" i="1" dirty="0">
                <a:latin typeface="+mn-lt"/>
              </a:rPr>
              <a:t>S</a:t>
            </a:r>
            <a:r>
              <a:rPr lang="el-GR" altLang="en-US" sz="1600" i="1" dirty="0">
                <a:latin typeface="+mn-lt"/>
              </a:rPr>
              <a:t>, το οποίο να διαπερνάει τον εξωτερικό πυρήνα.</a:t>
            </a:r>
            <a:endParaRPr lang="el-GR" altLang="en-US" sz="1600" dirty="0">
              <a:latin typeface="+mn-lt"/>
            </a:endParaRPr>
          </a:p>
        </p:txBody>
      </p:sp>
      <p:sp>
        <p:nvSpPr>
          <p:cNvPr id="46084" name="7 - Ορθογώνιο"/>
          <p:cNvSpPr>
            <a:spLocks noChangeArrowheads="1"/>
          </p:cNvSpPr>
          <p:nvPr/>
        </p:nvSpPr>
        <p:spPr bwMode="auto">
          <a:xfrm>
            <a:off x="5984133" y="3041136"/>
            <a:ext cx="511512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Ο πυρήνας περιστρέφεται πιο γρήγορα από το μανδύα κατά περίπου </a:t>
            </a:r>
            <a:r>
              <a:rPr lang="el-GR" altLang="en-US" sz="1600" b="1" dirty="0">
                <a:latin typeface="+mn-lt"/>
              </a:rPr>
              <a:t>0.2-0.3</a:t>
            </a:r>
            <a:r>
              <a:rPr lang="el-GR" altLang="en-US" sz="1600" b="1" baseline="30000" dirty="0">
                <a:latin typeface="+mn-lt"/>
              </a:rPr>
              <a:t>ο</a:t>
            </a:r>
            <a:r>
              <a:rPr lang="el-GR" altLang="en-US" sz="1600" b="1" dirty="0">
                <a:latin typeface="+mn-lt"/>
              </a:rPr>
              <a:t>/έτος</a:t>
            </a:r>
            <a:r>
              <a:rPr lang="el-GR" altLang="en-US" sz="1600" dirty="0">
                <a:latin typeface="+mn-lt"/>
              </a:rPr>
              <a:t>. </a:t>
            </a:r>
          </a:p>
          <a:p>
            <a:pPr algn="just" eaLnBrk="1" hangingPunct="1"/>
            <a:endParaRPr lang="el-GR" altLang="en-US" sz="1600" dirty="0">
              <a:latin typeface="+mn-lt"/>
            </a:endParaRPr>
          </a:p>
          <a:p>
            <a:pPr algn="just" eaLnBrk="1" hangingPunct="1"/>
            <a:r>
              <a:rPr lang="el-GR" altLang="en-US" sz="1600" dirty="0">
                <a:latin typeface="+mn-lt"/>
              </a:rPr>
              <a:t>Το ανώτερο τμήμα του πυρήνα, περιστρέφεται πιο αργά, ίσως αργότερα και από το μανδύα μέχρι και </a:t>
            </a:r>
            <a:r>
              <a:rPr lang="el-GR" altLang="en-US" sz="1600" b="1" dirty="0">
                <a:latin typeface="+mn-lt"/>
              </a:rPr>
              <a:t>0.4-0.5</a:t>
            </a:r>
            <a:r>
              <a:rPr lang="el-GR" altLang="en-US" sz="1600" b="1" baseline="30000" dirty="0">
                <a:latin typeface="+mn-lt"/>
              </a:rPr>
              <a:t>ο</a:t>
            </a:r>
            <a:r>
              <a:rPr lang="el-GR" altLang="en-US" sz="1600" b="1" dirty="0">
                <a:latin typeface="+mn-lt"/>
              </a:rPr>
              <a:t>/έτος</a:t>
            </a:r>
            <a:r>
              <a:rPr lang="el-GR" altLang="en-US" sz="1600" dirty="0">
                <a:latin typeface="+mn-lt"/>
              </a:rPr>
              <a:t>.</a:t>
            </a:r>
            <a:r>
              <a:rPr lang="en-US" altLang="en-US" sz="1600" dirty="0">
                <a:latin typeface="+mn-lt"/>
              </a:rPr>
              <a:t> </a:t>
            </a:r>
            <a:endParaRPr lang="el-GR" altLang="en-US" sz="1600" dirty="0">
              <a:latin typeface="+mn-lt"/>
            </a:endParaRPr>
          </a:p>
          <a:p>
            <a:pPr algn="just" eaLnBrk="1" hangingPunct="1"/>
            <a:r>
              <a:rPr lang="en-US" altLang="en-US" sz="1400" dirty="0">
                <a:latin typeface="+mn-lt"/>
              </a:rPr>
              <a:t>(Watanabe and </a:t>
            </a:r>
            <a:r>
              <a:rPr lang="en-US" altLang="en-US" sz="1400" dirty="0" err="1">
                <a:latin typeface="+mn-lt"/>
              </a:rPr>
              <a:t>Yukutake</a:t>
            </a:r>
            <a:r>
              <a:rPr lang="en-US" altLang="en-US" sz="1400" dirty="0">
                <a:latin typeface="+mn-lt"/>
              </a:rPr>
              <a:t>, 1975)</a:t>
            </a:r>
            <a:endParaRPr lang="el-GR" altLang="en-US" sz="1600" b="1" dirty="0">
              <a:latin typeface="+mn-lt"/>
            </a:endParaRPr>
          </a:p>
        </p:txBody>
      </p:sp>
      <p:sp>
        <p:nvSpPr>
          <p:cNvPr id="46085" name="8 - Ορθογώνιο"/>
          <p:cNvSpPr>
            <a:spLocks noChangeArrowheads="1"/>
          </p:cNvSpPr>
          <p:nvPr/>
        </p:nvSpPr>
        <p:spPr bwMode="auto">
          <a:xfrm>
            <a:off x="2795588" y="5468937"/>
            <a:ext cx="8786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Αν θεωρήσουμε τη Γη ακίνητη, ο εξωτερικός πυρήνας να παρουσιάζει διαφορική περιστροφή σε σχέση με τον εσωτερικό πυρήνα και το μανδύα. Αυτή η διαφορική περιστροφή του εξωτερικού πυρήνα είναι αυτή που παρουσιάζεται ως περιστροφή του στο παραπάνω σχήμα.</a:t>
            </a:r>
          </a:p>
        </p:txBody>
      </p:sp>
      <p:sp>
        <p:nvSpPr>
          <p:cNvPr id="10" name="Title 1"/>
          <p:cNvSpPr>
            <a:spLocks noGrp="1"/>
          </p:cNvSpPr>
          <p:nvPr>
            <p:ph type="title"/>
          </p:nvPr>
        </p:nvSpPr>
        <p:spPr/>
        <p:txBody>
          <a:bodyPr>
            <a:normAutofit fontScale="90000"/>
          </a:bodyPr>
          <a:lstStyle/>
          <a:p>
            <a:r>
              <a:rPr lang="el-GR" dirty="0" smtClean="0"/>
              <a:t>Θεωρία της </a:t>
            </a:r>
            <a:r>
              <a:rPr lang="el-GR" dirty="0" err="1" smtClean="0"/>
              <a:t>Αυτοδιεγειρόμενης</a:t>
            </a:r>
            <a:r>
              <a:rPr lang="el-GR" dirty="0" smtClean="0"/>
              <a:t> Ηλεκτρικής Γεννήτριας</a:t>
            </a:r>
            <a:endParaRPr lang="en-US" dirty="0"/>
          </a:p>
        </p:txBody>
      </p:sp>
      <p:sp>
        <p:nvSpPr>
          <p:cNvPr id="8" name="11 - Ορθογώνιο"/>
          <p:cNvSpPr>
            <a:spLocks noChangeArrowheads="1"/>
          </p:cNvSpPr>
          <p:nvPr/>
        </p:nvSpPr>
        <p:spPr bwMode="auto">
          <a:xfrm>
            <a:off x="269437" y="5653236"/>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1477734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4 - Ορθογώνιο"/>
          <p:cNvSpPr>
            <a:spLocks noChangeArrowheads="1"/>
          </p:cNvSpPr>
          <p:nvPr/>
        </p:nvSpPr>
        <p:spPr bwMode="auto">
          <a:xfrm>
            <a:off x="5136204" y="1258800"/>
            <a:ext cx="69163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Φαινόμενο της </a:t>
            </a:r>
            <a:r>
              <a:rPr lang="el-GR" altLang="en-US" sz="1600" b="1" dirty="0">
                <a:latin typeface="+mn-lt"/>
              </a:rPr>
              <a:t>παγωμένης ροής </a:t>
            </a:r>
            <a:r>
              <a:rPr lang="en-US" altLang="en-US" sz="1600" b="1" dirty="0">
                <a:latin typeface="+mn-lt"/>
              </a:rPr>
              <a:t>(frozen-flux)</a:t>
            </a:r>
            <a:r>
              <a:rPr lang="el-GR" altLang="en-US" sz="1600" b="1" dirty="0">
                <a:latin typeface="+mn-lt"/>
              </a:rPr>
              <a:t>:</a:t>
            </a:r>
            <a:r>
              <a:rPr lang="el-GR" altLang="en-US" sz="1600" dirty="0">
                <a:latin typeface="+mn-lt"/>
              </a:rPr>
              <a:t>Οι γραμμές του μαγνητικού πεδίου συμπεριφέρονται ως «παγωμένες». </a:t>
            </a:r>
          </a:p>
          <a:p>
            <a:pPr algn="just" eaLnBrk="1" hangingPunct="1"/>
            <a:r>
              <a:rPr lang="el-GR" altLang="en-US" sz="1600" dirty="0">
                <a:latin typeface="+mn-lt"/>
              </a:rPr>
              <a:t>Ο εξωτερικός πυρήνας περιστρέφεται σχετικά με τον εσωτερικό πυρήνα, οι γραμμές του αρχικού μαγνητικού πεδίου, </a:t>
            </a:r>
            <a:r>
              <a:rPr lang="el-GR" altLang="en-US" sz="1600" i="1" dirty="0">
                <a:latin typeface="+mn-lt"/>
              </a:rPr>
              <a:t>S, «συλλαμβάνονται» από αυτόν και </a:t>
            </a:r>
            <a:r>
              <a:rPr lang="el-GR" altLang="en-US" sz="1600" dirty="0">
                <a:latin typeface="+mn-lt"/>
              </a:rPr>
              <a:t>εξαναγκάζονται να </a:t>
            </a:r>
            <a:r>
              <a:rPr lang="el-GR" altLang="en-US" sz="1600" dirty="0" err="1">
                <a:latin typeface="+mn-lt"/>
              </a:rPr>
              <a:t>περιστραφούν</a:t>
            </a:r>
            <a:r>
              <a:rPr lang="el-GR" altLang="en-US" sz="1600" dirty="0">
                <a:latin typeface="+mn-lt"/>
              </a:rPr>
              <a:t> μαζί με τον εξωτερικό πυρήνα. </a:t>
            </a:r>
            <a:r>
              <a:rPr lang="el-GR" altLang="en-US" sz="1600" b="1" dirty="0">
                <a:latin typeface="+mn-lt"/>
              </a:rPr>
              <a:t>(Σχήμα </a:t>
            </a:r>
            <a:r>
              <a:rPr lang="el-GR" altLang="en-US" sz="1600" b="1" dirty="0" err="1">
                <a:latin typeface="+mn-lt"/>
              </a:rPr>
              <a:t>β,γ</a:t>
            </a:r>
            <a:r>
              <a:rPr lang="el-GR" altLang="en-US" sz="1600" b="1" dirty="0">
                <a:latin typeface="+mn-lt"/>
              </a:rPr>
              <a:t>)</a:t>
            </a:r>
          </a:p>
        </p:txBody>
      </p:sp>
      <p:pic>
        <p:nvPicPr>
          <p:cNvPr id="4711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19" t="5148" r="226" b="2657"/>
          <a:stretch>
            <a:fillRect/>
          </a:stretch>
        </p:blipFill>
        <p:spPr bwMode="auto">
          <a:xfrm>
            <a:off x="94945" y="1779571"/>
            <a:ext cx="4640991" cy="388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9 - Ορθογώνιο"/>
          <p:cNvSpPr>
            <a:spLocks noChangeArrowheads="1"/>
          </p:cNvSpPr>
          <p:nvPr/>
        </p:nvSpPr>
        <p:spPr bwMode="auto">
          <a:xfrm>
            <a:off x="5136204" y="2671958"/>
            <a:ext cx="6916365" cy="1569660"/>
          </a:xfrm>
          <a:prstGeom prst="rect">
            <a:avLst/>
          </a:prstGeom>
          <a:noFill/>
          <a:ln w="9525">
            <a:noFill/>
            <a:miter lim="800000"/>
            <a:headEnd/>
            <a:tailEnd/>
          </a:ln>
        </p:spPr>
        <p:txBody>
          <a:bodyPr wrap="square">
            <a:spAutoFit/>
          </a:bodyPr>
          <a:lstStyle/>
          <a:p>
            <a:pPr algn="just">
              <a:defRPr/>
            </a:pPr>
            <a:r>
              <a:rPr lang="el-GR" sz="1600" b="1" dirty="0" err="1"/>
              <a:t>Τοροειδές</a:t>
            </a:r>
            <a:r>
              <a:rPr lang="el-GR" sz="1600" b="1" dirty="0"/>
              <a:t> (</a:t>
            </a:r>
            <a:r>
              <a:rPr lang="el-GR" sz="1600" b="1" dirty="0" err="1"/>
              <a:t>toroidal</a:t>
            </a:r>
            <a:r>
              <a:rPr lang="el-GR" sz="1600" b="1" dirty="0"/>
              <a:t>) πεδίο: </a:t>
            </a:r>
            <a:r>
              <a:rPr lang="el-GR" sz="1600" dirty="0"/>
              <a:t>δημιουργούνται κλειστοί βρόχοι μαγνητικών γραμμών στον εξωτερικό πυρήνα, με αποτέλεσμα τη δημιουργία ενός νέου μαγνητικού πεδίου, </a:t>
            </a:r>
            <a:r>
              <a:rPr lang="el-GR" sz="1600" i="1" dirty="0"/>
              <a:t>Τ,</a:t>
            </a:r>
            <a:r>
              <a:rPr lang="el-GR" sz="1600" dirty="0"/>
              <a:t> σε αντίθεση με το αρχικό πεδίο, </a:t>
            </a:r>
            <a:r>
              <a:rPr lang="el-GR" sz="1600" i="1" dirty="0"/>
              <a:t>S, το οποίο ονομάζεται </a:t>
            </a:r>
            <a:r>
              <a:rPr lang="el-GR" sz="1600" b="1" dirty="0" err="1"/>
              <a:t>πολοειδές</a:t>
            </a:r>
            <a:r>
              <a:rPr lang="el-GR" sz="1600" b="1" dirty="0"/>
              <a:t> (</a:t>
            </a:r>
            <a:r>
              <a:rPr lang="el-GR" sz="1600" b="1" dirty="0" err="1"/>
              <a:t>poloidal</a:t>
            </a:r>
            <a:r>
              <a:rPr lang="el-GR" sz="1600" b="1" dirty="0"/>
              <a:t>) </a:t>
            </a:r>
            <a:r>
              <a:rPr lang="el-GR" sz="1600" dirty="0"/>
              <a:t>περιορίζεται μέσα στον πυρήνα και δεν ανιχνεύεται στην επιφάνεια της Γης</a:t>
            </a:r>
            <a:r>
              <a:rPr lang="el-GR" sz="1600" b="1" dirty="0"/>
              <a:t> (φαινόμενο ωμέγα)</a:t>
            </a:r>
            <a:r>
              <a:rPr lang="el-GR" sz="1600" dirty="0"/>
              <a:t>.</a:t>
            </a:r>
          </a:p>
          <a:p>
            <a:pPr algn="just">
              <a:defRPr/>
            </a:pPr>
            <a:r>
              <a:rPr lang="el-GR" sz="1600" dirty="0"/>
              <a:t> </a:t>
            </a:r>
            <a:r>
              <a:rPr lang="el-GR" sz="1600" b="1" dirty="0"/>
              <a:t>(Σχήμα </a:t>
            </a:r>
            <a:r>
              <a:rPr lang="el-GR" sz="1600" b="1" dirty="0" err="1"/>
              <a:t>δ,ε</a:t>
            </a:r>
            <a:r>
              <a:rPr lang="el-GR" sz="1600" b="1" dirty="0"/>
              <a:t>)</a:t>
            </a:r>
          </a:p>
        </p:txBody>
      </p:sp>
      <p:sp>
        <p:nvSpPr>
          <p:cNvPr id="47109" name="10 - Ορθογώνιο"/>
          <p:cNvSpPr>
            <a:spLocks noChangeArrowheads="1"/>
          </p:cNvSpPr>
          <p:nvPr/>
        </p:nvSpPr>
        <p:spPr bwMode="auto">
          <a:xfrm>
            <a:off x="5136204" y="4241618"/>
            <a:ext cx="6916365" cy="830997"/>
          </a:xfrm>
          <a:prstGeom prst="rect">
            <a:avLst/>
          </a:prstGeom>
          <a:noFill/>
          <a:ln w="9525">
            <a:noFill/>
            <a:miter lim="800000"/>
            <a:headEnd/>
            <a:tailEnd/>
          </a:ln>
        </p:spPr>
        <p:txBody>
          <a:bodyPr wrap="square">
            <a:spAutoFit/>
          </a:bodyPr>
          <a:lstStyle/>
          <a:p>
            <a:pPr algn="just">
              <a:defRPr/>
            </a:pPr>
            <a:r>
              <a:rPr lang="el-GR" sz="1600" dirty="0"/>
              <a:t>Ύπαρξη ανοδικών ή και καθοδικών ρευμάτων μεταφοράς μέσα στον εξωτερικό</a:t>
            </a:r>
          </a:p>
          <a:p>
            <a:pPr algn="just">
              <a:defRPr/>
            </a:pPr>
            <a:r>
              <a:rPr lang="el-GR" sz="1600" dirty="0"/>
              <a:t>πυρήνα (γκρίζα βέλη στο </a:t>
            </a:r>
            <a:r>
              <a:rPr lang="el-GR" sz="1600" b="1" dirty="0"/>
              <a:t>Σχήμα</a:t>
            </a:r>
            <a:r>
              <a:rPr lang="el-GR" sz="1600" dirty="0"/>
              <a:t> </a:t>
            </a:r>
            <a:r>
              <a:rPr lang="el-GR" sz="1600" b="1" dirty="0"/>
              <a:t>στ</a:t>
            </a:r>
            <a:r>
              <a:rPr lang="el-GR" sz="1600" dirty="0"/>
              <a:t>) προκαλεί και ταυτόχρονη </a:t>
            </a:r>
            <a:r>
              <a:rPr lang="el-GR" sz="1600" dirty="0" smtClean="0"/>
              <a:t>περιστροφική</a:t>
            </a:r>
            <a:r>
              <a:rPr lang="en-US" sz="1600" dirty="0"/>
              <a:t> </a:t>
            </a:r>
            <a:r>
              <a:rPr lang="el-GR" sz="1600" dirty="0" smtClean="0"/>
              <a:t>(κυκλωνική</a:t>
            </a:r>
            <a:r>
              <a:rPr lang="el-GR" sz="1600" dirty="0"/>
              <a:t>) κίνηση, λόγω της </a:t>
            </a:r>
            <a:r>
              <a:rPr lang="el-GR" sz="1600" b="1" dirty="0"/>
              <a:t>δύναμης </a:t>
            </a:r>
            <a:r>
              <a:rPr lang="el-GR" sz="1600" b="1" dirty="0" err="1"/>
              <a:t>Coriolis</a:t>
            </a:r>
            <a:r>
              <a:rPr lang="el-GR" sz="1600" dirty="0"/>
              <a:t>, (διακεκομμένα βέλη)</a:t>
            </a:r>
          </a:p>
        </p:txBody>
      </p:sp>
      <p:sp>
        <p:nvSpPr>
          <p:cNvPr id="47110" name="11 - Ορθογώνιο"/>
          <p:cNvSpPr>
            <a:spLocks noChangeArrowheads="1"/>
          </p:cNvSpPr>
          <p:nvPr/>
        </p:nvSpPr>
        <p:spPr bwMode="auto">
          <a:xfrm>
            <a:off x="5136204" y="5245155"/>
            <a:ext cx="6916365" cy="830997"/>
          </a:xfrm>
          <a:prstGeom prst="rect">
            <a:avLst/>
          </a:prstGeom>
          <a:noFill/>
          <a:ln w="9525">
            <a:noFill/>
            <a:miter lim="800000"/>
            <a:headEnd/>
            <a:tailEnd/>
          </a:ln>
        </p:spPr>
        <p:txBody>
          <a:bodyPr wrap="square">
            <a:spAutoFit/>
          </a:bodyPr>
          <a:lstStyle/>
          <a:p>
            <a:pPr algn="just">
              <a:defRPr/>
            </a:pPr>
            <a:r>
              <a:rPr lang="el-GR" sz="1600" dirty="0"/>
              <a:t>Το αποτέλεσμα του συνδυασμού της ανοδικής/καθοδικής και περιστροφικής</a:t>
            </a:r>
          </a:p>
          <a:p>
            <a:pPr algn="just">
              <a:defRPr/>
            </a:pPr>
            <a:r>
              <a:rPr lang="el-GR" sz="1600" dirty="0"/>
              <a:t>κίνησης είναι η δημιουργία </a:t>
            </a:r>
            <a:r>
              <a:rPr lang="el-GR" sz="1600" dirty="0" err="1"/>
              <a:t>περιστραμένων</a:t>
            </a:r>
            <a:r>
              <a:rPr lang="el-GR" sz="1600" dirty="0"/>
              <a:t> δακτυλίων του </a:t>
            </a:r>
            <a:r>
              <a:rPr lang="el-GR" sz="1600" dirty="0" err="1"/>
              <a:t>τοροειδούς</a:t>
            </a:r>
            <a:r>
              <a:rPr lang="el-GR" sz="1600" dirty="0"/>
              <a:t> </a:t>
            </a:r>
            <a:r>
              <a:rPr lang="el-GR" sz="1600" dirty="0" smtClean="0"/>
              <a:t>μαγνητικού</a:t>
            </a:r>
            <a:r>
              <a:rPr lang="en-US" sz="1600" dirty="0" smtClean="0"/>
              <a:t> </a:t>
            </a:r>
            <a:r>
              <a:rPr lang="el-GR" sz="1600" dirty="0" smtClean="0"/>
              <a:t>Πεδίου </a:t>
            </a:r>
            <a:r>
              <a:rPr lang="el-GR" sz="1600" b="1" dirty="0"/>
              <a:t>(Σχήμα ζ) </a:t>
            </a:r>
            <a:r>
              <a:rPr lang="el-GR" sz="1600" b="1" dirty="0" smtClean="0"/>
              <a:t>φαινόμενο </a:t>
            </a:r>
            <a:r>
              <a:rPr lang="el-GR" sz="1600" b="1" dirty="0"/>
              <a:t>α </a:t>
            </a:r>
            <a:r>
              <a:rPr lang="en-US" sz="1600" b="1" dirty="0"/>
              <a:t>(a-effect)</a:t>
            </a:r>
            <a:endParaRPr lang="el-GR" sz="1600" b="1" dirty="0"/>
          </a:p>
        </p:txBody>
      </p:sp>
      <p:sp>
        <p:nvSpPr>
          <p:cNvPr id="11" name="Title 1"/>
          <p:cNvSpPr>
            <a:spLocks noGrp="1"/>
          </p:cNvSpPr>
          <p:nvPr>
            <p:ph type="title"/>
          </p:nvPr>
        </p:nvSpPr>
        <p:spPr/>
        <p:txBody>
          <a:bodyPr>
            <a:normAutofit fontScale="90000"/>
          </a:bodyPr>
          <a:lstStyle/>
          <a:p>
            <a:r>
              <a:rPr lang="el-GR" dirty="0" smtClean="0"/>
              <a:t>Θεωρία της </a:t>
            </a:r>
            <a:r>
              <a:rPr lang="el-GR" dirty="0" err="1" smtClean="0"/>
              <a:t>Αυτοδιεγειρόμενης</a:t>
            </a:r>
            <a:r>
              <a:rPr lang="el-GR" dirty="0" smtClean="0"/>
              <a:t> Ηλεκτρικής Γεννήτριας</a:t>
            </a:r>
            <a:endParaRPr lang="en-US" dirty="0"/>
          </a:p>
        </p:txBody>
      </p:sp>
      <p:sp>
        <p:nvSpPr>
          <p:cNvPr id="10" name="11 - Ορθογώνιο"/>
          <p:cNvSpPr>
            <a:spLocks noChangeArrowheads="1"/>
          </p:cNvSpPr>
          <p:nvPr/>
        </p:nvSpPr>
        <p:spPr bwMode="auto">
          <a:xfrm>
            <a:off x="3317437" y="5845320"/>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3514940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19" t="5148" r="226" b="2657"/>
          <a:stretch>
            <a:fillRect/>
          </a:stretch>
        </p:blipFill>
        <p:spPr bwMode="auto">
          <a:xfrm>
            <a:off x="296286" y="1707739"/>
            <a:ext cx="4433187" cy="388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6 - Ορθογώνιο"/>
          <p:cNvSpPr>
            <a:spLocks noChangeArrowheads="1"/>
          </p:cNvSpPr>
          <p:nvPr/>
        </p:nvSpPr>
        <p:spPr bwMode="auto">
          <a:xfrm>
            <a:off x="4847061" y="1342724"/>
            <a:ext cx="721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Το μοντέλο του σχήματος βασίζεται στις ακόλουθες συνθήκες:</a:t>
            </a:r>
          </a:p>
        </p:txBody>
      </p:sp>
      <p:sp>
        <p:nvSpPr>
          <p:cNvPr id="48132" name="7 - Ορθογώνιο"/>
          <p:cNvSpPr>
            <a:spLocks noChangeArrowheads="1"/>
          </p:cNvSpPr>
          <p:nvPr/>
        </p:nvSpPr>
        <p:spPr bwMode="auto">
          <a:xfrm>
            <a:off x="5015928" y="1978457"/>
            <a:ext cx="687745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Α) Το αρχικό ασθενές διπολικό πεδίο πρέπει να είναι </a:t>
            </a:r>
            <a:r>
              <a:rPr lang="el-GR" altLang="en-US" sz="1600" dirty="0" err="1">
                <a:latin typeface="+mn-lt"/>
              </a:rPr>
              <a:t>υποπαράλληλο</a:t>
            </a:r>
            <a:r>
              <a:rPr lang="el-GR" altLang="en-US" sz="1600" dirty="0">
                <a:latin typeface="+mn-lt"/>
              </a:rPr>
              <a:t> με τον άξονα της Γης,</a:t>
            </a:r>
          </a:p>
          <a:p>
            <a:pPr algn="just" eaLnBrk="1" hangingPunct="1"/>
            <a:r>
              <a:rPr lang="el-GR" altLang="en-US" sz="1600" dirty="0">
                <a:latin typeface="+mn-lt"/>
              </a:rPr>
              <a:t>Β) Ο υγρός εξωτερικός πυρήνας πρέπει να παρουσιάζει διαφορική περιστροφή σε σχέση με τον εσωτερικό πυρήνα,</a:t>
            </a:r>
          </a:p>
          <a:p>
            <a:pPr algn="just" eaLnBrk="1" hangingPunct="1"/>
            <a:r>
              <a:rPr lang="el-GR" altLang="en-US" sz="1600" dirty="0">
                <a:latin typeface="+mn-lt"/>
              </a:rPr>
              <a:t>Γ) Ο υγρός εξωτερικός πυρήνας πρέπει να παρουσιάζει ανοδικά ή και καθοδικά ρεύματα μεταφοράς,</a:t>
            </a:r>
          </a:p>
          <a:p>
            <a:pPr algn="just" eaLnBrk="1" hangingPunct="1"/>
            <a:r>
              <a:rPr lang="el-GR" altLang="en-US" sz="1600" dirty="0">
                <a:latin typeface="+mn-lt"/>
              </a:rPr>
              <a:t>Δ) Πρέπει τα ρεύματα αυτά να οδηγούνται σε περιστροφική (κυκλωνική) κίνηση από τη δύναμη </a:t>
            </a:r>
            <a:r>
              <a:rPr lang="en-US" altLang="en-US" sz="1600" dirty="0">
                <a:latin typeface="+mn-lt"/>
              </a:rPr>
              <a:t>Coriolis.</a:t>
            </a:r>
            <a:endParaRPr lang="el-GR" altLang="en-US" sz="1600" dirty="0">
              <a:latin typeface="+mn-lt"/>
            </a:endParaRPr>
          </a:p>
        </p:txBody>
      </p:sp>
      <p:sp>
        <p:nvSpPr>
          <p:cNvPr id="48133" name="8 - Ορθογώνιο"/>
          <p:cNvSpPr>
            <a:spLocks noChangeArrowheads="1"/>
          </p:cNvSpPr>
          <p:nvPr/>
        </p:nvSpPr>
        <p:spPr bwMode="auto">
          <a:xfrm>
            <a:off x="5015927" y="4942139"/>
            <a:ext cx="69490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και οι παραπάνω προϋποθέσεις φαίνονται λογικές και απλές, ο έλεγχος των διαφόρων μοντέλων σε φυσική βάση είναι εξαιρετικά δύσκολος</a:t>
            </a:r>
          </a:p>
        </p:txBody>
      </p:sp>
      <p:sp>
        <p:nvSpPr>
          <p:cNvPr id="10" name="Title 1"/>
          <p:cNvSpPr>
            <a:spLocks noGrp="1"/>
          </p:cNvSpPr>
          <p:nvPr>
            <p:ph type="title"/>
          </p:nvPr>
        </p:nvSpPr>
        <p:spPr/>
        <p:txBody>
          <a:bodyPr>
            <a:normAutofit fontScale="90000"/>
          </a:bodyPr>
          <a:lstStyle/>
          <a:p>
            <a:r>
              <a:rPr lang="el-GR" dirty="0" smtClean="0"/>
              <a:t>Θεωρία της </a:t>
            </a:r>
            <a:r>
              <a:rPr lang="el-GR" dirty="0" err="1" smtClean="0"/>
              <a:t>Αυτοδιεγειρόμενης</a:t>
            </a:r>
            <a:r>
              <a:rPr lang="el-GR" dirty="0" smtClean="0"/>
              <a:t> Ηλεκτρικής Γεννήτριας</a:t>
            </a:r>
            <a:endParaRPr lang="en-US" dirty="0"/>
          </a:p>
        </p:txBody>
      </p:sp>
      <p:sp>
        <p:nvSpPr>
          <p:cNvPr id="9" name="11 - Ορθογώνιο"/>
          <p:cNvSpPr>
            <a:spLocks noChangeArrowheads="1"/>
          </p:cNvSpPr>
          <p:nvPr/>
        </p:nvSpPr>
        <p:spPr bwMode="auto">
          <a:xfrm>
            <a:off x="3112291" y="5750053"/>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41051341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4 - Ορθογώνιο"/>
          <p:cNvSpPr>
            <a:spLocks noChangeArrowheads="1"/>
          </p:cNvSpPr>
          <p:nvPr/>
        </p:nvSpPr>
        <p:spPr bwMode="auto">
          <a:xfrm>
            <a:off x="0" y="1709498"/>
            <a:ext cx="119650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Στο σχήμα παρουσιάζεται ένας πιθανός μηχανισμός γένεσης του κύριου και </a:t>
            </a:r>
            <a:r>
              <a:rPr lang="el-GR" altLang="en-US" dirty="0" err="1">
                <a:latin typeface="+mn-lt"/>
              </a:rPr>
              <a:t>μή</a:t>
            </a:r>
            <a:r>
              <a:rPr lang="el-GR" altLang="en-US" dirty="0">
                <a:latin typeface="+mn-lt"/>
              </a:rPr>
              <a:t> διπολικού μαγνητικού πεδίου της Γης από ηλεκτρικά ρεύματα που παράγονται στον εξωτερικό πυρήνα της Γης</a:t>
            </a:r>
          </a:p>
        </p:txBody>
      </p:sp>
      <p:sp>
        <p:nvSpPr>
          <p:cNvPr id="49155" name="7 - Ορθογώνιο"/>
          <p:cNvSpPr>
            <a:spLocks noChangeArrowheads="1"/>
          </p:cNvSpPr>
          <p:nvPr/>
        </p:nvSpPr>
        <p:spPr bwMode="auto">
          <a:xfrm>
            <a:off x="252919" y="3588291"/>
            <a:ext cx="69156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Σοβαρό πλήγμα κατά της θεωρίας της ηλεκτρικής γεννήτριας θα μπορούσε να αποτελέσει η τυχόν ύπαρξη κύριου μαγνητικού πεδίου στη Σελήνη, η οποία δεν έχει υγρό, τουλάχιστον, πυρήνα. Οι διαθέσιμες, όμως, παρατηρήσεις έχουν δείξει ότι πράγματι δεν υπάρχει κύριο μαγνητικό πεδίο στη Σελήνη.</a:t>
            </a:r>
          </a:p>
        </p:txBody>
      </p:sp>
      <p:grpSp>
        <p:nvGrpSpPr>
          <p:cNvPr id="49156" name="10 - Ομάδα"/>
          <p:cNvGrpSpPr>
            <a:grpSpLocks/>
          </p:cNvGrpSpPr>
          <p:nvPr/>
        </p:nvGrpSpPr>
        <p:grpSpPr bwMode="auto">
          <a:xfrm>
            <a:off x="7090789" y="2042254"/>
            <a:ext cx="4952054" cy="3831507"/>
            <a:chOff x="1908178" y="2780928"/>
            <a:chExt cx="5688158" cy="4180196"/>
          </a:xfrm>
        </p:grpSpPr>
        <p:pic>
          <p:nvPicPr>
            <p:cNvPr id="4916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9677" y="2780928"/>
              <a:ext cx="4106431" cy="377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 Ορθογώνιο"/>
            <p:cNvSpPr/>
            <p:nvPr/>
          </p:nvSpPr>
          <p:spPr>
            <a:xfrm>
              <a:off x="1908178" y="6524602"/>
              <a:ext cx="5688158" cy="436522"/>
            </a:xfrm>
            <a:prstGeom prst="rect">
              <a:avLst/>
            </a:prstGeom>
          </p:spPr>
          <p:txBody>
            <a:bodyPr>
              <a:spAutoFit/>
            </a:bodyPr>
            <a:lstStyle/>
            <a:p>
              <a:pPr algn="just">
                <a:defRPr/>
              </a:pPr>
              <a:r>
                <a:rPr lang="el-GR" sz="1000" dirty="0"/>
                <a:t>(Παπαζάχος </a:t>
              </a:r>
              <a:r>
                <a:rPr lang="el-GR" sz="1000" dirty="0" smtClean="0"/>
                <a:t>&amp; Παπαζάχος 2008</a:t>
              </a:r>
              <a:r>
                <a:rPr lang="el-GR" sz="1000" dirty="0"/>
                <a:t>, τροποποιημένο από </a:t>
              </a:r>
              <a:r>
                <a:rPr lang="en-US" sz="1000" dirty="0"/>
                <a:t>Merrill and </a:t>
              </a:r>
              <a:r>
                <a:rPr lang="en-US" sz="1000" dirty="0" err="1"/>
                <a:t>McElhinny</a:t>
              </a:r>
              <a:r>
                <a:rPr lang="en-US" sz="1000" dirty="0"/>
                <a:t>, 1983 </a:t>
              </a:r>
              <a:r>
                <a:rPr lang="el-GR" sz="1000" dirty="0"/>
                <a:t>και </a:t>
              </a:r>
              <a:r>
                <a:rPr lang="en-US" sz="1000" dirty="0" err="1"/>
                <a:t>Lanza</a:t>
              </a:r>
              <a:r>
                <a:rPr lang="en-US" sz="1000" dirty="0"/>
                <a:t> and </a:t>
              </a:r>
              <a:r>
                <a:rPr lang="en-US" sz="1000" dirty="0" err="1"/>
                <a:t>Meloni</a:t>
              </a:r>
              <a:r>
                <a:rPr lang="en-US" sz="1000" dirty="0"/>
                <a:t>, 2006)</a:t>
              </a:r>
              <a:endParaRPr lang="el-GR" sz="1050" dirty="0"/>
            </a:p>
          </p:txBody>
        </p:sp>
      </p:grpSp>
      <p:sp>
        <p:nvSpPr>
          <p:cNvPr id="11" name="Title 1"/>
          <p:cNvSpPr>
            <a:spLocks noGrp="1"/>
          </p:cNvSpPr>
          <p:nvPr>
            <p:ph type="title"/>
          </p:nvPr>
        </p:nvSpPr>
        <p:spPr/>
        <p:txBody>
          <a:bodyPr>
            <a:normAutofit fontScale="90000"/>
          </a:bodyPr>
          <a:lstStyle/>
          <a:p>
            <a:r>
              <a:rPr lang="el-GR" dirty="0" smtClean="0"/>
              <a:t>Θεωρία της </a:t>
            </a:r>
            <a:r>
              <a:rPr lang="el-GR" dirty="0" err="1" smtClean="0"/>
              <a:t>Αυτοδιεγειρόμενης</a:t>
            </a:r>
            <a:r>
              <a:rPr lang="el-GR" dirty="0" smtClean="0"/>
              <a:t> Ηλεκτρικής Γεννήτριας</a:t>
            </a:r>
            <a:endParaRPr lang="en-US" dirty="0"/>
          </a:p>
        </p:txBody>
      </p:sp>
    </p:spTree>
    <p:extLst>
      <p:ext uri="{BB962C8B-B14F-4D97-AF65-F5344CB8AC3E}">
        <p14:creationId xmlns:p14="http://schemas.microsoft.com/office/powerpoint/2010/main" val="4667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4 - Ορθογώνιο"/>
          <p:cNvSpPr>
            <a:spLocks noChangeArrowheads="1"/>
          </p:cNvSpPr>
          <p:nvPr/>
        </p:nvSpPr>
        <p:spPr bwMode="auto">
          <a:xfrm>
            <a:off x="1767950" y="1566723"/>
            <a:ext cx="385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2"/>
              </a:buBlip>
            </a:pPr>
            <a:r>
              <a:rPr lang="el-GR" altLang="en-US" b="1" dirty="0">
                <a:latin typeface="+mn-lt"/>
              </a:rPr>
              <a:t> αιώνια μεταβολή (</a:t>
            </a:r>
            <a:r>
              <a:rPr lang="en-US" altLang="en-US" b="1" dirty="0">
                <a:latin typeface="+mn-lt"/>
              </a:rPr>
              <a:t>secular variation)</a:t>
            </a:r>
            <a:endParaRPr lang="el-GR" altLang="en-US" b="1" dirty="0">
              <a:latin typeface="+mn-lt"/>
            </a:endParaRPr>
          </a:p>
          <a:p>
            <a:pPr eaLnBrk="1" hangingPunct="1">
              <a:buFontTx/>
              <a:buBlip>
                <a:blip r:embed="rId2"/>
              </a:buBlip>
            </a:pPr>
            <a:r>
              <a:rPr lang="el-GR" altLang="en-US" b="1" dirty="0">
                <a:latin typeface="+mn-lt"/>
              </a:rPr>
              <a:t> μεταβολή της μαγνητικής ροπής</a:t>
            </a:r>
          </a:p>
        </p:txBody>
      </p:sp>
      <p:sp>
        <p:nvSpPr>
          <p:cNvPr id="50179" name="6 - Ορθογώνιο"/>
          <p:cNvSpPr>
            <a:spLocks noChangeArrowheads="1"/>
          </p:cNvSpPr>
          <p:nvPr/>
        </p:nvSpPr>
        <p:spPr bwMode="auto">
          <a:xfrm>
            <a:off x="2985277" y="2744491"/>
            <a:ext cx="2053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b="1" dirty="0">
                <a:latin typeface="+mn-lt"/>
              </a:rPr>
              <a:t>Αιώνια μεταβολή</a:t>
            </a:r>
            <a:endParaRPr lang="el-GR" altLang="en-US" sz="2000" dirty="0">
              <a:latin typeface="+mn-lt"/>
            </a:endParaRPr>
          </a:p>
        </p:txBody>
      </p:sp>
      <p:sp>
        <p:nvSpPr>
          <p:cNvPr id="50180" name="8 - Ορθογώνιο"/>
          <p:cNvSpPr>
            <a:spLocks noChangeArrowheads="1"/>
          </p:cNvSpPr>
          <p:nvPr/>
        </p:nvSpPr>
        <p:spPr bwMode="auto">
          <a:xfrm>
            <a:off x="171046" y="4455119"/>
            <a:ext cx="8169206"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Σύγκριση μεταξύ δύο χαρτών με </a:t>
            </a:r>
            <a:r>
              <a:rPr lang="el-GR" altLang="en-US" b="1" dirty="0" err="1">
                <a:latin typeface="+mn-lt"/>
              </a:rPr>
              <a:t>ισόπορες</a:t>
            </a:r>
            <a:r>
              <a:rPr lang="el-GR" altLang="en-US" b="1" dirty="0">
                <a:latin typeface="+mn-lt"/>
              </a:rPr>
              <a:t> καμπύλες </a:t>
            </a:r>
            <a:r>
              <a:rPr lang="el-GR" altLang="en-US" dirty="0">
                <a:latin typeface="+mn-lt"/>
              </a:rPr>
              <a:t>διαφόρων περιόδων δείχνει ότι υπάρχει μια </a:t>
            </a:r>
            <a:r>
              <a:rPr lang="el-GR" altLang="en-US" b="1" dirty="0">
                <a:latin typeface="+mn-lt"/>
              </a:rPr>
              <a:t>προς τη δύση μετάθεση, </a:t>
            </a:r>
            <a:r>
              <a:rPr lang="el-GR" altLang="en-US" dirty="0">
                <a:latin typeface="+mn-lt"/>
              </a:rPr>
              <a:t>τόσο</a:t>
            </a:r>
            <a:r>
              <a:rPr lang="el-GR" altLang="en-US" b="1" dirty="0">
                <a:latin typeface="+mn-lt"/>
              </a:rPr>
              <a:t> </a:t>
            </a:r>
            <a:r>
              <a:rPr lang="el-GR" altLang="en-US" dirty="0">
                <a:latin typeface="+mn-lt"/>
              </a:rPr>
              <a:t>των κέντρων μηδενικής βαθμίδας, όσο και των κέντρων της μέγιστης βαθμίδας της έντασης.</a:t>
            </a:r>
          </a:p>
        </p:txBody>
      </p:sp>
      <p:sp>
        <p:nvSpPr>
          <p:cNvPr id="50181" name="9 - Ορθογώνιο"/>
          <p:cNvSpPr>
            <a:spLocks noChangeArrowheads="1"/>
          </p:cNvSpPr>
          <p:nvPr/>
        </p:nvSpPr>
        <p:spPr bwMode="auto">
          <a:xfrm>
            <a:off x="211071" y="5379141"/>
            <a:ext cx="812918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err="1">
                <a:latin typeface="+mn-lt"/>
              </a:rPr>
              <a:t>Ισόπορες</a:t>
            </a:r>
            <a:r>
              <a:rPr lang="el-GR" altLang="en-US" b="1" dirty="0">
                <a:latin typeface="+mn-lt"/>
              </a:rPr>
              <a:t> καμπύλες</a:t>
            </a:r>
            <a:r>
              <a:rPr lang="el-GR" altLang="en-US" dirty="0">
                <a:latin typeface="+mn-lt"/>
              </a:rPr>
              <a:t>: συνδέουν τόπους ίδιας μεταβολής του μαγνητικού πεδίου (σε γ ή μοίρες ανά έτος)</a:t>
            </a:r>
          </a:p>
        </p:txBody>
      </p:sp>
      <p:pic>
        <p:nvPicPr>
          <p:cNvPr id="50182" name="Picture 2" descr="C:\Eisagogi sti geofysiki\Geofusiki_ppt\Sximata Magnitika\cut-away.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0252" y="1566723"/>
            <a:ext cx="35242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10 - Ορθογώνιο"/>
          <p:cNvSpPr>
            <a:spLocks noChangeArrowheads="1"/>
          </p:cNvSpPr>
          <p:nvPr/>
        </p:nvSpPr>
        <p:spPr bwMode="auto">
          <a:xfrm>
            <a:off x="211071" y="3406835"/>
            <a:ext cx="812918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ολική μεταβολή μπορεί να φθάσει τα </a:t>
            </a:r>
            <a:r>
              <a:rPr lang="el-GR" altLang="en-US" b="1" dirty="0">
                <a:latin typeface="+mn-lt"/>
              </a:rPr>
              <a:t>1000γ</a:t>
            </a:r>
            <a:r>
              <a:rPr lang="el-GR" altLang="en-US" dirty="0">
                <a:latin typeface="+mn-lt"/>
              </a:rPr>
              <a:t>, δηλαδή, να γίνει ίση με το </a:t>
            </a:r>
            <a:r>
              <a:rPr lang="el-GR" altLang="en-US" b="1" dirty="0">
                <a:latin typeface="+mn-lt"/>
              </a:rPr>
              <a:t>2%</a:t>
            </a:r>
            <a:r>
              <a:rPr lang="el-GR" altLang="en-US" dirty="0">
                <a:latin typeface="+mn-lt"/>
              </a:rPr>
              <a:t> του πραγματικού πεδίου της Γης. Μεταβολές της τάξης αυτής δε μπορεί παρά να οφείλονται σε αίτια που βρίσκονται μέσα στη Γη. </a:t>
            </a:r>
          </a:p>
        </p:txBody>
      </p:sp>
      <p:sp>
        <p:nvSpPr>
          <p:cNvPr id="2" name="Title 1"/>
          <p:cNvSpPr>
            <a:spLocks noGrp="1"/>
          </p:cNvSpPr>
          <p:nvPr>
            <p:ph type="title"/>
          </p:nvPr>
        </p:nvSpPr>
        <p:spPr/>
        <p:txBody>
          <a:bodyPr>
            <a:normAutofit fontScale="90000"/>
          </a:bodyPr>
          <a:lstStyle/>
          <a:p>
            <a:r>
              <a:rPr lang="el-GR" dirty="0"/>
              <a:t>Χρονικές Μεταβολές του Κύριου Μαγνητικού </a:t>
            </a:r>
            <a:r>
              <a:rPr lang="el-GR" dirty="0" smtClean="0"/>
              <a:t>Πεδίου</a:t>
            </a:r>
            <a:endParaRPr lang="en-US" dirty="0"/>
          </a:p>
        </p:txBody>
      </p:sp>
    </p:spTree>
    <p:extLst>
      <p:ext uri="{BB962C8B-B14F-4D97-AF65-F5344CB8AC3E}">
        <p14:creationId xmlns:p14="http://schemas.microsoft.com/office/powerpoint/2010/main" val="941558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 Ορθογώνιο"/>
          <p:cNvSpPr>
            <a:spLocks noChangeArrowheads="1"/>
          </p:cNvSpPr>
          <p:nvPr/>
        </p:nvSpPr>
        <p:spPr bwMode="auto">
          <a:xfrm>
            <a:off x="991502" y="1303024"/>
            <a:ext cx="8572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Calibri" panose="020F0502020204030204" pitchFamily="34" charset="0"/>
              </a:rPr>
              <a:t>Μαγνητικό πεδίο της Γης είναι ο χώρος γύρω της όπου ασκούνται μαγνητικές</a:t>
            </a:r>
            <a:r>
              <a:rPr lang="en-US" altLang="en-US" b="1" dirty="0">
                <a:latin typeface="Calibri" panose="020F0502020204030204" pitchFamily="34" charset="0"/>
              </a:rPr>
              <a:t> </a:t>
            </a:r>
            <a:r>
              <a:rPr lang="el-GR" altLang="en-US" b="1" dirty="0">
                <a:latin typeface="Calibri" panose="020F0502020204030204" pitchFamily="34" charset="0"/>
              </a:rPr>
              <a:t>δυνάμεις.</a:t>
            </a:r>
          </a:p>
        </p:txBody>
      </p:sp>
      <p:sp>
        <p:nvSpPr>
          <p:cNvPr id="7172" name="5 - Ορθογώνιο"/>
          <p:cNvSpPr>
            <a:spLocks noChangeArrowheads="1"/>
          </p:cNvSpPr>
          <p:nvPr/>
        </p:nvSpPr>
        <p:spPr bwMode="auto">
          <a:xfrm>
            <a:off x="148281" y="1655072"/>
            <a:ext cx="2173288" cy="369887"/>
          </a:xfrm>
          <a:prstGeom prst="rect">
            <a:avLst/>
          </a:prstGeom>
          <a:noFill/>
          <a:ln w="9525">
            <a:noFill/>
            <a:miter lim="800000"/>
            <a:headEnd/>
            <a:tailEnd/>
          </a:ln>
        </p:spPr>
        <p:txBody>
          <a:bodyPr wrap="none">
            <a:spAutoFit/>
          </a:bodyPr>
          <a:lstStyle/>
          <a:p>
            <a:pPr>
              <a:defRPr/>
            </a:pPr>
            <a:r>
              <a:rPr lang="el-GR" b="1" u="sng" dirty="0">
                <a:latin typeface="Calibri" pitchFamily="34" charset="0"/>
              </a:rPr>
              <a:t>Ιστορική Αναδρομή  </a:t>
            </a:r>
          </a:p>
        </p:txBody>
      </p:sp>
      <p:sp>
        <p:nvSpPr>
          <p:cNvPr id="22533" name="6 - Ορθογώνιο"/>
          <p:cNvSpPr>
            <a:spLocks noChangeArrowheads="1"/>
          </p:cNvSpPr>
          <p:nvPr/>
        </p:nvSpPr>
        <p:spPr bwMode="auto">
          <a:xfrm>
            <a:off x="148281" y="1980688"/>
            <a:ext cx="118624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Char char="v"/>
            </a:pPr>
            <a:r>
              <a:rPr lang="el-GR" altLang="en-US" dirty="0">
                <a:latin typeface="Calibri" panose="020F0502020204030204" pitchFamily="34" charset="0"/>
              </a:rPr>
              <a:t>Οι αρχαίοι Έλληνες είναι οι πρώτοι που παρατήρησαν ότι ορισμένα ορυκτά έλκουν ρινίσματα σιδήρου, όπως συμβαίνει με το ορυκτό που σήμερα είναι γνωστό ως μαγνητίτης. Η λέξη μαγνητισμός προήλθε από τη λέξη Μαγνησία, η οποία ήταν αρχαία ελληνική επαρχία στη Μικρά Ασία.</a:t>
            </a:r>
          </a:p>
          <a:p>
            <a:pPr algn="just" eaLnBrk="1" hangingPunct="1"/>
            <a:endParaRPr lang="el-GR" altLang="en-US" dirty="0">
              <a:latin typeface="Calibri" panose="020F0502020204030204" pitchFamily="34" charset="0"/>
            </a:endParaRPr>
          </a:p>
          <a:p>
            <a:pPr algn="just" eaLnBrk="1" hangingPunct="1">
              <a:buFont typeface="Wingdings" panose="05000000000000000000" pitchFamily="2" charset="2"/>
              <a:buChar char="v"/>
            </a:pPr>
            <a:r>
              <a:rPr lang="el-GR" altLang="en-US" dirty="0">
                <a:latin typeface="Calibri" panose="020F0502020204030204" pitchFamily="34" charset="0"/>
              </a:rPr>
              <a:t>Το 1088 και στη συνέχεια περί το 1114 αναφέρεται σε γραπτά κινέζικα κείμενα η ιδιότητα της μαγνητικής βελόνας να προσανατολίζεται κατά τη διεύθυνση του βορρά.</a:t>
            </a:r>
          </a:p>
          <a:p>
            <a:pPr algn="just" eaLnBrk="1" hangingPunct="1"/>
            <a:endParaRPr lang="el-GR" altLang="en-US" dirty="0">
              <a:latin typeface="Calibri" panose="020F0502020204030204" pitchFamily="34" charset="0"/>
            </a:endParaRPr>
          </a:p>
          <a:p>
            <a:pPr algn="just" eaLnBrk="1" hangingPunct="1">
              <a:buFont typeface="Wingdings" panose="05000000000000000000" pitchFamily="2" charset="2"/>
              <a:buChar char="v"/>
            </a:pPr>
            <a:r>
              <a:rPr lang="el-GR" altLang="en-US" dirty="0">
                <a:latin typeface="Calibri" panose="020F0502020204030204" pitchFamily="34" charset="0"/>
              </a:rPr>
              <a:t>Το 1266 ο Άγγλος μοναχός F. </a:t>
            </a:r>
            <a:r>
              <a:rPr lang="el-GR" altLang="en-US" dirty="0" err="1">
                <a:latin typeface="Calibri" panose="020F0502020204030204" pitchFamily="34" charset="0"/>
              </a:rPr>
              <a:t>Bacon</a:t>
            </a:r>
            <a:r>
              <a:rPr lang="el-GR" altLang="en-US" dirty="0">
                <a:latin typeface="Calibri" panose="020F0502020204030204" pitchFamily="34" charset="0"/>
              </a:rPr>
              <a:t> απέδωσε τη </a:t>
            </a:r>
            <a:r>
              <a:rPr lang="el-GR" altLang="en-US" dirty="0" err="1">
                <a:latin typeface="Calibri" panose="020F0502020204030204" pitchFamily="34" charset="0"/>
              </a:rPr>
              <a:t>μαγνήτιση</a:t>
            </a:r>
            <a:r>
              <a:rPr lang="el-GR" altLang="en-US" dirty="0">
                <a:latin typeface="Calibri" panose="020F0502020204030204" pitchFamily="34" charset="0"/>
              </a:rPr>
              <a:t> των σωμάτων στη Γη</a:t>
            </a:r>
          </a:p>
          <a:p>
            <a:pPr algn="just" eaLnBrk="1" hangingPunct="1"/>
            <a:endParaRPr lang="el-GR" altLang="en-US" dirty="0">
              <a:latin typeface="Calibri" panose="020F0502020204030204" pitchFamily="34" charset="0"/>
            </a:endParaRPr>
          </a:p>
        </p:txBody>
      </p:sp>
      <p:grpSp>
        <p:nvGrpSpPr>
          <p:cNvPr id="22534" name="8 - Ομάδα"/>
          <p:cNvGrpSpPr>
            <a:grpSpLocks/>
          </p:cNvGrpSpPr>
          <p:nvPr/>
        </p:nvGrpSpPr>
        <p:grpSpPr bwMode="auto">
          <a:xfrm>
            <a:off x="7966117" y="3711275"/>
            <a:ext cx="4044651" cy="2360703"/>
            <a:chOff x="1937590" y="4000504"/>
            <a:chExt cx="4800940" cy="3138343"/>
          </a:xfrm>
        </p:grpSpPr>
        <p:pic>
          <p:nvPicPr>
            <p:cNvPr id="22535" name="Picture 7" descr="C:\Eisagogi sti geofysiki\Geofusiki_ppt\Sximata Magnitika\compa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590" y="4000504"/>
              <a:ext cx="4800940" cy="27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7 - Ορθογώνιο"/>
            <p:cNvSpPr>
              <a:spLocks noChangeArrowheads="1"/>
            </p:cNvSpPr>
            <p:nvPr/>
          </p:nvSpPr>
          <p:spPr bwMode="auto">
            <a:xfrm>
              <a:off x="2153874" y="6715148"/>
              <a:ext cx="4584655" cy="42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dirty="0">
                  <a:latin typeface="+mn-lt"/>
                </a:rPr>
                <a:t>Chinese South-Pointer from Around 200 </a:t>
              </a:r>
              <a:r>
                <a:rPr lang="en-US" altLang="en-US" sz="1200" b="1" dirty="0">
                  <a:latin typeface="+mn-lt"/>
                </a:rPr>
                <a:t>A.D</a:t>
              </a:r>
              <a:endParaRPr lang="el-GR" altLang="en-US" sz="1400" b="1" dirty="0">
                <a:latin typeface="+mn-lt"/>
              </a:endParaRPr>
            </a:p>
          </p:txBody>
        </p:sp>
      </p:grpSp>
      <p:sp>
        <p:nvSpPr>
          <p:cNvPr id="2" name="Title 1"/>
          <p:cNvSpPr>
            <a:spLocks noGrp="1"/>
          </p:cNvSpPr>
          <p:nvPr>
            <p:ph type="title"/>
          </p:nvPr>
        </p:nvSpPr>
        <p:spPr/>
        <p:txBody>
          <a:bodyPr/>
          <a:lstStyle/>
          <a:p>
            <a:r>
              <a:rPr lang="el-GR" dirty="0" smtClean="0"/>
              <a:t>Το μαγνητικό πεδίο της Γης</a:t>
            </a:r>
            <a:endParaRPr lang="en-US" dirty="0"/>
          </a:p>
        </p:txBody>
      </p:sp>
    </p:spTree>
    <p:extLst>
      <p:ext uri="{BB962C8B-B14F-4D97-AF65-F5344CB8AC3E}">
        <p14:creationId xmlns:p14="http://schemas.microsoft.com/office/powerpoint/2010/main" val="26740632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52885" y="1276665"/>
            <a:ext cx="5467313" cy="3400425"/>
          </a:xfrm>
          <a:prstGeom prst="rect">
            <a:avLst/>
          </a:prstGeom>
          <a:noFill/>
          <a:ln w="9525">
            <a:noFill/>
            <a:miter lim="800000"/>
            <a:headEnd/>
            <a:tailEnd/>
          </a:ln>
          <a:scene3d>
            <a:camera prst="orthographicFront">
              <a:rot lat="0" lon="0" rev="18000"/>
            </a:camera>
            <a:lightRig rig="threePt" dir="t"/>
          </a:scene3d>
        </p:spPr>
      </p:pic>
      <p:sp>
        <p:nvSpPr>
          <p:cNvPr id="5" name="4 - Ορθογώνιο"/>
          <p:cNvSpPr/>
          <p:nvPr/>
        </p:nvSpPr>
        <p:spPr>
          <a:xfrm>
            <a:off x="6400478" y="4677090"/>
            <a:ext cx="5572125" cy="83026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l-GR" sz="1600" b="1" dirty="0"/>
              <a:t>Χρονική μεταβολή της έγκλισης σε συνάρτηση με την απόκλιση στο Λονδίνο και το Παρίσι. </a:t>
            </a:r>
          </a:p>
          <a:p>
            <a:pPr algn="just">
              <a:defRPr/>
            </a:pPr>
            <a:r>
              <a:rPr lang="el-GR" sz="1400" dirty="0"/>
              <a:t>(</a:t>
            </a:r>
            <a:r>
              <a:rPr lang="el-GR" sz="1400" dirty="0" err="1"/>
              <a:t>Gaiber</a:t>
            </a:r>
            <a:r>
              <a:rPr lang="el-GR" sz="1400" dirty="0"/>
              <a:t> – </a:t>
            </a:r>
            <a:r>
              <a:rPr lang="el-GR" sz="1400" dirty="0" err="1"/>
              <a:t>Puertas</a:t>
            </a:r>
            <a:r>
              <a:rPr lang="el-GR" sz="1400" dirty="0"/>
              <a:t>, 1953)</a:t>
            </a:r>
          </a:p>
        </p:txBody>
      </p:sp>
      <p:sp>
        <p:nvSpPr>
          <p:cNvPr id="6" name="5 - Ορθογώνιο"/>
          <p:cNvSpPr/>
          <p:nvPr/>
        </p:nvSpPr>
        <p:spPr>
          <a:xfrm>
            <a:off x="780138" y="5507352"/>
            <a:ext cx="10990329" cy="923925"/>
          </a:xfrm>
          <a:prstGeom prst="rect">
            <a:avLst/>
          </a:prstGeom>
        </p:spPr>
        <p:txBody>
          <a:bodyPr wrap="square">
            <a:spAutoFit/>
          </a:bodyPr>
          <a:lstStyle/>
          <a:p>
            <a:pPr algn="just">
              <a:defRPr/>
            </a:pPr>
            <a:r>
              <a:rPr lang="el-GR" dirty="0"/>
              <a:t>Από τις παρατηρήσεις αυτές φαίνεται ότι η αιώνια μεταβολή είναι κυκλική με περίοδο 500 ετών, αλλά από </a:t>
            </a:r>
            <a:r>
              <a:rPr lang="el-GR" b="1" dirty="0" err="1"/>
              <a:t>παλαιομαγνητικά</a:t>
            </a:r>
            <a:r>
              <a:rPr lang="el-GR" dirty="0"/>
              <a:t> δεδομένα δεν προκύπτει τέτοια περιοδική μεταβολή του μαγνητικού πεδίου για μεγαλύτερα χρονικά διαστήματα</a:t>
            </a:r>
          </a:p>
        </p:txBody>
      </p:sp>
      <p:sp>
        <p:nvSpPr>
          <p:cNvPr id="51205" name="6 - Ορθογώνιο"/>
          <p:cNvSpPr>
            <a:spLocks noChangeArrowheads="1"/>
          </p:cNvSpPr>
          <p:nvPr/>
        </p:nvSpPr>
        <p:spPr bwMode="auto">
          <a:xfrm>
            <a:off x="609600" y="2122545"/>
            <a:ext cx="499809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Το γεγονός ότι και το μη διπολικό πεδίο παρουσιάζει προς τη δύση μετάθεση, της τάξης των 0.2</a:t>
            </a:r>
            <a:r>
              <a:rPr lang="el-GR" altLang="en-US" sz="1600" baseline="30000" dirty="0">
                <a:latin typeface="+mn-lt"/>
              </a:rPr>
              <a:t>ο</a:t>
            </a:r>
            <a:r>
              <a:rPr lang="el-GR" altLang="en-US" sz="1600" dirty="0">
                <a:latin typeface="+mn-lt"/>
              </a:rPr>
              <a:t> ανά έτος, δείχνει ότι η αιώνια μεταβολή του μαγνητικού πεδίου της Γης οφείλεται, βασικά, σε χρονική μεταβολή του μη διπολικού πεδίου. </a:t>
            </a:r>
          </a:p>
          <a:p>
            <a:pPr algn="just" eaLnBrk="1" hangingPunct="1"/>
            <a:endParaRPr lang="el-GR" altLang="en-US" sz="1600" dirty="0">
              <a:latin typeface="+mn-lt"/>
            </a:endParaRPr>
          </a:p>
          <a:p>
            <a:pPr algn="just" eaLnBrk="1" hangingPunct="1"/>
            <a:r>
              <a:rPr lang="el-GR" altLang="en-US" sz="1600" dirty="0">
                <a:latin typeface="+mn-lt"/>
              </a:rPr>
              <a:t>Μέρος, όμως, της αιώνιας μεταβολής αποτελεί μεταβολή του ίδιου του διπολικού πεδίου, γιατί παρατηρήθηκε μετάθεση αυτού προς τη δύση, της τάξης των 0.05</a:t>
            </a:r>
            <a:r>
              <a:rPr lang="el-GR" altLang="en-US" sz="1600" baseline="30000" dirty="0">
                <a:latin typeface="+mn-lt"/>
              </a:rPr>
              <a:t>ο</a:t>
            </a:r>
            <a:r>
              <a:rPr lang="el-GR" altLang="en-US" sz="1600" dirty="0">
                <a:latin typeface="+mn-lt"/>
              </a:rPr>
              <a:t> ανά έτος.</a:t>
            </a:r>
          </a:p>
        </p:txBody>
      </p:sp>
      <p:sp>
        <p:nvSpPr>
          <p:cNvPr id="9" name="Title 1"/>
          <p:cNvSpPr>
            <a:spLocks noGrp="1"/>
          </p:cNvSpPr>
          <p:nvPr>
            <p:ph type="title"/>
          </p:nvPr>
        </p:nvSpPr>
        <p:spPr/>
        <p:txBody>
          <a:bodyPr>
            <a:normAutofit fontScale="90000"/>
          </a:bodyPr>
          <a:lstStyle/>
          <a:p>
            <a:r>
              <a:rPr lang="el-GR" dirty="0"/>
              <a:t>Χρονικές Μεταβολές του Κύριου Μαγνητικού </a:t>
            </a:r>
            <a:r>
              <a:rPr lang="el-GR" dirty="0" smtClean="0"/>
              <a:t>Πεδίου</a:t>
            </a:r>
            <a:endParaRPr lang="en-US" dirty="0"/>
          </a:p>
        </p:txBody>
      </p:sp>
    </p:spTree>
    <p:extLst>
      <p:ext uri="{BB962C8B-B14F-4D97-AF65-F5344CB8AC3E}">
        <p14:creationId xmlns:p14="http://schemas.microsoft.com/office/powerpoint/2010/main" val="301212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2165" y="1236227"/>
            <a:ext cx="485456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Ορθογώνιο"/>
          <p:cNvSpPr/>
          <p:nvPr/>
        </p:nvSpPr>
        <p:spPr>
          <a:xfrm>
            <a:off x="6952339" y="4858506"/>
            <a:ext cx="5072062" cy="708025"/>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l-GR" sz="1600" b="1" dirty="0"/>
              <a:t>Μεταβολή της μαγνητικής ροπής της Γης με το χρόνο. </a:t>
            </a:r>
          </a:p>
          <a:p>
            <a:pPr algn="just">
              <a:defRPr/>
            </a:pPr>
            <a:r>
              <a:rPr lang="el-GR" sz="1200" dirty="0"/>
              <a:t>(Παπαζάχος </a:t>
            </a:r>
            <a:r>
              <a:rPr lang="el-GR" sz="1200" dirty="0" smtClean="0"/>
              <a:t>&amp; Παπαζάχος 2008</a:t>
            </a:r>
            <a:r>
              <a:rPr lang="el-GR" sz="1200" dirty="0"/>
              <a:t>, τροποποιημένο από </a:t>
            </a:r>
            <a:r>
              <a:rPr lang="en-US" sz="1200" dirty="0"/>
              <a:t>Merrill and </a:t>
            </a:r>
            <a:r>
              <a:rPr lang="en-US" sz="1200" dirty="0" err="1"/>
              <a:t>McElhinny</a:t>
            </a:r>
            <a:r>
              <a:rPr lang="en-US" sz="1200" dirty="0"/>
              <a:t>, 1983 </a:t>
            </a:r>
            <a:r>
              <a:rPr lang="el-GR" sz="1200" dirty="0"/>
              <a:t>και </a:t>
            </a:r>
            <a:r>
              <a:rPr lang="en-US" sz="1200" dirty="0" err="1"/>
              <a:t>Lanza</a:t>
            </a:r>
            <a:r>
              <a:rPr lang="en-US" sz="1200" dirty="0"/>
              <a:t> and </a:t>
            </a:r>
            <a:r>
              <a:rPr lang="en-US" sz="1200" dirty="0" err="1"/>
              <a:t>Meloni</a:t>
            </a:r>
            <a:r>
              <a:rPr lang="en-US" sz="1200" dirty="0"/>
              <a:t>, 2006)</a:t>
            </a:r>
            <a:endParaRPr lang="el-GR" sz="1400" dirty="0"/>
          </a:p>
        </p:txBody>
      </p:sp>
      <p:sp>
        <p:nvSpPr>
          <p:cNvPr id="52229" name="6 - Ορθογώνιο"/>
          <p:cNvSpPr>
            <a:spLocks noChangeArrowheads="1"/>
          </p:cNvSpPr>
          <p:nvPr/>
        </p:nvSpPr>
        <p:spPr bwMode="auto">
          <a:xfrm>
            <a:off x="448483" y="1898103"/>
            <a:ext cx="58910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Μετρήσεις σε διάφορα χρονικά διαστήματα έδειξαν ότι η μαγνητική ροπή του κεντρικού </a:t>
            </a:r>
            <a:r>
              <a:rPr lang="el-GR" altLang="en-US" sz="1600" dirty="0" err="1">
                <a:latin typeface="+mn-lt"/>
              </a:rPr>
              <a:t>διπόλου</a:t>
            </a:r>
            <a:r>
              <a:rPr lang="el-GR" altLang="en-US" sz="1600" dirty="0">
                <a:latin typeface="+mn-lt"/>
              </a:rPr>
              <a:t> ελαττώνεται με ρυθμό της τάξης των 0.05% ανά έτος.</a:t>
            </a:r>
          </a:p>
        </p:txBody>
      </p:sp>
      <p:sp>
        <p:nvSpPr>
          <p:cNvPr id="8" name="7 - Ορθογώνιο"/>
          <p:cNvSpPr/>
          <p:nvPr/>
        </p:nvSpPr>
        <p:spPr>
          <a:xfrm>
            <a:off x="448484" y="3401080"/>
            <a:ext cx="5891011" cy="1077218"/>
          </a:xfrm>
          <a:prstGeom prst="rect">
            <a:avLst/>
          </a:prstGeom>
        </p:spPr>
        <p:txBody>
          <a:bodyPr wrap="square">
            <a:spAutoFit/>
          </a:bodyPr>
          <a:lstStyle/>
          <a:p>
            <a:pPr algn="just">
              <a:defRPr/>
            </a:pPr>
            <a:r>
              <a:rPr lang="el-GR" sz="1600" dirty="0"/>
              <a:t>Δεδομένα </a:t>
            </a:r>
            <a:r>
              <a:rPr lang="el-GR" sz="1600" b="1" dirty="0" err="1"/>
              <a:t>παλαιοέντασης</a:t>
            </a:r>
            <a:r>
              <a:rPr lang="el-GR" sz="1600" dirty="0"/>
              <a:t> δείχνουν ότι δεν υπάρχει συνεχείς μείωση μέχρι την αναστροφή της πολικότητας, αλλά έχουμε αυξομειώσεις της μαγνητικής ροπής του κεντρικού </a:t>
            </a:r>
            <a:r>
              <a:rPr lang="el-GR" sz="1600" dirty="0" err="1"/>
              <a:t>διπόλου</a:t>
            </a:r>
            <a:r>
              <a:rPr lang="el-GR" sz="1600" dirty="0"/>
              <a:t> σε μικρά χρονικά διαστήματα της τάξης των μερικών χιλιάδων ετών</a:t>
            </a:r>
          </a:p>
        </p:txBody>
      </p:sp>
      <p:sp>
        <p:nvSpPr>
          <p:cNvPr id="52231" name="8 - Ορθογώνιο"/>
          <p:cNvSpPr>
            <a:spLocks noChangeArrowheads="1"/>
          </p:cNvSpPr>
          <p:nvPr/>
        </p:nvSpPr>
        <p:spPr bwMode="auto">
          <a:xfrm>
            <a:off x="775471" y="5566531"/>
            <a:ext cx="114135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Πέρα από τη μεταβολή του μέτρου της ροπής του κεντρικού </a:t>
            </a:r>
            <a:r>
              <a:rPr lang="el-GR" altLang="en-US" sz="1600" dirty="0" err="1">
                <a:latin typeface="+mn-lt"/>
              </a:rPr>
              <a:t>διπόλου</a:t>
            </a:r>
            <a:r>
              <a:rPr lang="el-GR" altLang="en-US" sz="1600" dirty="0">
                <a:latin typeface="+mn-lt"/>
              </a:rPr>
              <a:t>, μεταβάλλεται σήμερα και η διεύθυνσή του. Κατά το γεωγραφικό μήκος στροφή προς τη δύση κατά 0.05</a:t>
            </a:r>
            <a:r>
              <a:rPr lang="el-GR" altLang="en-US" sz="1600" baseline="30000" dirty="0">
                <a:latin typeface="+mn-lt"/>
              </a:rPr>
              <a:t>ο</a:t>
            </a:r>
            <a:r>
              <a:rPr lang="el-GR" altLang="en-US" sz="1600" dirty="0">
                <a:latin typeface="+mn-lt"/>
              </a:rPr>
              <a:t> ανά έτος ενώ η συνιστώσα της κίνησης κατά το γεωγραφικό πλάτος αντιστοιχεί σε στροφή κατά 0.02</a:t>
            </a:r>
            <a:r>
              <a:rPr lang="el-GR" altLang="en-US" sz="1600" baseline="30000" dirty="0">
                <a:latin typeface="+mn-lt"/>
              </a:rPr>
              <a:t>ο</a:t>
            </a:r>
            <a:r>
              <a:rPr lang="el-GR" altLang="en-US" sz="1600" dirty="0">
                <a:latin typeface="+mn-lt"/>
              </a:rPr>
              <a:t> ανά έτος προς τον άξονα περιστροφής της Γης</a:t>
            </a:r>
          </a:p>
        </p:txBody>
      </p:sp>
      <p:sp>
        <p:nvSpPr>
          <p:cNvPr id="2" name="Title 1"/>
          <p:cNvSpPr>
            <a:spLocks noGrp="1"/>
          </p:cNvSpPr>
          <p:nvPr>
            <p:ph type="title"/>
          </p:nvPr>
        </p:nvSpPr>
        <p:spPr/>
        <p:txBody>
          <a:bodyPr>
            <a:normAutofit/>
          </a:bodyPr>
          <a:lstStyle/>
          <a:p>
            <a:r>
              <a:rPr lang="el-GR" dirty="0"/>
              <a:t>Μεταβολή της μαγνητικής </a:t>
            </a:r>
            <a:r>
              <a:rPr lang="el-GR" dirty="0" smtClean="0"/>
              <a:t>ροπής</a:t>
            </a:r>
            <a:endParaRPr lang="en-US" dirty="0"/>
          </a:p>
        </p:txBody>
      </p:sp>
    </p:spTree>
    <p:extLst>
      <p:ext uri="{BB962C8B-B14F-4D97-AF65-F5344CB8AC3E}">
        <p14:creationId xmlns:p14="http://schemas.microsoft.com/office/powerpoint/2010/main" val="117389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ύλεμα διαγώνιας γωνίας του ορθογωνίου"/>
          <p:cNvSpPr/>
          <p:nvPr/>
        </p:nvSpPr>
        <p:spPr>
          <a:xfrm>
            <a:off x="1582671" y="1895375"/>
            <a:ext cx="8715375" cy="1021556"/>
          </a:xfrm>
          <a:prstGeom prst="round2DiagRect">
            <a:avLst/>
          </a:prstGeom>
          <a:solidFill>
            <a:schemeClr val="bg1"/>
          </a:solidFill>
          <a:ln>
            <a:solidFill>
              <a:schemeClr val="tx1"/>
            </a:solidFill>
          </a:ln>
        </p:spPr>
        <p:txBody>
          <a:bodyPr>
            <a:spAutoFit/>
          </a:bodyPr>
          <a:lstStyle/>
          <a:p>
            <a:pPr algn="just">
              <a:defRPr/>
            </a:pPr>
            <a:r>
              <a:rPr lang="el-GR" dirty="0"/>
              <a:t>Τα βασικά αίτια των παροδικών μεταβολών βρίσκονται έξω από τη Γη. </a:t>
            </a:r>
          </a:p>
          <a:p>
            <a:pPr algn="just">
              <a:defRPr/>
            </a:pPr>
            <a:r>
              <a:rPr lang="el-GR" dirty="0"/>
              <a:t>Οι μεταβολές αυτές οφείλονται κατά τα 2/3 σε κινήσεις ηλεκτρικών φορτίων μέσα στην ιονόσφαιρα και κατά τα 1/3 στα επαγόμενα στην επιφάνεια της Γης </a:t>
            </a:r>
            <a:r>
              <a:rPr lang="el-GR" dirty="0" err="1"/>
              <a:t>τελλουρικά</a:t>
            </a:r>
            <a:r>
              <a:rPr lang="el-GR" dirty="0"/>
              <a:t> ρεύματα.</a:t>
            </a:r>
          </a:p>
        </p:txBody>
      </p:sp>
      <p:sp>
        <p:nvSpPr>
          <p:cNvPr id="6" name="5 - Στρογγυλεμένο ορθογώνιο"/>
          <p:cNvSpPr/>
          <p:nvPr/>
        </p:nvSpPr>
        <p:spPr>
          <a:xfrm>
            <a:off x="1806508" y="3668612"/>
            <a:ext cx="2235869" cy="408623"/>
          </a:xfrm>
          <a:prstGeom prst="roundRect">
            <a:avLst/>
          </a:prstGeom>
          <a:solidFill>
            <a:schemeClr val="bg1"/>
          </a:solidFill>
          <a:ln>
            <a:solidFill>
              <a:schemeClr val="tx1"/>
            </a:solidFill>
          </a:ln>
        </p:spPr>
        <p:txBody>
          <a:bodyPr wrap="none">
            <a:spAutoFit/>
          </a:bodyPr>
          <a:lstStyle/>
          <a:p>
            <a:pPr>
              <a:defRPr/>
            </a:pPr>
            <a:r>
              <a:rPr lang="el-GR" b="1" dirty="0"/>
              <a:t>κανονικές μεταβολές</a:t>
            </a:r>
          </a:p>
        </p:txBody>
      </p:sp>
      <p:sp>
        <p:nvSpPr>
          <p:cNvPr id="7" name="6 - Ψαλίδισμα και στρογγύλεμα μίας γωνίας του ορθογωνίου"/>
          <p:cNvSpPr/>
          <p:nvPr/>
        </p:nvSpPr>
        <p:spPr>
          <a:xfrm>
            <a:off x="6440420" y="3609874"/>
            <a:ext cx="3143250" cy="387350"/>
          </a:xfrm>
          <a:prstGeom prst="snipRoundRect">
            <a:avLst/>
          </a:prstGeom>
          <a:solidFill>
            <a:schemeClr val="bg1"/>
          </a:solidFill>
          <a:ln>
            <a:solidFill>
              <a:schemeClr val="tx1"/>
            </a:solidFill>
          </a:ln>
        </p:spPr>
        <p:txBody>
          <a:bodyPr>
            <a:spAutoFit/>
          </a:bodyPr>
          <a:lstStyle/>
          <a:p>
            <a:pPr algn="just">
              <a:defRPr/>
            </a:pPr>
            <a:r>
              <a:rPr lang="el-GR" b="1" dirty="0"/>
              <a:t>μαγνητικά ήσυχες μέρες</a:t>
            </a:r>
            <a:endParaRPr lang="el-GR" dirty="0"/>
          </a:p>
        </p:txBody>
      </p:sp>
      <p:sp>
        <p:nvSpPr>
          <p:cNvPr id="8" name="7 - Δεξιό βέλος"/>
          <p:cNvSpPr/>
          <p:nvPr/>
        </p:nvSpPr>
        <p:spPr>
          <a:xfrm>
            <a:off x="4467158" y="4162325"/>
            <a:ext cx="1718121" cy="733663"/>
          </a:xfrm>
          <a:prstGeom prst="rightArrow">
            <a:avLst/>
          </a:prstGeom>
          <a:solidFill>
            <a:schemeClr val="bg1"/>
          </a:solidFill>
          <a:ln>
            <a:solidFill>
              <a:schemeClr val="tx1"/>
            </a:solidFill>
          </a:ln>
        </p:spPr>
        <p:txBody>
          <a:bodyPr wrap="none">
            <a:spAutoFit/>
          </a:bodyPr>
          <a:lstStyle/>
          <a:p>
            <a:pPr>
              <a:defRPr/>
            </a:pPr>
            <a:r>
              <a:rPr lang="el-GR" b="1" dirty="0"/>
              <a:t>μη περιοδικές</a:t>
            </a:r>
          </a:p>
        </p:txBody>
      </p:sp>
      <p:sp>
        <p:nvSpPr>
          <p:cNvPr id="9" name="8 - Ψαλίδισμα διαγώνιας γωνίας του ορθογωνίου"/>
          <p:cNvSpPr/>
          <p:nvPr/>
        </p:nvSpPr>
        <p:spPr>
          <a:xfrm>
            <a:off x="6440420" y="4311550"/>
            <a:ext cx="3371353" cy="440769"/>
          </a:xfrm>
          <a:prstGeom prst="snip2DiagRect">
            <a:avLst/>
          </a:prstGeom>
          <a:solidFill>
            <a:schemeClr val="bg1"/>
          </a:solidFill>
          <a:ln>
            <a:solidFill>
              <a:schemeClr val="tx1"/>
            </a:solidFill>
          </a:ln>
        </p:spPr>
        <p:txBody>
          <a:bodyPr wrap="none">
            <a:spAutoFit/>
          </a:bodyPr>
          <a:lstStyle/>
          <a:p>
            <a:pPr>
              <a:defRPr/>
            </a:pPr>
            <a:r>
              <a:rPr lang="el-GR" b="1" dirty="0"/>
              <a:t>μαγνητικά διαταραγμένες μέρες</a:t>
            </a:r>
            <a:endParaRPr lang="el-GR" dirty="0"/>
          </a:p>
        </p:txBody>
      </p:sp>
      <p:sp>
        <p:nvSpPr>
          <p:cNvPr id="10" name="9 - Στρογγυλεμένο ορθογώνιο"/>
          <p:cNvSpPr/>
          <p:nvPr/>
        </p:nvSpPr>
        <p:spPr>
          <a:xfrm>
            <a:off x="1582671" y="4311550"/>
            <a:ext cx="2546622" cy="408623"/>
          </a:xfrm>
          <a:prstGeom prst="roundRect">
            <a:avLst/>
          </a:prstGeom>
          <a:solidFill>
            <a:schemeClr val="bg1"/>
          </a:solidFill>
          <a:ln>
            <a:solidFill>
              <a:schemeClr val="tx1"/>
            </a:solidFill>
          </a:ln>
        </p:spPr>
        <p:txBody>
          <a:bodyPr wrap="none">
            <a:spAutoFit/>
          </a:bodyPr>
          <a:lstStyle/>
          <a:p>
            <a:pPr>
              <a:defRPr/>
            </a:pPr>
            <a:r>
              <a:rPr lang="el-GR" b="1" dirty="0"/>
              <a:t>μη κανονικές μεταβολές</a:t>
            </a:r>
          </a:p>
        </p:txBody>
      </p:sp>
      <p:sp>
        <p:nvSpPr>
          <p:cNvPr id="11" name="10 - Δεξιό βέλος"/>
          <p:cNvSpPr/>
          <p:nvPr/>
        </p:nvSpPr>
        <p:spPr>
          <a:xfrm>
            <a:off x="4440171" y="3467000"/>
            <a:ext cx="1785937" cy="733425"/>
          </a:xfrm>
          <a:prstGeom prst="rightArrow">
            <a:avLst/>
          </a:prstGeom>
          <a:solidFill>
            <a:schemeClr val="bg1"/>
          </a:solidFill>
          <a:ln>
            <a:solidFill>
              <a:schemeClr val="tx1"/>
            </a:solidFill>
          </a:ln>
        </p:spPr>
        <p:txBody>
          <a:bodyPr>
            <a:spAutoFit/>
          </a:bodyPr>
          <a:lstStyle/>
          <a:p>
            <a:pPr>
              <a:defRPr/>
            </a:pPr>
            <a:r>
              <a:rPr lang="el-GR" b="1" dirty="0"/>
              <a:t>περιοδικές</a:t>
            </a:r>
          </a:p>
        </p:txBody>
      </p:sp>
      <p:sp>
        <p:nvSpPr>
          <p:cNvPr id="2" name="Title 1"/>
          <p:cNvSpPr>
            <a:spLocks noGrp="1"/>
          </p:cNvSpPr>
          <p:nvPr>
            <p:ph type="title"/>
          </p:nvPr>
        </p:nvSpPr>
        <p:spPr/>
        <p:txBody>
          <a:bodyPr>
            <a:normAutofit fontScale="90000"/>
          </a:bodyPr>
          <a:lstStyle/>
          <a:p>
            <a:r>
              <a:rPr lang="el-GR" dirty="0"/>
              <a:t>Παροδικές Μεταβολές του Μαγνητικού Πεδίου της </a:t>
            </a:r>
            <a:r>
              <a:rPr lang="el-GR" dirty="0" smtClean="0"/>
              <a:t>Γης</a:t>
            </a:r>
            <a:endParaRPr lang="en-US" dirty="0"/>
          </a:p>
        </p:txBody>
      </p:sp>
    </p:spTree>
    <p:extLst>
      <p:ext uri="{BB962C8B-B14F-4D97-AF65-F5344CB8AC3E}">
        <p14:creationId xmlns:p14="http://schemas.microsoft.com/office/powerpoint/2010/main" val="28722455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 Ορθογώνιο"/>
          <p:cNvSpPr>
            <a:spLocks noChangeArrowheads="1"/>
          </p:cNvSpPr>
          <p:nvPr/>
        </p:nvSpPr>
        <p:spPr bwMode="auto">
          <a:xfrm>
            <a:off x="1336440" y="1516053"/>
            <a:ext cx="24629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b="1" dirty="0">
                <a:latin typeface="+mn-lt"/>
              </a:rPr>
              <a:t>Κανονικές μεταβολές</a:t>
            </a:r>
            <a:endParaRPr lang="el-GR" altLang="en-US" sz="2000" dirty="0">
              <a:latin typeface="+mn-lt"/>
            </a:endParaRPr>
          </a:p>
        </p:txBody>
      </p:sp>
      <p:sp>
        <p:nvSpPr>
          <p:cNvPr id="54275" name="4 - Ορθογώνιο"/>
          <p:cNvSpPr>
            <a:spLocks noChangeArrowheads="1"/>
          </p:cNvSpPr>
          <p:nvPr/>
        </p:nvSpPr>
        <p:spPr bwMode="auto">
          <a:xfrm>
            <a:off x="300845" y="2209383"/>
            <a:ext cx="50785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Με τη χρησιμοποίηση </a:t>
            </a:r>
            <a:r>
              <a:rPr lang="el-GR" altLang="en-US" dirty="0" err="1">
                <a:latin typeface="+mn-lt"/>
              </a:rPr>
              <a:t>μαγνητογραμμάτων</a:t>
            </a:r>
            <a:r>
              <a:rPr lang="el-GR" altLang="en-US" dirty="0">
                <a:latin typeface="+mn-lt"/>
              </a:rPr>
              <a:t> αρκετών μαγνητικά ήσυχων ημερών σε ένα σταθμό, μπορούμε να πάρουμε ένα «μέσο» </a:t>
            </a:r>
            <a:r>
              <a:rPr lang="el-GR" altLang="en-US" dirty="0" err="1">
                <a:latin typeface="+mn-lt"/>
              </a:rPr>
              <a:t>μαγνητόγραμμα</a:t>
            </a:r>
            <a:r>
              <a:rPr lang="el-GR" altLang="en-US" dirty="0">
                <a:latin typeface="+mn-lt"/>
              </a:rPr>
              <a:t>, που θα είναι εξομαλυμένο, δηλαδή, απαλλαγμένο από τις μη κανονικές μεταβολές της έντασης του πεδίου. Το </a:t>
            </a:r>
            <a:r>
              <a:rPr lang="el-GR" altLang="en-US" dirty="0" err="1">
                <a:latin typeface="+mn-lt"/>
              </a:rPr>
              <a:t>μαγνητόγραμμα</a:t>
            </a:r>
            <a:r>
              <a:rPr lang="el-GR" altLang="en-US" dirty="0">
                <a:latin typeface="+mn-lt"/>
              </a:rPr>
              <a:t> αυτό είναι μια ομαλή καμπύλη και δείχνει ότι υπάρχει μια κανονική </a:t>
            </a:r>
            <a:r>
              <a:rPr lang="el-GR" altLang="en-US" b="1" dirty="0">
                <a:latin typeface="+mn-lt"/>
              </a:rPr>
              <a:t>ημερήσια μεταβολή της έντασης του πεδίου.</a:t>
            </a:r>
            <a:endParaRPr lang="el-GR" altLang="en-US" dirty="0">
              <a:latin typeface="+mn-lt"/>
            </a:endParaRPr>
          </a:p>
        </p:txBody>
      </p:sp>
      <p:grpSp>
        <p:nvGrpSpPr>
          <p:cNvPr id="54276" name="7 - Ομάδα"/>
          <p:cNvGrpSpPr>
            <a:grpSpLocks/>
          </p:cNvGrpSpPr>
          <p:nvPr/>
        </p:nvGrpSpPr>
        <p:grpSpPr bwMode="auto">
          <a:xfrm>
            <a:off x="5679839" y="1644670"/>
            <a:ext cx="6215062" cy="3738563"/>
            <a:chOff x="1500166" y="2500306"/>
            <a:chExt cx="6215106" cy="3738563"/>
          </a:xfrm>
        </p:grpSpPr>
        <p:sp>
          <p:nvSpPr>
            <p:cNvPr id="7" name="6 - Ορθογώνιο"/>
            <p:cNvSpPr/>
            <p:nvPr/>
          </p:nvSpPr>
          <p:spPr>
            <a:xfrm>
              <a:off x="1500166" y="2500306"/>
              <a:ext cx="6215106" cy="37147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54279"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66" y="2571744"/>
              <a:ext cx="61626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7" name="8 - Ορθογώνιο"/>
          <p:cNvSpPr>
            <a:spLocks noChangeArrowheads="1"/>
          </p:cNvSpPr>
          <p:nvPr/>
        </p:nvSpPr>
        <p:spPr bwMode="auto">
          <a:xfrm>
            <a:off x="5603131" y="5454671"/>
            <a:ext cx="629176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Κανονική μεταβολή της απόκλισης, </a:t>
            </a:r>
            <a:r>
              <a:rPr lang="el-GR" altLang="en-US" sz="1600" i="1" dirty="0">
                <a:latin typeface="+mn-lt"/>
              </a:rPr>
              <a:t>D, της οριζόντιας συνιστώσας, H, και </a:t>
            </a:r>
            <a:r>
              <a:rPr lang="el-GR" altLang="en-US" sz="1600" dirty="0">
                <a:latin typeface="+mn-lt"/>
              </a:rPr>
              <a:t>της κατακόρυφης συνιστώσας, </a:t>
            </a:r>
            <a:r>
              <a:rPr lang="el-GR" altLang="en-US" sz="1600" i="1" dirty="0">
                <a:latin typeface="+mn-lt"/>
              </a:rPr>
              <a:t>Z, του μαγνητικού πεδίου, σε διάφορους μαγνητικούς </a:t>
            </a:r>
            <a:r>
              <a:rPr lang="el-GR" altLang="en-US" sz="1600" dirty="0">
                <a:latin typeface="+mn-lt"/>
              </a:rPr>
              <a:t>σταθμούς καταγραφής </a:t>
            </a:r>
            <a:r>
              <a:rPr lang="el-GR" altLang="en-US" sz="1400" dirty="0">
                <a:latin typeface="+mn-lt"/>
              </a:rPr>
              <a:t>(τροποποιημένο από </a:t>
            </a:r>
            <a:r>
              <a:rPr lang="el-GR" altLang="en-US" sz="1400" dirty="0" err="1">
                <a:latin typeface="+mn-lt"/>
              </a:rPr>
              <a:t>Campbell</a:t>
            </a:r>
            <a:r>
              <a:rPr lang="el-GR" altLang="en-US" sz="1400" dirty="0">
                <a:latin typeface="+mn-lt"/>
              </a:rPr>
              <a:t>, 2003).</a:t>
            </a:r>
            <a:endParaRPr lang="el-GR" altLang="en-US" sz="1600" dirty="0">
              <a:latin typeface="+mn-lt"/>
            </a:endParaRPr>
          </a:p>
        </p:txBody>
      </p:sp>
      <p:sp>
        <p:nvSpPr>
          <p:cNvPr id="9" name="Title 1"/>
          <p:cNvSpPr>
            <a:spLocks noGrp="1"/>
          </p:cNvSpPr>
          <p:nvPr>
            <p:ph type="title"/>
          </p:nvPr>
        </p:nvSpPr>
        <p:spPr/>
        <p:txBody>
          <a:bodyPr>
            <a:normAutofit fontScale="90000"/>
          </a:bodyPr>
          <a:lstStyle/>
          <a:p>
            <a:r>
              <a:rPr lang="el-GR" dirty="0"/>
              <a:t>Παροδικές Μεταβολές του Μαγνητικού Πεδίου της </a:t>
            </a:r>
            <a:r>
              <a:rPr lang="el-GR" dirty="0" smtClean="0"/>
              <a:t>Γης</a:t>
            </a:r>
            <a:endParaRPr lang="en-US" dirty="0"/>
          </a:p>
        </p:txBody>
      </p:sp>
    </p:spTree>
    <p:extLst>
      <p:ext uri="{BB962C8B-B14F-4D97-AF65-F5344CB8AC3E}">
        <p14:creationId xmlns:p14="http://schemas.microsoft.com/office/powerpoint/2010/main" val="3523705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 Ορθογώνιο"/>
          <p:cNvSpPr>
            <a:spLocks noChangeArrowheads="1"/>
          </p:cNvSpPr>
          <p:nvPr/>
        </p:nvSpPr>
        <p:spPr bwMode="auto">
          <a:xfrm>
            <a:off x="191211" y="1237954"/>
            <a:ext cx="1169264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Ετήσια μεταβολή της έντασης, </a:t>
            </a:r>
            <a:r>
              <a:rPr lang="el-GR" altLang="en-US" dirty="0">
                <a:latin typeface="+mn-lt"/>
              </a:rPr>
              <a:t>οφείλεται στο γεγονός ότι κατά την διάρκεια του έτους μεταβάλλεται η διάρκεια της μέρας και το ύψος του Ήλιου.</a:t>
            </a:r>
          </a:p>
        </p:txBody>
      </p:sp>
      <p:sp>
        <p:nvSpPr>
          <p:cNvPr id="55299" name="4 - Ορθογώνιο"/>
          <p:cNvSpPr>
            <a:spLocks noChangeArrowheads="1"/>
          </p:cNvSpPr>
          <p:nvPr/>
        </p:nvSpPr>
        <p:spPr bwMode="auto">
          <a:xfrm>
            <a:off x="250859" y="3009845"/>
            <a:ext cx="115960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Η Ημερήσια μεταβολή </a:t>
            </a:r>
            <a:r>
              <a:rPr lang="el-GR" altLang="en-US" dirty="0">
                <a:latin typeface="+mn-lt"/>
              </a:rPr>
              <a:t>της έντασης του μαγνητικού πεδίου αποτελείται από δύο συνιστώσες:</a:t>
            </a:r>
          </a:p>
          <a:p>
            <a:pPr eaLnBrk="1" hangingPunct="1">
              <a:buFontTx/>
              <a:buBlip>
                <a:blip r:embed="rId2"/>
              </a:buBlip>
            </a:pPr>
            <a:r>
              <a:rPr lang="el-GR" altLang="en-US" b="1" dirty="0">
                <a:latin typeface="+mn-lt"/>
              </a:rPr>
              <a:t>Ηλιακή συνιστώσα </a:t>
            </a:r>
            <a:r>
              <a:rPr lang="el-GR" altLang="en-US" b="1" i="1" dirty="0" err="1">
                <a:latin typeface="+mn-lt"/>
              </a:rPr>
              <a:t>S</a:t>
            </a:r>
            <a:r>
              <a:rPr lang="el-GR" altLang="en-US" b="1" i="1" baseline="-25000" dirty="0" err="1">
                <a:latin typeface="+mn-lt"/>
              </a:rPr>
              <a:t>q</a:t>
            </a:r>
            <a:r>
              <a:rPr lang="el-GR" altLang="en-US" b="1" i="1" dirty="0">
                <a:latin typeface="+mn-lt"/>
              </a:rPr>
              <a:t> </a:t>
            </a:r>
            <a:r>
              <a:rPr lang="el-GR" altLang="en-US" i="1" dirty="0">
                <a:latin typeface="+mn-lt"/>
              </a:rPr>
              <a:t>και έχει περίοδο </a:t>
            </a:r>
            <a:r>
              <a:rPr lang="el-GR" altLang="en-US" b="1" i="1" dirty="0">
                <a:latin typeface="+mn-lt"/>
              </a:rPr>
              <a:t>24</a:t>
            </a:r>
            <a:r>
              <a:rPr lang="el-GR" altLang="en-US" i="1" dirty="0">
                <a:latin typeface="+mn-lt"/>
              </a:rPr>
              <a:t> ωρών   (</a:t>
            </a:r>
            <a:r>
              <a:rPr lang="el-GR" altLang="en-US" dirty="0">
                <a:latin typeface="+mn-lt"/>
              </a:rPr>
              <a:t>μέσο πλάτος 30γ)</a:t>
            </a:r>
            <a:endParaRPr lang="el-GR" altLang="en-US" i="1" dirty="0">
              <a:latin typeface="+mn-lt"/>
            </a:endParaRPr>
          </a:p>
          <a:p>
            <a:pPr algn="just" eaLnBrk="1" hangingPunct="1">
              <a:buFontTx/>
              <a:buBlip>
                <a:blip r:embed="rId2"/>
              </a:buBlip>
            </a:pPr>
            <a:r>
              <a:rPr lang="el-GR" altLang="en-US" b="1" i="1" dirty="0">
                <a:latin typeface="+mn-lt"/>
              </a:rPr>
              <a:t>Σεληνιακή </a:t>
            </a:r>
            <a:r>
              <a:rPr lang="el-GR" altLang="en-US" b="1" dirty="0">
                <a:latin typeface="+mn-lt"/>
              </a:rPr>
              <a:t>συνιστώσα </a:t>
            </a:r>
            <a:r>
              <a:rPr lang="el-GR" altLang="en-US" b="1" i="1" dirty="0">
                <a:latin typeface="+mn-lt"/>
              </a:rPr>
              <a:t>S</a:t>
            </a:r>
            <a:r>
              <a:rPr lang="el-GR" altLang="en-US" b="1" i="1" baseline="-25000" dirty="0">
                <a:latin typeface="+mn-lt"/>
              </a:rPr>
              <a:t>L</a:t>
            </a:r>
            <a:r>
              <a:rPr lang="el-GR" altLang="en-US" b="1" i="1" dirty="0">
                <a:latin typeface="+mn-lt"/>
              </a:rPr>
              <a:t> </a:t>
            </a:r>
            <a:r>
              <a:rPr lang="el-GR" altLang="en-US" i="1" dirty="0">
                <a:latin typeface="+mn-lt"/>
              </a:rPr>
              <a:t>και έχει περίοδο </a:t>
            </a:r>
            <a:r>
              <a:rPr lang="el-GR" altLang="en-US" b="1" i="1" dirty="0">
                <a:latin typeface="+mn-lt"/>
              </a:rPr>
              <a:t>25</a:t>
            </a:r>
            <a:r>
              <a:rPr lang="el-GR" altLang="en-US" i="1" dirty="0">
                <a:latin typeface="+mn-lt"/>
              </a:rPr>
              <a:t> ωρών </a:t>
            </a:r>
            <a:r>
              <a:rPr lang="el-GR" altLang="en-US" dirty="0">
                <a:latin typeface="+mn-lt"/>
              </a:rPr>
              <a:t>  (μέσο πλάτος 2γ)</a:t>
            </a:r>
          </a:p>
        </p:txBody>
      </p:sp>
      <p:sp>
        <p:nvSpPr>
          <p:cNvPr id="55300" name="5 - Ορθογώνιο"/>
          <p:cNvSpPr>
            <a:spLocks noChangeArrowheads="1"/>
          </p:cNvSpPr>
          <p:nvPr/>
        </p:nvSpPr>
        <p:spPr bwMode="auto">
          <a:xfrm>
            <a:off x="250859" y="4652245"/>
            <a:ext cx="116926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ηλιακή συνιστώσα οφείλεται στον </a:t>
            </a:r>
            <a:r>
              <a:rPr lang="el-GR" altLang="en-US" dirty="0" err="1">
                <a:latin typeface="+mn-lt"/>
              </a:rPr>
              <a:t>εξιονισμό</a:t>
            </a:r>
            <a:r>
              <a:rPr lang="el-GR" altLang="en-US" dirty="0">
                <a:latin typeface="+mn-lt"/>
              </a:rPr>
              <a:t> της Ιονόσφαιρας από τον ηλιακό άνεμο και στην κίνηση αυτής, λόγω της θέρμανσης και άλλων αιτιών.</a:t>
            </a:r>
          </a:p>
          <a:p>
            <a:pPr algn="just" eaLnBrk="1" hangingPunct="1"/>
            <a:endParaRPr lang="el-GR" altLang="en-US" dirty="0">
              <a:latin typeface="+mn-lt"/>
            </a:endParaRPr>
          </a:p>
          <a:p>
            <a:pPr algn="just" eaLnBrk="1" hangingPunct="1"/>
            <a:r>
              <a:rPr lang="el-GR" altLang="en-US" dirty="0">
                <a:latin typeface="+mn-lt"/>
              </a:rPr>
              <a:t>Η σεληνιακή συνιστώσα οφείλεται στη ρυθμική κίνηση των ηλεκτρικά αγώγιμων στρωμάτων της ανώτερης ατμόσφαιρας, λόγω της έλξης που ασκεί πάνω τους η Σελήνη.</a:t>
            </a:r>
          </a:p>
        </p:txBody>
      </p:sp>
      <p:sp>
        <p:nvSpPr>
          <p:cNvPr id="7" name="6 - Βέλος προς τα κάτω"/>
          <p:cNvSpPr/>
          <p:nvPr/>
        </p:nvSpPr>
        <p:spPr>
          <a:xfrm>
            <a:off x="5322956" y="3960365"/>
            <a:ext cx="494185" cy="69188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5302" name="7 - Ορθογώνιο"/>
          <p:cNvSpPr>
            <a:spLocks noChangeArrowheads="1"/>
          </p:cNvSpPr>
          <p:nvPr/>
        </p:nvSpPr>
        <p:spPr bwMode="auto">
          <a:xfrm>
            <a:off x="191211" y="1868090"/>
            <a:ext cx="115960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Παρατηρήθηκε μεταβολή του μαγνητικού πεδίου με τον </a:t>
            </a:r>
            <a:r>
              <a:rPr lang="el-GR" altLang="en-US" b="1" dirty="0">
                <a:latin typeface="+mn-lt"/>
              </a:rPr>
              <a:t>ενδεκαετή κύκλο των ηλιακών κηλίδων. </a:t>
            </a:r>
            <a:r>
              <a:rPr lang="el-GR" altLang="en-US" dirty="0">
                <a:latin typeface="+mn-lt"/>
              </a:rPr>
              <a:t>Τα πλάτη των μεταβολών των εντάσεων του πεδίου είναι σχεδόν διπλάσια κατά την εποχή του μέγιστου των ηλιακών κηλίδων από τα πλάτη αυτά κατά το χρόνο κατά τον οποίο ο Ήλιος δεν έχει κηλίδες.</a:t>
            </a:r>
          </a:p>
        </p:txBody>
      </p:sp>
      <p:sp>
        <p:nvSpPr>
          <p:cNvPr id="8" name="Title 1"/>
          <p:cNvSpPr>
            <a:spLocks noGrp="1"/>
          </p:cNvSpPr>
          <p:nvPr>
            <p:ph type="title"/>
          </p:nvPr>
        </p:nvSpPr>
        <p:spPr/>
        <p:txBody>
          <a:bodyPr>
            <a:normAutofit fontScale="90000"/>
          </a:bodyPr>
          <a:lstStyle/>
          <a:p>
            <a:r>
              <a:rPr lang="el-GR" dirty="0"/>
              <a:t>Παροδικές Μεταβολές του Μαγνητικού Πεδίου της </a:t>
            </a:r>
            <a:r>
              <a:rPr lang="el-GR" dirty="0" smtClean="0"/>
              <a:t>Γης</a:t>
            </a:r>
            <a:endParaRPr lang="en-US" dirty="0"/>
          </a:p>
        </p:txBody>
      </p:sp>
    </p:spTree>
    <p:extLst>
      <p:ext uri="{BB962C8B-B14F-4D97-AF65-F5344CB8AC3E}">
        <p14:creationId xmlns:p14="http://schemas.microsoft.com/office/powerpoint/2010/main" val="876007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 Ορθογώνιο"/>
          <p:cNvSpPr>
            <a:spLocks noChangeArrowheads="1"/>
          </p:cNvSpPr>
          <p:nvPr/>
        </p:nvSpPr>
        <p:spPr bwMode="auto">
          <a:xfrm>
            <a:off x="1758072" y="1615264"/>
            <a:ext cx="2858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b="1" dirty="0">
                <a:latin typeface="+mn-lt"/>
              </a:rPr>
              <a:t>Μη κανονικές μεταβολές</a:t>
            </a:r>
            <a:endParaRPr lang="el-GR" altLang="en-US" sz="2000" dirty="0">
              <a:latin typeface="+mn-lt"/>
            </a:endParaRPr>
          </a:p>
        </p:txBody>
      </p:sp>
      <p:pic>
        <p:nvPicPr>
          <p:cNvPr id="5632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0804" y="1273819"/>
            <a:ext cx="4461439" cy="324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Ορθογώνιο"/>
          <p:cNvSpPr/>
          <p:nvPr/>
        </p:nvSpPr>
        <p:spPr>
          <a:xfrm>
            <a:off x="334185" y="2155156"/>
            <a:ext cx="6363503" cy="1477328"/>
          </a:xfrm>
          <a:prstGeom prst="rect">
            <a:avLst/>
          </a:prstGeom>
        </p:spPr>
        <p:txBody>
          <a:bodyPr wrap="square">
            <a:spAutoFit/>
          </a:bodyPr>
          <a:lstStyle/>
          <a:p>
            <a:pPr algn="just">
              <a:defRPr/>
            </a:pPr>
            <a:r>
              <a:rPr lang="el-GR" dirty="0"/>
              <a:t>Οι μη κανονικές παροδικές μεταβολές της έντασης του μαγνητικού πεδίου της Γης χαρακτηρίζονται με τις τιμές ορισμένου δείκτη </a:t>
            </a:r>
            <a:r>
              <a:rPr lang="el-GR" b="1" i="1" dirty="0"/>
              <a:t>Κ</a:t>
            </a:r>
            <a:r>
              <a:rPr lang="el-GR" i="1" dirty="0"/>
              <a:t>. Αυτές είναι ακέραιοι αριθμοί </a:t>
            </a:r>
            <a:r>
              <a:rPr lang="el-GR" dirty="0"/>
              <a:t>που μεταβάλλονται από </a:t>
            </a:r>
            <a:r>
              <a:rPr lang="el-GR" b="1" dirty="0"/>
              <a:t>0</a:t>
            </a:r>
            <a:r>
              <a:rPr lang="el-GR" dirty="0"/>
              <a:t> μέχρι </a:t>
            </a:r>
            <a:r>
              <a:rPr lang="el-GR" b="1" dirty="0"/>
              <a:t>9</a:t>
            </a:r>
            <a:r>
              <a:rPr lang="el-GR" dirty="0"/>
              <a:t> και εκφράζουν τη μέγιστη απόκλιση της έντασης κατά τη διάρκεια ενός τρίωρου.</a:t>
            </a:r>
          </a:p>
        </p:txBody>
      </p:sp>
      <p:sp>
        <p:nvSpPr>
          <p:cNvPr id="56325" name="8 - Ορθογώνιο"/>
          <p:cNvSpPr>
            <a:spLocks noChangeArrowheads="1"/>
          </p:cNvSpPr>
          <p:nvPr/>
        </p:nvSpPr>
        <p:spPr bwMode="auto">
          <a:xfrm>
            <a:off x="334185" y="3735118"/>
            <a:ext cx="636350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Οι μεγάλες μαγνητικές διαταράξεις είναι γνωστές ως </a:t>
            </a:r>
            <a:r>
              <a:rPr lang="el-GR" altLang="en-US" b="1" dirty="0">
                <a:latin typeface="+mn-lt"/>
              </a:rPr>
              <a:t>μαγνητικές καταιγίδες</a:t>
            </a:r>
            <a:r>
              <a:rPr lang="el-GR" altLang="en-US" dirty="0">
                <a:latin typeface="+mn-lt"/>
              </a:rPr>
              <a:t> και προσβάλλουν συγχρόνως και τα δύο ημισφαίρια. Οφείλονται σε βροχή φορτισμένων σωματιδίων που εκπέμπονται από τα κέντρα δράσης του Ήλιου. Τα σωματίδια αυτά εκτρέπονται από το μαγνητικό πεδίο της Γης και σχηματίζουν κλειστά ηλεκτρικά ρεύματα</a:t>
            </a:r>
          </a:p>
        </p:txBody>
      </p:sp>
      <p:sp>
        <p:nvSpPr>
          <p:cNvPr id="10" name="9 - Ορθογώνιο"/>
          <p:cNvSpPr/>
          <p:nvPr/>
        </p:nvSpPr>
        <p:spPr>
          <a:xfrm>
            <a:off x="7330804" y="4513822"/>
            <a:ext cx="4750949" cy="1815882"/>
          </a:xfrm>
          <a:prstGeom prst="rect">
            <a:avLst/>
          </a:prstGeom>
        </p:spPr>
        <p:txBody>
          <a:bodyPr wrap="square">
            <a:spAutoFit/>
          </a:bodyPr>
          <a:lstStyle/>
          <a:p>
            <a:pPr algn="just">
              <a:defRPr/>
            </a:pPr>
            <a:r>
              <a:rPr lang="el-GR" sz="1400" dirty="0"/>
              <a:t>Παγκόσμια μαγνητική καταιγίδα (Απρίλιος 1965 από 17/06:00 έως 19/06:00) όπως παρατηρήθηκε στη </a:t>
            </a:r>
            <a:r>
              <a:rPr lang="el-GR" sz="1400" i="1" dirty="0"/>
              <a:t>Χ βόρεια μαγνητική συνιστώσα από ένα </a:t>
            </a:r>
            <a:r>
              <a:rPr lang="el-GR" sz="1400" dirty="0"/>
              <a:t>παγκόσμιο δίκτυο μαγνητικών σταθμών: </a:t>
            </a:r>
          </a:p>
          <a:p>
            <a:pPr algn="just">
              <a:defRPr/>
            </a:pPr>
            <a:r>
              <a:rPr lang="el-GR" sz="1400" dirty="0"/>
              <a:t>α)Πρωτογενείς καταγραφές και, </a:t>
            </a:r>
          </a:p>
          <a:p>
            <a:pPr algn="just">
              <a:defRPr/>
            </a:pPr>
            <a:r>
              <a:rPr lang="el-GR" sz="1400" dirty="0"/>
              <a:t>β) Καταγραφές φιλτραρισμένες γύρω από την περίοδο μίας ώρας (τροποποιημένο από </a:t>
            </a:r>
            <a:r>
              <a:rPr lang="el-GR" sz="1400" dirty="0" err="1"/>
              <a:t>Hermance</a:t>
            </a:r>
            <a:r>
              <a:rPr lang="el-GR" sz="1400" dirty="0"/>
              <a:t>, 1995). Η γραφική κλίμακα αναφέρεται στην τιμή επαγωγής που σημειώνεται δίπλα στο όνομα κάθε μαγνητικού σταθμού.</a:t>
            </a:r>
          </a:p>
        </p:txBody>
      </p:sp>
      <p:sp>
        <p:nvSpPr>
          <p:cNvPr id="11" name="Title 1"/>
          <p:cNvSpPr>
            <a:spLocks noGrp="1"/>
          </p:cNvSpPr>
          <p:nvPr>
            <p:ph type="title"/>
          </p:nvPr>
        </p:nvSpPr>
        <p:spPr/>
        <p:txBody>
          <a:bodyPr>
            <a:normAutofit fontScale="90000"/>
          </a:bodyPr>
          <a:lstStyle/>
          <a:p>
            <a:r>
              <a:rPr lang="el-GR" dirty="0"/>
              <a:t>Παροδικές Μεταβολές του Μαγνητικού Πεδίου της </a:t>
            </a:r>
            <a:r>
              <a:rPr lang="el-GR" dirty="0" smtClean="0"/>
              <a:t>Γης</a:t>
            </a:r>
            <a:endParaRPr lang="en-US" dirty="0"/>
          </a:p>
        </p:txBody>
      </p:sp>
    </p:spTree>
    <p:extLst>
      <p:ext uri="{BB962C8B-B14F-4D97-AF65-F5344CB8AC3E}">
        <p14:creationId xmlns:p14="http://schemas.microsoft.com/office/powerpoint/2010/main" val="2775329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7 - Ορθογώνιο"/>
          <p:cNvSpPr>
            <a:spLocks noChangeArrowheads="1"/>
          </p:cNvSpPr>
          <p:nvPr/>
        </p:nvSpPr>
        <p:spPr bwMode="auto">
          <a:xfrm>
            <a:off x="223737" y="1458396"/>
            <a:ext cx="11313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κατανομή της ειδικής ηλεκτρικής αγωγιμότητας, </a:t>
            </a:r>
            <a:r>
              <a:rPr lang="el-GR" altLang="en-US" b="1" i="1" dirty="0">
                <a:latin typeface="+mn-lt"/>
              </a:rPr>
              <a:t>σ</a:t>
            </a:r>
            <a:r>
              <a:rPr lang="el-GR" altLang="en-US" i="1" dirty="0">
                <a:latin typeface="+mn-lt"/>
              </a:rPr>
              <a:t>, στο εσωτερικό της Γης </a:t>
            </a:r>
            <a:r>
              <a:rPr lang="el-GR" altLang="en-US" dirty="0">
                <a:latin typeface="+mn-lt"/>
              </a:rPr>
              <a:t>παρουσιάζει ενδιαφέρον, διότι:</a:t>
            </a:r>
          </a:p>
        </p:txBody>
      </p:sp>
      <p:sp>
        <p:nvSpPr>
          <p:cNvPr id="57348" name="8 - Ορθογώνιο"/>
          <p:cNvSpPr>
            <a:spLocks noChangeArrowheads="1"/>
          </p:cNvSpPr>
          <p:nvPr/>
        </p:nvSpPr>
        <p:spPr bwMode="auto">
          <a:xfrm>
            <a:off x="223737" y="1943100"/>
            <a:ext cx="102299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Char char="q"/>
            </a:pPr>
            <a:r>
              <a:rPr lang="el-GR" altLang="en-US" dirty="0">
                <a:latin typeface="+mn-lt"/>
              </a:rPr>
              <a:t> Μπορεί να δώσει πληροφορίες για την κατανομή της θερμοκρασίας στο εσωτερικό της Γης</a:t>
            </a:r>
          </a:p>
          <a:p>
            <a:pPr algn="just" eaLnBrk="1" hangingPunct="1">
              <a:buFont typeface="Wingdings" panose="05000000000000000000" pitchFamily="2" charset="2"/>
              <a:buChar char="q"/>
            </a:pPr>
            <a:r>
              <a:rPr lang="el-GR" altLang="en-US" dirty="0">
                <a:latin typeface="+mn-lt"/>
              </a:rPr>
              <a:t> Από τη γνώση της ειδικής ηλεκτρικής αγωγιμότητας του μανδύα εξαρτάται η ηλεκτρομαγνητική σύζευξη του πυρήνα και του μανδύα.</a:t>
            </a:r>
          </a:p>
        </p:txBody>
      </p:sp>
      <p:sp>
        <p:nvSpPr>
          <p:cNvPr id="53253" name="9 - Ορθογώνιο"/>
          <p:cNvSpPr>
            <a:spLocks noChangeArrowheads="1"/>
          </p:cNvSpPr>
          <p:nvPr/>
        </p:nvSpPr>
        <p:spPr bwMode="auto">
          <a:xfrm>
            <a:off x="223738" y="3443288"/>
            <a:ext cx="10229951" cy="1200150"/>
          </a:xfrm>
          <a:prstGeom prst="rect">
            <a:avLst/>
          </a:prstGeom>
          <a:noFill/>
          <a:ln w="9525">
            <a:noFill/>
            <a:miter lim="800000"/>
            <a:headEnd/>
            <a:tailEnd/>
          </a:ln>
        </p:spPr>
        <p:txBody>
          <a:bodyPr wrap="square">
            <a:spAutoFit/>
          </a:bodyPr>
          <a:lstStyle/>
          <a:p>
            <a:pPr algn="just">
              <a:defRPr/>
            </a:pPr>
            <a:r>
              <a:rPr lang="el-GR" dirty="0"/>
              <a:t>Για την εκτίμηση της ειδικής αντίστασης, </a:t>
            </a:r>
            <a:r>
              <a:rPr lang="el-GR" b="1" i="1" dirty="0"/>
              <a:t>ρ</a:t>
            </a:r>
            <a:r>
              <a:rPr lang="el-GR" i="1" dirty="0"/>
              <a:t>, του πυρήνα, που υποθέτουμε ότι είναι μεταλλικός, </a:t>
            </a:r>
            <a:r>
              <a:rPr lang="el-GR" dirty="0"/>
              <a:t>καθορίσθηκε εργαστηριακά η ειδική αντίσταση του σιδήρου στο σημείο τήξης αυτού, που βρέθηκε ίση με </a:t>
            </a:r>
            <a:r>
              <a:rPr lang="el-GR" b="1" dirty="0"/>
              <a:t>139μΩcm</a:t>
            </a:r>
            <a:r>
              <a:rPr lang="el-GR" dirty="0"/>
              <a:t> ή </a:t>
            </a:r>
            <a:r>
              <a:rPr lang="el-GR" b="1" dirty="0"/>
              <a:t>1.39 x 10</a:t>
            </a:r>
            <a:r>
              <a:rPr lang="el-GR" b="1" baseline="30000" dirty="0"/>
              <a:t>5</a:t>
            </a:r>
            <a:r>
              <a:rPr lang="el-GR" b="1" dirty="0"/>
              <a:t> </a:t>
            </a:r>
            <a:r>
              <a:rPr lang="el-GR" b="1" dirty="0" err="1"/>
              <a:t>emu</a:t>
            </a:r>
            <a:r>
              <a:rPr lang="el-GR" dirty="0"/>
              <a:t>, και υπολογίσθηκε η αύξηση αυτής λόγω της αύξησης της θερμοκρασίας και της πίεσης.</a:t>
            </a:r>
          </a:p>
        </p:txBody>
      </p:sp>
      <p:sp>
        <p:nvSpPr>
          <p:cNvPr id="53254" name="10 - Ορθογώνιο"/>
          <p:cNvSpPr>
            <a:spLocks noChangeArrowheads="1"/>
          </p:cNvSpPr>
          <p:nvPr/>
        </p:nvSpPr>
        <p:spPr bwMode="auto">
          <a:xfrm>
            <a:off x="223737" y="5143501"/>
            <a:ext cx="10229951" cy="646113"/>
          </a:xfrm>
          <a:prstGeom prst="rect">
            <a:avLst/>
          </a:prstGeom>
          <a:noFill/>
          <a:ln w="9525">
            <a:noFill/>
            <a:miter lim="800000"/>
            <a:headEnd/>
            <a:tailEnd/>
          </a:ln>
        </p:spPr>
        <p:txBody>
          <a:bodyPr wrap="square">
            <a:spAutoFit/>
          </a:bodyPr>
          <a:lstStyle/>
          <a:p>
            <a:pPr algn="just">
              <a:defRPr/>
            </a:pPr>
            <a:r>
              <a:rPr lang="el-GR" dirty="0"/>
              <a:t>Βρέθηκε ότι η τιμή της </a:t>
            </a:r>
            <a:r>
              <a:rPr lang="el-GR" b="1" i="1" dirty="0"/>
              <a:t>ρ </a:t>
            </a:r>
            <a:r>
              <a:rPr lang="el-GR" i="1" dirty="0"/>
              <a:t>στον πυρήνα πρέπει να κυμαίνεται </a:t>
            </a:r>
            <a:r>
              <a:rPr lang="el-GR" dirty="0"/>
              <a:t>μεταξύ </a:t>
            </a:r>
            <a:r>
              <a:rPr lang="el-GR" b="1" dirty="0"/>
              <a:t>10</a:t>
            </a:r>
            <a:r>
              <a:rPr lang="el-GR" b="1" baseline="30000" dirty="0"/>
              <a:t>6</a:t>
            </a:r>
            <a:r>
              <a:rPr lang="el-GR" dirty="0"/>
              <a:t> και </a:t>
            </a:r>
            <a:r>
              <a:rPr lang="el-GR" b="1" dirty="0"/>
              <a:t>2 x 10</a:t>
            </a:r>
            <a:r>
              <a:rPr lang="el-GR" b="1" baseline="30000" dirty="0"/>
              <a:t>7</a:t>
            </a:r>
            <a:r>
              <a:rPr lang="el-GR" b="1" dirty="0"/>
              <a:t> </a:t>
            </a:r>
            <a:r>
              <a:rPr lang="el-GR" b="1" dirty="0" err="1"/>
              <a:t>emu</a:t>
            </a:r>
            <a:r>
              <a:rPr lang="el-GR" b="1" dirty="0"/>
              <a:t> </a:t>
            </a:r>
            <a:r>
              <a:rPr lang="el-GR" dirty="0"/>
              <a:t>με πιο πιθανή την </a:t>
            </a:r>
            <a:r>
              <a:rPr lang="el-GR" b="1" dirty="0"/>
              <a:t>3 x 10</a:t>
            </a:r>
            <a:r>
              <a:rPr lang="el-GR" b="1" baseline="30000" dirty="0"/>
              <a:t>6</a:t>
            </a:r>
            <a:r>
              <a:rPr lang="el-GR" b="1" dirty="0"/>
              <a:t>emu</a:t>
            </a:r>
            <a:r>
              <a:rPr lang="el-GR" dirty="0"/>
              <a:t>.</a:t>
            </a:r>
          </a:p>
        </p:txBody>
      </p:sp>
      <p:sp>
        <p:nvSpPr>
          <p:cNvPr id="2" name="Title 1"/>
          <p:cNvSpPr>
            <a:spLocks noGrp="1"/>
          </p:cNvSpPr>
          <p:nvPr>
            <p:ph type="title"/>
          </p:nvPr>
        </p:nvSpPr>
        <p:spPr/>
        <p:txBody>
          <a:bodyPr>
            <a:normAutofit fontScale="90000"/>
          </a:bodyPr>
          <a:lstStyle/>
          <a:p>
            <a:r>
              <a:rPr lang="el-GR" dirty="0"/>
              <a:t>Μεταβολή της Ηλεκτρικής Αγωγιμότητας στο Εσωτερικό της </a:t>
            </a:r>
            <a:r>
              <a:rPr lang="el-GR" dirty="0" smtClean="0"/>
              <a:t>Γης</a:t>
            </a:r>
            <a:endParaRPr lang="en-US" dirty="0"/>
          </a:p>
        </p:txBody>
      </p:sp>
    </p:spTree>
    <p:extLst>
      <p:ext uri="{BB962C8B-B14F-4D97-AF65-F5344CB8AC3E}">
        <p14:creationId xmlns:p14="http://schemas.microsoft.com/office/powerpoint/2010/main" val="15379069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5734" y="1301041"/>
            <a:ext cx="4673464" cy="341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6 - Ορθογώνιο"/>
          <p:cNvSpPr>
            <a:spLocks noChangeArrowheads="1"/>
          </p:cNvSpPr>
          <p:nvPr/>
        </p:nvSpPr>
        <p:spPr bwMode="auto">
          <a:xfrm>
            <a:off x="545510" y="1741550"/>
            <a:ext cx="62310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Ο καθορισμός της ειδικής ηλεκτρικής αγωγιμότητας μέχρι το βάθος των </a:t>
            </a:r>
            <a:r>
              <a:rPr lang="el-GR" altLang="en-US" sz="1600" b="1" dirty="0">
                <a:latin typeface="+mn-lt"/>
              </a:rPr>
              <a:t>1000km</a:t>
            </a:r>
            <a:r>
              <a:rPr lang="el-GR" altLang="en-US" sz="1600" dirty="0">
                <a:latin typeface="+mn-lt"/>
              </a:rPr>
              <a:t> μέσα στο μανδύα βασίζεται στο ότι ο λόγος της μεταβολής της έντασης του μαγνητικού πεδίου που οφείλεται σε εξωτερικά αίτια προς την ημερήσια μεταβολή της έντασης που οφείλεται στα επαγόμενα μέσα στη Γη ρεύματα, εξαρτάται από την κατανομή της ηλεκτρικής αγωγιμότητας.</a:t>
            </a:r>
          </a:p>
        </p:txBody>
      </p:sp>
      <p:sp>
        <p:nvSpPr>
          <p:cNvPr id="58372" name="7 - Ορθογώνιο"/>
          <p:cNvSpPr>
            <a:spLocks noChangeArrowheads="1"/>
          </p:cNvSpPr>
          <p:nvPr/>
        </p:nvSpPr>
        <p:spPr bwMode="auto">
          <a:xfrm>
            <a:off x="6351418" y="5285393"/>
            <a:ext cx="56128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Για τον καθορισμό της ειδικής αγωγιμότητας σε</a:t>
            </a:r>
            <a:r>
              <a:rPr lang="en-US" altLang="en-US" sz="1600" dirty="0">
                <a:latin typeface="+mn-lt"/>
              </a:rPr>
              <a:t> </a:t>
            </a:r>
            <a:r>
              <a:rPr lang="el-GR" altLang="en-US" sz="1600" dirty="0">
                <a:latin typeface="+mn-lt"/>
              </a:rPr>
              <a:t>βάθη μεγαλύτερα από </a:t>
            </a:r>
            <a:r>
              <a:rPr lang="el-GR" altLang="en-US" sz="1600" b="1" dirty="0">
                <a:latin typeface="+mn-lt"/>
              </a:rPr>
              <a:t>1000km</a:t>
            </a:r>
            <a:r>
              <a:rPr lang="en-US" altLang="en-US" sz="1600" dirty="0">
                <a:latin typeface="+mn-lt"/>
              </a:rPr>
              <a:t> </a:t>
            </a:r>
            <a:r>
              <a:rPr lang="el-GR" altLang="en-US" sz="1600" dirty="0">
                <a:latin typeface="+mn-lt"/>
              </a:rPr>
              <a:t>μελετάται η επίδραση του μανδύα πάνω στην αιώνια</a:t>
            </a:r>
            <a:r>
              <a:rPr lang="en-US" altLang="en-US" sz="1600" dirty="0">
                <a:latin typeface="+mn-lt"/>
              </a:rPr>
              <a:t> </a:t>
            </a:r>
            <a:r>
              <a:rPr lang="el-GR" altLang="en-US" sz="1600" dirty="0">
                <a:latin typeface="+mn-lt"/>
              </a:rPr>
              <a:t>μεταβολή του μαγνητικού πεδίου, που, όπως </a:t>
            </a:r>
            <a:r>
              <a:rPr lang="en-US" altLang="en-US" sz="1600" dirty="0">
                <a:latin typeface="+mn-lt"/>
              </a:rPr>
              <a:t> </a:t>
            </a:r>
            <a:r>
              <a:rPr lang="el-GR" altLang="en-US" sz="1600" dirty="0">
                <a:latin typeface="+mn-lt"/>
              </a:rPr>
              <a:t>ξέρουμε, γεννιέται στον υγρό εξωτερικό πυρήνα</a:t>
            </a:r>
          </a:p>
        </p:txBody>
      </p:sp>
      <p:sp>
        <p:nvSpPr>
          <p:cNvPr id="54277" name="8 - Ορθογώνιο"/>
          <p:cNvSpPr>
            <a:spLocks noChangeArrowheads="1"/>
          </p:cNvSpPr>
          <p:nvPr/>
        </p:nvSpPr>
        <p:spPr bwMode="auto">
          <a:xfrm>
            <a:off x="545510" y="4067977"/>
            <a:ext cx="6299546" cy="1077218"/>
          </a:xfrm>
          <a:prstGeom prst="rect">
            <a:avLst/>
          </a:prstGeom>
          <a:noFill/>
          <a:ln w="9525">
            <a:noFill/>
            <a:miter lim="800000"/>
            <a:headEnd/>
            <a:tailEnd/>
          </a:ln>
        </p:spPr>
        <p:txBody>
          <a:bodyPr wrap="square">
            <a:spAutoFit/>
          </a:bodyPr>
          <a:lstStyle/>
          <a:p>
            <a:pPr algn="just">
              <a:defRPr/>
            </a:pPr>
            <a:r>
              <a:rPr lang="el-GR" sz="1600" dirty="0"/>
              <a:t>Η μικρότερη</a:t>
            </a:r>
            <a:r>
              <a:rPr lang="en-US" sz="1600" dirty="0"/>
              <a:t> </a:t>
            </a:r>
            <a:r>
              <a:rPr lang="el-GR" sz="1600" dirty="0"/>
              <a:t>περίοδος της αιώνιας μεταβολής που παρατηρήθηκε στην</a:t>
            </a:r>
            <a:r>
              <a:rPr lang="en-US" sz="1600" dirty="0"/>
              <a:t> </a:t>
            </a:r>
            <a:r>
              <a:rPr lang="el-GR" sz="1600" dirty="0"/>
              <a:t>επιφάνεια της Γης </a:t>
            </a:r>
            <a:r>
              <a:rPr lang="el-GR" sz="1600" b="1" dirty="0"/>
              <a:t>(~5</a:t>
            </a:r>
            <a:r>
              <a:rPr lang="en-US" sz="1600" b="1" dirty="0"/>
              <a:t> </a:t>
            </a:r>
            <a:r>
              <a:rPr lang="el-GR" sz="1600" b="1" dirty="0"/>
              <a:t>χρόνια)</a:t>
            </a:r>
            <a:r>
              <a:rPr lang="el-GR" sz="1600" dirty="0"/>
              <a:t> καθορίζει ένα ανώτατο όριο για την ειδική</a:t>
            </a:r>
            <a:r>
              <a:rPr lang="en-US" sz="1600" dirty="0"/>
              <a:t> </a:t>
            </a:r>
            <a:r>
              <a:rPr lang="el-GR" sz="1600" dirty="0"/>
              <a:t>αγωγιμότητα του κατώτερου</a:t>
            </a:r>
            <a:r>
              <a:rPr lang="en-US" sz="1600" dirty="0"/>
              <a:t> </a:t>
            </a:r>
            <a:r>
              <a:rPr lang="el-GR" sz="1600" dirty="0"/>
              <a:t>μανδύα, το οποίο βρίσκεται μεταξύ </a:t>
            </a:r>
            <a:r>
              <a:rPr lang="el-GR" sz="1600" b="1" dirty="0"/>
              <a:t>10</a:t>
            </a:r>
            <a:r>
              <a:rPr lang="el-GR" sz="1600" b="1" baseline="30000" dirty="0"/>
              <a:t>2</a:t>
            </a:r>
            <a:r>
              <a:rPr lang="el-GR" sz="1600" dirty="0"/>
              <a:t> και </a:t>
            </a:r>
            <a:r>
              <a:rPr lang="el-GR" sz="1600" b="1" dirty="0"/>
              <a:t>10</a:t>
            </a:r>
            <a:r>
              <a:rPr lang="el-GR" sz="1600" b="1" baseline="30000" dirty="0"/>
              <a:t>3</a:t>
            </a:r>
            <a:r>
              <a:rPr lang="el-GR" sz="1600" b="1" dirty="0"/>
              <a:t> ohm</a:t>
            </a:r>
            <a:r>
              <a:rPr lang="el-GR" sz="1600" b="1" baseline="30000" dirty="0"/>
              <a:t>-1</a:t>
            </a:r>
            <a:r>
              <a:rPr lang="el-GR" sz="1600" b="1" dirty="0"/>
              <a:t> m</a:t>
            </a:r>
            <a:r>
              <a:rPr lang="el-GR" sz="1600" b="1" baseline="30000" dirty="0"/>
              <a:t>-1</a:t>
            </a:r>
            <a:r>
              <a:rPr lang="el-GR" sz="1600" dirty="0"/>
              <a:t>.</a:t>
            </a:r>
          </a:p>
        </p:txBody>
      </p:sp>
      <p:sp>
        <p:nvSpPr>
          <p:cNvPr id="58374" name="9 - Ορθογώνιο"/>
          <p:cNvSpPr>
            <a:spLocks noChangeArrowheads="1"/>
          </p:cNvSpPr>
          <p:nvPr/>
        </p:nvSpPr>
        <p:spPr bwMode="auto">
          <a:xfrm>
            <a:off x="7392278" y="4606586"/>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400" dirty="0">
                <a:latin typeface="+mn-lt"/>
              </a:rPr>
              <a:t>Η μεταβολή της ειδικής ηλεκτρικής αγωγιμότητας μέσα στο </a:t>
            </a:r>
            <a:r>
              <a:rPr lang="el-GR" altLang="en-US" sz="1400" dirty="0" smtClean="0">
                <a:latin typeface="+mn-lt"/>
              </a:rPr>
              <a:t>μανδύα</a:t>
            </a:r>
            <a:r>
              <a:rPr lang="en-US" altLang="en-US" sz="1400" dirty="0" smtClean="0">
                <a:latin typeface="+mn-lt"/>
              </a:rPr>
              <a:t> </a:t>
            </a:r>
            <a:r>
              <a:rPr lang="el-GR" altLang="en-US" sz="1200" dirty="0" smtClean="0">
                <a:latin typeface="+mn-lt"/>
              </a:rPr>
              <a:t>(Παπαζάχος &amp; Παπαζάχος 2008</a:t>
            </a:r>
            <a:r>
              <a:rPr lang="el-GR" altLang="en-US" sz="1200" dirty="0">
                <a:latin typeface="+mn-lt"/>
              </a:rPr>
              <a:t>, τροποποιημένο από </a:t>
            </a:r>
            <a:r>
              <a:rPr lang="en-US" altLang="en-US" sz="1200" dirty="0">
                <a:latin typeface="+mn-lt"/>
              </a:rPr>
              <a:t>Stacey, 1992)</a:t>
            </a:r>
            <a:endParaRPr lang="el-GR" altLang="en-US" sz="1200" dirty="0">
              <a:latin typeface="+mn-lt"/>
            </a:endParaRPr>
          </a:p>
        </p:txBody>
      </p:sp>
      <p:sp>
        <p:nvSpPr>
          <p:cNvPr id="2" name="Title 1"/>
          <p:cNvSpPr>
            <a:spLocks noGrp="1"/>
          </p:cNvSpPr>
          <p:nvPr>
            <p:ph type="title"/>
          </p:nvPr>
        </p:nvSpPr>
        <p:spPr/>
        <p:txBody>
          <a:bodyPr>
            <a:normAutofit fontScale="90000"/>
          </a:bodyPr>
          <a:lstStyle/>
          <a:p>
            <a:r>
              <a:rPr lang="el-GR" dirty="0"/>
              <a:t>Μεταβολή της Ηλεκτρικής Αγωγιμότητας στο Εσωτερικό της </a:t>
            </a:r>
            <a:r>
              <a:rPr lang="el-GR" dirty="0" smtClean="0"/>
              <a:t>Γης</a:t>
            </a:r>
            <a:endParaRPr lang="en-US" dirty="0"/>
          </a:p>
        </p:txBody>
      </p:sp>
    </p:spTree>
    <p:extLst>
      <p:ext uri="{BB962C8B-B14F-4D97-AF65-F5344CB8AC3E}">
        <p14:creationId xmlns:p14="http://schemas.microsoft.com/office/powerpoint/2010/main" val="28923640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3 - Ορθογώνιο"/>
          <p:cNvSpPr>
            <a:spLocks noChangeArrowheads="1"/>
          </p:cNvSpPr>
          <p:nvPr/>
        </p:nvSpPr>
        <p:spPr bwMode="auto">
          <a:xfrm>
            <a:off x="0" y="1326611"/>
            <a:ext cx="1196502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smtClean="0">
                <a:latin typeface="+mn-lt"/>
              </a:rPr>
              <a:t>Να </a:t>
            </a:r>
            <a:r>
              <a:rPr lang="el-GR" altLang="en-US" dirty="0">
                <a:latin typeface="+mn-lt"/>
              </a:rPr>
              <a:t>υπολογισθεί η τιμή της μαγνητικής επαγωγής, στο γεωμαγνητικό ισημερινό και στους γεωμαγνητικούς πόλους, αν η μαγνητική ροπή του κεντρικού </a:t>
            </a:r>
            <a:r>
              <a:rPr lang="el-GR" altLang="en-US" dirty="0" err="1">
                <a:latin typeface="+mn-lt"/>
              </a:rPr>
              <a:t>διπόλου</a:t>
            </a:r>
            <a:r>
              <a:rPr lang="el-GR" altLang="en-US" dirty="0">
                <a:latin typeface="+mn-lt"/>
              </a:rPr>
              <a:t> της Γης είναι 7.856</a:t>
            </a:r>
            <a:r>
              <a:rPr lang="en-US" altLang="en-US" dirty="0">
                <a:latin typeface="+mn-lt"/>
                <a:sym typeface="MT Symbol" pitchFamily="18" charset="2"/>
              </a:rPr>
              <a:t></a:t>
            </a:r>
            <a:r>
              <a:rPr lang="el-GR" altLang="en-US" dirty="0">
                <a:latin typeface="+mn-lt"/>
              </a:rPr>
              <a:t>10</a:t>
            </a:r>
            <a:r>
              <a:rPr lang="el-GR" altLang="en-US" baseline="30000" dirty="0">
                <a:latin typeface="+mn-lt"/>
              </a:rPr>
              <a:t>22 </a:t>
            </a:r>
            <a:r>
              <a:rPr lang="el-GR" altLang="en-US" dirty="0">
                <a:latin typeface="+mn-lt"/>
              </a:rPr>
              <a:t>Α</a:t>
            </a:r>
            <a:r>
              <a:rPr lang="en-US" altLang="en-US" dirty="0">
                <a:latin typeface="+mn-lt"/>
              </a:rPr>
              <a:t>m</a:t>
            </a:r>
            <a:r>
              <a:rPr lang="el-GR" altLang="en-US" baseline="30000" dirty="0">
                <a:latin typeface="+mn-lt"/>
              </a:rPr>
              <a:t>2</a:t>
            </a:r>
            <a:r>
              <a:rPr lang="el-GR" altLang="en-US" dirty="0">
                <a:latin typeface="+mn-lt"/>
              </a:rPr>
              <a:t>,  και η ακτίνα της Γης είναι  6371 </a:t>
            </a:r>
            <a:r>
              <a:rPr lang="en-US" altLang="en-US" dirty="0">
                <a:latin typeface="+mn-lt"/>
              </a:rPr>
              <a:t>km</a:t>
            </a:r>
            <a:r>
              <a:rPr lang="el-GR" altLang="en-US" dirty="0">
                <a:latin typeface="+mn-lt"/>
              </a:rPr>
              <a:t>. Ποια η τιμή της μαγνητικής επαγωγής μέσα σε ένα </a:t>
            </a:r>
            <a:r>
              <a:rPr lang="el-GR" altLang="en-US" dirty="0" err="1">
                <a:latin typeface="+mn-lt"/>
              </a:rPr>
              <a:t>σιδηρομαγνητικό</a:t>
            </a:r>
            <a:r>
              <a:rPr lang="el-GR" altLang="en-US" dirty="0">
                <a:latin typeface="+mn-lt"/>
              </a:rPr>
              <a:t> (</a:t>
            </a:r>
            <a:r>
              <a:rPr lang="el-GR" altLang="en-US" i="1" dirty="0">
                <a:latin typeface="+mn-lt"/>
              </a:rPr>
              <a:t>κ </a:t>
            </a:r>
            <a:r>
              <a:rPr lang="el-GR" altLang="en-US" dirty="0">
                <a:latin typeface="+mn-lt"/>
              </a:rPr>
              <a:t>= 2)  ή παραμαγνητικό υλικό (</a:t>
            </a:r>
            <a:r>
              <a:rPr lang="el-GR" altLang="en-US" i="1" dirty="0">
                <a:latin typeface="+mn-lt"/>
              </a:rPr>
              <a:t>κ</a:t>
            </a:r>
            <a:r>
              <a:rPr lang="el-GR" altLang="en-US" dirty="0">
                <a:latin typeface="+mn-lt"/>
              </a:rPr>
              <a:t>=10</a:t>
            </a:r>
            <a:r>
              <a:rPr lang="el-GR" altLang="en-US" baseline="30000" dirty="0">
                <a:latin typeface="+mn-lt"/>
              </a:rPr>
              <a:t>–3</a:t>
            </a:r>
            <a:r>
              <a:rPr lang="el-GR" altLang="en-US" dirty="0">
                <a:latin typeface="+mn-lt"/>
              </a:rPr>
              <a:t>), το οποίο τοποθετείται στο Βόρειο Πόλο;</a:t>
            </a:r>
          </a:p>
        </p:txBody>
      </p:sp>
      <p:sp>
        <p:nvSpPr>
          <p:cNvPr id="18439" name="5 - Ορθογώνιο"/>
          <p:cNvSpPr>
            <a:spLocks noChangeArrowheads="1"/>
          </p:cNvSpPr>
          <p:nvPr/>
        </p:nvSpPr>
        <p:spPr bwMode="auto">
          <a:xfrm>
            <a:off x="3129595" y="3069925"/>
            <a:ext cx="7786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a:latin typeface="+mn-lt"/>
              </a:rPr>
              <a:t>Από τη σχέση (7.26) </a:t>
            </a:r>
          </a:p>
        </p:txBody>
      </p:sp>
      <p:sp>
        <p:nvSpPr>
          <p:cNvPr id="7" name="6 - Ορθογώνιο"/>
          <p:cNvSpPr/>
          <p:nvPr/>
        </p:nvSpPr>
        <p:spPr>
          <a:xfrm>
            <a:off x="5607408" y="2355545"/>
            <a:ext cx="688009" cy="369332"/>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l-GR" dirty="0">
                <a:solidFill>
                  <a:schemeClr val="tx1"/>
                </a:solidFill>
              </a:rPr>
              <a:t>Λύση</a:t>
            </a:r>
          </a:p>
        </p:txBody>
      </p:sp>
      <p:grpSp>
        <p:nvGrpSpPr>
          <p:cNvPr id="18441" name="7 - Ομάδα"/>
          <p:cNvGrpSpPr>
            <a:grpSpLocks/>
          </p:cNvGrpSpPr>
          <p:nvPr/>
        </p:nvGrpSpPr>
        <p:grpSpPr bwMode="auto">
          <a:xfrm>
            <a:off x="5736989" y="2784174"/>
            <a:ext cx="1898650" cy="857250"/>
            <a:chOff x="5929323" y="4857760"/>
            <a:chExt cx="2423074" cy="957269"/>
          </a:xfrm>
        </p:grpSpPr>
        <p:graphicFrame>
          <p:nvGraphicFramePr>
            <p:cNvPr id="18435" name="Object 3"/>
            <p:cNvGraphicFramePr>
              <a:graphicFrameLocks noChangeAspect="1"/>
            </p:cNvGraphicFramePr>
            <p:nvPr/>
          </p:nvGraphicFramePr>
          <p:xfrm>
            <a:off x="5929323" y="4857760"/>
            <a:ext cx="1595449" cy="957269"/>
          </p:xfrm>
          <a:graphic>
            <a:graphicData uri="http://schemas.openxmlformats.org/presentationml/2006/ole">
              <mc:AlternateContent xmlns:mc="http://schemas.openxmlformats.org/markup-compatibility/2006">
                <mc:Choice xmlns:v="urn:schemas-microsoft-com:vml" Requires="v">
                  <p:oleObj spid="_x0000_s18456" name="Equation" r:id="rId3" imgW="634680" imgH="380880" progId="Equation.DSMT4">
                    <p:embed/>
                  </p:oleObj>
                </mc:Choice>
                <mc:Fallback>
                  <p:oleObj name="Equation" r:id="rId3" imgW="634680" imgH="380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23" y="4857760"/>
                          <a:ext cx="1595449" cy="95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6" name="9 - Ορθογώνιο"/>
            <p:cNvSpPr>
              <a:spLocks noChangeArrowheads="1"/>
            </p:cNvSpPr>
            <p:nvPr/>
          </p:nvSpPr>
          <p:spPr bwMode="auto">
            <a:xfrm>
              <a:off x="7570464" y="5176850"/>
              <a:ext cx="781933" cy="34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(7.26)</a:t>
              </a:r>
            </a:p>
          </p:txBody>
        </p:sp>
      </p:grpSp>
      <p:sp>
        <p:nvSpPr>
          <p:cNvPr id="18442" name="10 - Ορθογώνιο"/>
          <p:cNvSpPr>
            <a:spLocks noChangeArrowheads="1"/>
          </p:cNvSpPr>
          <p:nvPr/>
        </p:nvSpPr>
        <p:spPr bwMode="auto">
          <a:xfrm>
            <a:off x="3022364" y="3708100"/>
            <a:ext cx="8786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a:latin typeface="+mn-lt"/>
              </a:rPr>
              <a:t>εύκολα υπολογίζεται ότι  </a:t>
            </a:r>
            <a:r>
              <a:rPr lang="en-US" altLang="en-US" i="1">
                <a:latin typeface="+mn-lt"/>
              </a:rPr>
              <a:t>B</a:t>
            </a:r>
            <a:r>
              <a:rPr lang="en-US" altLang="en-US" i="1" baseline="-25000">
                <a:latin typeface="+mn-lt"/>
              </a:rPr>
              <a:t>o</a:t>
            </a:r>
            <a:r>
              <a:rPr lang="el-GR" altLang="en-US" i="1" baseline="-25000">
                <a:latin typeface="+mn-lt"/>
              </a:rPr>
              <a:t> </a:t>
            </a:r>
            <a:r>
              <a:rPr lang="el-GR" altLang="en-US" u="sng">
                <a:latin typeface="+mn-lt"/>
              </a:rPr>
              <a:t>~</a:t>
            </a:r>
            <a:r>
              <a:rPr lang="el-GR" altLang="en-US">
                <a:latin typeface="+mn-lt"/>
              </a:rPr>
              <a:t> 30.4</a:t>
            </a:r>
            <a:r>
              <a:rPr lang="el-GR" altLang="en-US">
                <a:latin typeface="+mn-lt"/>
                <a:sym typeface="MT Symbol" pitchFamily="18" charset="2"/>
              </a:rPr>
              <a:t></a:t>
            </a:r>
            <a:r>
              <a:rPr lang="el-GR" altLang="en-US">
                <a:latin typeface="+mn-lt"/>
              </a:rPr>
              <a:t>10</a:t>
            </a:r>
            <a:r>
              <a:rPr lang="el-GR" altLang="en-US" baseline="30000">
                <a:latin typeface="+mn-lt"/>
              </a:rPr>
              <a:t>–6 </a:t>
            </a:r>
            <a:r>
              <a:rPr lang="en-US" altLang="en-US">
                <a:latin typeface="+mn-lt"/>
              </a:rPr>
              <a:t>Am</a:t>
            </a:r>
            <a:r>
              <a:rPr lang="el-GR" altLang="en-US" baseline="30000">
                <a:latin typeface="+mn-lt"/>
              </a:rPr>
              <a:t>–1 </a:t>
            </a:r>
            <a:r>
              <a:rPr lang="el-GR" altLang="en-US">
                <a:latin typeface="+mn-lt"/>
              </a:rPr>
              <a:t>= 30400 </a:t>
            </a:r>
            <a:r>
              <a:rPr lang="en-US" altLang="en-US">
                <a:latin typeface="+mn-lt"/>
              </a:rPr>
              <a:t>nT</a:t>
            </a:r>
            <a:r>
              <a:rPr lang="el-GR" altLang="en-US">
                <a:latin typeface="+mn-lt"/>
              </a:rPr>
              <a:t>. </a:t>
            </a:r>
          </a:p>
          <a:p>
            <a:pPr algn="just" eaLnBrk="1" hangingPunct="1"/>
            <a:endParaRPr lang="el-GR" altLang="en-US">
              <a:latin typeface="+mn-lt"/>
            </a:endParaRPr>
          </a:p>
          <a:p>
            <a:pPr algn="just" eaLnBrk="1" hangingPunct="1"/>
            <a:r>
              <a:rPr lang="el-GR" altLang="en-US">
                <a:latin typeface="+mn-lt"/>
              </a:rPr>
              <a:t>Από τις σχέσεις (7.28)</a:t>
            </a:r>
          </a:p>
        </p:txBody>
      </p:sp>
      <p:grpSp>
        <p:nvGrpSpPr>
          <p:cNvPr id="18443" name="23 - Ομάδα"/>
          <p:cNvGrpSpPr>
            <a:grpSpLocks/>
          </p:cNvGrpSpPr>
          <p:nvPr/>
        </p:nvGrpSpPr>
        <p:grpSpPr bwMode="auto">
          <a:xfrm>
            <a:off x="5736989" y="4212924"/>
            <a:ext cx="3497262" cy="488950"/>
            <a:chOff x="5402264" y="3940163"/>
            <a:chExt cx="3497180" cy="488950"/>
          </a:xfrm>
        </p:grpSpPr>
        <p:graphicFrame>
          <p:nvGraphicFramePr>
            <p:cNvPr id="18434" name="Object 6"/>
            <p:cNvGraphicFramePr>
              <a:graphicFrameLocks noChangeAspect="1"/>
            </p:cNvGraphicFramePr>
            <p:nvPr/>
          </p:nvGraphicFramePr>
          <p:xfrm>
            <a:off x="5402264" y="3940163"/>
            <a:ext cx="2200275" cy="488950"/>
          </p:xfrm>
          <a:graphic>
            <a:graphicData uri="http://schemas.openxmlformats.org/presentationml/2006/ole">
              <mc:AlternateContent xmlns:mc="http://schemas.openxmlformats.org/markup-compatibility/2006">
                <mc:Choice xmlns:v="urn:schemas-microsoft-com:vml" Requires="v">
                  <p:oleObj spid="_x0000_s18457" name="Equation" r:id="rId5" imgW="914400" imgH="203040" progId="Equation.DSMT4">
                    <p:embed/>
                  </p:oleObj>
                </mc:Choice>
                <mc:Fallback>
                  <p:oleObj name="Equation" r:id="rId5" imgW="9144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264" y="3940163"/>
                          <a:ext cx="2200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5" name="25 - Ορθογώνιο"/>
            <p:cNvSpPr>
              <a:spLocks noChangeArrowheads="1"/>
            </p:cNvSpPr>
            <p:nvPr/>
          </p:nvSpPr>
          <p:spPr bwMode="auto">
            <a:xfrm>
              <a:off x="8286776" y="4000504"/>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Calibri" panose="020F0502020204030204" pitchFamily="34" charset="0"/>
                </a:rPr>
                <a:t>(7.28)</a:t>
              </a:r>
            </a:p>
          </p:txBody>
        </p:sp>
      </p:grpSp>
      <p:sp>
        <p:nvSpPr>
          <p:cNvPr id="18444" name="14 - Ορθογώνιο"/>
          <p:cNvSpPr>
            <a:spLocks noChangeArrowheads="1"/>
          </p:cNvSpPr>
          <p:nvPr/>
        </p:nvSpPr>
        <p:spPr bwMode="auto">
          <a:xfrm>
            <a:off x="437745" y="5036194"/>
            <a:ext cx="11663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προκύπτει ότι η ολική ένταση (επαγωγή) του μαγνητικού πεδίου στον Ισημερινό είναι ίση με  </a:t>
            </a:r>
            <a:r>
              <a:rPr lang="el-GR" altLang="en-US" i="1" dirty="0">
                <a:latin typeface="+mn-lt"/>
              </a:rPr>
              <a:t>Η</a:t>
            </a:r>
            <a:r>
              <a:rPr lang="en-US" altLang="en-US" i="1" baseline="-25000" dirty="0">
                <a:latin typeface="+mn-lt"/>
              </a:rPr>
              <a:t>o</a:t>
            </a:r>
            <a:r>
              <a:rPr lang="el-GR" altLang="en-US" i="1" baseline="-25000" dirty="0">
                <a:latin typeface="+mn-lt"/>
              </a:rPr>
              <a:t> </a:t>
            </a:r>
            <a:r>
              <a:rPr lang="el-GR" altLang="en-US" dirty="0">
                <a:latin typeface="+mn-lt"/>
              </a:rPr>
              <a:t>= </a:t>
            </a:r>
            <a:r>
              <a:rPr lang="en-US" altLang="en-US" i="1" dirty="0">
                <a:latin typeface="+mn-lt"/>
              </a:rPr>
              <a:t>B</a:t>
            </a:r>
            <a:r>
              <a:rPr lang="en-US" altLang="en-US" i="1" baseline="-25000" dirty="0">
                <a:latin typeface="+mn-lt"/>
              </a:rPr>
              <a:t>o </a:t>
            </a:r>
            <a:r>
              <a:rPr lang="el-GR" altLang="en-US" dirty="0">
                <a:latin typeface="+mn-lt"/>
              </a:rPr>
              <a:t>(= 30400 </a:t>
            </a:r>
            <a:r>
              <a:rPr lang="en-US" altLang="en-US" dirty="0" err="1">
                <a:latin typeface="+mn-lt"/>
              </a:rPr>
              <a:t>nT</a:t>
            </a:r>
            <a:r>
              <a:rPr lang="el-GR" altLang="en-US" dirty="0">
                <a:latin typeface="+mn-lt"/>
              </a:rPr>
              <a:t>),  ενώ η αντίστοιχη τιμή στους μαγνητικούς πόλους είναι </a:t>
            </a:r>
            <a:r>
              <a:rPr lang="el-GR" altLang="en-US" i="1" dirty="0">
                <a:latin typeface="+mn-lt"/>
              </a:rPr>
              <a:t>Ζ</a:t>
            </a:r>
            <a:r>
              <a:rPr lang="en-US" altLang="en-US" i="1" baseline="-25000" dirty="0">
                <a:latin typeface="+mn-lt"/>
              </a:rPr>
              <a:t>o</a:t>
            </a:r>
            <a:r>
              <a:rPr lang="el-GR" altLang="en-US" i="1" baseline="-25000" dirty="0">
                <a:latin typeface="+mn-lt"/>
              </a:rPr>
              <a:t> </a:t>
            </a:r>
            <a:r>
              <a:rPr lang="el-GR" altLang="en-US" dirty="0">
                <a:latin typeface="+mn-lt"/>
              </a:rPr>
              <a:t>= </a:t>
            </a:r>
            <a:r>
              <a:rPr lang="en-US" altLang="en-US" i="1" dirty="0">
                <a:latin typeface="+mn-lt"/>
              </a:rPr>
              <a:t>B</a:t>
            </a:r>
            <a:r>
              <a:rPr lang="en-US" altLang="en-US" i="1" baseline="-25000" dirty="0">
                <a:latin typeface="+mn-lt"/>
              </a:rPr>
              <a:t>o </a:t>
            </a:r>
            <a:r>
              <a:rPr lang="el-GR" altLang="en-US" i="1" baseline="-25000" dirty="0">
                <a:latin typeface="+mn-lt"/>
              </a:rPr>
              <a:t> </a:t>
            </a:r>
            <a:r>
              <a:rPr lang="el-GR" altLang="en-US" dirty="0">
                <a:latin typeface="+mn-lt"/>
              </a:rPr>
              <a:t>(= 60800 </a:t>
            </a:r>
            <a:r>
              <a:rPr lang="en-US" altLang="en-US" dirty="0" err="1">
                <a:latin typeface="+mn-lt"/>
              </a:rPr>
              <a:t>nT</a:t>
            </a:r>
            <a:r>
              <a:rPr lang="el-GR" altLang="en-US" dirty="0">
                <a:latin typeface="+mn-lt"/>
              </a:rPr>
              <a:t>).</a:t>
            </a:r>
          </a:p>
        </p:txBody>
      </p:sp>
      <p:sp>
        <p:nvSpPr>
          <p:cNvPr id="2" name="Title 1"/>
          <p:cNvSpPr>
            <a:spLocks noGrp="1"/>
          </p:cNvSpPr>
          <p:nvPr>
            <p:ph type="title"/>
          </p:nvPr>
        </p:nvSpPr>
        <p:spPr/>
        <p:txBody>
          <a:bodyPr/>
          <a:lstStyle/>
          <a:p>
            <a:r>
              <a:rPr lang="el-GR" dirty="0" smtClean="0"/>
              <a:t>Άσκηση</a:t>
            </a:r>
            <a:r>
              <a:rPr lang="en-US" dirty="0" smtClean="0"/>
              <a:t> 7.2</a:t>
            </a:r>
            <a:endParaRPr lang="en-US" dirty="0"/>
          </a:p>
        </p:txBody>
      </p:sp>
    </p:spTree>
    <p:extLst>
      <p:ext uri="{BB962C8B-B14F-4D97-AF65-F5344CB8AC3E}">
        <p14:creationId xmlns:p14="http://schemas.microsoft.com/office/powerpoint/2010/main" val="3958019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3 - Ορθογώνιο"/>
          <p:cNvSpPr>
            <a:spLocks noChangeArrowheads="1"/>
          </p:cNvSpPr>
          <p:nvPr/>
        </p:nvSpPr>
        <p:spPr bwMode="auto">
          <a:xfrm>
            <a:off x="2137148" y="1921533"/>
            <a:ext cx="8501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Από τη σχέση (7.30)</a:t>
            </a:r>
          </a:p>
        </p:txBody>
      </p:sp>
      <p:grpSp>
        <p:nvGrpSpPr>
          <p:cNvPr id="19461" name="4 - Ομάδα"/>
          <p:cNvGrpSpPr>
            <a:grpSpLocks/>
          </p:cNvGrpSpPr>
          <p:nvPr/>
        </p:nvGrpSpPr>
        <p:grpSpPr bwMode="auto">
          <a:xfrm>
            <a:off x="4705723" y="1872322"/>
            <a:ext cx="5218112" cy="477837"/>
            <a:chOff x="3143983" y="4766703"/>
            <a:chExt cx="5269544" cy="452181"/>
          </a:xfrm>
        </p:grpSpPr>
        <p:graphicFrame>
          <p:nvGraphicFramePr>
            <p:cNvPr id="19458" name="Object 2"/>
            <p:cNvGraphicFramePr>
              <a:graphicFrameLocks noChangeAspect="1"/>
            </p:cNvGraphicFramePr>
            <p:nvPr/>
          </p:nvGraphicFramePr>
          <p:xfrm>
            <a:off x="3143983" y="4766703"/>
            <a:ext cx="4044759" cy="452181"/>
          </p:xfrm>
          <a:graphic>
            <a:graphicData uri="http://schemas.openxmlformats.org/presentationml/2006/ole">
              <mc:AlternateContent xmlns:mc="http://schemas.openxmlformats.org/markup-compatibility/2006">
                <mc:Choice xmlns:v="urn:schemas-microsoft-com:vml" Requires="v">
                  <p:oleObj spid="_x0000_s19469" name="Equation" r:id="rId3" imgW="2273040" imgH="253800" progId="Equation.DSMT4">
                    <p:embed/>
                  </p:oleObj>
                </mc:Choice>
                <mc:Fallback>
                  <p:oleObj name="Equation" r:id="rId3" imgW="227304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983" y="4766703"/>
                          <a:ext cx="4044759" cy="452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4" name="6 - Ορθογώνιο"/>
            <p:cNvSpPr>
              <a:spLocks noChangeArrowheads="1"/>
            </p:cNvSpPr>
            <p:nvPr/>
          </p:nvSpPr>
          <p:spPr bwMode="auto">
            <a:xfrm>
              <a:off x="7794817" y="4901882"/>
              <a:ext cx="618710" cy="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mn-lt"/>
                </a:rPr>
                <a:t>(7.30)</a:t>
              </a:r>
            </a:p>
          </p:txBody>
        </p:sp>
      </p:grpSp>
      <p:sp>
        <p:nvSpPr>
          <p:cNvPr id="19462" name="7 - Ορθογώνιο"/>
          <p:cNvSpPr>
            <a:spLocks noChangeArrowheads="1"/>
          </p:cNvSpPr>
          <p:nvPr/>
        </p:nvSpPr>
        <p:spPr bwMode="auto">
          <a:xfrm>
            <a:off x="1774031" y="2896814"/>
            <a:ext cx="864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είναι εμφανές ότι στον αέρα (</a:t>
            </a:r>
            <a:r>
              <a:rPr lang="el-GR" altLang="en-US" i="1" dirty="0">
                <a:latin typeface="+mn-lt"/>
              </a:rPr>
              <a:t>κ</a:t>
            </a:r>
            <a:r>
              <a:rPr lang="el-GR" altLang="en-US" dirty="0">
                <a:latin typeface="+mn-lt"/>
              </a:rPr>
              <a:t>=0) </a:t>
            </a:r>
            <a:r>
              <a:rPr lang="el-GR" altLang="en-US" i="1" dirty="0" err="1">
                <a:latin typeface="+mn-lt"/>
              </a:rPr>
              <a:t>Β</a:t>
            </a:r>
            <a:r>
              <a:rPr lang="el-GR" altLang="en-US" i="1" baseline="30000" dirty="0" err="1">
                <a:latin typeface="+mn-lt"/>
              </a:rPr>
              <a:t>αέρας</a:t>
            </a:r>
            <a:r>
              <a:rPr lang="el-GR" altLang="en-US" i="1" baseline="30000" dirty="0">
                <a:latin typeface="+mn-lt"/>
              </a:rPr>
              <a:t> </a:t>
            </a:r>
            <a:r>
              <a:rPr lang="el-GR" altLang="en-US" dirty="0">
                <a:latin typeface="+mn-lt"/>
              </a:rPr>
              <a:t>= </a:t>
            </a:r>
            <a:r>
              <a:rPr lang="el-GR" altLang="en-US" i="1" dirty="0">
                <a:latin typeface="+mn-lt"/>
              </a:rPr>
              <a:t>μ</a:t>
            </a:r>
            <a:r>
              <a:rPr lang="el-GR" altLang="en-US" i="1" baseline="-25000" dirty="0">
                <a:latin typeface="+mn-lt"/>
              </a:rPr>
              <a:t>0</a:t>
            </a:r>
            <a:r>
              <a:rPr lang="el-GR" altLang="en-US" i="1" dirty="0">
                <a:latin typeface="+mn-lt"/>
              </a:rPr>
              <a:t>Η</a:t>
            </a:r>
            <a:r>
              <a:rPr lang="el-GR" altLang="en-US" dirty="0">
                <a:latin typeface="+mn-lt"/>
              </a:rPr>
              <a:t>,  ενώ μέσα σε ένα υλικό (</a:t>
            </a:r>
            <a:r>
              <a:rPr lang="el-GR" altLang="en-US" i="1" dirty="0">
                <a:latin typeface="+mn-lt"/>
              </a:rPr>
              <a:t>κ</a:t>
            </a:r>
            <a:r>
              <a:rPr lang="el-GR" altLang="en-US" dirty="0">
                <a:latin typeface="+mn-lt"/>
              </a:rPr>
              <a:t>≠0)  </a:t>
            </a:r>
            <a:r>
              <a:rPr lang="el-GR" altLang="en-US" i="1" dirty="0">
                <a:latin typeface="+mn-lt"/>
              </a:rPr>
              <a:t>Β </a:t>
            </a:r>
            <a:r>
              <a:rPr lang="el-GR" altLang="en-US" dirty="0">
                <a:latin typeface="+mn-lt"/>
              </a:rPr>
              <a:t>= </a:t>
            </a:r>
            <a:r>
              <a:rPr lang="el-GR" altLang="en-US" i="1" dirty="0">
                <a:latin typeface="+mn-lt"/>
              </a:rPr>
              <a:t>μ</a:t>
            </a:r>
            <a:r>
              <a:rPr lang="el-GR" altLang="en-US" i="1" baseline="-25000" dirty="0">
                <a:latin typeface="+mn-lt"/>
              </a:rPr>
              <a:t>0</a:t>
            </a:r>
            <a:r>
              <a:rPr lang="el-GR" altLang="en-US" dirty="0">
                <a:latin typeface="+mn-lt"/>
              </a:rPr>
              <a:t>(1+</a:t>
            </a:r>
            <a:r>
              <a:rPr lang="el-GR" altLang="en-US" i="1" dirty="0">
                <a:latin typeface="+mn-lt"/>
              </a:rPr>
              <a:t>κ</a:t>
            </a:r>
            <a:r>
              <a:rPr lang="el-GR" altLang="en-US" dirty="0">
                <a:latin typeface="+mn-lt"/>
              </a:rPr>
              <a:t>)</a:t>
            </a:r>
            <a:r>
              <a:rPr lang="el-GR" altLang="en-US" i="1" dirty="0">
                <a:latin typeface="+mn-lt"/>
              </a:rPr>
              <a:t>Η </a:t>
            </a:r>
            <a:r>
              <a:rPr lang="el-GR" altLang="en-US" dirty="0">
                <a:latin typeface="+mn-lt"/>
              </a:rPr>
              <a:t>= (1+</a:t>
            </a:r>
            <a:r>
              <a:rPr lang="el-GR" altLang="en-US" i="1" dirty="0">
                <a:latin typeface="+mn-lt"/>
              </a:rPr>
              <a:t>κ</a:t>
            </a:r>
            <a:r>
              <a:rPr lang="el-GR" altLang="en-US" dirty="0">
                <a:latin typeface="+mn-lt"/>
              </a:rPr>
              <a:t>)</a:t>
            </a:r>
            <a:r>
              <a:rPr lang="el-GR" altLang="en-US" i="1" dirty="0" err="1">
                <a:latin typeface="+mn-lt"/>
              </a:rPr>
              <a:t>Β</a:t>
            </a:r>
            <a:r>
              <a:rPr lang="el-GR" altLang="en-US" i="1" baseline="30000" dirty="0" err="1">
                <a:latin typeface="+mn-lt"/>
              </a:rPr>
              <a:t>αέρας</a:t>
            </a:r>
            <a:r>
              <a:rPr lang="el-GR" altLang="en-US" dirty="0">
                <a:latin typeface="+mn-lt"/>
              </a:rPr>
              <a:t>.  </a:t>
            </a:r>
          </a:p>
        </p:txBody>
      </p:sp>
      <p:sp>
        <p:nvSpPr>
          <p:cNvPr id="19463" name="8 - Ορθογώνιο"/>
          <p:cNvSpPr>
            <a:spLocks noChangeArrowheads="1"/>
          </p:cNvSpPr>
          <p:nvPr/>
        </p:nvSpPr>
        <p:spPr bwMode="auto">
          <a:xfrm>
            <a:off x="340468" y="3891597"/>
            <a:ext cx="113716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Από την τελευταία αυτή σχέση εύκολα προκύπτει ότι μέσα σε ένα </a:t>
            </a:r>
            <a:r>
              <a:rPr lang="el-GR" altLang="en-US" dirty="0" err="1">
                <a:latin typeface="+mn-lt"/>
              </a:rPr>
              <a:t>σιδηρομαγνητικό</a:t>
            </a:r>
            <a:r>
              <a:rPr lang="el-GR" altLang="en-US" dirty="0">
                <a:latin typeface="+mn-lt"/>
              </a:rPr>
              <a:t> υλικό με </a:t>
            </a:r>
            <a:r>
              <a:rPr lang="el-GR" altLang="en-US" i="1" dirty="0">
                <a:latin typeface="+mn-lt"/>
              </a:rPr>
              <a:t>κ</a:t>
            </a:r>
            <a:r>
              <a:rPr lang="el-GR" altLang="en-US" dirty="0">
                <a:latin typeface="+mn-lt"/>
              </a:rPr>
              <a:t>=2, το μαγνητικό πεδίο στο Βόρειο Πόλο θα είναι  </a:t>
            </a:r>
            <a:r>
              <a:rPr lang="el-GR" altLang="en-US" i="1" dirty="0" err="1">
                <a:latin typeface="+mn-lt"/>
              </a:rPr>
              <a:t>Β</a:t>
            </a:r>
            <a:r>
              <a:rPr lang="el-GR" altLang="en-US" i="1" baseline="30000" dirty="0" err="1">
                <a:latin typeface="+mn-lt"/>
              </a:rPr>
              <a:t>κ</a:t>
            </a:r>
            <a:r>
              <a:rPr lang="el-GR" altLang="en-US" i="1" baseline="30000" dirty="0">
                <a:latin typeface="+mn-lt"/>
              </a:rPr>
              <a:t>=2 </a:t>
            </a:r>
            <a:r>
              <a:rPr lang="el-GR" altLang="en-US" i="1" dirty="0">
                <a:latin typeface="+mn-lt"/>
              </a:rPr>
              <a:t>= 3Ζ</a:t>
            </a:r>
            <a:r>
              <a:rPr lang="el-GR" altLang="en-US" i="1" baseline="-25000" dirty="0">
                <a:latin typeface="+mn-lt"/>
              </a:rPr>
              <a:t>ο </a:t>
            </a:r>
            <a:r>
              <a:rPr lang="el-GR" altLang="en-US" dirty="0">
                <a:latin typeface="+mn-lt"/>
              </a:rPr>
              <a:t>= 182400 </a:t>
            </a:r>
            <a:r>
              <a:rPr lang="en-US" altLang="en-US" dirty="0" err="1">
                <a:latin typeface="+mn-lt"/>
              </a:rPr>
              <a:t>nT</a:t>
            </a:r>
            <a:r>
              <a:rPr lang="el-GR" altLang="en-US" dirty="0">
                <a:latin typeface="+mn-lt"/>
              </a:rPr>
              <a:t>,  δηλαδή έχουμε τριπλασιασμό της ολικής έντασης (επαγωγής) του πεδίου. Αντίθετα, μέσα σε ένα παραμαγνητικό υλικό με  </a:t>
            </a:r>
            <a:r>
              <a:rPr lang="el-GR" altLang="en-US" i="1" dirty="0">
                <a:latin typeface="+mn-lt"/>
              </a:rPr>
              <a:t>κ</a:t>
            </a:r>
            <a:r>
              <a:rPr lang="el-GR" altLang="en-US" dirty="0">
                <a:latin typeface="+mn-lt"/>
              </a:rPr>
              <a:t>=10</a:t>
            </a:r>
            <a:r>
              <a:rPr lang="el-GR" altLang="en-US" baseline="30000" dirty="0">
                <a:latin typeface="+mn-lt"/>
              </a:rPr>
              <a:t>–3</a:t>
            </a:r>
            <a:r>
              <a:rPr lang="el-GR" altLang="en-US" dirty="0">
                <a:latin typeface="+mn-lt"/>
              </a:rPr>
              <a:t>,  το μαγνητικό πεδίο στο Βόρειο Πόλο θα είναι </a:t>
            </a:r>
            <a:r>
              <a:rPr lang="el-GR" altLang="en-US" i="1" dirty="0" err="1">
                <a:latin typeface="+mn-lt"/>
              </a:rPr>
              <a:t>Β</a:t>
            </a:r>
            <a:r>
              <a:rPr lang="el-GR" altLang="en-US" i="1" baseline="30000" dirty="0" err="1">
                <a:latin typeface="+mn-lt"/>
              </a:rPr>
              <a:t>κ</a:t>
            </a:r>
            <a:r>
              <a:rPr lang="el-GR" altLang="en-US" i="1" baseline="30000" dirty="0">
                <a:latin typeface="+mn-lt"/>
              </a:rPr>
              <a:t>=0.001 </a:t>
            </a:r>
            <a:r>
              <a:rPr lang="el-GR" altLang="en-US" i="1" dirty="0">
                <a:latin typeface="+mn-lt"/>
              </a:rPr>
              <a:t>= (1+0.001)</a:t>
            </a:r>
            <a:r>
              <a:rPr lang="el-GR" altLang="en-US" i="1" dirty="0" err="1">
                <a:latin typeface="+mn-lt"/>
              </a:rPr>
              <a:t>Ζ</a:t>
            </a:r>
            <a:r>
              <a:rPr lang="el-GR" altLang="en-US" i="1" baseline="-25000" dirty="0" err="1">
                <a:latin typeface="+mn-lt"/>
              </a:rPr>
              <a:t>ο</a:t>
            </a:r>
            <a:r>
              <a:rPr lang="el-GR" altLang="en-US" i="1" baseline="-25000" dirty="0">
                <a:latin typeface="+mn-lt"/>
              </a:rPr>
              <a:t> </a:t>
            </a:r>
            <a:r>
              <a:rPr lang="el-GR" altLang="en-US" dirty="0">
                <a:latin typeface="+mn-lt"/>
              </a:rPr>
              <a:t>= 30430.3 </a:t>
            </a:r>
            <a:r>
              <a:rPr lang="en-US" altLang="en-US" dirty="0" err="1">
                <a:latin typeface="+mn-lt"/>
              </a:rPr>
              <a:t>nT</a:t>
            </a:r>
            <a:r>
              <a:rPr lang="el-GR" altLang="en-US" dirty="0">
                <a:latin typeface="+mn-lt"/>
              </a:rPr>
              <a:t>,  δηλαδή το πρόσθετο επαγόμενο πεδίο είναι σχετικά μικρό (~30</a:t>
            </a:r>
            <a:r>
              <a:rPr lang="en-US" altLang="en-US" dirty="0" err="1">
                <a:latin typeface="+mn-lt"/>
              </a:rPr>
              <a:t>nT</a:t>
            </a:r>
            <a:r>
              <a:rPr lang="el-GR" altLang="en-US" dirty="0">
                <a:latin typeface="+mn-lt"/>
              </a:rPr>
              <a:t>). </a:t>
            </a:r>
          </a:p>
          <a:p>
            <a:pPr algn="just" eaLnBrk="1" hangingPunct="1"/>
            <a:endParaRPr lang="el-GR" altLang="en-US" dirty="0">
              <a:latin typeface="+mn-lt"/>
            </a:endParaRPr>
          </a:p>
        </p:txBody>
      </p:sp>
      <p:sp>
        <p:nvSpPr>
          <p:cNvPr id="9" name="Title 1"/>
          <p:cNvSpPr>
            <a:spLocks noGrp="1"/>
          </p:cNvSpPr>
          <p:nvPr>
            <p:ph type="title"/>
          </p:nvPr>
        </p:nvSpPr>
        <p:spPr/>
        <p:txBody>
          <a:bodyPr/>
          <a:lstStyle/>
          <a:p>
            <a:r>
              <a:rPr lang="el-GR" dirty="0" smtClean="0"/>
              <a:t>Άσκηση</a:t>
            </a:r>
            <a:r>
              <a:rPr lang="en-US" dirty="0" smtClean="0"/>
              <a:t> 7.2</a:t>
            </a:r>
            <a:endParaRPr lang="en-US" dirty="0"/>
          </a:p>
        </p:txBody>
      </p:sp>
    </p:spTree>
    <p:extLst>
      <p:ext uri="{BB962C8B-B14F-4D97-AF65-F5344CB8AC3E}">
        <p14:creationId xmlns:p14="http://schemas.microsoft.com/office/powerpoint/2010/main" val="1363799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55167" y="1587812"/>
            <a:ext cx="3650713" cy="3139321"/>
          </a:xfrm>
          <a:prstGeom prst="rect">
            <a:avLst/>
          </a:prstGeom>
        </p:spPr>
        <p:txBody>
          <a:bodyPr wrap="square">
            <a:spAutoFit/>
          </a:bodyPr>
          <a:lstStyle/>
          <a:p>
            <a:pPr algn="just">
              <a:buFont typeface="Wingdings" pitchFamily="2" charset="2"/>
              <a:buChar char="v"/>
              <a:defRPr/>
            </a:pPr>
            <a:r>
              <a:rPr lang="el-GR" dirty="0"/>
              <a:t>Το 1269 ο Γάλλος </a:t>
            </a:r>
            <a:r>
              <a:rPr lang="el-GR" b="1" dirty="0"/>
              <a:t>P. </a:t>
            </a:r>
            <a:r>
              <a:rPr lang="el-GR" b="1" dirty="0" err="1"/>
              <a:t>Pereginus</a:t>
            </a:r>
            <a:r>
              <a:rPr lang="el-GR" b="1" dirty="0"/>
              <a:t> </a:t>
            </a:r>
            <a:r>
              <a:rPr lang="el-GR" dirty="0"/>
              <a:t>περιέγραψε πειράματα που πραγματοποίησε με μαγνητικές βελόνες</a:t>
            </a:r>
          </a:p>
          <a:p>
            <a:pPr algn="just">
              <a:defRPr/>
            </a:pPr>
            <a:endParaRPr lang="el-GR" dirty="0"/>
          </a:p>
          <a:p>
            <a:pPr algn="just">
              <a:buFont typeface="Wingdings" pitchFamily="2" charset="2"/>
              <a:buChar char="v"/>
              <a:defRPr/>
            </a:pPr>
            <a:r>
              <a:rPr lang="el-GR" dirty="0"/>
              <a:t>Το 1819 ο Δανός επιστήμονας </a:t>
            </a:r>
            <a:r>
              <a:rPr lang="en-US" b="1" dirty="0"/>
              <a:t>Christian </a:t>
            </a:r>
            <a:r>
              <a:rPr lang="en-US" b="1" dirty="0" err="1"/>
              <a:t>Oersted</a:t>
            </a:r>
            <a:r>
              <a:rPr lang="el-GR" b="1" dirty="0"/>
              <a:t> </a:t>
            </a:r>
            <a:r>
              <a:rPr lang="el-GR" dirty="0"/>
              <a:t>και ο Γάλλος </a:t>
            </a:r>
            <a:r>
              <a:rPr lang="en-US" b="1" dirty="0"/>
              <a:t>Andre Ampere </a:t>
            </a:r>
            <a:r>
              <a:rPr lang="el-GR" dirty="0"/>
              <a:t>ανακάλυψαν  ότι ένα σύρμα που διαρρέεται από ηλεκτρικό ρεύμα προκαλεί απόκλιση βελόνας μιας πυξίδας.</a:t>
            </a:r>
          </a:p>
        </p:txBody>
      </p:sp>
      <p:grpSp>
        <p:nvGrpSpPr>
          <p:cNvPr id="23555" name="6 - Ομάδα"/>
          <p:cNvGrpSpPr>
            <a:grpSpLocks/>
          </p:cNvGrpSpPr>
          <p:nvPr/>
        </p:nvGrpSpPr>
        <p:grpSpPr bwMode="auto">
          <a:xfrm>
            <a:off x="3683180" y="2195513"/>
            <a:ext cx="3167545" cy="3695692"/>
            <a:chOff x="571472" y="2716949"/>
            <a:chExt cx="2928958" cy="3480186"/>
          </a:xfrm>
        </p:grpSpPr>
        <p:pic>
          <p:nvPicPr>
            <p:cNvPr id="23563" name="Picture 2" descr="C:\Eisagogi sti geofysiki\Geofusiki_ppt\Sximata Magnitika\Hans Christian Ørsted (1777-1851).jpg"/>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571472" y="2716949"/>
              <a:ext cx="2928958" cy="326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5 - Ορθογώνιο"/>
            <p:cNvSpPr>
              <a:spLocks noChangeArrowheads="1"/>
            </p:cNvSpPr>
            <p:nvPr/>
          </p:nvSpPr>
          <p:spPr bwMode="auto">
            <a:xfrm>
              <a:off x="791645" y="5907305"/>
              <a:ext cx="2528737" cy="28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latin typeface="+mn-lt"/>
                </a:rPr>
                <a:t>Hans Christian Ørsted (1777-1851)</a:t>
              </a:r>
              <a:endParaRPr lang="el-GR" altLang="en-US" sz="1400" b="1">
                <a:latin typeface="+mn-lt"/>
              </a:endParaRPr>
            </a:p>
          </p:txBody>
        </p:sp>
      </p:grpSp>
      <p:grpSp>
        <p:nvGrpSpPr>
          <p:cNvPr id="23556" name="9 - Ομάδα"/>
          <p:cNvGrpSpPr>
            <a:grpSpLocks/>
          </p:cNvGrpSpPr>
          <p:nvPr/>
        </p:nvGrpSpPr>
        <p:grpSpPr bwMode="auto">
          <a:xfrm>
            <a:off x="6602609" y="4284663"/>
            <a:ext cx="2694969" cy="2125719"/>
            <a:chOff x="3794350" y="2786058"/>
            <a:chExt cx="5403456" cy="3778520"/>
          </a:xfrm>
        </p:grpSpPr>
        <p:pic>
          <p:nvPicPr>
            <p:cNvPr id="23561" name="Picture 3" descr="C:\Eisagogi sti geofysiki\Geofusiki_ppt\Sximata Magnitika\Orsted Kompas.jpg"/>
            <p:cNvPicPr>
              <a:picLocks noChangeAspect="1" noChangeArrowheads="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5214942" y="2786058"/>
              <a:ext cx="2643206" cy="32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8 - Ορθογώνιο"/>
            <p:cNvSpPr>
              <a:spLocks noChangeArrowheads="1"/>
            </p:cNvSpPr>
            <p:nvPr/>
          </p:nvSpPr>
          <p:spPr bwMode="auto">
            <a:xfrm>
              <a:off x="3794350" y="6072205"/>
              <a:ext cx="5403456" cy="49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latin typeface="+mn-lt"/>
                </a:rPr>
                <a:t>Copy of Hans Christian Ørsted Compass</a:t>
              </a:r>
              <a:endParaRPr lang="el-GR" altLang="en-US" sz="1200" b="1">
                <a:latin typeface="+mn-lt"/>
              </a:endParaRPr>
            </a:p>
          </p:txBody>
        </p:sp>
      </p:grpSp>
      <p:pic>
        <p:nvPicPr>
          <p:cNvPr id="23557" name="Picture 8" descr="C:\Eisagogi sti geofysiki\Geofusiki_ppt\Sximata Magnitika\oersted_f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836" y="1766889"/>
            <a:ext cx="1785938"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16 - Ομάδα"/>
          <p:cNvGrpSpPr>
            <a:grpSpLocks/>
          </p:cNvGrpSpPr>
          <p:nvPr/>
        </p:nvGrpSpPr>
        <p:grpSpPr bwMode="auto">
          <a:xfrm>
            <a:off x="9346303" y="2124075"/>
            <a:ext cx="2768466" cy="3786190"/>
            <a:chOff x="6018231" y="2428868"/>
            <a:chExt cx="2768611" cy="3786216"/>
          </a:xfrm>
        </p:grpSpPr>
        <p:pic>
          <p:nvPicPr>
            <p:cNvPr id="23559" name="Picture 7" descr="C:\Eisagogi sti geofysiki\Geofusiki_ppt\Sximata Magnitika\Andre-Marie Andre Marie Ampere (1775_1836).jpg"/>
            <p:cNvPicPr>
              <a:picLocks noChangeAspect="1" noChangeArrowheads="1"/>
            </p:cNvPicPr>
            <p:nvPr/>
          </p:nvPicPr>
          <p:blipFill>
            <a:blip r:embed="rId5">
              <a:extLst>
                <a:ext uri="{28A0092B-C50C-407E-A947-70E740481C1C}">
                  <a14:useLocalDpi xmlns:a14="http://schemas.microsoft.com/office/drawing/2010/main" val="0"/>
                </a:ext>
              </a:extLst>
            </a:blip>
            <a:srcRect t="12538"/>
            <a:stretch>
              <a:fillRect/>
            </a:stretch>
          </p:blipFill>
          <p:spPr bwMode="auto">
            <a:xfrm>
              <a:off x="6018231" y="2428868"/>
              <a:ext cx="2768611" cy="348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15 - Ορθογώνιο"/>
            <p:cNvSpPr>
              <a:spLocks noChangeArrowheads="1"/>
            </p:cNvSpPr>
            <p:nvPr/>
          </p:nvSpPr>
          <p:spPr bwMode="auto">
            <a:xfrm>
              <a:off x="6057748" y="5907305"/>
              <a:ext cx="2707165" cy="30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latin typeface="+mn-lt"/>
                </a:rPr>
                <a:t>André-Marie Ampère (1775-1836)</a:t>
              </a:r>
              <a:endParaRPr lang="el-GR" altLang="en-US" sz="1400" b="1">
                <a:latin typeface="+mn-lt"/>
              </a:endParaRPr>
            </a:p>
          </p:txBody>
        </p:sp>
      </p:grpSp>
      <p:sp>
        <p:nvSpPr>
          <p:cNvPr id="14" name="Title 1"/>
          <p:cNvSpPr>
            <a:spLocks noGrp="1"/>
          </p:cNvSpPr>
          <p:nvPr>
            <p:ph type="title"/>
          </p:nvPr>
        </p:nvSpPr>
        <p:spPr/>
        <p:txBody>
          <a:bodyPr/>
          <a:lstStyle/>
          <a:p>
            <a:r>
              <a:rPr lang="el-GR" dirty="0" smtClean="0"/>
              <a:t>Το μαγνητικό πεδίο της Γης</a:t>
            </a:r>
            <a:endParaRPr lang="en-US" dirty="0"/>
          </a:p>
        </p:txBody>
      </p:sp>
    </p:spTree>
    <p:extLst>
      <p:ext uri="{BB962C8B-B14F-4D97-AF65-F5344CB8AC3E}">
        <p14:creationId xmlns:p14="http://schemas.microsoft.com/office/powerpoint/2010/main" val="28410592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Αριστοτέλειο Πανεπιστήμιο </a:t>
            </a:r>
            <a:r>
              <a:rPr lang="el-GR" sz="2000" dirty="0" err="1"/>
              <a:t>Θεσσαλονικης</a:t>
            </a:r>
            <a:r>
              <a:rPr lang="en-US" sz="2000" dirty="0"/>
              <a:t>, </a:t>
            </a:r>
            <a:r>
              <a:rPr lang="el-GR" sz="2000" dirty="0"/>
              <a:t>Παπαζάχος Κωνσταντίνος. </a:t>
            </a:r>
            <a:r>
              <a:rPr lang="el-GR" sz="2000" dirty="0" smtClean="0"/>
              <a:t>Κοντοπούλου Δέσποινα. «Μαγνητισμός». </a:t>
            </a:r>
            <a:r>
              <a:rPr lang="el-GR" sz="2000" dirty="0"/>
              <a:t>Έκδοση: 1.0. Θεσσαλονίκη 2014. Διαθέσιμο από τη δικτυακή διεύθυνση: </a:t>
            </a:r>
            <a:r>
              <a:rPr lang="en-US" sz="2000" dirty="0">
                <a:hlinkClick r:id="rId4"/>
              </a:rPr>
              <a:t>http://</a:t>
            </a:r>
            <a:r>
              <a:rPr lang="en-US" sz="2000" dirty="0" smtClean="0">
                <a:hlinkClick r:id="rId4"/>
              </a:rPr>
              <a:t>eclass.auth.gr/courses/OCRS</a:t>
            </a:r>
            <a:r>
              <a:rPr lang="el-GR" sz="2000" smtClean="0">
                <a:hlinkClick r:id="rId4"/>
              </a:rPr>
              <a:t>519</a:t>
            </a:r>
            <a:r>
              <a:rPr lang="en-US" sz="2000" smtClean="0">
                <a:hlinkClick r:id="rId4"/>
              </a:rPr>
              <a:t>/</a:t>
            </a:r>
            <a:r>
              <a:rPr lang="el-GR" sz="2000" dirty="0" smtClean="0"/>
              <a:t>.</a:t>
            </a:r>
            <a:endParaRPr lang="el-GR" sz="2000" dirty="0"/>
          </a:p>
        </p:txBody>
      </p:sp>
    </p:spTree>
    <p:custDataLst>
      <p:tags r:id="rId1"/>
    </p:custDataLst>
    <p:extLst>
      <p:ext uri="{BB962C8B-B14F-4D97-AF65-F5344CB8AC3E}">
        <p14:creationId xmlns:p14="http://schemas.microsoft.com/office/powerpoint/2010/main" val="93640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672" y="3284985"/>
            <a:ext cx="1689703" cy="5911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buNone/>
            </a:pPr>
            <a:r>
              <a:rPr lang="el-GR" sz="2000" dirty="0"/>
              <a:t>Το παρόν υλικό διατίθεται με τους όρους της άδειας χρήσης Creative </a:t>
            </a:r>
            <a:r>
              <a:rPr lang="el-GR" sz="2000" dirty="0" err="1"/>
              <a:t>Commons</a:t>
            </a:r>
            <a:r>
              <a:rPr lang="el-GR" sz="2000" dirty="0"/>
              <a:t> Αναφορά - Παρόμοια Διανομή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a:p>
            <a:pPr marL="0" indent="0">
              <a:spcBef>
                <a:spcPts val="1800"/>
              </a:spcBef>
              <a:buNone/>
            </a:pPr>
            <a:endParaRPr lang="el-GR" sz="1700" dirty="0">
              <a:latin typeface="Calibri" panose="020F0502020204030204" pitchFamily="34" charset="0"/>
            </a:endParaRPr>
          </a:p>
          <a:p>
            <a:pPr marL="0" indent="0">
              <a:spcBef>
                <a:spcPts val="1800"/>
              </a:spcBef>
              <a:buNone/>
            </a:pPr>
            <a:r>
              <a:rPr lang="el-GR" sz="2000" dirty="0">
                <a:latin typeface="Calibri" panose="020F0502020204030204" pitchFamily="34" charset="0"/>
              </a:rPr>
              <a:t>Ο δικαιούχος μπορεί να παρέχει στον </a:t>
            </a:r>
            <a:r>
              <a:rPr lang="el-GR" sz="2000" dirty="0" err="1">
                <a:latin typeface="Calibri" panose="020F0502020204030204" pitchFamily="34" charset="0"/>
              </a:rPr>
              <a:t>αδειοδόχο</a:t>
            </a:r>
            <a:r>
              <a:rPr lang="el-GR" sz="2000" dirty="0">
                <a:latin typeface="Calibri" panose="020F0502020204030204" pitchFamily="34" charset="0"/>
              </a:rPr>
              <a:t> ξεχωριστή άδεια να χρησιμοποιεί το έργο για εμπορική χρήση, εφόσον αυτό του ζητηθεί.</a:t>
            </a:r>
            <a:r>
              <a:rPr lang="el-GR" sz="2000" dirty="0"/>
              <a:t>     </a:t>
            </a:r>
            <a:r>
              <a:rPr lang="el-GR" sz="2800" dirty="0"/>
              <a:t>          </a:t>
            </a:r>
          </a:p>
          <a:p>
            <a:pPr marL="0" indent="0">
              <a:buNone/>
            </a:pPr>
            <a:endParaRPr lang="el-GR" sz="1400" dirty="0">
              <a:latin typeface="Calibri" panose="020F0502020204030204" pitchFamily="34" charset="0"/>
            </a:endParaRPr>
          </a:p>
          <a:p>
            <a:pPr marL="0" indent="0">
              <a:buNone/>
            </a:pPr>
            <a:endParaRPr lang="el-GR" sz="1400" dirty="0">
              <a:latin typeface="Calibri" panose="020F0502020204030204" pitchFamily="34" charset="0"/>
            </a:endParaRPr>
          </a:p>
          <a:p>
            <a:pPr marL="0" indent="0">
              <a:buNone/>
            </a:pPr>
            <a:r>
              <a:rPr lang="el-GR" sz="1400" dirty="0">
                <a:latin typeface="Calibri" panose="020F0502020204030204" pitchFamily="34" charset="0"/>
              </a:rPr>
              <a:t>[1] </a:t>
            </a:r>
            <a:r>
              <a:rPr lang="el-GR" sz="1400" dirty="0">
                <a:latin typeface="Calibri" panose="020F0502020204030204" pitchFamily="34" charset="0"/>
                <a:hlinkClick r:id="rId5"/>
              </a:rPr>
              <a:t>http://creativecommons.org/licenses/by-</a:t>
            </a:r>
            <a:r>
              <a:rPr lang="en-US" sz="1400" dirty="0" err="1">
                <a:latin typeface="Calibri" panose="020F0502020204030204" pitchFamily="34" charset="0"/>
                <a:hlinkClick r:id="rId5"/>
              </a:rPr>
              <a:t>sa</a:t>
            </a:r>
            <a:r>
              <a:rPr lang="el-GR" sz="1400" dirty="0">
                <a:latin typeface="Calibri" panose="020F0502020204030204" pitchFamily="34" charset="0"/>
                <a:hlinkClick r:id="rId5"/>
              </a:rPr>
              <a:t>/4.0/</a:t>
            </a:r>
            <a:r>
              <a:rPr lang="el-GR" sz="1400" dirty="0">
                <a:latin typeface="Calibri" panose="020F0502020204030204" pitchFamily="34" charset="0"/>
                <a:hlinkClick r:id="rId6"/>
              </a:rPr>
              <a:t> </a:t>
            </a:r>
            <a:endParaRPr lang="el-GR"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Tree>
    <p:custDataLst>
      <p:tags r:id="rId1"/>
    </p:custDataLst>
    <p:extLst>
      <p:ext uri="{BB962C8B-B14F-4D97-AF65-F5344CB8AC3E}">
        <p14:creationId xmlns:p14="http://schemas.microsoft.com/office/powerpoint/2010/main" val="211287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6"/>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Τέλος Ενότητας</a:t>
            </a:r>
          </a:p>
        </p:txBody>
      </p:sp>
      <p:sp>
        <p:nvSpPr>
          <p:cNvPr id="44035" name="Subtitle 2"/>
          <p:cNvSpPr>
            <a:spLocks noGrp="1"/>
          </p:cNvSpPr>
          <p:nvPr>
            <p:ph type="subTitle" idx="1"/>
          </p:nvPr>
        </p:nvSpPr>
        <p:spPr/>
        <p:txBody>
          <a:bodyPr anchor="b" anchorCtr="0"/>
          <a:lstStyle/>
          <a:p>
            <a:pPr algn="r"/>
            <a:r>
              <a:rPr lang="el-GR" dirty="0" smtClean="0"/>
              <a:t>Επεξεργασία: </a:t>
            </a:r>
            <a:r>
              <a:rPr lang="el-GR" dirty="0" err="1" smtClean="0"/>
              <a:t>Βεντούζη</a:t>
            </a:r>
            <a:r>
              <a:rPr lang="el-GR" dirty="0" smtClean="0"/>
              <a:t> Χρυσάνθη</a:t>
            </a:r>
          </a:p>
          <a:p>
            <a:pPr algn="r"/>
            <a:r>
              <a:rPr lang="el-GR" sz="2400" dirty="0"/>
              <a:t>Θεσσαλονίκη, </a:t>
            </a:r>
            <a:r>
              <a:rPr lang="el-GR" sz="2400" dirty="0" smtClean="0"/>
              <a:t>Δεκέμβριος 2015</a:t>
            </a:r>
            <a:endParaRPr lang="el-GR" sz="2400" dirty="0"/>
          </a:p>
        </p:txBody>
      </p:sp>
      <p:pic>
        <p:nvPicPr>
          <p:cNvPr id="1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pic>
        <p:nvPicPr>
          <p:cNvPr id="12"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65857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custDataLst>
      <p:tags r:id="rId1"/>
    </p:custDataLst>
    <p:extLst>
      <p:ext uri="{BB962C8B-B14F-4D97-AF65-F5344CB8AC3E}">
        <p14:creationId xmlns:p14="http://schemas.microsoft.com/office/powerpoint/2010/main" val="2460138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 Ορθογώνιο"/>
          <p:cNvSpPr>
            <a:spLocks noChangeArrowheads="1"/>
          </p:cNvSpPr>
          <p:nvPr/>
        </p:nvSpPr>
        <p:spPr bwMode="auto">
          <a:xfrm>
            <a:off x="800359" y="1663268"/>
            <a:ext cx="6514841" cy="646112"/>
          </a:xfrm>
          <a:prstGeom prst="rect">
            <a:avLst/>
          </a:prstGeom>
          <a:noFill/>
          <a:ln w="9525">
            <a:noFill/>
            <a:miter lim="800000"/>
            <a:headEnd/>
            <a:tailEnd/>
          </a:ln>
        </p:spPr>
        <p:txBody>
          <a:bodyPr wrap="square">
            <a:spAutoFit/>
          </a:bodyPr>
          <a:lstStyle/>
          <a:p>
            <a:pPr algn="just">
              <a:defRPr/>
            </a:pPr>
            <a:r>
              <a:rPr lang="el-GR" b="1" dirty="0"/>
              <a:t>Μαγνητική Πυξίδα</a:t>
            </a:r>
            <a:r>
              <a:rPr lang="el-GR" dirty="0"/>
              <a:t>: Πρώτο-χρησιμοποιήθηκε από θαλασσοπόρους κατά την εποχή των εξερευνήσεων ως βοηθητικό μέσο.   </a:t>
            </a:r>
          </a:p>
        </p:txBody>
      </p:sp>
      <p:pic>
        <p:nvPicPr>
          <p:cNvPr id="24579" name="Picture 8" descr="C:\Eisagogi sti geofysiki\Geofusiki_ppt\Sximata Magnitika\SongJunk.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754" y="2351260"/>
            <a:ext cx="37528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descr="C:\Eisagogi sti geofysiki\Geofusiki_ppt\Sximata Magnitika\compas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4338" y="2603703"/>
            <a:ext cx="335756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12 - Ομάδα"/>
          <p:cNvGrpSpPr>
            <a:grpSpLocks/>
          </p:cNvGrpSpPr>
          <p:nvPr/>
        </p:nvGrpSpPr>
        <p:grpSpPr bwMode="auto">
          <a:xfrm>
            <a:off x="8400150" y="1552470"/>
            <a:ext cx="3471862" cy="4786313"/>
            <a:chOff x="5072066" y="1559470"/>
            <a:chExt cx="3472465" cy="4786346"/>
          </a:xfrm>
        </p:grpSpPr>
        <p:grpSp>
          <p:nvGrpSpPr>
            <p:cNvPr id="24582" name="7 - Ομάδα"/>
            <p:cNvGrpSpPr>
              <a:grpSpLocks/>
            </p:cNvGrpSpPr>
            <p:nvPr/>
          </p:nvGrpSpPr>
          <p:grpSpPr bwMode="auto">
            <a:xfrm>
              <a:off x="5072066" y="1559470"/>
              <a:ext cx="3472465" cy="4786346"/>
              <a:chOff x="5143504" y="1285860"/>
              <a:chExt cx="3472465" cy="4786346"/>
            </a:xfrm>
          </p:grpSpPr>
          <p:pic>
            <p:nvPicPr>
              <p:cNvPr id="24584" name="Picture 5" descr="C:\Eisagogi sti geofysiki\Geofusiki_ppt\Sximata Magnitika\galileos_compass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4" y="1285860"/>
                <a:ext cx="3460774"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6" descr="C:\Eisagogi sti geofysiki\Geofusiki_ppt\Sximata Magnitika\galileos_compass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4" y="3714752"/>
                <a:ext cx="3472465"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4 - Ορθογώνιο"/>
              <p:cNvSpPr>
                <a:spLocks noChangeArrowheads="1"/>
              </p:cNvSpPr>
              <p:nvPr/>
            </p:nvSpPr>
            <p:spPr bwMode="auto">
              <a:xfrm>
                <a:off x="6619089" y="5715016"/>
                <a:ext cx="1717435" cy="3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mn-lt"/>
                  </a:rPr>
                  <a:t>Galileo's Compass</a:t>
                </a:r>
                <a:endParaRPr lang="el-GR" altLang="en-US" sz="1600" b="1">
                  <a:latin typeface="+mn-lt"/>
                </a:endParaRPr>
              </a:p>
            </p:txBody>
          </p:sp>
        </p:grpSp>
        <p:sp>
          <p:nvSpPr>
            <p:cNvPr id="24583" name="11 - Ορθογώνιο"/>
            <p:cNvSpPr>
              <a:spLocks noChangeArrowheads="1"/>
            </p:cNvSpPr>
            <p:nvPr/>
          </p:nvSpPr>
          <p:spPr bwMode="auto">
            <a:xfrm>
              <a:off x="6636328" y="3661950"/>
              <a:ext cx="1717435" cy="3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mn-lt"/>
                </a:rPr>
                <a:t>Galileo's Compass</a:t>
              </a:r>
              <a:endParaRPr lang="el-GR" altLang="en-US" sz="1600" b="1">
                <a:latin typeface="+mn-lt"/>
              </a:endParaRPr>
            </a:p>
          </p:txBody>
        </p:sp>
      </p:grpSp>
      <p:sp>
        <p:nvSpPr>
          <p:cNvPr id="12" name="Title 1"/>
          <p:cNvSpPr>
            <a:spLocks noGrp="1"/>
          </p:cNvSpPr>
          <p:nvPr>
            <p:ph type="title"/>
          </p:nvPr>
        </p:nvSpPr>
        <p:spPr/>
        <p:txBody>
          <a:bodyPr/>
          <a:lstStyle/>
          <a:p>
            <a:r>
              <a:rPr lang="el-GR" dirty="0" smtClean="0"/>
              <a:t>Το μαγνητικό πεδίο της Γης</a:t>
            </a:r>
            <a:endParaRPr lang="en-US" dirty="0"/>
          </a:p>
        </p:txBody>
      </p:sp>
    </p:spTree>
    <p:extLst>
      <p:ext uri="{BB962C8B-B14F-4D97-AF65-F5344CB8AC3E}">
        <p14:creationId xmlns:p14="http://schemas.microsoft.com/office/powerpoint/2010/main" val="117616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5 - Ορθογώνιο"/>
          <p:cNvSpPr>
            <a:spLocks noChangeArrowheads="1"/>
          </p:cNvSpPr>
          <p:nvPr/>
        </p:nvSpPr>
        <p:spPr bwMode="auto">
          <a:xfrm>
            <a:off x="154665" y="3919354"/>
            <a:ext cx="89786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Οι μαγνητικές δυνάμεις είναι ανάλογες ενός υποθετικού μεγέθους, </a:t>
            </a:r>
            <a:r>
              <a:rPr lang="el-GR" altLang="en-US" b="1" i="1" dirty="0">
                <a:latin typeface="+mn-lt"/>
              </a:rPr>
              <a:t>m</a:t>
            </a:r>
            <a:r>
              <a:rPr lang="el-GR" altLang="en-US" i="1" dirty="0">
                <a:latin typeface="+mn-lt"/>
              </a:rPr>
              <a:t>, το οποίο </a:t>
            </a:r>
            <a:r>
              <a:rPr lang="el-GR" altLang="en-US" dirty="0">
                <a:latin typeface="+mn-lt"/>
              </a:rPr>
              <a:t>αναφέρεται ως </a:t>
            </a:r>
            <a:r>
              <a:rPr lang="el-GR" altLang="en-US" b="1" dirty="0">
                <a:latin typeface="+mn-lt"/>
              </a:rPr>
              <a:t>ποσότητα μαγνητισμού ή μαγνητική ποσότητα. </a:t>
            </a:r>
            <a:r>
              <a:rPr lang="el-GR" altLang="en-US" dirty="0">
                <a:latin typeface="+mn-lt"/>
              </a:rPr>
              <a:t>Η ποσότητα μαγνητισμού μπορεί να είναι </a:t>
            </a:r>
            <a:r>
              <a:rPr lang="el-GR" altLang="en-US" b="1" dirty="0">
                <a:latin typeface="+mn-lt"/>
              </a:rPr>
              <a:t>θετική </a:t>
            </a:r>
            <a:r>
              <a:rPr lang="el-GR" altLang="en-US" dirty="0">
                <a:latin typeface="+mn-lt"/>
              </a:rPr>
              <a:t>(βόρεια) ή </a:t>
            </a:r>
            <a:r>
              <a:rPr lang="el-GR" altLang="en-US" b="1" dirty="0">
                <a:latin typeface="+mn-lt"/>
              </a:rPr>
              <a:t>αρνητική</a:t>
            </a:r>
            <a:r>
              <a:rPr lang="el-GR" altLang="en-US" dirty="0">
                <a:latin typeface="+mn-lt"/>
              </a:rPr>
              <a:t> (νότια).</a:t>
            </a:r>
          </a:p>
        </p:txBody>
      </p:sp>
      <p:sp>
        <p:nvSpPr>
          <p:cNvPr id="1030" name="6 - Ορθογώνιο"/>
          <p:cNvSpPr>
            <a:spLocks noChangeArrowheads="1"/>
          </p:cNvSpPr>
          <p:nvPr/>
        </p:nvSpPr>
        <p:spPr bwMode="auto">
          <a:xfrm>
            <a:off x="0" y="4872038"/>
            <a:ext cx="121109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Ως </a:t>
            </a:r>
            <a:r>
              <a:rPr lang="el-GR" altLang="en-US" b="1" dirty="0">
                <a:latin typeface="+mn-lt"/>
              </a:rPr>
              <a:t>ένταση </a:t>
            </a:r>
            <a:r>
              <a:rPr lang="el-GR" altLang="en-US" dirty="0">
                <a:latin typeface="+mn-lt"/>
              </a:rPr>
              <a:t>του μαγνητικού πεδίου, σε ορισμένο σημείο του, ορίζουμε ένα διανυσματικό μέγεθος, </a:t>
            </a:r>
            <a:r>
              <a:rPr lang="el-GR" altLang="en-US" b="1" dirty="0">
                <a:latin typeface="+mn-lt"/>
              </a:rPr>
              <a:t>H </a:t>
            </a:r>
            <a:r>
              <a:rPr lang="el-GR" altLang="en-US" dirty="0">
                <a:latin typeface="+mn-lt"/>
              </a:rPr>
              <a:t>, που έχει τη διεύθυνση και φορά της μαγνητικής δύναμης, </a:t>
            </a:r>
            <a:r>
              <a:rPr lang="en-US" altLang="en-US" b="1" dirty="0">
                <a:latin typeface="+mn-lt"/>
              </a:rPr>
              <a:t>F</a:t>
            </a:r>
            <a:r>
              <a:rPr lang="el-GR" altLang="en-US" dirty="0">
                <a:latin typeface="+mn-lt"/>
              </a:rPr>
              <a:t>, η οποία ασκείται πάνω σε θετική μαγνητική ποσότητα, </a:t>
            </a:r>
            <a:r>
              <a:rPr lang="el-GR" altLang="en-US" b="1" i="1" dirty="0">
                <a:latin typeface="+mn-lt"/>
              </a:rPr>
              <a:t>m</a:t>
            </a:r>
            <a:r>
              <a:rPr lang="el-GR" altLang="en-US" i="1" dirty="0">
                <a:latin typeface="+mn-lt"/>
              </a:rPr>
              <a:t>, που βρίσκεται στο σημείο αυτό και έχει μέτρο που είναι ανάλογο του λόγου:</a:t>
            </a:r>
            <a:endParaRPr lang="el-GR" altLang="en-US" dirty="0">
              <a:latin typeface="+mn-lt"/>
            </a:endParaRPr>
          </a:p>
        </p:txBody>
      </p:sp>
      <p:sp>
        <p:nvSpPr>
          <p:cNvPr id="1031" name="8 - Ορθογώνιο"/>
          <p:cNvSpPr>
            <a:spLocks noChangeArrowheads="1"/>
          </p:cNvSpPr>
          <p:nvPr/>
        </p:nvSpPr>
        <p:spPr bwMode="auto">
          <a:xfrm>
            <a:off x="7284295" y="5851153"/>
            <a:ext cx="3071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mn-lt"/>
              </a:rPr>
              <a:t>1Oersted=1Oe= 103</a:t>
            </a:r>
            <a:r>
              <a:rPr lang="el-GR" altLang="en-US" sz="1600" dirty="0">
                <a:latin typeface="+mn-lt"/>
              </a:rPr>
              <a:t> 4π </a:t>
            </a:r>
            <a:r>
              <a:rPr lang="en-US" altLang="en-US" sz="1600" dirty="0">
                <a:latin typeface="+mn-lt"/>
              </a:rPr>
              <a:t>Am</a:t>
            </a:r>
            <a:r>
              <a:rPr lang="en-US" altLang="en-US" sz="1600" baseline="30000" dirty="0">
                <a:latin typeface="+mn-lt"/>
              </a:rPr>
              <a:t>-1</a:t>
            </a:r>
            <a:r>
              <a:rPr lang="en-US" altLang="en-US" sz="1600" dirty="0">
                <a:latin typeface="+mn-lt"/>
              </a:rPr>
              <a:t>.</a:t>
            </a:r>
            <a:endParaRPr lang="el-GR" altLang="en-US" sz="1600" dirty="0">
              <a:latin typeface="+mn-lt"/>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1337951845"/>
              </p:ext>
            </p:extLst>
          </p:nvPr>
        </p:nvGraphicFramePr>
        <p:xfrm>
          <a:off x="5323935" y="5433201"/>
          <a:ext cx="969963" cy="890587"/>
        </p:xfrm>
        <a:graphic>
          <a:graphicData uri="http://schemas.openxmlformats.org/presentationml/2006/ole">
            <mc:AlternateContent xmlns:mc="http://schemas.openxmlformats.org/markup-compatibility/2006">
              <mc:Choice xmlns:v="urn:schemas-microsoft-com:vml" Requires="v">
                <p:oleObj spid="_x0000_s1037" name="Equation" r:id="rId3" imgW="469800" imgH="431640" progId="Equation.DSMT4">
                  <p:embed/>
                </p:oleObj>
              </mc:Choice>
              <mc:Fallback>
                <p:oleObj name="Equation" r:id="rId3" imgW="469800" imgH="4316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323935" y="5433201"/>
                        <a:ext cx="969963" cy="89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32" name="23 - Ομάδα"/>
          <p:cNvGrpSpPr>
            <a:grpSpLocks/>
          </p:cNvGrpSpPr>
          <p:nvPr/>
        </p:nvGrpSpPr>
        <p:grpSpPr bwMode="auto">
          <a:xfrm>
            <a:off x="291830" y="1371315"/>
            <a:ext cx="11819106" cy="2267457"/>
            <a:chOff x="-1232171" y="751846"/>
            <a:chExt cx="11488366" cy="2217749"/>
          </a:xfrm>
        </p:grpSpPr>
        <p:sp>
          <p:nvSpPr>
            <p:cNvPr id="1034" name="4 - Ορθογώνιο"/>
            <p:cNvSpPr>
              <a:spLocks noChangeArrowheads="1"/>
            </p:cNvSpPr>
            <p:nvPr/>
          </p:nvSpPr>
          <p:spPr bwMode="auto">
            <a:xfrm>
              <a:off x="-1232171" y="751846"/>
              <a:ext cx="11488366"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Μαγνητικές δυνάμεις ασκούνται μόνο πάνω σε ορισμένα υλικά που λέγονται </a:t>
              </a:r>
              <a:r>
                <a:rPr lang="el-GR" altLang="en-US" b="1" dirty="0">
                  <a:latin typeface="+mn-lt"/>
                </a:rPr>
                <a:t>μαγνητικά υλικά.</a:t>
              </a:r>
              <a:endParaRPr lang="el-GR" altLang="en-US" dirty="0">
                <a:latin typeface="+mn-lt"/>
              </a:endParaRPr>
            </a:p>
          </p:txBody>
        </p:sp>
        <p:grpSp>
          <p:nvGrpSpPr>
            <p:cNvPr id="1035" name="19 - Ομάδα"/>
            <p:cNvGrpSpPr>
              <a:grpSpLocks/>
            </p:cNvGrpSpPr>
            <p:nvPr/>
          </p:nvGrpSpPr>
          <p:grpSpPr bwMode="auto">
            <a:xfrm>
              <a:off x="785786" y="1428736"/>
              <a:ext cx="1828800" cy="1481562"/>
              <a:chOff x="785786" y="1500174"/>
              <a:chExt cx="1828800" cy="1481562"/>
            </a:xfrm>
          </p:grpSpPr>
          <p:pic>
            <p:nvPicPr>
              <p:cNvPr id="1042" name="Picture 10" descr="C:\Eisagogi sti geofysiki\Geofusiki_ppt\Sximata Magnitika\magnetit.gif"/>
              <p:cNvPicPr>
                <a:picLocks noChangeAspect="1" noChangeArrowheads="1"/>
              </p:cNvPicPr>
              <p:nvPr/>
            </p:nvPicPr>
            <p:blipFill>
              <a:blip r:embed="rId5">
                <a:clrChange>
                  <a:clrFrom>
                    <a:srgbClr val="333366"/>
                  </a:clrFrom>
                  <a:clrTo>
                    <a:srgbClr val="333366">
                      <a:alpha val="0"/>
                    </a:srgbClr>
                  </a:clrTo>
                </a:clrChange>
                <a:extLst>
                  <a:ext uri="{28A0092B-C50C-407E-A947-70E740481C1C}">
                    <a14:useLocalDpi xmlns:a14="http://schemas.microsoft.com/office/drawing/2010/main" val="0"/>
                  </a:ext>
                </a:extLst>
              </a:blip>
              <a:srcRect/>
              <a:stretch>
                <a:fillRect/>
              </a:stretch>
            </p:blipFill>
            <p:spPr bwMode="auto">
              <a:xfrm>
                <a:off x="785786" y="1500174"/>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13 - TextBox"/>
              <p:cNvSpPr txBox="1">
                <a:spLocks noChangeArrowheads="1"/>
              </p:cNvSpPr>
              <p:nvPr/>
            </p:nvSpPr>
            <p:spPr bwMode="auto">
              <a:xfrm>
                <a:off x="1000100" y="2643182"/>
                <a:ext cx="15001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600" b="1">
                    <a:latin typeface="+mn-lt"/>
                  </a:rPr>
                  <a:t>Μαγνητίτης</a:t>
                </a:r>
              </a:p>
            </p:txBody>
          </p:sp>
        </p:grpSp>
        <p:grpSp>
          <p:nvGrpSpPr>
            <p:cNvPr id="1036" name="20 - Ομάδα"/>
            <p:cNvGrpSpPr>
              <a:grpSpLocks/>
            </p:cNvGrpSpPr>
            <p:nvPr/>
          </p:nvGrpSpPr>
          <p:grpSpPr bwMode="auto">
            <a:xfrm>
              <a:off x="3457580" y="1428736"/>
              <a:ext cx="1828800" cy="1481562"/>
              <a:chOff x="3214678" y="1500174"/>
              <a:chExt cx="1828800" cy="1481562"/>
            </a:xfrm>
          </p:grpSpPr>
          <p:pic>
            <p:nvPicPr>
              <p:cNvPr id="1040" name="Picture 11" descr="C:\Eisagogi sti geofysiki\Geofusiki_ppt\Sximata Magnitika\siderit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78" y="1500174"/>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14 - TextBox"/>
              <p:cNvSpPr txBox="1">
                <a:spLocks noChangeArrowheads="1"/>
              </p:cNvSpPr>
              <p:nvPr/>
            </p:nvSpPr>
            <p:spPr bwMode="auto">
              <a:xfrm>
                <a:off x="3428992" y="2643182"/>
                <a:ext cx="15001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600" b="1">
                    <a:latin typeface="+mn-lt"/>
                  </a:rPr>
                  <a:t>Σιδηρίτης</a:t>
                </a:r>
              </a:p>
            </p:txBody>
          </p:sp>
        </p:grpSp>
        <p:grpSp>
          <p:nvGrpSpPr>
            <p:cNvPr id="1037" name="21 - Ομάδα"/>
            <p:cNvGrpSpPr>
              <a:grpSpLocks/>
            </p:cNvGrpSpPr>
            <p:nvPr/>
          </p:nvGrpSpPr>
          <p:grpSpPr bwMode="auto">
            <a:xfrm>
              <a:off x="5929322" y="1142984"/>
              <a:ext cx="2428892" cy="1826611"/>
              <a:chOff x="5929322" y="1142984"/>
              <a:chExt cx="2428892" cy="1826611"/>
            </a:xfrm>
          </p:grpSpPr>
          <p:pic>
            <p:nvPicPr>
              <p:cNvPr id="1038" name="Picture 12" descr="C:\Eisagogi sti geofysiki\Geofusiki_ppt\Sximata Magnitika\magnetic-ball.JPG"/>
              <p:cNvPicPr>
                <a:picLocks noChangeAspect="1" noChangeArrowheads="1"/>
              </p:cNvPicPr>
              <p:nvPr/>
            </p:nvPicPr>
            <p:blipFill>
              <a:blip r:embed="rId7">
                <a:clrChange>
                  <a:clrFrom>
                    <a:srgbClr val="EBB867"/>
                  </a:clrFrom>
                  <a:clrTo>
                    <a:srgbClr val="EBB867">
                      <a:alpha val="0"/>
                    </a:srgbClr>
                  </a:clrTo>
                </a:clrChange>
                <a:extLst>
                  <a:ext uri="{28A0092B-C50C-407E-A947-70E740481C1C}">
                    <a14:useLocalDpi xmlns:a14="http://schemas.microsoft.com/office/drawing/2010/main" val="0"/>
                  </a:ext>
                </a:extLst>
              </a:blip>
              <a:srcRect/>
              <a:stretch>
                <a:fillRect/>
              </a:stretch>
            </p:blipFill>
            <p:spPr bwMode="auto">
              <a:xfrm>
                <a:off x="6250180" y="1142984"/>
                <a:ext cx="1679406" cy="159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18 - TextBox"/>
              <p:cNvSpPr txBox="1">
                <a:spLocks noChangeArrowheads="1"/>
              </p:cNvSpPr>
              <p:nvPr/>
            </p:nvSpPr>
            <p:spPr bwMode="auto">
              <a:xfrm>
                <a:off x="5929322" y="2661818"/>
                <a:ext cx="2428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400" b="1">
                    <a:latin typeface="+mn-lt"/>
                  </a:rPr>
                  <a:t>Μαγνητισμένη σφαίρα</a:t>
                </a:r>
              </a:p>
            </p:txBody>
          </p:sp>
        </p:grpSp>
      </p:grpSp>
      <p:pic>
        <p:nvPicPr>
          <p:cNvPr id="1033" name="Picture 13" descr="C:\Eisagogi sti geofysiki\Geofusiki_ppt\Sximata Magnitika\Magnetic_attraction_and_repulsion_modeled.jpg"/>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287959" y="3502435"/>
            <a:ext cx="2737384" cy="154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Θεμελιώδη Μαγνητικά </a:t>
            </a:r>
            <a:r>
              <a:rPr lang="el-GR" dirty="0" smtClean="0"/>
              <a:t>Μεγέθη</a:t>
            </a:r>
            <a:endParaRPr lang="en-US" dirty="0"/>
          </a:p>
        </p:txBody>
      </p:sp>
    </p:spTree>
    <p:extLst>
      <p:ext uri="{BB962C8B-B14F-4D97-AF65-F5344CB8AC3E}">
        <p14:creationId xmlns:p14="http://schemas.microsoft.com/office/powerpoint/2010/main" val="43106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3 - Ορθογώνιο"/>
          <p:cNvSpPr>
            <a:spLocks noChangeArrowheads="1"/>
          </p:cNvSpPr>
          <p:nvPr/>
        </p:nvSpPr>
        <p:spPr bwMode="auto">
          <a:xfrm>
            <a:off x="95753" y="1221195"/>
            <a:ext cx="119942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Μαγνητική επαγωγή ή ολική ένταση του μαγνητικού πεδίου καλείται μια ποσότητα Β η οποία έχει τη διεύθυνση και φορά της έντασης του μαγνητικού πεδίου και μέτρο που δίνεται από τη σχέση:</a:t>
            </a:r>
          </a:p>
        </p:txBody>
      </p:sp>
      <p:sp>
        <p:nvSpPr>
          <p:cNvPr id="2055" name="7 - Ορθογώνιο"/>
          <p:cNvSpPr>
            <a:spLocks noChangeArrowheads="1"/>
          </p:cNvSpPr>
          <p:nvPr/>
        </p:nvSpPr>
        <p:spPr bwMode="auto">
          <a:xfrm>
            <a:off x="5905500" y="2510633"/>
            <a:ext cx="6286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b="1" i="1" dirty="0" err="1">
                <a:latin typeface="+mn-lt"/>
              </a:rPr>
              <a:t>μ</a:t>
            </a:r>
            <a:r>
              <a:rPr lang="el-GR" altLang="en-US" sz="1600" b="1" i="1" baseline="-25000" dirty="0" err="1">
                <a:latin typeface="+mn-lt"/>
              </a:rPr>
              <a:t>ο</a:t>
            </a:r>
            <a:r>
              <a:rPr lang="el-GR" altLang="en-US" sz="1600" b="1" i="1" dirty="0">
                <a:latin typeface="+mn-lt"/>
              </a:rPr>
              <a:t> η μαγνητική διαπερατότητα του κενού, που είναι ίση με 4π·10</a:t>
            </a:r>
            <a:r>
              <a:rPr lang="el-GR" altLang="en-US" sz="1600" b="1" i="1" baseline="30000" dirty="0">
                <a:latin typeface="+mn-lt"/>
              </a:rPr>
              <a:t>-7</a:t>
            </a:r>
            <a:r>
              <a:rPr lang="el-GR" altLang="en-US" sz="1600" b="1" i="1" dirty="0">
                <a:latin typeface="+mn-lt"/>
              </a:rPr>
              <a:t>Hm</a:t>
            </a:r>
            <a:r>
              <a:rPr lang="el-GR" altLang="en-US" sz="1600" b="1" i="1" baseline="30000" dirty="0">
                <a:latin typeface="+mn-lt"/>
              </a:rPr>
              <a:t>-1</a:t>
            </a:r>
            <a:r>
              <a:rPr lang="el-GR" altLang="en-US" sz="1600" b="1" i="1" dirty="0">
                <a:latin typeface="+mn-lt"/>
              </a:rPr>
              <a:t> </a:t>
            </a:r>
          </a:p>
          <a:p>
            <a:pPr algn="just" eaLnBrk="1" hangingPunct="1"/>
            <a:r>
              <a:rPr lang="el-GR" altLang="en-US" sz="1600" b="1" dirty="0">
                <a:latin typeface="+mn-lt"/>
              </a:rPr>
              <a:t>Η </a:t>
            </a:r>
            <a:r>
              <a:rPr lang="el-GR" altLang="en-US" sz="1600" b="1" dirty="0" err="1">
                <a:latin typeface="+mn-lt"/>
              </a:rPr>
              <a:t>η</a:t>
            </a:r>
            <a:r>
              <a:rPr lang="el-GR" altLang="en-US" sz="1600" b="1" dirty="0">
                <a:latin typeface="+mn-lt"/>
              </a:rPr>
              <a:t> μονάδα μέτρησης της αυτεπαγωγής (1 </a:t>
            </a:r>
            <a:r>
              <a:rPr lang="el-GR" altLang="en-US" sz="1600" b="1" dirty="0" err="1">
                <a:latin typeface="+mn-lt"/>
              </a:rPr>
              <a:t>Henry</a:t>
            </a:r>
            <a:r>
              <a:rPr lang="el-GR" altLang="en-US" sz="1600" b="1" dirty="0">
                <a:latin typeface="+mn-lt"/>
              </a:rPr>
              <a:t>) </a:t>
            </a:r>
          </a:p>
          <a:p>
            <a:pPr algn="just" eaLnBrk="1" hangingPunct="1"/>
            <a:r>
              <a:rPr lang="el-GR" altLang="en-US" sz="1600" b="1" i="1" dirty="0">
                <a:latin typeface="+mn-lt"/>
              </a:rPr>
              <a:t>μ η σχετική </a:t>
            </a:r>
            <a:r>
              <a:rPr lang="el-GR" altLang="en-US" sz="1600" b="1" dirty="0">
                <a:latin typeface="+mn-lt"/>
              </a:rPr>
              <a:t>μαγνητική διαπερατότητα των υλικών (ίση με 1 για το κενό)</a:t>
            </a:r>
          </a:p>
        </p:txBody>
      </p:sp>
      <p:sp>
        <p:nvSpPr>
          <p:cNvPr id="2056" name="9 - Ορθογώνιο"/>
          <p:cNvSpPr>
            <a:spLocks noChangeArrowheads="1"/>
          </p:cNvSpPr>
          <p:nvPr/>
        </p:nvSpPr>
        <p:spPr bwMode="auto">
          <a:xfrm>
            <a:off x="95753" y="3473910"/>
            <a:ext cx="6357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Το δυναμικό, </a:t>
            </a:r>
            <a:r>
              <a:rPr lang="el-GR" altLang="en-US" b="1" i="1" dirty="0">
                <a:latin typeface="+mn-lt"/>
              </a:rPr>
              <a:t>W, του μαγνητικού πεδίου ορίζεται από τη σχέση:</a:t>
            </a:r>
            <a:endParaRPr lang="el-GR" altLang="en-US" b="1" dirty="0">
              <a:latin typeface="+mn-lt"/>
            </a:endParaRPr>
          </a:p>
        </p:txBody>
      </p:sp>
      <p:grpSp>
        <p:nvGrpSpPr>
          <p:cNvPr id="2057" name="16 - Ομάδα"/>
          <p:cNvGrpSpPr>
            <a:grpSpLocks/>
          </p:cNvGrpSpPr>
          <p:nvPr/>
        </p:nvGrpSpPr>
        <p:grpSpPr bwMode="auto">
          <a:xfrm>
            <a:off x="4189580" y="1978818"/>
            <a:ext cx="4572000" cy="523875"/>
            <a:chOff x="3500430" y="1619241"/>
            <a:chExt cx="4572016" cy="523875"/>
          </a:xfrm>
        </p:grpSpPr>
        <p:grpSp>
          <p:nvGrpSpPr>
            <p:cNvPr id="2065" name="6 - Ομάδα"/>
            <p:cNvGrpSpPr>
              <a:grpSpLocks/>
            </p:cNvGrpSpPr>
            <p:nvPr/>
          </p:nvGrpSpPr>
          <p:grpSpPr bwMode="auto">
            <a:xfrm>
              <a:off x="3500430" y="1619241"/>
              <a:ext cx="2527975" cy="523875"/>
              <a:chOff x="3500430" y="1619241"/>
              <a:chExt cx="2527975" cy="523875"/>
            </a:xfrm>
          </p:grpSpPr>
          <p:graphicFrame>
            <p:nvGraphicFramePr>
              <p:cNvPr id="2052" name="Object 2"/>
              <p:cNvGraphicFramePr>
                <a:graphicFrameLocks noChangeAspect="1"/>
              </p:cNvGraphicFramePr>
              <p:nvPr>
                <p:extLst>
                  <p:ext uri="{D42A27DB-BD31-4B8C-83A1-F6EECF244321}">
                    <p14:modId xmlns:p14="http://schemas.microsoft.com/office/powerpoint/2010/main" val="1035257426"/>
                  </p:ext>
                </p:extLst>
              </p:nvPr>
            </p:nvGraphicFramePr>
            <p:xfrm>
              <a:off x="3500430" y="1619241"/>
              <a:ext cx="1416050" cy="523875"/>
            </p:xfrm>
            <a:graphic>
              <a:graphicData uri="http://schemas.openxmlformats.org/presentationml/2006/ole">
                <mc:AlternateContent xmlns:mc="http://schemas.openxmlformats.org/markup-compatibility/2006">
                  <mc:Choice xmlns:v="urn:schemas-microsoft-com:vml" Requires="v">
                    <p:oleObj spid="_x0000_s2083" name="Equation" r:id="rId3" imgW="685800" imgH="253800" progId="Equation.DSMT4">
                      <p:embed/>
                    </p:oleObj>
                  </mc:Choice>
                  <mc:Fallback>
                    <p:oleObj name="Equation" r:id="rId3" imgW="685800" imgH="2538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500430" y="1619241"/>
                            <a:ext cx="14160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 name="5 - Ορθογώνιο"/>
              <p:cNvSpPr>
                <a:spLocks noChangeArrowheads="1"/>
              </p:cNvSpPr>
              <p:nvPr/>
            </p:nvSpPr>
            <p:spPr bwMode="auto">
              <a:xfrm>
                <a:off x="5500694" y="1763901"/>
                <a:ext cx="527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b="1" dirty="0">
                    <a:latin typeface="Calibri" panose="020F0502020204030204" pitchFamily="34" charset="0"/>
                  </a:rPr>
                  <a:t>(7.1)</a:t>
                </a:r>
              </a:p>
            </p:txBody>
          </p:sp>
        </p:grpSp>
        <p:sp>
          <p:nvSpPr>
            <p:cNvPr id="2066" name="8 - Ορθογώνιο"/>
            <p:cNvSpPr>
              <a:spLocks noChangeArrowheads="1"/>
            </p:cNvSpPr>
            <p:nvPr/>
          </p:nvSpPr>
          <p:spPr bwMode="auto">
            <a:xfrm>
              <a:off x="6786578" y="1702346"/>
              <a:ext cx="12858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b="1" dirty="0">
                  <a:latin typeface="Calibri" panose="020F0502020204030204" pitchFamily="34" charset="0"/>
                </a:rPr>
                <a:t>1 Tesla</a:t>
              </a:r>
              <a:r>
                <a:rPr lang="el-GR" altLang="en-US" b="1" dirty="0">
                  <a:latin typeface="Calibri" panose="020F0502020204030204" pitchFamily="34" charset="0"/>
                </a:rPr>
                <a:t> </a:t>
              </a:r>
              <a:r>
                <a:rPr lang="en-US" altLang="en-US" b="1" dirty="0">
                  <a:latin typeface="Calibri" panose="020F0502020204030204" pitchFamily="34" charset="0"/>
                </a:rPr>
                <a:t>= 1T</a:t>
              </a:r>
              <a:endParaRPr lang="el-GR" altLang="en-US" b="1" dirty="0">
                <a:latin typeface="Calibri" panose="020F0502020204030204" pitchFamily="34" charset="0"/>
              </a:endParaRPr>
            </a:p>
          </p:txBody>
        </p:sp>
      </p:grpSp>
      <p:grpSp>
        <p:nvGrpSpPr>
          <p:cNvPr id="2058" name="14 - Ομάδα"/>
          <p:cNvGrpSpPr>
            <a:grpSpLocks/>
          </p:cNvGrpSpPr>
          <p:nvPr/>
        </p:nvGrpSpPr>
        <p:grpSpPr bwMode="auto">
          <a:xfrm>
            <a:off x="6189837" y="3628597"/>
            <a:ext cx="5497513" cy="942975"/>
            <a:chOff x="3630613" y="4362450"/>
            <a:chExt cx="5496755" cy="942975"/>
          </a:xfrm>
        </p:grpSpPr>
        <p:grpSp>
          <p:nvGrpSpPr>
            <p:cNvPr id="2062" name="12 - Ομάδα"/>
            <p:cNvGrpSpPr>
              <a:grpSpLocks/>
            </p:cNvGrpSpPr>
            <p:nvPr/>
          </p:nvGrpSpPr>
          <p:grpSpPr bwMode="auto">
            <a:xfrm>
              <a:off x="3630613" y="4362450"/>
              <a:ext cx="2469211" cy="942975"/>
              <a:chOff x="3630613" y="4362450"/>
              <a:chExt cx="2469211" cy="942975"/>
            </a:xfrm>
          </p:grpSpPr>
          <p:graphicFrame>
            <p:nvGraphicFramePr>
              <p:cNvPr id="2051" name="Object 3"/>
              <p:cNvGraphicFramePr>
                <a:graphicFrameLocks noChangeAspect="1"/>
              </p:cNvGraphicFramePr>
              <p:nvPr>
                <p:extLst>
                  <p:ext uri="{D42A27DB-BD31-4B8C-83A1-F6EECF244321}">
                    <p14:modId xmlns:p14="http://schemas.microsoft.com/office/powerpoint/2010/main" val="838200825"/>
                  </p:ext>
                </p:extLst>
              </p:nvPr>
            </p:nvGraphicFramePr>
            <p:xfrm>
              <a:off x="3630613" y="4362450"/>
              <a:ext cx="1441450" cy="942975"/>
            </p:xfrm>
            <a:graphic>
              <a:graphicData uri="http://schemas.openxmlformats.org/presentationml/2006/ole">
                <mc:AlternateContent xmlns:mc="http://schemas.openxmlformats.org/markup-compatibility/2006">
                  <mc:Choice xmlns:v="urn:schemas-microsoft-com:vml" Requires="v">
                    <p:oleObj spid="_x0000_s2084" name="Equation" r:id="rId5" imgW="698400" imgH="457200" progId="Equation.DSMT4">
                      <p:embed/>
                    </p:oleObj>
                  </mc:Choice>
                  <mc:Fallback>
                    <p:oleObj name="Equation" r:id="rId5" imgW="698400" imgH="45720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630613" y="4362450"/>
                            <a:ext cx="144145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4" name="11 - Ορθογώνιο"/>
              <p:cNvSpPr>
                <a:spLocks noChangeArrowheads="1"/>
              </p:cNvSpPr>
              <p:nvPr/>
            </p:nvSpPr>
            <p:spPr bwMode="auto">
              <a:xfrm>
                <a:off x="5572112" y="4662483"/>
                <a:ext cx="527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b="1">
                    <a:latin typeface="+mn-lt"/>
                  </a:rPr>
                  <a:t>(7.2)</a:t>
                </a:r>
              </a:p>
            </p:txBody>
          </p:sp>
        </p:grpSp>
        <p:sp>
          <p:nvSpPr>
            <p:cNvPr id="2063" name="13 - Ορθογώνιο"/>
            <p:cNvSpPr>
              <a:spLocks noChangeArrowheads="1"/>
            </p:cNvSpPr>
            <p:nvPr/>
          </p:nvSpPr>
          <p:spPr bwMode="auto">
            <a:xfrm>
              <a:off x="6346783" y="4590644"/>
              <a:ext cx="2780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b="1">
                  <a:latin typeface="+mn-lt"/>
                </a:rPr>
                <a:t>μονάδα μέτρησης στο SI το 1Α</a:t>
              </a:r>
            </a:p>
          </p:txBody>
        </p:sp>
      </p:grpSp>
      <p:sp>
        <p:nvSpPr>
          <p:cNvPr id="2059" name="17 - Ορθογώνιο"/>
          <p:cNvSpPr>
            <a:spLocks noChangeArrowheads="1"/>
          </p:cNvSpPr>
          <p:nvPr/>
        </p:nvSpPr>
        <p:spPr bwMode="auto">
          <a:xfrm>
            <a:off x="258427" y="4689822"/>
            <a:ext cx="10038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Οι συνιστώσες της έντασης του μαγνητικού πεδίου ως προς ορθογώνιο σύστημα αξόνων, </a:t>
            </a:r>
            <a:r>
              <a:rPr lang="el-GR" altLang="en-US" b="1" i="1" dirty="0" err="1">
                <a:latin typeface="+mn-lt"/>
              </a:rPr>
              <a:t>Οxyz</a:t>
            </a:r>
            <a:r>
              <a:rPr lang="el-GR" altLang="en-US" b="1" i="1" dirty="0">
                <a:latin typeface="+mn-lt"/>
              </a:rPr>
              <a:t>:</a:t>
            </a:r>
          </a:p>
        </p:txBody>
      </p:sp>
      <p:grpSp>
        <p:nvGrpSpPr>
          <p:cNvPr id="2060" name="20 - Ομάδα"/>
          <p:cNvGrpSpPr>
            <a:grpSpLocks/>
          </p:cNvGrpSpPr>
          <p:nvPr/>
        </p:nvGrpSpPr>
        <p:grpSpPr bwMode="auto">
          <a:xfrm>
            <a:off x="2936334" y="5369235"/>
            <a:ext cx="6884988" cy="863600"/>
            <a:chOff x="1785918" y="5643578"/>
            <a:chExt cx="6885740" cy="863600"/>
          </a:xfrm>
        </p:grpSpPr>
        <p:graphicFrame>
          <p:nvGraphicFramePr>
            <p:cNvPr id="2050" name="Object 4"/>
            <p:cNvGraphicFramePr>
              <a:graphicFrameLocks noChangeAspect="1"/>
            </p:cNvGraphicFramePr>
            <p:nvPr>
              <p:extLst>
                <p:ext uri="{D42A27DB-BD31-4B8C-83A1-F6EECF244321}">
                  <p14:modId xmlns:p14="http://schemas.microsoft.com/office/powerpoint/2010/main" val="4013063505"/>
                </p:ext>
              </p:extLst>
            </p:nvPr>
          </p:nvGraphicFramePr>
          <p:xfrm>
            <a:off x="1785918" y="5643578"/>
            <a:ext cx="5661025" cy="863600"/>
          </p:xfrm>
          <a:graphic>
            <a:graphicData uri="http://schemas.openxmlformats.org/presentationml/2006/ole">
              <mc:AlternateContent xmlns:mc="http://schemas.openxmlformats.org/markup-compatibility/2006">
                <mc:Choice xmlns:v="urn:schemas-microsoft-com:vml" Requires="v">
                  <p:oleObj spid="_x0000_s2085" name="Equation" r:id="rId7" imgW="2743200" imgH="419040" progId="Equation.DSMT4">
                    <p:embed/>
                  </p:oleObj>
                </mc:Choice>
                <mc:Fallback>
                  <p:oleObj name="Equation" r:id="rId7" imgW="2743200" imgH="41904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1785918" y="5643578"/>
                          <a:ext cx="566102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19 - Ορθογώνιο"/>
            <p:cNvSpPr>
              <a:spLocks noChangeArrowheads="1"/>
            </p:cNvSpPr>
            <p:nvPr/>
          </p:nvSpPr>
          <p:spPr bwMode="auto">
            <a:xfrm>
              <a:off x="8143900" y="5857892"/>
              <a:ext cx="5277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b="1" dirty="0">
                  <a:latin typeface="Calibri" panose="020F0502020204030204" pitchFamily="34" charset="0"/>
                </a:rPr>
                <a:t>(7.3)</a:t>
              </a:r>
            </a:p>
          </p:txBody>
        </p:sp>
      </p:grpSp>
      <p:sp>
        <p:nvSpPr>
          <p:cNvPr id="20" name="Title 1"/>
          <p:cNvSpPr>
            <a:spLocks noGrp="1"/>
          </p:cNvSpPr>
          <p:nvPr>
            <p:ph type="title"/>
          </p:nvPr>
        </p:nvSpPr>
        <p:spPr/>
        <p:txBody>
          <a:bodyPr>
            <a:normAutofit/>
          </a:bodyPr>
          <a:lstStyle/>
          <a:p>
            <a:r>
              <a:rPr lang="el-GR" dirty="0"/>
              <a:t>Θεμελιώδη Μαγνητικά </a:t>
            </a:r>
            <a:r>
              <a:rPr lang="el-GR" dirty="0" smtClean="0"/>
              <a:t>Μεγέθη</a:t>
            </a:r>
            <a:endParaRPr lang="en-US" dirty="0"/>
          </a:p>
        </p:txBody>
      </p:sp>
    </p:spTree>
    <p:extLst>
      <p:ext uri="{BB962C8B-B14F-4D97-AF65-F5344CB8AC3E}">
        <p14:creationId xmlns:p14="http://schemas.microsoft.com/office/powerpoint/2010/main" val="38048002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4.602"/>
  <p:tag name="ISPRING_CUSTOM_TIMING_USED" val="1"/>
  <p:tag name="ISPRING_SLIDE_ID" val="{295B122A-8B08-4289-BC04-C955A53CCAB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598"/>
  <p:tag name="ISPRING_CUSTOM_TIMING_USED" val="1"/>
  <p:tag name="ISPRING_SLIDE_ID" val="{48EBD0AD-1436-4484-8D22-16D88AF2370B}"/>
</p:tagLst>
</file>

<file path=ppt/tags/tag3.xml><?xml version="1.0" encoding="utf-8"?>
<p:tagLst xmlns:a="http://schemas.openxmlformats.org/drawingml/2006/main" xmlns:r="http://schemas.openxmlformats.org/officeDocument/2006/relationships" xmlns:p="http://schemas.openxmlformats.org/presentationml/2006/main">
  <p:tag name="GENSWF_ADVANCE_TIME" val="2.4"/>
  <p:tag name="ISPRING_CUSTOM_TIMING_USED" val="1"/>
  <p:tag name="ISPRING_SLIDE_ID" val="{557B831B-0CCB-4EE3-A482-DE5D7756FE5C}"/>
</p:tagLst>
</file>

<file path=ppt/tags/tag4.xml><?xml version="1.0" encoding="utf-8"?>
<p:tagLst xmlns:a="http://schemas.openxmlformats.org/drawingml/2006/main" xmlns:r="http://schemas.openxmlformats.org/officeDocument/2006/relationships" xmlns:p="http://schemas.openxmlformats.org/presentationml/2006/main">
  <p:tag name="GENSWF_ADVANCE_TIME" val="2527.613"/>
  <p:tag name="ISPRING_CUSTOM_TIMING_USED" val="1"/>
  <p:tag name="ISPRING_SLIDE_ID" val="{458B06B2-D456-4B40-BC78-F2BECBD21BCB}"/>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F1F6B265-4FD5-42A8-8C33-F91BF278EC77}"/>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897ABBFB-9E22-4675-AF51-7FC3410AC352}"/>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E906E85F-4D39-450A-9ED2-D8B3AAB5D2BC}"/>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952B194D-E596-47ED-9CBC-4BF2A0D18C99}"/>
</p:tagLst>
</file>

<file path=ppt/theme/theme1.xml><?xml version="1.0" encoding="utf-8"?>
<a:theme xmlns:a="http://schemas.openxmlformats.org/drawingml/2006/main" name="Opencourses AU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5475</Words>
  <Application>Microsoft Office PowerPoint</Application>
  <PresentationFormat>Widescreen</PresentationFormat>
  <Paragraphs>469</Paragraphs>
  <Slides>63</Slides>
  <Notes>8</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2" baseType="lpstr">
      <vt:lpstr>Arial Unicode MS</vt:lpstr>
      <vt:lpstr>Arial</vt:lpstr>
      <vt:lpstr>Calibri</vt:lpstr>
      <vt:lpstr>Century Gothic</vt:lpstr>
      <vt:lpstr>Courier New</vt:lpstr>
      <vt:lpstr>MT Symbol</vt:lpstr>
      <vt:lpstr>Wingdings</vt:lpstr>
      <vt:lpstr>Opencourses AUTh Template</vt:lpstr>
      <vt:lpstr>Equation</vt:lpstr>
      <vt:lpstr>ΕΙΣΑΓΩΓΗ ΣΤΗ ΓΕΩΦΥΣΙΚΗ</vt:lpstr>
      <vt:lpstr>Άδειες Χρήσης</vt:lpstr>
      <vt:lpstr>Χρηματοδότηση</vt:lpstr>
      <vt:lpstr>Ενημέρωση</vt:lpstr>
      <vt:lpstr>Το μαγνητικό πεδίο της Γης</vt:lpstr>
      <vt:lpstr>Το μαγνητικό πεδίο της Γης</vt:lpstr>
      <vt:lpstr>Το μαγνητικό πεδίο της Γης</vt:lpstr>
      <vt:lpstr>Θεμελιώδη Μαγνητικά Μεγέθη</vt:lpstr>
      <vt:lpstr>Θεμελιώδη Μαγνητικά Μεγέθη</vt:lpstr>
      <vt:lpstr>Θεμελιώδη Μαγνητικά Μεγέθη</vt:lpstr>
      <vt:lpstr>Θεμελιώδη Μαγνητικά Μεγέθη</vt:lpstr>
      <vt:lpstr>Στοιχεία του Μαγνητικού Πεδίου της Γης</vt:lpstr>
      <vt:lpstr>Στοιχεία του Μαγνητικού Πεδίου της Γης</vt:lpstr>
      <vt:lpstr>Στοιχεία του Μαγνητικού Πεδίου της Γης</vt:lpstr>
      <vt:lpstr>Στοιχεία του Μαγνητικού Πεδίου της Γης</vt:lpstr>
      <vt:lpstr>Στοιχεία του Μαγνητικού Πεδίου της Γης</vt:lpstr>
      <vt:lpstr>Γεωγραφική Μεταβολή του Μαγνητικού Πεδίου της Γης</vt:lpstr>
      <vt:lpstr>Γεωγραφική Μεταβολή του Μαγνητικού Πεδίου της Γης</vt:lpstr>
      <vt:lpstr>Γεωγραφική Μεταβολή του Μαγνητικού Πεδίου της Γης</vt:lpstr>
      <vt:lpstr>Γεωγραφική Μεταβολή του Μαγνητικού Πεδίου της Γης</vt:lpstr>
      <vt:lpstr>Γεωγραφική Μεταβολή του Μαγνητικού Πεδίου της Γης</vt:lpstr>
      <vt:lpstr>Γεωγραφική Μεταβολή του Μαγνητικού Πεδίου της Γης</vt:lpstr>
      <vt:lpstr>Γεωγραφική Μεταβολή του Μαγνητικού Πεδίου της Γης</vt:lpstr>
      <vt:lpstr>Γεωγραφική Μεταβολή του Μαγνητικού Πεδίου της Γης</vt:lpstr>
      <vt:lpstr>Γεωγραφική Μεταβολή του Μαγνητικού Πεδίου της Γης</vt:lpstr>
      <vt:lpstr>Μαγνητικό Πεδίο Διπόλου και Ομοιόμορφα Μαγνητισμένης Σφαίρας</vt:lpstr>
      <vt:lpstr>Μαγνητικό δυναμικό ομοιόμορφα μαγνητισμένης σφαίρας</vt:lpstr>
      <vt:lpstr>Το Κύριο Μαγνητικό Πεδίο της Γης</vt:lpstr>
      <vt:lpstr>Το Κύριο Μαγνητικό Πεδίο της Γης</vt:lpstr>
      <vt:lpstr>Το Κύριο Μαγνητικό Πεδίο της Γης</vt:lpstr>
      <vt:lpstr>Μαγνητικό πεδίο</vt:lpstr>
      <vt:lpstr>Μαγνητικό πεδίο</vt:lpstr>
      <vt:lpstr>Μαγνητικό πεδίο</vt:lpstr>
      <vt:lpstr>Μαγνητικό πεδίο</vt:lpstr>
      <vt:lpstr>Μαγνητικό πεδίο</vt:lpstr>
      <vt:lpstr>Μαγνητικό πεδίο</vt:lpstr>
      <vt:lpstr>Μαγνητικό πεδίο</vt:lpstr>
      <vt:lpstr>Μαγνητικό πεδίο</vt:lpstr>
      <vt:lpstr>Κανονικό και μη Κανονικό Μαγνητικό Πεδίο της Γης</vt:lpstr>
      <vt:lpstr>Κανονικό και μη Κανονικό Μαγνητικό Πεδίο της Γης</vt:lpstr>
      <vt:lpstr>Κανονικό και μη Κανονικό Μαγνητικό Πεδίο της Γης</vt:lpstr>
      <vt:lpstr>Τα Αίτια του Κυρίου Μαγνητικού Πεδίου της Γης</vt:lpstr>
      <vt:lpstr>Θεωρία της Αυτοδιεγειρόμενης Ηλεκτρικής Γεννήτριας</vt:lpstr>
      <vt:lpstr>Θεωρία της Αυτοδιεγειρόμενης Ηλεκτρικής Γεννήτριας</vt:lpstr>
      <vt:lpstr>Θεωρία της Αυτοδιεγειρόμενης Ηλεκτρικής Γεννήτριας</vt:lpstr>
      <vt:lpstr>Θεωρία της Αυτοδιεγειρόμενης Ηλεκτρικής Γεννήτριας</vt:lpstr>
      <vt:lpstr>Θεωρία της Αυτοδιεγειρόμενης Ηλεκτρικής Γεννήτριας</vt:lpstr>
      <vt:lpstr>Θεωρία της Αυτοδιεγειρόμενης Ηλεκτρικής Γεννήτριας</vt:lpstr>
      <vt:lpstr>Χρονικές Μεταβολές του Κύριου Μαγνητικού Πεδίου</vt:lpstr>
      <vt:lpstr>Χρονικές Μεταβολές του Κύριου Μαγνητικού Πεδίου</vt:lpstr>
      <vt:lpstr>Μεταβολή της μαγνητικής ροπής</vt:lpstr>
      <vt:lpstr>Παροδικές Μεταβολές του Μαγνητικού Πεδίου της Γης</vt:lpstr>
      <vt:lpstr>Παροδικές Μεταβολές του Μαγνητικού Πεδίου της Γης</vt:lpstr>
      <vt:lpstr>Παροδικές Μεταβολές του Μαγνητικού Πεδίου της Γης</vt:lpstr>
      <vt:lpstr>Παροδικές Μεταβολές του Μαγνητικού Πεδίου της Γης</vt:lpstr>
      <vt:lpstr>Μεταβολή της Ηλεκτρικής Αγωγιμότητας στο Εσωτερικό της Γης</vt:lpstr>
      <vt:lpstr>Μεταβολή της Ηλεκτρικής Αγωγιμότητας στο Εσωτερικό της Γης</vt:lpstr>
      <vt:lpstr>Άσκηση 7.2</vt:lpstr>
      <vt:lpstr>Άσκηση 7.2</vt:lpstr>
      <vt:lpstr>Σημείωμα Αναφοράς</vt:lpstr>
      <vt:lpstr>Σημείωμα Αδειοδότησης</vt:lpstr>
      <vt:lpstr>Τέλος Ενότητας</vt:lpstr>
      <vt:lpstr>Διατήρηση Σημειωμάτων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 ΓΕΩΦΥΣΙΚΗ</dc:title>
  <dc:creator>CHRISA VENTOUZI</dc:creator>
  <cp:lastModifiedBy>CHRISA VENTOUZI</cp:lastModifiedBy>
  <cp:revision>23</cp:revision>
  <dcterms:created xsi:type="dcterms:W3CDTF">2015-12-14T09:36:20Z</dcterms:created>
  <dcterms:modified xsi:type="dcterms:W3CDTF">2016-02-17T15:39:45Z</dcterms:modified>
</cp:coreProperties>
</file>